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4" d="100"/>
          <a:sy n="44" d="100"/>
        </p:scale>
        <p:origin x="499"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xfrm>
            <a:off x="1143000" y="685800"/>
            <a:ext cx="4572000" cy="3429000"/>
          </a:xfrm>
          <a:prstGeom prst="rect">
            <a:avLst/>
          </a:prstGeom>
        </p:spPr>
        <p:txBody>
          <a:bodyPr/>
          <a:lstStyle/>
          <a:p>
            <a:endParaRPr/>
          </a:p>
        </p:txBody>
      </p:sp>
      <p:sp>
        <p:nvSpPr>
          <p:cNvPr id="148" name="Shape 14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pic>
        <p:nvPicPr>
          <p:cNvPr id="11"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2"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5"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defTabSz="2438338">
              <a:lnSpc>
                <a:spcPct val="80000"/>
              </a:lnSpc>
              <a:spcBef>
                <a:spcPts val="0"/>
              </a:spcBef>
              <a:buSzTx/>
              <a:buNone/>
              <a:defRPr sz="25000" b="1" spc="-250">
                <a:latin typeface="+mn-lt"/>
                <a:ea typeface="+mn-ea"/>
                <a:cs typeface="+mn-cs"/>
                <a:sym typeface="Helvetica Neue"/>
              </a:defRPr>
            </a:lvl1pPr>
            <a:lvl2pPr marL="0" indent="457200" algn="ctr" defTabSz="2438338">
              <a:lnSpc>
                <a:spcPct val="80000"/>
              </a:lnSpc>
              <a:spcBef>
                <a:spcPts val="0"/>
              </a:spcBef>
              <a:buSzTx/>
              <a:buNone/>
              <a:defRPr sz="25000" b="1" spc="-250">
                <a:latin typeface="+mn-lt"/>
                <a:ea typeface="+mn-ea"/>
                <a:cs typeface="+mn-cs"/>
                <a:sym typeface="Helvetica Neue"/>
              </a:defRPr>
            </a:lvl2pPr>
            <a:lvl3pPr marL="0" indent="914400" algn="ctr" defTabSz="2438338">
              <a:lnSpc>
                <a:spcPct val="80000"/>
              </a:lnSpc>
              <a:spcBef>
                <a:spcPts val="0"/>
              </a:spcBef>
              <a:buSzTx/>
              <a:buNone/>
              <a:defRPr sz="25000" b="1" spc="-250">
                <a:latin typeface="+mn-lt"/>
                <a:ea typeface="+mn-ea"/>
                <a:cs typeface="+mn-cs"/>
                <a:sym typeface="Helvetica Neue"/>
              </a:defRPr>
            </a:lvl3pPr>
            <a:lvl4pPr marL="0" indent="1371600" algn="ctr" defTabSz="2438338">
              <a:lnSpc>
                <a:spcPct val="80000"/>
              </a:lnSpc>
              <a:spcBef>
                <a:spcPts val="0"/>
              </a:spcBef>
              <a:buSzTx/>
              <a:buNone/>
              <a:defRPr sz="25000" b="1" spc="-250">
                <a:latin typeface="+mn-lt"/>
                <a:ea typeface="+mn-ea"/>
                <a:cs typeface="+mn-cs"/>
                <a:sym typeface="Helvetica Neue"/>
              </a:defRPr>
            </a:lvl4pPr>
            <a:lvl5pPr marL="0" indent="1828800" algn="ctr" defTabSz="2438338">
              <a:lnSpc>
                <a:spcPct val="80000"/>
              </a:lnSpc>
              <a:spcBef>
                <a:spcPts val="0"/>
              </a:spcBef>
              <a:buSzTx/>
              <a:buNone/>
              <a:defRPr sz="25000" b="1" spc="-250">
                <a:latin typeface="+mn-lt"/>
                <a:ea typeface="+mn-ea"/>
                <a:cs typeface="+mn-cs"/>
                <a:sym typeface="Helvetica Neue"/>
              </a:defRPr>
            </a:lvl5pPr>
          </a:lstStyle>
          <a:p>
            <a:r>
              <a:t>100%</a:t>
            </a:r>
          </a:p>
          <a:p>
            <a:pPr lvl="1"/>
            <a:endParaRPr/>
          </a:p>
          <a:p>
            <a:pPr lvl="2"/>
            <a:endParaRPr/>
          </a:p>
          <a:p>
            <a:pPr lvl="3"/>
            <a:endParaRPr/>
          </a:p>
          <a:p>
            <a:pPr lvl="4"/>
            <a:endParaRPr/>
          </a:p>
        </p:txBody>
      </p:sp>
      <p:sp>
        <p:nvSpPr>
          <p:cNvPr id="106"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spcBef>
                <a:spcPts val="0"/>
              </a:spcBef>
              <a:buSzTx/>
              <a:buNone/>
              <a:defRPr sz="5500" b="1">
                <a:latin typeface="+mn-lt"/>
                <a:ea typeface="+mn-ea"/>
                <a:cs typeface="+mn-cs"/>
                <a:sym typeface="Helvetica Neue"/>
              </a:defRPr>
            </a:lvl1pPr>
          </a:lstStyle>
          <a:p>
            <a:r>
              <a:t>Fact information</a:t>
            </a: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4"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spcBef>
                <a:spcPts val="0"/>
              </a:spcBef>
              <a:buSzTx/>
              <a:buNone/>
              <a:defRPr sz="3600" b="1">
                <a:latin typeface="+mn-lt"/>
                <a:ea typeface="+mn-ea"/>
                <a:cs typeface="+mn-cs"/>
                <a:sym typeface="Helvetica Neue"/>
              </a:defRPr>
            </a:lvl1pPr>
          </a:lstStyle>
          <a:p>
            <a:r>
              <a:t>Attribution</a:t>
            </a:r>
          </a:p>
        </p:txBody>
      </p:sp>
      <p:sp>
        <p:nvSpPr>
          <p:cNvPr id="115"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defTabSz="2438338">
              <a:lnSpc>
                <a:spcPct val="90000"/>
              </a:lnSpc>
              <a:spcBef>
                <a:spcPts val="0"/>
              </a:spcBef>
              <a:buSzTx/>
              <a:buNone/>
              <a:defRPr sz="8500" spc="-170">
                <a:latin typeface="Helvetica Neue Medium"/>
                <a:ea typeface="Helvetica Neue Medium"/>
                <a:cs typeface="Helvetica Neue Medium"/>
                <a:sym typeface="Helvetica Neue Medium"/>
              </a:defRPr>
            </a:lvl1pPr>
            <a:lvl2pPr marL="638923" indent="-12700" defTabSz="2438338">
              <a:lnSpc>
                <a:spcPct val="90000"/>
              </a:lnSpc>
              <a:spcBef>
                <a:spcPts val="0"/>
              </a:spcBef>
              <a:buSzTx/>
              <a:buNone/>
              <a:defRPr sz="8500" spc="-170">
                <a:latin typeface="Helvetica Neue Medium"/>
                <a:ea typeface="Helvetica Neue Medium"/>
                <a:cs typeface="Helvetica Neue Medium"/>
                <a:sym typeface="Helvetica Neue Medium"/>
              </a:defRPr>
            </a:lvl2pPr>
            <a:lvl3pPr marL="638923" indent="444500" defTabSz="2438338">
              <a:lnSpc>
                <a:spcPct val="90000"/>
              </a:lnSpc>
              <a:spcBef>
                <a:spcPts val="0"/>
              </a:spcBef>
              <a:buSzTx/>
              <a:buNone/>
              <a:defRPr sz="8500" spc="-170">
                <a:latin typeface="Helvetica Neue Medium"/>
                <a:ea typeface="Helvetica Neue Medium"/>
                <a:cs typeface="Helvetica Neue Medium"/>
                <a:sym typeface="Helvetica Neue Medium"/>
              </a:defRPr>
            </a:lvl3pPr>
            <a:lvl4pPr marL="638923" indent="901700" defTabSz="2438338">
              <a:lnSpc>
                <a:spcPct val="90000"/>
              </a:lnSpc>
              <a:spcBef>
                <a:spcPts val="0"/>
              </a:spcBef>
              <a:buSzTx/>
              <a:buNone/>
              <a:defRPr sz="8500" spc="-170">
                <a:latin typeface="Helvetica Neue Medium"/>
                <a:ea typeface="Helvetica Neue Medium"/>
                <a:cs typeface="Helvetica Neue Medium"/>
                <a:sym typeface="Helvetica Neue Medium"/>
              </a:defRPr>
            </a:lvl4pPr>
            <a:lvl5pPr marL="638923" indent="1358900" defTabSz="2438338">
              <a:lnSpc>
                <a:spcPct val="90000"/>
              </a:lnSpc>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3"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4" name="Bowl with salmon cakes, salad and houmous "/>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5"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3"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1" name="Bowl with salmon cakes, salad and houmous"/>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2"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3"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spcBef>
                <a:spcPts val="0"/>
              </a:spcBef>
              <a:buSzTx/>
              <a:buNone/>
              <a:defRPr sz="5500" b="1">
                <a:latin typeface="+mn-lt"/>
                <a:ea typeface="+mn-ea"/>
                <a:cs typeface="+mn-cs"/>
                <a:sym typeface="Helvetica Neue"/>
              </a:defRPr>
            </a:lvl1pPr>
            <a:lvl2pPr marL="0" indent="457200" defTabSz="825500">
              <a:spcBef>
                <a:spcPts val="0"/>
              </a:spcBef>
              <a:buSzTx/>
              <a:buNone/>
              <a:defRPr sz="5500" b="1">
                <a:latin typeface="+mn-lt"/>
                <a:ea typeface="+mn-ea"/>
                <a:cs typeface="+mn-cs"/>
                <a:sym typeface="Helvetica Neue"/>
              </a:defRPr>
            </a:lvl2pPr>
            <a:lvl3pPr marL="0" indent="914400" defTabSz="825500">
              <a:spcBef>
                <a:spcPts val="0"/>
              </a:spcBef>
              <a:buSzTx/>
              <a:buNone/>
              <a:defRPr sz="5500" b="1">
                <a:latin typeface="+mn-lt"/>
                <a:ea typeface="+mn-ea"/>
                <a:cs typeface="+mn-cs"/>
                <a:sym typeface="Helvetica Neue"/>
              </a:defRPr>
            </a:lvl3pPr>
            <a:lvl4pPr marL="0" indent="1371600" defTabSz="825500">
              <a:spcBef>
                <a:spcPts val="0"/>
              </a:spcBef>
              <a:buSzTx/>
              <a:buNone/>
              <a:defRPr sz="5500" b="1">
                <a:latin typeface="+mn-lt"/>
                <a:ea typeface="+mn-ea"/>
                <a:cs typeface="+mn-cs"/>
                <a:sym typeface="Helvetica Neue"/>
              </a:defRPr>
            </a:lvl4pPr>
            <a:lvl5pPr marL="0" indent="1828800" defTabSz="825500">
              <a:spcBef>
                <a:spcPts val="0"/>
              </a:spcBef>
              <a:buSzTx/>
              <a:buNone/>
              <a:defRPr sz="5500" b="1">
                <a:latin typeface="+mn-lt"/>
                <a:ea typeface="+mn-ea"/>
                <a:cs typeface="+mn-cs"/>
                <a:sym typeface="Helvetica Neue"/>
              </a:defRPr>
            </a:lvl5pPr>
          </a:lstStyle>
          <a:p>
            <a:r>
              <a:t>Slide Subtitle</a:t>
            </a:r>
          </a:p>
          <a:p>
            <a:pPr lvl="1"/>
            <a:endParaRPr/>
          </a:p>
          <a:p>
            <a:pPr lvl="2"/>
            <a:endParaRPr/>
          </a:p>
          <a:p>
            <a:pPr lvl="3"/>
            <a:endParaRPr/>
          </a:p>
          <a:p>
            <a:pPr lvl="4"/>
            <a:endParaRPr/>
          </a:p>
        </p:txBody>
      </p:sp>
      <p:sp>
        <p:nvSpPr>
          <p:cNvPr id="34"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1" name="Slide Title"/>
          <p:cNvSpPr txBox="1">
            <a:spLocks noGrp="1"/>
          </p:cNvSpPr>
          <p:nvPr>
            <p:ph type="title" hasCustomPrompt="1"/>
          </p:nvPr>
        </p:nvSpPr>
        <p:spPr>
          <a:prstGeom prst="rect">
            <a:avLst/>
          </a:prstGeom>
        </p:spPr>
        <p:txBody>
          <a:bodyPr/>
          <a:lstStyle/>
          <a:p>
            <a:r>
              <a:t>Slide Title</a:t>
            </a:r>
          </a:p>
        </p:txBody>
      </p:sp>
      <p:sp>
        <p:nvSpPr>
          <p:cNvPr id="42"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spcBef>
                <a:spcPts val="0"/>
              </a:spcBef>
              <a:buSzTx/>
              <a:buNone/>
              <a:defRPr sz="5500" b="1">
                <a:latin typeface="+mn-lt"/>
                <a:ea typeface="+mn-ea"/>
                <a:cs typeface="+mn-cs"/>
                <a:sym typeface="Helvetica Neue"/>
              </a:defRPr>
            </a:lvl1pPr>
          </a:lstStyle>
          <a:p>
            <a:r>
              <a:t>Slide Subtitle</a:t>
            </a:r>
          </a:p>
        </p:txBody>
      </p:sp>
      <p:sp>
        <p:nvSpPr>
          <p:cNvPr id="4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1"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59"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spcBef>
                <a:spcPts val="0"/>
              </a:spcBef>
              <a:buSzTx/>
              <a:buNone/>
              <a:defRPr sz="5500" b="1">
                <a:latin typeface="+mn-lt"/>
                <a:ea typeface="+mn-ea"/>
                <a:cs typeface="+mn-cs"/>
                <a:sym typeface="Helvetica Neue"/>
              </a:defRPr>
            </a:lvl1pPr>
          </a:lstStyle>
          <a:p>
            <a:r>
              <a:t>Slide Subtitle</a:t>
            </a:r>
          </a:p>
        </p:txBody>
      </p:sp>
      <p:sp>
        <p:nvSpPr>
          <p:cNvPr id="60"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1" name="Bowl of pappardelle pasta with parsley butter, roasted hazelnuts and shaved parmesan cheese"/>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2"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0"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1"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8"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79"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spcBef>
                <a:spcPts val="0"/>
              </a:spcBef>
              <a:buSzTx/>
              <a:buNone/>
              <a:defRPr sz="5500" b="1">
                <a:latin typeface="+mn-lt"/>
                <a:ea typeface="+mn-ea"/>
                <a:cs typeface="+mn-cs"/>
                <a:sym typeface="Helvetica Neue"/>
              </a:defRPr>
            </a:lvl1pPr>
          </a:lstStyle>
          <a:p>
            <a:r>
              <a:t>Slide Subtitle</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7"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88"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spcBef>
                <a:spcPts val="0"/>
              </a:spcBef>
              <a:buSzTx/>
              <a:buNone/>
              <a:defRPr sz="5500" b="1">
                <a:latin typeface="+mn-lt"/>
                <a:ea typeface="+mn-ea"/>
                <a:cs typeface="+mn-cs"/>
                <a:sym typeface="Helvetica Neue"/>
              </a:defRPr>
            </a:lvl1pPr>
          </a:lstStyle>
          <a:p>
            <a:r>
              <a:t>Agenda Subtitle</a:t>
            </a:r>
          </a:p>
        </p:txBody>
      </p:sp>
      <p:sp>
        <p:nvSpPr>
          <p:cNvPr id="89" name="Body Level One…"/>
          <p:cNvSpPr txBox="1">
            <a:spLocks noGrp="1"/>
          </p:cNvSpPr>
          <p:nvPr>
            <p:ph type="body" idx="1" hasCustomPrompt="1"/>
          </p:nvPr>
        </p:nvSpPr>
        <p:spPr>
          <a:prstGeom prst="rect">
            <a:avLst/>
          </a:prstGeom>
        </p:spPr>
        <p:txBody>
          <a:bodyPr/>
          <a:lstStyle>
            <a:lvl1pPr marL="0" indent="0" defTabSz="825500">
              <a:spcBef>
                <a:spcPts val="1800"/>
              </a:spcBef>
              <a:buSzTx/>
              <a:buNone/>
              <a:defRPr sz="5500" spc="-55">
                <a:latin typeface="+mn-lt"/>
                <a:ea typeface="+mn-ea"/>
                <a:cs typeface="+mn-cs"/>
                <a:sym typeface="Helvetica Neue"/>
              </a:defRPr>
            </a:lvl1pPr>
            <a:lvl2pPr marL="0" indent="457200" defTabSz="825500">
              <a:spcBef>
                <a:spcPts val="1800"/>
              </a:spcBef>
              <a:buSzTx/>
              <a:buNone/>
              <a:defRPr sz="5500" spc="-55">
                <a:latin typeface="+mn-lt"/>
                <a:ea typeface="+mn-ea"/>
                <a:cs typeface="+mn-cs"/>
                <a:sym typeface="Helvetica Neue"/>
              </a:defRPr>
            </a:lvl2pPr>
            <a:lvl3pPr marL="0" indent="914400" defTabSz="825500">
              <a:spcBef>
                <a:spcPts val="1800"/>
              </a:spcBef>
              <a:buSzTx/>
              <a:buNone/>
              <a:defRPr sz="5500" spc="-55">
                <a:latin typeface="+mn-lt"/>
                <a:ea typeface="+mn-ea"/>
                <a:cs typeface="+mn-cs"/>
                <a:sym typeface="Helvetica Neue"/>
              </a:defRPr>
            </a:lvl3pPr>
            <a:lvl4pPr marL="0" indent="1371600" defTabSz="825500">
              <a:spcBef>
                <a:spcPts val="1800"/>
              </a:spcBef>
              <a:buSzTx/>
              <a:buNone/>
              <a:defRPr sz="5500" spc="-55">
                <a:latin typeface="+mn-lt"/>
                <a:ea typeface="+mn-ea"/>
                <a:cs typeface="+mn-cs"/>
                <a:sym typeface="Helvetica Neue"/>
              </a:defRPr>
            </a:lvl4pPr>
            <a:lvl5pPr marL="0" indent="1828800" defTabSz="825500">
              <a:spcBef>
                <a:spcPts val="1800"/>
              </a:spcBef>
              <a:buSzTx/>
              <a:buNone/>
              <a:defRPr sz="5500" spc="-55">
                <a:latin typeface="+mn-lt"/>
                <a:ea typeface="+mn-ea"/>
                <a:cs typeface="+mn-cs"/>
                <a:sym typeface="Helvetica Neue"/>
              </a:defRPr>
            </a:lvl5pPr>
          </a:lstStyle>
          <a:p>
            <a:r>
              <a:t>Agenda Topics</a:t>
            </a:r>
          </a:p>
          <a:p>
            <a:pPr lvl="1"/>
            <a:endParaRPr/>
          </a:p>
          <a:p>
            <a:pPr lvl="2"/>
            <a:endParaRPr/>
          </a:p>
          <a:p>
            <a:pPr lvl="3"/>
            <a:endParaRPr/>
          </a:p>
          <a:p>
            <a:pPr lvl="4"/>
            <a:endParaRP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7"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defTabSz="2438338">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defTabSz="2438338">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defTabSz="2438338">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defTabSz="2438338">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defTabSz="2438338">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1016000" marR="0" indent="-1016000" algn="l" defTabSz="914400" rtl="0" latinLnBrk="0">
        <a:lnSpc>
          <a:spcPct val="100000"/>
        </a:lnSpc>
        <a:spcBef>
          <a:spcPts val="400"/>
        </a:spcBef>
        <a:spcAft>
          <a:spcPts val="0"/>
        </a:spcAft>
        <a:buClrTx/>
        <a:buSzPct val="123000"/>
        <a:buFontTx/>
        <a:buChar char="•"/>
        <a:tabLst/>
        <a:defRPr sz="8000" b="0" i="0" u="none" strike="noStrike" cap="none" spc="0" baseline="0">
          <a:solidFill>
            <a:srgbClr val="000000"/>
          </a:solidFill>
          <a:uFillTx/>
          <a:latin typeface="Times New Roman"/>
          <a:ea typeface="Times New Roman"/>
          <a:cs typeface="Times New Roman"/>
          <a:sym typeface="Times New Roman"/>
        </a:defRPr>
      </a:lvl1pPr>
      <a:lvl2pPr marL="1625600" marR="0" indent="-1016000" algn="l" defTabSz="914400" rtl="0" latinLnBrk="0">
        <a:lnSpc>
          <a:spcPct val="100000"/>
        </a:lnSpc>
        <a:spcBef>
          <a:spcPts val="400"/>
        </a:spcBef>
        <a:spcAft>
          <a:spcPts val="0"/>
        </a:spcAft>
        <a:buClrTx/>
        <a:buSzPct val="123000"/>
        <a:buFontTx/>
        <a:buChar char="•"/>
        <a:tabLst/>
        <a:defRPr sz="8000" b="0" i="0" u="none" strike="noStrike" cap="none" spc="0" baseline="0">
          <a:solidFill>
            <a:srgbClr val="000000"/>
          </a:solidFill>
          <a:uFillTx/>
          <a:latin typeface="Times New Roman"/>
          <a:ea typeface="Times New Roman"/>
          <a:cs typeface="Times New Roman"/>
          <a:sym typeface="Times New Roman"/>
        </a:defRPr>
      </a:lvl2pPr>
      <a:lvl3pPr marL="2235200" marR="0" indent="-1016000" algn="l" defTabSz="914400" rtl="0" latinLnBrk="0">
        <a:lnSpc>
          <a:spcPct val="100000"/>
        </a:lnSpc>
        <a:spcBef>
          <a:spcPts val="400"/>
        </a:spcBef>
        <a:spcAft>
          <a:spcPts val="0"/>
        </a:spcAft>
        <a:buClrTx/>
        <a:buSzPct val="123000"/>
        <a:buFontTx/>
        <a:buChar char="•"/>
        <a:tabLst/>
        <a:defRPr sz="8000" b="0" i="0" u="none" strike="noStrike" cap="none" spc="0" baseline="0">
          <a:solidFill>
            <a:srgbClr val="000000"/>
          </a:solidFill>
          <a:uFillTx/>
          <a:latin typeface="Times New Roman"/>
          <a:ea typeface="Times New Roman"/>
          <a:cs typeface="Times New Roman"/>
          <a:sym typeface="Times New Roman"/>
        </a:defRPr>
      </a:lvl3pPr>
      <a:lvl4pPr marL="2844800" marR="0" indent="-1016000" algn="l" defTabSz="914400" rtl="0" latinLnBrk="0">
        <a:lnSpc>
          <a:spcPct val="100000"/>
        </a:lnSpc>
        <a:spcBef>
          <a:spcPts val="400"/>
        </a:spcBef>
        <a:spcAft>
          <a:spcPts val="0"/>
        </a:spcAft>
        <a:buClrTx/>
        <a:buSzPct val="123000"/>
        <a:buFontTx/>
        <a:buChar char="•"/>
        <a:tabLst/>
        <a:defRPr sz="8000" b="0" i="0" u="none" strike="noStrike" cap="none" spc="0" baseline="0">
          <a:solidFill>
            <a:srgbClr val="000000"/>
          </a:solidFill>
          <a:uFillTx/>
          <a:latin typeface="Times New Roman"/>
          <a:ea typeface="Times New Roman"/>
          <a:cs typeface="Times New Roman"/>
          <a:sym typeface="Times New Roman"/>
        </a:defRPr>
      </a:lvl4pPr>
      <a:lvl5pPr marL="3454400" marR="0" indent="-1016000" algn="l" defTabSz="914400" rtl="0" latinLnBrk="0">
        <a:lnSpc>
          <a:spcPct val="100000"/>
        </a:lnSpc>
        <a:spcBef>
          <a:spcPts val="400"/>
        </a:spcBef>
        <a:spcAft>
          <a:spcPts val="0"/>
        </a:spcAft>
        <a:buClrTx/>
        <a:buSzPct val="123000"/>
        <a:buFontTx/>
        <a:buChar char="•"/>
        <a:tabLst/>
        <a:defRPr sz="8000" b="0" i="0" u="none" strike="noStrike" cap="none" spc="0" baseline="0">
          <a:solidFill>
            <a:srgbClr val="000000"/>
          </a:solidFill>
          <a:uFillTx/>
          <a:latin typeface="Times New Roman"/>
          <a:ea typeface="Times New Roman"/>
          <a:cs typeface="Times New Roman"/>
          <a:sym typeface="Times New Roman"/>
        </a:defRPr>
      </a:lvl5pPr>
      <a:lvl6pPr marL="4064000" marR="0" indent="-1016000" algn="l" defTabSz="914400" rtl="0" latinLnBrk="0">
        <a:lnSpc>
          <a:spcPct val="100000"/>
        </a:lnSpc>
        <a:spcBef>
          <a:spcPts val="400"/>
        </a:spcBef>
        <a:spcAft>
          <a:spcPts val="0"/>
        </a:spcAft>
        <a:buClrTx/>
        <a:buSzPct val="123000"/>
        <a:buFontTx/>
        <a:buChar char="•"/>
        <a:tabLst/>
        <a:defRPr sz="8000" b="0" i="0" u="none" strike="noStrike" cap="none" spc="0" baseline="0">
          <a:solidFill>
            <a:srgbClr val="000000"/>
          </a:solidFill>
          <a:uFillTx/>
          <a:latin typeface="Times New Roman"/>
          <a:ea typeface="Times New Roman"/>
          <a:cs typeface="Times New Roman"/>
          <a:sym typeface="Times New Roman"/>
        </a:defRPr>
      </a:lvl6pPr>
      <a:lvl7pPr marL="4673600" marR="0" indent="-1016000" algn="l" defTabSz="914400" rtl="0" latinLnBrk="0">
        <a:lnSpc>
          <a:spcPct val="100000"/>
        </a:lnSpc>
        <a:spcBef>
          <a:spcPts val="400"/>
        </a:spcBef>
        <a:spcAft>
          <a:spcPts val="0"/>
        </a:spcAft>
        <a:buClrTx/>
        <a:buSzPct val="123000"/>
        <a:buFontTx/>
        <a:buChar char="•"/>
        <a:tabLst/>
        <a:defRPr sz="8000" b="0" i="0" u="none" strike="noStrike" cap="none" spc="0" baseline="0">
          <a:solidFill>
            <a:srgbClr val="000000"/>
          </a:solidFill>
          <a:uFillTx/>
          <a:latin typeface="Times New Roman"/>
          <a:ea typeface="Times New Roman"/>
          <a:cs typeface="Times New Roman"/>
          <a:sym typeface="Times New Roman"/>
        </a:defRPr>
      </a:lvl7pPr>
      <a:lvl8pPr marL="5283200" marR="0" indent="-1016000" algn="l" defTabSz="914400" rtl="0" latinLnBrk="0">
        <a:lnSpc>
          <a:spcPct val="100000"/>
        </a:lnSpc>
        <a:spcBef>
          <a:spcPts val="400"/>
        </a:spcBef>
        <a:spcAft>
          <a:spcPts val="0"/>
        </a:spcAft>
        <a:buClrTx/>
        <a:buSzPct val="123000"/>
        <a:buFontTx/>
        <a:buChar char="•"/>
        <a:tabLst/>
        <a:defRPr sz="8000" b="0" i="0" u="none" strike="noStrike" cap="none" spc="0" baseline="0">
          <a:solidFill>
            <a:srgbClr val="000000"/>
          </a:solidFill>
          <a:uFillTx/>
          <a:latin typeface="Times New Roman"/>
          <a:ea typeface="Times New Roman"/>
          <a:cs typeface="Times New Roman"/>
          <a:sym typeface="Times New Roman"/>
        </a:defRPr>
      </a:lvl8pPr>
      <a:lvl9pPr marL="5892800" marR="0" indent="-1016000" algn="l" defTabSz="914400" rtl="0" latinLnBrk="0">
        <a:lnSpc>
          <a:spcPct val="100000"/>
        </a:lnSpc>
        <a:spcBef>
          <a:spcPts val="400"/>
        </a:spcBef>
        <a:spcAft>
          <a:spcPts val="0"/>
        </a:spcAft>
        <a:buClrTx/>
        <a:buSzPct val="123000"/>
        <a:buFontTx/>
        <a:buChar char="•"/>
        <a:tabLst/>
        <a:defRPr sz="8000" b="0" i="0" u="none" strike="noStrike" cap="none" spc="0" baseline="0">
          <a:solidFill>
            <a:srgbClr val="000000"/>
          </a:solidFill>
          <a:uFillTx/>
          <a:latin typeface="Times New Roman"/>
          <a:ea typeface="Times New Roman"/>
          <a:cs typeface="Times New Roman"/>
          <a:sym typeface="Times New Roman"/>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51"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52" name="Optimal parking spot…"/>
          <p:cNvSpPr txBox="1"/>
          <p:nvPr/>
        </p:nvSpPr>
        <p:spPr>
          <a:xfrm>
            <a:off x="6057840" y="3514478"/>
            <a:ext cx="12081591" cy="2769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defRPr sz="9300">
                <a:solidFill>
                  <a:srgbClr val="000000"/>
                </a:solidFill>
                <a:latin typeface="Times New Roman"/>
                <a:ea typeface="Times New Roman"/>
                <a:cs typeface="Times New Roman"/>
                <a:sym typeface="Times New Roman"/>
              </a:defRPr>
            </a:pPr>
            <a:r>
              <a:t>Optimal parking spot </a:t>
            </a:r>
          </a:p>
          <a:p>
            <a:pPr>
              <a:defRPr sz="9300">
                <a:solidFill>
                  <a:srgbClr val="000000"/>
                </a:solidFill>
                <a:latin typeface="Times New Roman"/>
                <a:ea typeface="Times New Roman"/>
                <a:cs typeface="Times New Roman"/>
                <a:sym typeface="Times New Roman"/>
              </a:defRPr>
            </a:pPr>
            <a:r>
              <a:t>allocation</a:t>
            </a:r>
          </a:p>
        </p:txBody>
      </p:sp>
      <p:sp>
        <p:nvSpPr>
          <p:cNvPr id="153" name="Presented by:…"/>
          <p:cNvSpPr txBox="1"/>
          <p:nvPr/>
        </p:nvSpPr>
        <p:spPr>
          <a:xfrm>
            <a:off x="1243275" y="9941784"/>
            <a:ext cx="9050351" cy="18126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3000">
                <a:solidFill>
                  <a:srgbClr val="000000"/>
                </a:solidFill>
                <a:latin typeface="Times New Roman"/>
                <a:ea typeface="Times New Roman"/>
                <a:cs typeface="Times New Roman"/>
                <a:sym typeface="Times New Roman"/>
              </a:defRPr>
            </a:pPr>
            <a:r>
              <a:t>Presented by:</a:t>
            </a:r>
          </a:p>
          <a:p>
            <a:pPr algn="l">
              <a:defRPr sz="3000">
                <a:solidFill>
                  <a:srgbClr val="000000"/>
                </a:solidFill>
                <a:latin typeface="Times New Roman"/>
                <a:ea typeface="Times New Roman"/>
                <a:cs typeface="Times New Roman"/>
                <a:sym typeface="Times New Roman"/>
              </a:defRPr>
            </a:pPr>
            <a:r>
              <a:t>Diya Khandelwal, R2142210293, 500090939 DevOps</a:t>
            </a:r>
          </a:p>
          <a:p>
            <a:pPr algn="l">
              <a:defRPr sz="3000">
                <a:solidFill>
                  <a:srgbClr val="000000"/>
                </a:solidFill>
                <a:latin typeface="Times New Roman"/>
                <a:ea typeface="Times New Roman"/>
                <a:cs typeface="Times New Roman"/>
                <a:sym typeface="Times New Roman"/>
              </a:defRPr>
            </a:pPr>
            <a:r>
              <a:t>Akshay Mohpal R2142210078, 500088177 DevOps</a:t>
            </a:r>
          </a:p>
          <a:p>
            <a:pPr algn="l">
              <a:defRPr sz="3000">
                <a:solidFill>
                  <a:srgbClr val="000000"/>
                </a:solidFill>
                <a:latin typeface="Times New Roman"/>
                <a:ea typeface="Times New Roman"/>
                <a:cs typeface="Times New Roman"/>
                <a:sym typeface="Times New Roman"/>
              </a:defRPr>
            </a:pPr>
            <a:r>
              <a:t>Gaurav Bhandari, R21422210311, 500090993,DevOps</a:t>
            </a:r>
          </a:p>
        </p:txBody>
      </p:sp>
      <p:sp>
        <p:nvSpPr>
          <p:cNvPr id="154" name="Under the guidance of:…"/>
          <p:cNvSpPr txBox="1"/>
          <p:nvPr/>
        </p:nvSpPr>
        <p:spPr>
          <a:xfrm>
            <a:off x="18617060" y="10157684"/>
            <a:ext cx="5121968" cy="13808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algn="l">
              <a:defRPr sz="3000">
                <a:solidFill>
                  <a:srgbClr val="000000"/>
                </a:solidFill>
                <a:latin typeface="Times New Roman"/>
                <a:ea typeface="Times New Roman"/>
                <a:cs typeface="Times New Roman"/>
                <a:sym typeface="Times New Roman"/>
              </a:defRPr>
            </a:pPr>
            <a:r>
              <a:t>Under the guidance of:</a:t>
            </a:r>
          </a:p>
          <a:p>
            <a:pPr algn="l">
              <a:defRPr sz="3000">
                <a:solidFill>
                  <a:srgbClr val="000000"/>
                </a:solidFill>
                <a:latin typeface="Times New Roman"/>
                <a:ea typeface="Times New Roman"/>
                <a:cs typeface="Times New Roman"/>
                <a:sym typeface="Times New Roman"/>
              </a:defRPr>
            </a:pPr>
            <a:r>
              <a:t>Mr Sandeep Pratap Singh</a:t>
            </a:r>
          </a:p>
          <a:p>
            <a:pPr algn="l">
              <a:defRPr sz="3000">
                <a:solidFill>
                  <a:srgbClr val="000000"/>
                </a:solidFill>
                <a:latin typeface="Times New Roman"/>
                <a:ea typeface="Times New Roman"/>
                <a:cs typeface="Times New Roman"/>
                <a:sym typeface="Times New Roman"/>
              </a:defRPr>
            </a:pPr>
            <a:r>
              <a:t>School of Computer Science</a:t>
            </a:r>
          </a:p>
        </p:txBody>
      </p:sp>
      <p:pic>
        <p:nvPicPr>
          <p:cNvPr id="155" name="Picture 7" descr="Picture 7"/>
          <p:cNvPicPr>
            <a:picLocks noChangeAspect="1"/>
          </p:cNvPicPr>
          <p:nvPr/>
        </p:nvPicPr>
        <p:blipFill>
          <a:blip r:embed="rId3">
            <a:extLst/>
          </a:blip>
          <a:stretch>
            <a:fillRect/>
          </a:stretch>
        </p:blipFill>
        <p:spPr>
          <a:xfrm>
            <a:off x="911742" y="567499"/>
            <a:ext cx="1379207" cy="234809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200"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01" name="Strengths:…"/>
          <p:cNvSpPr txBox="1">
            <a:spLocks noGrp="1"/>
          </p:cNvSpPr>
          <p:nvPr>
            <p:ph type="subTitle" idx="4294967295"/>
          </p:nvPr>
        </p:nvSpPr>
        <p:spPr>
          <a:xfrm>
            <a:off x="1210395" y="3223349"/>
            <a:ext cx="21194763" cy="9485837"/>
          </a:xfrm>
          <a:prstGeom prst="rect">
            <a:avLst/>
          </a:prstGeom>
        </p:spPr>
        <p:txBody>
          <a:bodyPr lIns="45719" tIns="45719" rIns="45719" bIns="45719">
            <a:normAutofit lnSpcReduction="10000"/>
          </a:bodyPr>
          <a:lstStyle/>
          <a:p>
            <a:pPr marL="0" indent="0" defTabSz="466344">
              <a:spcBef>
                <a:spcPts val="200"/>
              </a:spcBef>
              <a:buSzTx/>
              <a:buNone/>
              <a:defRPr sz="4080"/>
            </a:pPr>
            <a:r>
              <a:rPr dirty="0"/>
              <a:t>Strengths:</a:t>
            </a:r>
          </a:p>
          <a:p>
            <a:pPr marL="0" indent="0" defTabSz="466344">
              <a:spcBef>
                <a:spcPts val="200"/>
              </a:spcBef>
              <a:buSzTx/>
              <a:buNone/>
              <a:defRPr sz="4080"/>
            </a:pPr>
            <a:r>
              <a:rPr b="1" dirty="0"/>
              <a:t>Efficiency Enhancement:</a:t>
            </a:r>
            <a:r>
              <a:rPr dirty="0"/>
              <a:t> The project addresses a common urban challenge by significantly reducing search times and enhancing the overall efficiency of parking allocation.</a:t>
            </a:r>
          </a:p>
          <a:p>
            <a:pPr marL="0" indent="0" defTabSz="466344">
              <a:spcBef>
                <a:spcPts val="200"/>
              </a:spcBef>
              <a:buSzTx/>
              <a:buNone/>
              <a:defRPr sz="4080"/>
            </a:pPr>
            <a:endParaRPr dirty="0"/>
          </a:p>
          <a:p>
            <a:pPr marL="0" indent="0" defTabSz="466344">
              <a:spcBef>
                <a:spcPts val="200"/>
              </a:spcBef>
              <a:buSzTx/>
              <a:buNone/>
              <a:defRPr sz="4080"/>
            </a:pPr>
            <a:r>
              <a:rPr dirty="0"/>
              <a:t>Weaknesses:</a:t>
            </a:r>
          </a:p>
          <a:p>
            <a:pPr marL="0" indent="0" defTabSz="466344">
              <a:spcBef>
                <a:spcPts val="200"/>
              </a:spcBef>
              <a:buSzTx/>
              <a:buNone/>
              <a:defRPr sz="4080"/>
            </a:pPr>
            <a:r>
              <a:rPr b="1" dirty="0"/>
              <a:t>Dependence on Data:</a:t>
            </a:r>
            <a:r>
              <a:rPr dirty="0"/>
              <a:t> Accurate and up-to-date data about parking lot occupancy is crucial for the system's effectiveness. Lack of reliable data may impact results.</a:t>
            </a:r>
          </a:p>
          <a:p>
            <a:pPr marL="0" indent="0" defTabSz="466344">
              <a:spcBef>
                <a:spcPts val="200"/>
              </a:spcBef>
              <a:buSzTx/>
              <a:buNone/>
              <a:defRPr sz="4080"/>
            </a:pPr>
            <a:endParaRPr dirty="0"/>
          </a:p>
          <a:p>
            <a:pPr marL="0" indent="0" defTabSz="466344">
              <a:spcBef>
                <a:spcPts val="200"/>
              </a:spcBef>
              <a:buSzTx/>
              <a:buNone/>
              <a:defRPr sz="4080"/>
            </a:pPr>
            <a:r>
              <a:rPr dirty="0"/>
              <a:t>Opportunities</a:t>
            </a:r>
          </a:p>
          <a:p>
            <a:pPr marL="0" indent="0" defTabSz="466344">
              <a:spcBef>
                <a:spcPts val="200"/>
              </a:spcBef>
              <a:buSzTx/>
              <a:buNone/>
              <a:defRPr sz="4080"/>
            </a:pPr>
            <a:r>
              <a:rPr b="1" dirty="0"/>
              <a:t>Sensor Integration:</a:t>
            </a:r>
            <a:r>
              <a:rPr dirty="0"/>
              <a:t> Collaborating with sensor technology providers can enhance real-time data accuracy, further improving parking spot availability information.</a:t>
            </a:r>
          </a:p>
          <a:p>
            <a:pPr marL="0" indent="0" defTabSz="466344">
              <a:spcBef>
                <a:spcPts val="200"/>
              </a:spcBef>
              <a:buSzTx/>
              <a:buNone/>
              <a:defRPr sz="4080"/>
            </a:pPr>
            <a:endParaRPr dirty="0"/>
          </a:p>
          <a:p>
            <a:pPr marL="0" indent="0" defTabSz="466344">
              <a:spcBef>
                <a:spcPts val="200"/>
              </a:spcBef>
              <a:buSzTx/>
              <a:buNone/>
              <a:defRPr sz="4080"/>
            </a:pPr>
            <a:r>
              <a:rPr dirty="0"/>
              <a:t>Threats</a:t>
            </a:r>
          </a:p>
          <a:p>
            <a:pPr marL="0" indent="0" defTabSz="466344">
              <a:spcBef>
                <a:spcPts val="200"/>
              </a:spcBef>
              <a:buSzTx/>
              <a:buNone/>
              <a:defRPr sz="4080"/>
            </a:pPr>
            <a:r>
              <a:rPr b="1" dirty="0"/>
              <a:t>Technical Glitches:</a:t>
            </a:r>
            <a:r>
              <a:rPr dirty="0"/>
              <a:t> System malfunctions or bugs could lead to inaccurate spot suggestions or navigation instructions, potentially frustrating user</a:t>
            </a:r>
          </a:p>
        </p:txBody>
      </p:sp>
      <p:sp>
        <p:nvSpPr>
          <p:cNvPr id="202" name="9.SWOT"/>
          <p:cNvSpPr/>
          <p:nvPr/>
        </p:nvSpPr>
        <p:spPr>
          <a:xfrm>
            <a:off x="1461945" y="1432692"/>
            <a:ext cx="9115274" cy="1224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l" defTabSz="825500">
              <a:defRPr sz="7500">
                <a:solidFill>
                  <a:schemeClr val="accent1">
                    <a:hueOff val="114395"/>
                    <a:lumOff val="-24975"/>
                  </a:schemeClr>
                </a:solidFill>
                <a:latin typeface="Times New Roman"/>
                <a:ea typeface="Times New Roman"/>
                <a:cs typeface="Times New Roman"/>
                <a:sym typeface="Times New Roman"/>
              </a:defRPr>
            </a:lvl1pPr>
          </a:lstStyle>
          <a:p>
            <a:r>
              <a:t>9.SWOT </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205"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206" name="Urban Parking Management:The primary application is in urban parking management. The system can be integrated with existing parking facilities, helping users quickly find suitable parking spots and reducing congestion caused by aimless searching.…"/>
          <p:cNvSpPr txBox="1">
            <a:spLocks noGrp="1"/>
          </p:cNvSpPr>
          <p:nvPr>
            <p:ph type="subTitle" idx="4294967295"/>
          </p:nvPr>
        </p:nvSpPr>
        <p:spPr>
          <a:xfrm>
            <a:off x="1210395" y="3223348"/>
            <a:ext cx="21194763" cy="9485838"/>
          </a:xfrm>
          <a:prstGeom prst="rect">
            <a:avLst/>
          </a:prstGeom>
        </p:spPr>
        <p:txBody>
          <a:bodyPr lIns="45719" tIns="45719" rIns="45719" bIns="45719"/>
          <a:lstStyle/>
          <a:p>
            <a:pPr marL="609600" indent="-609600" defTabSz="548640">
              <a:spcBef>
                <a:spcPts val="200"/>
              </a:spcBef>
              <a:defRPr sz="4800"/>
            </a:pPr>
            <a:r>
              <a:rPr dirty="0"/>
              <a:t>	Urban Parking Management</a:t>
            </a:r>
            <a:r>
              <a:rPr dirty="0" smtClean="0"/>
              <a:t>:</a:t>
            </a:r>
            <a:r>
              <a:rPr lang="en-US" dirty="0" smtClean="0"/>
              <a:t> </a:t>
            </a:r>
            <a:r>
              <a:rPr dirty="0" smtClean="0"/>
              <a:t>The </a:t>
            </a:r>
            <a:r>
              <a:rPr dirty="0"/>
              <a:t>primary application is in urban parking management. The system can be integrated with existing parking facilities, helping users quickly find suitable parking spots and reducing congestion caused by aimless searching.</a:t>
            </a:r>
          </a:p>
          <a:p>
            <a:pPr marL="609600" indent="-609600" defTabSz="548640">
              <a:spcBef>
                <a:spcPts val="200"/>
              </a:spcBef>
              <a:defRPr sz="4800"/>
            </a:pPr>
            <a:endParaRPr dirty="0"/>
          </a:p>
          <a:p>
            <a:pPr marL="609600" indent="-609600" defTabSz="548640">
              <a:spcBef>
                <a:spcPts val="200"/>
              </a:spcBef>
              <a:defRPr sz="4800"/>
            </a:pPr>
            <a:r>
              <a:rPr dirty="0"/>
              <a:t>	Smart Cities</a:t>
            </a:r>
            <a:r>
              <a:rPr dirty="0" smtClean="0"/>
              <a:t>:</a:t>
            </a:r>
            <a:r>
              <a:rPr lang="en-US" dirty="0" smtClean="0"/>
              <a:t> </a:t>
            </a:r>
            <a:r>
              <a:rPr dirty="0" smtClean="0"/>
              <a:t>The </a:t>
            </a:r>
            <a:r>
              <a:rPr dirty="0"/>
              <a:t>project aligns with the goals of smart city initiatives, contributing to efficient resource utilization and enhanced urban mobility. It can be integrated into broader smart city platforms for holistic transportation solutions.</a:t>
            </a:r>
          </a:p>
          <a:p>
            <a:pPr marL="609600" indent="-609600" defTabSz="548640">
              <a:spcBef>
                <a:spcPts val="200"/>
              </a:spcBef>
              <a:defRPr sz="4800"/>
            </a:pPr>
            <a:endParaRPr dirty="0"/>
          </a:p>
          <a:p>
            <a:pPr marL="609600" indent="-609600" defTabSz="548640">
              <a:spcBef>
                <a:spcPts val="200"/>
              </a:spcBef>
              <a:defRPr sz="4800"/>
            </a:pPr>
            <a:r>
              <a:rPr dirty="0"/>
              <a:t>	Commercial Complexes and Malls</a:t>
            </a:r>
            <a:r>
              <a:rPr dirty="0" smtClean="0"/>
              <a:t>:</a:t>
            </a:r>
            <a:r>
              <a:rPr lang="en-US" dirty="0" smtClean="0"/>
              <a:t> </a:t>
            </a:r>
            <a:r>
              <a:rPr dirty="0" smtClean="0"/>
              <a:t>Shopping </a:t>
            </a:r>
            <a:r>
              <a:rPr dirty="0"/>
              <a:t>centers and malls can benefit from this system by providing visitors with a hassle-free parking experience, leading to increased footfall and customer satisfaction.</a:t>
            </a:r>
          </a:p>
        </p:txBody>
      </p:sp>
      <p:sp>
        <p:nvSpPr>
          <p:cNvPr id="207" name="10.Application"/>
          <p:cNvSpPr/>
          <p:nvPr/>
        </p:nvSpPr>
        <p:spPr>
          <a:xfrm>
            <a:off x="1461945" y="1432692"/>
            <a:ext cx="9115274" cy="1224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l" defTabSz="825500">
              <a:defRPr sz="7500">
                <a:solidFill>
                  <a:schemeClr val="accent1">
                    <a:hueOff val="114395"/>
                    <a:lumOff val="-24975"/>
                  </a:schemeClr>
                </a:solidFill>
                <a:latin typeface="Times New Roman"/>
                <a:ea typeface="Times New Roman"/>
                <a:cs typeface="Times New Roman"/>
                <a:sym typeface="Times New Roman"/>
              </a:defRPr>
            </a:lvl1pPr>
          </a:lstStyle>
          <a:p>
            <a:r>
              <a:t>10.Application </a:t>
            </a: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TextBox 1"/>
          <p:cNvSpPr txBox="1"/>
          <p:nvPr/>
        </p:nvSpPr>
        <p:spPr>
          <a:xfrm>
            <a:off x="7863355" y="5973193"/>
            <a:ext cx="8657289" cy="17696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914400">
              <a:defRPr sz="11800" b="1">
                <a:solidFill>
                  <a:srgbClr val="46B0FA"/>
                </a:solidFill>
                <a:latin typeface="Arial"/>
                <a:ea typeface="Arial"/>
                <a:cs typeface="Arial"/>
                <a:sym typeface="Arial"/>
              </a:defRPr>
            </a:lvl1pPr>
          </a:lstStyle>
          <a:p>
            <a:r>
              <a:t>Thank You</a:t>
            </a:r>
          </a:p>
        </p:txBody>
      </p:sp>
      <p:pic>
        <p:nvPicPr>
          <p:cNvPr id="210" name="Picture 4" descr="Picture 4"/>
          <p:cNvPicPr>
            <a:picLocks noChangeAspect="1"/>
          </p:cNvPicPr>
          <p:nvPr/>
        </p:nvPicPr>
        <p:blipFill>
          <a:blip r:embed="rId2">
            <a:extLst/>
          </a:blip>
          <a:stretch>
            <a:fillRect/>
          </a:stretch>
        </p:blipFill>
        <p:spPr>
          <a:xfrm>
            <a:off x="7827468" y="2168857"/>
            <a:ext cx="8853661" cy="3803225"/>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7"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58"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59" name="In the evolving urban landscape, efficient parking allocation is a pressing challenge. As cities grow and vehicles multiply, finding parking spots becomes increasingly time-consuming.The project addresses this issue by integrating advanced algorithms, re"/>
          <p:cNvSpPr txBox="1">
            <a:spLocks noGrp="1"/>
          </p:cNvSpPr>
          <p:nvPr>
            <p:ph type="subTitle" sz="half" idx="4294967295"/>
          </p:nvPr>
        </p:nvSpPr>
        <p:spPr>
          <a:xfrm>
            <a:off x="1488409" y="4178654"/>
            <a:ext cx="12048216" cy="7941423"/>
          </a:xfrm>
          <a:prstGeom prst="rect">
            <a:avLst/>
          </a:prstGeom>
        </p:spPr>
        <p:txBody>
          <a:bodyPr lIns="45719" tIns="45719" rIns="45719" bIns="45719">
            <a:normAutofit lnSpcReduction="10000"/>
          </a:bodyPr>
          <a:lstStyle/>
          <a:p>
            <a:pPr marL="304418" indent="-304418" algn="just" defTabSz="429768">
              <a:spcBef>
                <a:spcPts val="200"/>
              </a:spcBef>
              <a:defRPr sz="3759"/>
            </a:pPr>
            <a:r>
              <a:t>In the evolving urban landscape, efficient parking allocation is a pressing challenge. As cities grow and vehicles multiply, finding parking spots becomes increasingly time-consuming.The project addresses this issue by integrating advanced algorithms, real-time updates, and user-friendly interaction</a:t>
            </a:r>
          </a:p>
          <a:p>
            <a:pPr marL="304418" indent="-304418" algn="just" defTabSz="429768">
              <a:spcBef>
                <a:spcPts val="200"/>
              </a:spcBef>
              <a:defRPr sz="3759"/>
            </a:pPr>
            <a:endParaRPr/>
          </a:p>
          <a:p>
            <a:pPr marL="304418" indent="-304418" algn="just" defTabSz="429768">
              <a:spcBef>
                <a:spcPts val="200"/>
              </a:spcBef>
              <a:defRPr sz="3759"/>
            </a:pPr>
            <a:r>
              <a:t>This projects helps the users to save their time by finding the spot faster </a:t>
            </a:r>
          </a:p>
          <a:p>
            <a:pPr marL="304418" indent="-304418" algn="just" defTabSz="429768">
              <a:spcBef>
                <a:spcPts val="200"/>
              </a:spcBef>
              <a:defRPr sz="3759"/>
            </a:pPr>
            <a:endParaRPr/>
          </a:p>
          <a:p>
            <a:pPr marL="304418" indent="-304418" algn="just" defTabSz="429768">
              <a:spcBef>
                <a:spcPts val="200"/>
              </a:spcBef>
              <a:defRPr sz="3759"/>
            </a:pPr>
            <a:r>
              <a:t>Central to the project is its intelligent interplay of data structures, algorithmic principles, and user interface design</a:t>
            </a:r>
            <a:r>
              <a:rPr>
                <a:solidFill>
                  <a:srgbClr val="888888"/>
                </a:solidFill>
              </a:rPr>
              <a:t>.</a:t>
            </a:r>
          </a:p>
          <a:p>
            <a:pPr marL="0" indent="0" algn="just" defTabSz="429768">
              <a:lnSpc>
                <a:spcPct val="80000"/>
              </a:lnSpc>
              <a:spcBef>
                <a:spcPts val="200"/>
              </a:spcBef>
              <a:buSzTx/>
              <a:buNone/>
              <a:defRPr sz="3759">
                <a:solidFill>
                  <a:srgbClr val="888888"/>
                </a:solidFill>
              </a:defRPr>
            </a:pPr>
            <a:r>
              <a:rPr>
                <a:solidFill>
                  <a:srgbClr val="000000"/>
                </a:solidFill>
              </a:rPr>
              <a:t/>
            </a:r>
            <a:br>
              <a:rPr>
                <a:solidFill>
                  <a:srgbClr val="000000"/>
                </a:solidFill>
              </a:rPr>
            </a:br>
            <a:endParaRPr>
              <a:solidFill>
                <a:srgbClr val="000000"/>
              </a:solidFill>
            </a:endParaRPr>
          </a:p>
        </p:txBody>
      </p:sp>
      <p:sp>
        <p:nvSpPr>
          <p:cNvPr id="160" name="1.Introduction"/>
          <p:cNvSpPr/>
          <p:nvPr/>
        </p:nvSpPr>
        <p:spPr>
          <a:xfrm>
            <a:off x="736903" y="2694268"/>
            <a:ext cx="7076332" cy="1224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7500">
                <a:solidFill>
                  <a:schemeClr val="accent1">
                    <a:hueOff val="114395"/>
                    <a:lumOff val="-24975"/>
                  </a:schemeClr>
                </a:solidFill>
                <a:latin typeface="Times New Roman"/>
                <a:ea typeface="Times New Roman"/>
                <a:cs typeface="Times New Roman"/>
                <a:sym typeface="Times New Roman"/>
              </a:defRPr>
            </a:lvl1pPr>
          </a:lstStyle>
          <a:p>
            <a:r>
              <a:t>1.Introduction</a:t>
            </a:r>
          </a:p>
        </p:txBody>
      </p:sp>
      <p:pic>
        <p:nvPicPr>
          <p:cNvPr id="161" name="pexels-stephan-müller-753876.jpg" descr="pexels-stephan-müller-753876.jpg"/>
          <p:cNvPicPr>
            <a:picLocks noChangeAspect="1"/>
          </p:cNvPicPr>
          <p:nvPr/>
        </p:nvPicPr>
        <p:blipFill>
          <a:blip r:embed="rId3">
            <a:extLst/>
          </a:blip>
          <a:stretch>
            <a:fillRect/>
          </a:stretch>
        </p:blipFill>
        <p:spPr>
          <a:xfrm>
            <a:off x="14249495" y="4416535"/>
            <a:ext cx="8725921" cy="4900095"/>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64"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65" name="The parking system offers real-time information about available parking spots.…"/>
          <p:cNvSpPr txBox="1">
            <a:spLocks noGrp="1"/>
          </p:cNvSpPr>
          <p:nvPr>
            <p:ph type="subTitle" idx="4294967295"/>
          </p:nvPr>
        </p:nvSpPr>
        <p:spPr>
          <a:xfrm>
            <a:off x="1529152" y="4782058"/>
            <a:ext cx="21687341" cy="7810597"/>
          </a:xfrm>
          <a:prstGeom prst="rect">
            <a:avLst/>
          </a:prstGeom>
        </p:spPr>
        <p:txBody>
          <a:bodyPr lIns="45719" tIns="45719" rIns="45719" bIns="45719">
            <a:normAutofit lnSpcReduction="10000"/>
          </a:bodyPr>
          <a:lstStyle/>
          <a:p>
            <a:pPr marL="0" indent="0" defTabSz="411479">
              <a:spcBef>
                <a:spcPts val="200"/>
              </a:spcBef>
              <a:buSzPct val="100000"/>
              <a:buFont typeface="Arial"/>
              <a:defRPr sz="4275"/>
            </a:pPr>
            <a:r>
              <a:t>The parking system offers real-time information about available parking spots. </a:t>
            </a:r>
          </a:p>
          <a:p>
            <a:pPr marL="0" indent="0" defTabSz="411479">
              <a:spcBef>
                <a:spcPts val="200"/>
              </a:spcBef>
              <a:buSzPct val="100000"/>
              <a:buFont typeface="Arial"/>
              <a:defRPr sz="4275"/>
            </a:pPr>
            <a:endParaRPr/>
          </a:p>
          <a:p>
            <a:pPr marL="0" indent="0" defTabSz="411479">
              <a:spcBef>
                <a:spcPts val="200"/>
              </a:spcBef>
              <a:buSzPct val="100000"/>
              <a:buFont typeface="Arial"/>
              <a:defRPr sz="4275"/>
            </a:pPr>
            <a:r>
              <a:t>Users can access this information through a user-friendly interface, which provides them with up-to-the-minute data on which parking spots are currently vacant</a:t>
            </a:r>
          </a:p>
          <a:p>
            <a:pPr marL="0" indent="0" defTabSz="411479">
              <a:spcBef>
                <a:spcPts val="200"/>
              </a:spcBef>
              <a:buSzPct val="100000"/>
              <a:buFont typeface="Arial"/>
              <a:defRPr sz="4275"/>
            </a:pPr>
            <a:endParaRPr/>
          </a:p>
          <a:p>
            <a:pPr marL="0" indent="0" defTabSz="411479">
              <a:spcBef>
                <a:spcPts val="200"/>
              </a:spcBef>
              <a:buSzPct val="100000"/>
              <a:buFont typeface="Arial"/>
              <a:defRPr sz="4275"/>
            </a:pPr>
            <a:r>
              <a:t>Designing this system enables users to create a solution that streamlines the process of finding available parking spots.</a:t>
            </a:r>
          </a:p>
          <a:p>
            <a:pPr marL="0" indent="0" defTabSz="411479">
              <a:spcBef>
                <a:spcPts val="200"/>
              </a:spcBef>
              <a:buSzPct val="100000"/>
              <a:buFont typeface="Arial"/>
              <a:defRPr sz="4275"/>
            </a:pPr>
            <a:endParaRPr/>
          </a:p>
          <a:p>
            <a:pPr marL="0" indent="0" defTabSz="411479">
              <a:spcBef>
                <a:spcPts val="200"/>
              </a:spcBef>
              <a:buSzPct val="100000"/>
              <a:buFont typeface="Arial"/>
              <a:defRPr sz="4275"/>
            </a:pPr>
            <a:r>
              <a:t>It could significantly reduce the time users spend circling around parking lots searching for empty slots</a:t>
            </a:r>
          </a:p>
          <a:p>
            <a:pPr marL="0" indent="0" defTabSz="411479">
              <a:spcBef>
                <a:spcPts val="200"/>
              </a:spcBef>
              <a:buSzTx/>
              <a:buNone/>
              <a:defRPr sz="4275"/>
            </a:pPr>
            <a:r>
              <a:t/>
            </a:r>
            <a:br/>
            <a:endParaRPr/>
          </a:p>
        </p:txBody>
      </p:sp>
      <p:sp>
        <p:nvSpPr>
          <p:cNvPr id="166" name="2.Motivation"/>
          <p:cNvSpPr/>
          <p:nvPr/>
        </p:nvSpPr>
        <p:spPr>
          <a:xfrm>
            <a:off x="523632" y="2954932"/>
            <a:ext cx="7076332" cy="122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7500">
                <a:solidFill>
                  <a:schemeClr val="accent1">
                    <a:hueOff val="114395"/>
                    <a:lumOff val="-24975"/>
                  </a:schemeClr>
                </a:solidFill>
                <a:latin typeface="Times New Roman"/>
                <a:ea typeface="Times New Roman"/>
                <a:cs typeface="Times New Roman"/>
                <a:sym typeface="Times New Roman"/>
              </a:defRPr>
            </a:lvl1pPr>
          </a:lstStyle>
          <a:p>
            <a:r>
              <a:t>2.Motivation</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69"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70" name="Smart Parking Solutions: Numerous smart parking systems have emerged, integrating real-time data from sensors and mobile apps to guide drivers to available parking spots. These systems utilize occupancy sensors, data analytics, and user interfaces to str"/>
          <p:cNvSpPr txBox="1">
            <a:spLocks noGrp="1"/>
          </p:cNvSpPr>
          <p:nvPr>
            <p:ph type="subTitle" idx="4294967295"/>
          </p:nvPr>
        </p:nvSpPr>
        <p:spPr>
          <a:xfrm>
            <a:off x="1348330" y="4244066"/>
            <a:ext cx="21687340" cy="7810598"/>
          </a:xfrm>
          <a:prstGeom prst="rect">
            <a:avLst/>
          </a:prstGeom>
        </p:spPr>
        <p:txBody>
          <a:bodyPr lIns="45719" tIns="45719" rIns="45719" bIns="45719">
            <a:normAutofit lnSpcReduction="10000"/>
          </a:bodyPr>
          <a:lstStyle/>
          <a:p>
            <a:pPr marL="651510" indent="-651510" defTabSz="493776">
              <a:spcBef>
                <a:spcPts val="200"/>
              </a:spcBef>
              <a:defRPr sz="4320"/>
            </a:pPr>
            <a:r>
              <a:rPr dirty="0"/>
              <a:t>Smart Parking Solutions: Numerous smart parking systems have emerged, integrating real-time data from sensors and mobile apps to guide drivers to available parking spots. These systems utilize occupancy sensors, data analytics, and user interfaces to streamline parking allocation.</a:t>
            </a:r>
          </a:p>
          <a:p>
            <a:pPr marL="651510" indent="-651510" defTabSz="493776">
              <a:spcBef>
                <a:spcPts val="200"/>
              </a:spcBef>
              <a:defRPr sz="4320"/>
            </a:pPr>
            <a:endParaRPr dirty="0"/>
          </a:p>
          <a:p>
            <a:pPr marL="651510" indent="-651510" defTabSz="493776">
              <a:spcBef>
                <a:spcPts val="200"/>
              </a:spcBef>
              <a:defRPr sz="4320"/>
            </a:pPr>
            <a:r>
              <a:rPr dirty="0"/>
              <a:t>Path-finding  Algorithms in Navigation: Path-finding algorithms, such as </a:t>
            </a:r>
            <a:r>
              <a:rPr dirty="0" err="1"/>
              <a:t>Dijkstra's</a:t>
            </a:r>
            <a:r>
              <a:rPr dirty="0"/>
              <a:t>, and </a:t>
            </a:r>
            <a:r>
              <a:rPr lang="en-US" dirty="0" smtClean="0"/>
              <a:t>Bellman-Ford</a:t>
            </a:r>
            <a:r>
              <a:rPr lang="en-US" dirty="0"/>
              <a:t> </a:t>
            </a:r>
            <a:r>
              <a:rPr lang="en-US" dirty="0" smtClean="0"/>
              <a:t>and A*</a:t>
            </a:r>
            <a:r>
              <a:rPr dirty="0" smtClean="0"/>
              <a:t> </a:t>
            </a:r>
            <a:r>
              <a:rPr dirty="0"/>
              <a:t>have been extensively used in navigation and robotics. These algorithms efficiently compute routes from point A to B, a concept directly applicable to guiding drivers to optimal parking spots.</a:t>
            </a:r>
          </a:p>
          <a:p>
            <a:pPr marL="651510" indent="-651510" defTabSz="493776">
              <a:spcBef>
                <a:spcPts val="200"/>
              </a:spcBef>
              <a:defRPr sz="4320"/>
            </a:pPr>
            <a:endParaRPr dirty="0"/>
          </a:p>
          <a:p>
            <a:pPr marL="651510" indent="-651510" defTabSz="493776">
              <a:spcBef>
                <a:spcPts val="200"/>
              </a:spcBef>
              <a:defRPr sz="4320"/>
            </a:pPr>
            <a:r>
              <a:rPr dirty="0"/>
              <a:t>Sustainable Urban Planning: Urban planning research addresses the need for sustainable transportation solutions. Integrating efficient parking allocation with urban planning strategies contributes to reduced traffic congestion and improved environmental outcomes.</a:t>
            </a:r>
          </a:p>
        </p:txBody>
      </p:sp>
      <p:sp>
        <p:nvSpPr>
          <p:cNvPr id="171" name="3.Related Work"/>
          <p:cNvSpPr/>
          <p:nvPr/>
        </p:nvSpPr>
        <p:spPr>
          <a:xfrm>
            <a:off x="807994" y="2480996"/>
            <a:ext cx="7076331" cy="122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7500">
                <a:solidFill>
                  <a:schemeClr val="accent1">
                    <a:hueOff val="114395"/>
                    <a:lumOff val="-24975"/>
                  </a:schemeClr>
                </a:solidFill>
                <a:latin typeface="Times New Roman"/>
                <a:ea typeface="Times New Roman"/>
                <a:cs typeface="Times New Roman"/>
                <a:sym typeface="Times New Roman"/>
              </a:defRPr>
            </a:lvl1pPr>
          </a:lstStyle>
          <a:p>
            <a:r>
              <a:rPr dirty="0"/>
              <a:t>3.Related Work</a:t>
            </a: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74"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75" name="Develop an &quot;Optimal Parking Spot Allocation System&quot; that employs advanced algorithms to efficiently guide vehicles to suitable parking spots, reducing search times and enhancing urban mobility, user experience, and environmental sustainability."/>
          <p:cNvSpPr txBox="1">
            <a:spLocks noGrp="1"/>
          </p:cNvSpPr>
          <p:nvPr>
            <p:ph type="subTitle" sz="half" idx="4294967295"/>
          </p:nvPr>
        </p:nvSpPr>
        <p:spPr>
          <a:xfrm>
            <a:off x="1254965" y="4244066"/>
            <a:ext cx="21687341" cy="4621065"/>
          </a:xfrm>
          <a:prstGeom prst="rect">
            <a:avLst/>
          </a:prstGeom>
        </p:spPr>
        <p:txBody>
          <a:bodyPr lIns="45719" tIns="45719" rIns="45719" bIns="45719"/>
          <a:lstStyle>
            <a:lvl1pPr marL="0" indent="0">
              <a:spcBef>
                <a:spcPts val="500"/>
              </a:spcBef>
              <a:buSzTx/>
              <a:buNone/>
              <a:defRPr sz="4600"/>
            </a:lvl1pPr>
          </a:lstStyle>
          <a:p>
            <a:r>
              <a:t>Develop an "Optimal Parking Spot Allocation System" that employs advanced algorithms to efficiently guide vehicles to suitable parking spots, reducing search times and enhancing urban mobility, user experience, and environmental sustainability.</a:t>
            </a:r>
          </a:p>
        </p:txBody>
      </p:sp>
      <p:sp>
        <p:nvSpPr>
          <p:cNvPr id="176" name="4.Problem Statement"/>
          <p:cNvSpPr/>
          <p:nvPr/>
        </p:nvSpPr>
        <p:spPr>
          <a:xfrm>
            <a:off x="310361" y="2480996"/>
            <a:ext cx="9768972" cy="122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7500">
                <a:solidFill>
                  <a:schemeClr val="accent1">
                    <a:hueOff val="114395"/>
                    <a:lumOff val="-24975"/>
                  </a:schemeClr>
                </a:solidFill>
                <a:latin typeface="Times New Roman"/>
                <a:ea typeface="Times New Roman"/>
                <a:cs typeface="Times New Roman"/>
                <a:sym typeface="Times New Roman"/>
              </a:defRPr>
            </a:lvl1pPr>
          </a:lstStyle>
          <a:p>
            <a:r>
              <a:t>4.Problem Statement</a:t>
            </a:r>
          </a:p>
        </p:txBody>
      </p:sp>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79"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80" name="Efficient Path-finding: Implement a combination of shortest path algorithms, such as Dijkstra's to calculate the most efficient routes from entry points to vacant parking spots within the parking lot.…"/>
          <p:cNvSpPr txBox="1">
            <a:spLocks noGrp="1"/>
          </p:cNvSpPr>
          <p:nvPr>
            <p:ph type="subTitle" idx="4294967295"/>
          </p:nvPr>
        </p:nvSpPr>
        <p:spPr>
          <a:xfrm>
            <a:off x="1089087" y="3987613"/>
            <a:ext cx="21687341" cy="8323504"/>
          </a:xfrm>
          <a:prstGeom prst="rect">
            <a:avLst/>
          </a:prstGeom>
        </p:spPr>
        <p:txBody>
          <a:bodyPr lIns="45719" tIns="45719" rIns="45719" bIns="45719"/>
          <a:lstStyle/>
          <a:p>
            <a:pPr marL="0" indent="0" defTabSz="502920">
              <a:lnSpc>
                <a:spcPct val="80000"/>
              </a:lnSpc>
              <a:spcBef>
                <a:spcPts val="200"/>
              </a:spcBef>
              <a:buSzPct val="100000"/>
              <a:buFont typeface="Arial"/>
              <a:defRPr sz="4400"/>
            </a:pPr>
            <a:r>
              <a:rPr dirty="0"/>
              <a:t>Efficient Path-finding: Implement a combination of shortest path algorithms, such as </a:t>
            </a:r>
            <a:r>
              <a:rPr dirty="0" err="1"/>
              <a:t>Dijkstra's</a:t>
            </a:r>
            <a:r>
              <a:rPr dirty="0"/>
              <a:t> to calculate the most efficient routes from entry points to vacant parking spots within the parking lot. </a:t>
            </a:r>
          </a:p>
          <a:p>
            <a:pPr marL="0" indent="0" defTabSz="502920">
              <a:lnSpc>
                <a:spcPct val="80000"/>
              </a:lnSpc>
              <a:spcBef>
                <a:spcPts val="200"/>
              </a:spcBef>
              <a:buSzTx/>
              <a:buNone/>
              <a:defRPr sz="4400"/>
            </a:pPr>
            <a:endParaRPr dirty="0"/>
          </a:p>
          <a:p>
            <a:pPr marL="0" indent="0" defTabSz="502920">
              <a:lnSpc>
                <a:spcPct val="80000"/>
              </a:lnSpc>
              <a:spcBef>
                <a:spcPts val="200"/>
              </a:spcBef>
              <a:buSzPct val="100000"/>
              <a:buFont typeface="Arial"/>
              <a:defRPr sz="4400"/>
            </a:pPr>
            <a:r>
              <a:rPr dirty="0"/>
              <a:t>Size-based Allocation: Create an allocation system that considers the size of the user's vehicle and suggests spots that match the vehicle's dimensions.</a:t>
            </a:r>
          </a:p>
          <a:p>
            <a:pPr marL="0" indent="0" defTabSz="502920">
              <a:lnSpc>
                <a:spcPct val="80000"/>
              </a:lnSpc>
              <a:spcBef>
                <a:spcPts val="200"/>
              </a:spcBef>
              <a:buSzPct val="100000"/>
              <a:buFont typeface="Arial"/>
              <a:defRPr sz="4400"/>
            </a:pPr>
            <a:endParaRPr dirty="0"/>
          </a:p>
          <a:p>
            <a:pPr marL="0" indent="0" defTabSz="502920">
              <a:spcBef>
                <a:spcPts val="200"/>
              </a:spcBef>
              <a:buSzPct val="100000"/>
              <a:buFont typeface="Arial"/>
              <a:defRPr sz="4400"/>
            </a:pPr>
            <a:r>
              <a:rPr dirty="0"/>
              <a:t>Real-time Updates: Design the system to handle real-time updates to the parking lot's occupancy status and dynamically adjust path-finding and allocation recommendations accordingly to calculate the most efficient routes from entry points to vacant parking spots within the parking lot.</a:t>
            </a:r>
          </a:p>
          <a:p>
            <a:pPr marL="0" indent="0" defTabSz="502920">
              <a:lnSpc>
                <a:spcPct val="80000"/>
              </a:lnSpc>
              <a:spcBef>
                <a:spcPts val="200"/>
              </a:spcBef>
              <a:buSzTx/>
              <a:buNone/>
              <a:defRPr sz="4400"/>
            </a:pPr>
            <a:endParaRPr dirty="0"/>
          </a:p>
          <a:p>
            <a:pPr marL="0" indent="0" defTabSz="502920">
              <a:lnSpc>
                <a:spcPct val="80000"/>
              </a:lnSpc>
              <a:spcBef>
                <a:spcPts val="200"/>
              </a:spcBef>
              <a:buSzPct val="100000"/>
              <a:buFont typeface="Arial"/>
              <a:defRPr sz="4400"/>
            </a:pPr>
            <a:r>
              <a:rPr dirty="0"/>
              <a:t>Reduced Congestion: Contribute to reduced traffic congestion by efficiently guiding vehicles to available parking spots, minimizing unnecessary circling and traffic buildup.</a:t>
            </a:r>
          </a:p>
        </p:txBody>
      </p:sp>
      <p:sp>
        <p:nvSpPr>
          <p:cNvPr id="181" name="5. Objectives"/>
          <p:cNvSpPr/>
          <p:nvPr/>
        </p:nvSpPr>
        <p:spPr>
          <a:xfrm>
            <a:off x="1116052" y="2244029"/>
            <a:ext cx="9768972" cy="1224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l" defTabSz="825500">
              <a:defRPr sz="7500">
                <a:solidFill>
                  <a:schemeClr val="accent1">
                    <a:hueOff val="114395"/>
                    <a:lumOff val="-24975"/>
                  </a:schemeClr>
                </a:solidFill>
                <a:latin typeface="Times New Roman"/>
                <a:ea typeface="Times New Roman"/>
                <a:cs typeface="Times New Roman"/>
                <a:sym typeface="Times New Roman"/>
              </a:defRPr>
            </a:lvl1pPr>
          </a:lstStyle>
          <a:p>
            <a:r>
              <a:t>5. Objectives</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95"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96" name="Grid Complexity: As the parking lot grid grows in size, the graph representation and path-finding algorithms become more complex. This can result in longer preprocessing times and slower path calculations.…"/>
          <p:cNvSpPr txBox="1">
            <a:spLocks noGrp="1"/>
          </p:cNvSpPr>
          <p:nvPr>
            <p:ph type="subTitle" idx="4294967295"/>
          </p:nvPr>
        </p:nvSpPr>
        <p:spPr>
          <a:xfrm>
            <a:off x="1072460" y="4109968"/>
            <a:ext cx="22052351" cy="7692577"/>
          </a:xfrm>
          <a:prstGeom prst="rect">
            <a:avLst/>
          </a:prstGeom>
        </p:spPr>
        <p:txBody>
          <a:bodyPr lIns="45719" tIns="45719" rIns="45719" bIns="45719"/>
          <a:lstStyle/>
          <a:p>
            <a:pPr marL="0" indent="0">
              <a:buSzPct val="100000"/>
              <a:buFont typeface="Arial"/>
              <a:defRPr sz="4400"/>
            </a:pPr>
            <a:r>
              <a:t>Grid Complexity: As the parking lot grid grows in size, the graph representation and path-finding algorithms become more complex. This can result in longer preprocessing times and slower path calculations.</a:t>
            </a:r>
          </a:p>
          <a:p>
            <a:pPr marL="0" indent="0">
              <a:buSzPct val="100000"/>
              <a:buFont typeface="Arial"/>
              <a:defRPr sz="4400"/>
            </a:pPr>
            <a:endParaRPr/>
          </a:p>
          <a:p>
            <a:pPr marL="0" indent="0">
              <a:buSzPct val="100000"/>
              <a:buFont typeface="Arial"/>
              <a:defRPr sz="4400"/>
            </a:pPr>
            <a:r>
              <a:t>Dynamic Update: If the parking lot occupancy changes frequently, there will be  need to handle real-time updates to the graph representation and shortest path data structures. This can be challenging to maintain efficiently.</a:t>
            </a:r>
          </a:p>
          <a:p>
            <a:pPr marL="0" indent="0">
              <a:buSzPct val="100000"/>
              <a:buFont typeface="Arial"/>
              <a:defRPr sz="4400"/>
            </a:pPr>
            <a:endParaRPr/>
          </a:p>
          <a:p>
            <a:pPr marL="0" indent="0">
              <a:buSzPct val="100000"/>
              <a:buFont typeface="Arial"/>
              <a:defRPr sz="4400"/>
            </a:pPr>
            <a:r>
              <a:t>Implementation Complexity: Integrating different algorithms (Dijkstra's, binary search) and managing their interactions can lead to complex code and potential bugs.</a:t>
            </a:r>
          </a:p>
        </p:txBody>
      </p:sp>
      <p:sp>
        <p:nvSpPr>
          <p:cNvPr id="197" name="8.Problems in Model"/>
          <p:cNvSpPr/>
          <p:nvPr/>
        </p:nvSpPr>
        <p:spPr>
          <a:xfrm>
            <a:off x="689510" y="2480996"/>
            <a:ext cx="9115274" cy="122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7500">
                <a:solidFill>
                  <a:schemeClr val="accent1">
                    <a:hueOff val="114395"/>
                    <a:lumOff val="-24975"/>
                  </a:schemeClr>
                </a:solidFill>
                <a:latin typeface="Times New Roman"/>
                <a:ea typeface="Times New Roman"/>
                <a:cs typeface="Times New Roman"/>
                <a:sym typeface="Times New Roman"/>
              </a:defRPr>
            </a:lvl1pPr>
          </a:lstStyle>
          <a:p>
            <a:r>
              <a:t>8.Problems in Model</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84"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85" name="6.Proposed methodology"/>
          <p:cNvSpPr/>
          <p:nvPr/>
        </p:nvSpPr>
        <p:spPr>
          <a:xfrm>
            <a:off x="-234665" y="964402"/>
            <a:ext cx="11657495" cy="1224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7500">
                <a:solidFill>
                  <a:schemeClr val="accent1">
                    <a:hueOff val="114395"/>
                    <a:lumOff val="-24975"/>
                  </a:schemeClr>
                </a:solidFill>
                <a:latin typeface="Times New Roman"/>
                <a:ea typeface="Times New Roman"/>
                <a:cs typeface="Times New Roman"/>
                <a:sym typeface="Times New Roman"/>
              </a:defRPr>
            </a:lvl1pPr>
          </a:lstStyle>
          <a:p>
            <a:r>
              <a:t>6.Proposed methodology</a:t>
            </a:r>
          </a:p>
        </p:txBody>
      </p:sp>
      <p:pic>
        <p:nvPicPr>
          <p:cNvPr id="186" name="1st (9).png" descr="1st (9).png"/>
          <p:cNvPicPr>
            <a:picLocks noChangeAspect="1"/>
          </p:cNvPicPr>
          <p:nvPr/>
        </p:nvPicPr>
        <p:blipFill>
          <a:blip r:embed="rId3">
            <a:extLst/>
          </a:blip>
          <a:stretch>
            <a:fillRect/>
          </a:stretch>
        </p:blipFill>
        <p:spPr>
          <a:xfrm>
            <a:off x="6426647" y="2524656"/>
            <a:ext cx="10388176" cy="10356310"/>
          </a:xfrm>
          <a:prstGeom prst="rect">
            <a:avLst/>
          </a:prstGeom>
          <a:ln w="12700">
            <a:solidFill>
              <a:srgbClr val="000000"/>
            </a:solidFill>
            <a:miter lim="400000"/>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Picture 2" descr="Picture 2"/>
          <p:cNvPicPr>
            <a:picLocks noChangeAspect="1"/>
          </p:cNvPicPr>
          <p:nvPr/>
        </p:nvPicPr>
        <p:blipFill>
          <a:blip r:embed="rId2">
            <a:extLst/>
          </a:blip>
          <a:srcRect l="14248" t="20403" r="19063" b="26282"/>
          <a:stretch>
            <a:fillRect/>
          </a:stretch>
        </p:blipFill>
        <p:spPr>
          <a:xfrm>
            <a:off x="18719403" y="500718"/>
            <a:ext cx="4917307" cy="2481660"/>
          </a:xfrm>
          <a:prstGeom prst="rect">
            <a:avLst/>
          </a:prstGeom>
          <a:ln w="12700">
            <a:miter lim="400000"/>
          </a:ln>
        </p:spPr>
      </p:pic>
      <p:sp>
        <p:nvSpPr>
          <p:cNvPr id="189" name="Rectangle"/>
          <p:cNvSpPr/>
          <p:nvPr/>
        </p:nvSpPr>
        <p:spPr>
          <a:xfrm>
            <a:off x="381000" y="533399"/>
            <a:ext cx="23435271" cy="12666366"/>
          </a:xfrm>
          <a:prstGeom prst="rect">
            <a:avLst/>
          </a:prstGeom>
          <a:ln w="38100">
            <a:solidFill>
              <a:schemeClr val="accent1"/>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sp>
        <p:nvSpPr>
          <p:cNvPr id="190" name="7.Work that has to be done"/>
          <p:cNvSpPr/>
          <p:nvPr/>
        </p:nvSpPr>
        <p:spPr>
          <a:xfrm>
            <a:off x="784297" y="774827"/>
            <a:ext cx="11657495" cy="122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l" defTabSz="825500">
              <a:defRPr sz="7500">
                <a:solidFill>
                  <a:schemeClr val="accent1">
                    <a:hueOff val="114395"/>
                    <a:lumOff val="-24975"/>
                  </a:schemeClr>
                </a:solidFill>
                <a:latin typeface="Times New Roman"/>
                <a:ea typeface="Times New Roman"/>
                <a:cs typeface="Times New Roman"/>
                <a:sym typeface="Times New Roman"/>
              </a:defRPr>
            </a:lvl1pPr>
          </a:lstStyle>
          <a:p>
            <a:r>
              <a:t>7.Work that has to be done</a:t>
            </a:r>
          </a:p>
        </p:txBody>
      </p:sp>
      <p:sp>
        <p:nvSpPr>
          <p:cNvPr id="191" name="Users input the size of their vehicle (2 or 4 wheeler) into the parking system. This information is crucial for allocating the appropriate parking spot, ensuring that the vehicle fits comfortably and doesn't cause any congestion.…"/>
          <p:cNvSpPr txBox="1">
            <a:spLocks noGrp="1"/>
          </p:cNvSpPr>
          <p:nvPr>
            <p:ph type="subTitle" sz="quarter" idx="4294967295"/>
          </p:nvPr>
        </p:nvSpPr>
        <p:spPr>
          <a:xfrm>
            <a:off x="1074106" y="10373906"/>
            <a:ext cx="22049058" cy="2340748"/>
          </a:xfrm>
          <a:prstGeom prst="rect">
            <a:avLst/>
          </a:prstGeom>
        </p:spPr>
        <p:txBody>
          <a:bodyPr lIns="45719" tIns="45719" rIns="45719" bIns="45719">
            <a:normAutofit fontScale="77500" lnSpcReduction="20000"/>
          </a:bodyPr>
          <a:lstStyle/>
          <a:p>
            <a:pPr marL="0" indent="0" defTabSz="365760">
              <a:spcBef>
                <a:spcPts val="100"/>
              </a:spcBef>
              <a:buSzTx/>
              <a:buNone/>
              <a:defRPr sz="3200">
                <a:latin typeface="Arial"/>
                <a:ea typeface="Arial"/>
                <a:cs typeface="Arial"/>
                <a:sym typeface="Arial"/>
              </a:defRPr>
            </a:pPr>
            <a:r>
              <a:t>Users input the size of their vehicle (2 or 4 wheeler) into the parking system. This information is crucial for allocating the appropriate parking spot, ensuring that the vehicle fits comfortably and doesn't cause any congestion</a:t>
            </a:r>
            <a:r>
              <a:rPr>
                <a:solidFill>
                  <a:srgbClr val="888888"/>
                </a:solidFill>
              </a:rPr>
              <a:t>.</a:t>
            </a:r>
          </a:p>
          <a:p>
            <a:pPr marL="0" indent="0" defTabSz="365760">
              <a:spcBef>
                <a:spcPts val="300"/>
              </a:spcBef>
              <a:buSzTx/>
              <a:buNone/>
              <a:defRPr sz="3200">
                <a:latin typeface="Arial"/>
                <a:ea typeface="Arial"/>
                <a:cs typeface="Arial"/>
                <a:sym typeface="Arial"/>
              </a:defRPr>
            </a:pPr>
            <a:endParaRPr>
              <a:solidFill>
                <a:srgbClr val="888888"/>
              </a:solidFill>
            </a:endParaRPr>
          </a:p>
          <a:p>
            <a:pPr marL="0" indent="0" defTabSz="365760">
              <a:spcBef>
                <a:spcPts val="100"/>
              </a:spcBef>
              <a:buSzTx/>
              <a:buNone/>
              <a:defRPr sz="3200">
                <a:latin typeface="Arial"/>
                <a:ea typeface="Arial"/>
                <a:cs typeface="Arial"/>
                <a:sym typeface="Arial"/>
              </a:defRPr>
            </a:pPr>
            <a:r>
              <a:t>Both linear and binary search are used in combination with diff path finding algorithms and their time and results are analyzed and compared in order to determine the optimal one.</a:t>
            </a:r>
          </a:p>
          <a:p>
            <a:pPr marL="0" indent="0" defTabSz="365760">
              <a:spcBef>
                <a:spcPts val="100"/>
              </a:spcBef>
              <a:buSzTx/>
              <a:buNone/>
              <a:defRPr sz="3200">
                <a:latin typeface="Arial"/>
                <a:ea typeface="Arial"/>
                <a:cs typeface="Arial"/>
                <a:sym typeface="Arial"/>
              </a:defRPr>
            </a:pPr>
            <a:r>
              <a:t/>
            </a:r>
            <a:br/>
            <a:endParaRPr/>
          </a:p>
        </p:txBody>
      </p:sp>
      <p:pic>
        <p:nvPicPr>
          <p:cNvPr id="192" name="BNnezW8PYszVuX-fXul-0xTbCextNJthFQGIyBQEx_cxVBDZC6B-5a1T2OOxygL7ALaMVi4qfsVIDfvC3VuR5cEpghMV72lMVpVxpsYwWtWojnDxVU3Mz0ZScRokSMw-GbHdS9F4oouJCpdnJAgMFN8.png" descr="BNnezW8PYszVuX-fXul-0xTbCextNJthFQGIyBQEx_cxVBDZC6B-5a1T2OOxygL7ALaMVi4qfsVIDfvC3VuR5cEpghMV72lMVpVxpsYwWtWojnDxVU3Mz0ZScRokSMw-GbHdS9F4oouJCpdnJAgMFN8.png"/>
          <p:cNvPicPr>
            <a:picLocks noChangeAspect="1"/>
          </p:cNvPicPr>
          <p:nvPr/>
        </p:nvPicPr>
        <p:blipFill>
          <a:blip r:embed="rId3">
            <a:extLst/>
          </a:blip>
          <a:stretch>
            <a:fillRect/>
          </a:stretch>
        </p:blipFill>
        <p:spPr>
          <a:xfrm>
            <a:off x="4119400" y="2749649"/>
            <a:ext cx="15497624" cy="6381375"/>
          </a:xfrm>
          <a:prstGeom prst="rect">
            <a:avLst/>
          </a:prstGeom>
          <a:ln w="12700">
            <a:miter lim="400000"/>
          </a:ln>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606</TotalTime>
  <Words>873</Words>
  <Application>Microsoft Office PowerPoint</Application>
  <PresentationFormat>Custom</PresentationFormat>
  <Paragraphs>72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Helvetica Neue</vt:lpstr>
      <vt:lpstr>Helvetica Neue Medium</vt:lpstr>
      <vt:lpstr>Times New Roman</vt:lpstr>
      <vt:lpstr>21_BasicWhite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Kumar Mohpal</dc:creator>
  <cp:lastModifiedBy>Akshay Kumar Mohpal</cp:lastModifiedBy>
  <cp:revision>8</cp:revision>
  <dcterms:modified xsi:type="dcterms:W3CDTF">2023-12-07T09:39:18Z</dcterms:modified>
</cp:coreProperties>
</file>