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AD347D-5ACD-4C99-B74B-A9C85AD731AF}" type="datetimeFigureOut">
              <a:rPr lang="en-US" smtClean="0"/>
              <a:t>4/30/2023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52173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785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11736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7679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4797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43850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4109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1963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55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007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3699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559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540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2014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6812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366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393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09A250-FF31-4206-8172-F9D3106AACB1}" type="datetimeFigureOut">
              <a:rPr lang="en-US" smtClean="0"/>
              <a:t>4/30/2023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28362738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5754" y="0"/>
            <a:ext cx="10170941" cy="1120856"/>
          </a:xfrm>
          <a:gradFill flip="none" rotWithShape="1">
            <a:gsLst>
              <a:gs pos="72600">
                <a:srgbClr val="304053"/>
              </a:gs>
              <a:gs pos="0">
                <a:schemeClr val="bg2">
                  <a:tint val="98000"/>
                  <a:hueMod val="94000"/>
                  <a:satMod val="148000"/>
                  <a:lumMod val="140000"/>
                </a:schemeClr>
              </a:gs>
              <a:gs pos="100000">
                <a:schemeClr val="bg2">
                  <a:shade val="92000"/>
                  <a:hueMod val="104000"/>
                  <a:satMod val="140000"/>
                  <a:lumMod val="48000"/>
                </a:schemeClr>
              </a:gs>
            </a:gsLst>
            <a:path path="rect">
              <a:fillToRect l="100000" t="100000"/>
            </a:path>
            <a:tileRect r="-100000" b="-100000"/>
          </a:gradFill>
          <a:ln>
            <a:noFill/>
          </a:ln>
        </p:spPr>
        <p:style>
          <a:lnRef idx="1">
            <a:schemeClr val="accent2"/>
          </a:lnRef>
          <a:fillRef idx="2">
            <a:schemeClr val="accent2"/>
          </a:fillRef>
          <a:effectRef idx="1">
            <a:schemeClr val="accent2"/>
          </a:effectRef>
          <a:fontRef idx="minor">
            <a:schemeClr val="dk1"/>
          </a:fontRef>
        </p:style>
        <p:txBody>
          <a:bodyPr>
            <a:normAutofit/>
          </a:bodyPr>
          <a:lstStyle/>
          <a:p>
            <a:r>
              <a:rPr lang="en-IN" sz="6000" b="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74000">
                      <a:schemeClr val="accent1">
                        <a:lumMod val="45000"/>
                        <a:lumOff val="55000"/>
                      </a:schemeClr>
                    </a:gs>
                    <a:gs pos="0">
                      <a:schemeClr val="accent1">
                        <a:lumMod val="45000"/>
                        <a:lumOff val="55000"/>
                        <a:alpha val="0"/>
                      </a:schemeClr>
                    </a:gs>
                    <a:gs pos="100000">
                      <a:schemeClr val="accent1">
                        <a:lumMod val="30000"/>
                        <a:lumOff val="70000"/>
                      </a:schemeClr>
                    </a:gs>
                  </a:gsLst>
                  <a:path path="rect">
                    <a:fillToRect l="100000" t="100000"/>
                  </a:path>
                </a:gra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JavaScript</a:t>
            </a:r>
            <a:endParaRPr lang="en-US" sz="4000" b="1"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74000">
                    <a:schemeClr val="accent1">
                      <a:lumMod val="45000"/>
                      <a:lumOff val="55000"/>
                    </a:schemeClr>
                  </a:gs>
                  <a:gs pos="0">
                    <a:schemeClr val="accent1">
                      <a:lumMod val="45000"/>
                      <a:lumOff val="55000"/>
                      <a:alpha val="0"/>
                    </a:schemeClr>
                  </a:gs>
                  <a:gs pos="100000">
                    <a:schemeClr val="accent1">
                      <a:lumMod val="30000"/>
                      <a:lumOff val="70000"/>
                    </a:schemeClr>
                  </a:gs>
                </a:gsLst>
                <a:path path="rect">
                  <a:fillToRect l="100000" t="100000"/>
                </a:path>
              </a:gra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193366" y="1631853"/>
            <a:ext cx="8173329" cy="736022"/>
          </a:xfrm>
          <a:prstGeom prst="rect">
            <a:avLst/>
          </a:prstGeom>
          <a:gradFill flip="none" rotWithShape="1">
            <a:gsLst>
              <a:gs pos="72600">
                <a:srgbClr val="304053"/>
              </a:gs>
              <a:gs pos="0">
                <a:schemeClr val="bg2">
                  <a:tint val="98000"/>
                  <a:hueMod val="94000"/>
                  <a:satMod val="148000"/>
                  <a:lumMod val="140000"/>
                </a:schemeClr>
              </a:gs>
              <a:gs pos="100000">
                <a:schemeClr val="bg2">
                  <a:shade val="92000"/>
                  <a:hueMod val="104000"/>
                  <a:satMod val="140000"/>
                  <a:lumMod val="48000"/>
                </a:schemeClr>
              </a:gs>
            </a:gsLst>
            <a:path path="circle">
              <a:fillToRect l="100000" t="100000"/>
            </a:path>
            <a:tileRect r="-100000" b="-100000"/>
          </a:gradFill>
          <a:ln>
            <a:noFill/>
          </a:ln>
        </p:spPr>
        <p:txBody>
          <a:bodyPr wrap="square" rtlCol="0">
            <a:normAutofit/>
          </a:bodyPr>
          <a:lstStyle/>
          <a:p>
            <a:r>
              <a:rPr lang="en-IN" sz="4000" u="sng" dirty="0" smtClean="0">
                <a:latin typeface="Algerian" panose="04020705040A02060702" pitchFamily="82" charset="0"/>
                <a:cs typeface="Aparajita" panose="02020603050405020304" pitchFamily="18" charset="0"/>
              </a:rPr>
              <a:t>Introduction to JavaScript</a:t>
            </a:r>
            <a:endParaRPr lang="en-US" sz="4000" u="sng" dirty="0">
              <a:latin typeface="Algerian" panose="04020705040A02060702" pitchFamily="82" charset="0"/>
              <a:cs typeface="Aparajita" panose="02020603050405020304" pitchFamily="18" charset="0"/>
            </a:endParaRPr>
          </a:p>
        </p:txBody>
      </p:sp>
      <p:sp>
        <p:nvSpPr>
          <p:cNvPr id="6" name="TextBox 5"/>
          <p:cNvSpPr txBox="1"/>
          <p:nvPr/>
        </p:nvSpPr>
        <p:spPr>
          <a:xfrm>
            <a:off x="801858" y="2878872"/>
            <a:ext cx="10564837" cy="2246769"/>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numCol="1" rtlCol="0" anchor="ctr">
            <a:spAutoFit/>
          </a:bodyPr>
          <a:lstStyle/>
          <a:p>
            <a:pPr algn="just"/>
            <a:r>
              <a:rPr lang="en-IN" sz="2800" dirty="0" smtClean="0">
                <a:ln w="0"/>
                <a:solidFill>
                  <a:schemeClr val="tx1"/>
                </a:solidFill>
                <a:latin typeface="Arial Narrow" panose="020B0606020202030204" pitchFamily="34" charset="0"/>
                <a:cs typeface="Aparajita" panose="02020603050405020304" pitchFamily="18" charset="0"/>
              </a:rPr>
              <a:t>JavaScript is a scripting language that’s used to turn web pages into applications. JavaScript is used to manipulate the contents of a web page and to allow users to interact with web pages without reloading the page. It is the most popular scripting language on the internet, and works on all major browsers, such as Internet Explorer, Firefox, and Chrome.</a:t>
            </a:r>
            <a:endParaRPr lang="en-US" sz="2800" dirty="0">
              <a:ln w="0"/>
              <a:solidFill>
                <a:schemeClr val="tx1"/>
              </a:solidFill>
              <a:latin typeface="Arial Narrow" panose="020B0606020202030204" pitchFamily="34" charset="0"/>
              <a:cs typeface="Aparajita" panose="02020603050405020304" pitchFamily="18" charset="0"/>
            </a:endParaRPr>
          </a:p>
        </p:txBody>
      </p:sp>
    </p:spTree>
    <p:extLst>
      <p:ext uri="{BB962C8B-B14F-4D97-AF65-F5344CB8AC3E}">
        <p14:creationId xmlns:p14="http://schemas.microsoft.com/office/powerpoint/2010/main" val="346132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27000">
              <a:srgbClr val="565656"/>
            </a:gs>
            <a:gs pos="28000">
              <a:schemeClr val="bg1">
                <a:lumMod val="65000"/>
                <a:lumOff val="35000"/>
              </a:schemeClr>
            </a:gs>
            <a:gs pos="100000">
              <a:schemeClr val="bg2">
                <a:shade val="92000"/>
                <a:hueMod val="104000"/>
                <a:satMod val="140000"/>
                <a:lumMod val="48000"/>
              </a:schemeClr>
            </a:gs>
          </a:gsLst>
          <a:lin ang="504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27000">
                <a:srgbClr val="565656">
                  <a:alpha val="0"/>
                </a:srgbClr>
              </a:gs>
              <a:gs pos="0">
                <a:schemeClr val="bg1">
                  <a:lumMod val="65000"/>
                  <a:lumOff val="35000"/>
                </a:schemeClr>
              </a:gs>
              <a:gs pos="100000">
                <a:schemeClr val="bg2">
                  <a:shade val="92000"/>
                  <a:hueMod val="104000"/>
                  <a:satMod val="140000"/>
                  <a:lumMod val="48000"/>
                </a:schemeClr>
              </a:gs>
            </a:gsLst>
            <a:path path="shape">
              <a:fillToRect l="50000" t="50000" r="50000" b="50000"/>
            </a:path>
            <a:tileRect/>
          </a:gradFill>
          <a:ln>
            <a:noFill/>
          </a:ln>
        </p:spPr>
        <p:style>
          <a:lnRef idx="2">
            <a:schemeClr val="accent2"/>
          </a:lnRef>
          <a:fillRef idx="1">
            <a:schemeClr val="lt1"/>
          </a:fillRef>
          <a:effectRef idx="0">
            <a:schemeClr val="accent2"/>
          </a:effectRef>
          <a:fontRef idx="minor">
            <a:schemeClr val="dk1"/>
          </a:fontRef>
        </p:style>
        <p:txBody>
          <a:bodyPr>
            <a:normAutofit/>
          </a:bodyPr>
          <a:lstStyle/>
          <a:p>
            <a:r>
              <a:rPr lang="en-IN" sz="4000" cap="none" spc="300" dirty="0" smtClean="0">
                <a:latin typeface="Algerian" panose="04020705040A02060702" pitchFamily="82" charset="0"/>
              </a:rPr>
              <a:t>What can JavaScript do?</a:t>
            </a:r>
            <a:endParaRPr lang="en-US" sz="4000" cap="none" spc="300" dirty="0">
              <a:latin typeface="Algerian" panose="04020705040A02060702" pitchFamily="82" charset="0"/>
            </a:endParaRPr>
          </a:p>
        </p:txBody>
      </p:sp>
      <p:sp>
        <p:nvSpPr>
          <p:cNvPr id="3" name="Content Placeholder 2"/>
          <p:cNvSpPr>
            <a:spLocks noGrp="1"/>
          </p:cNvSpPr>
          <p:nvPr>
            <p:ph idx="1"/>
          </p:nvPr>
        </p:nvSpPr>
        <p:spPr/>
        <p:txBody>
          <a:bodyPr/>
          <a:lstStyle/>
          <a:p>
            <a:r>
              <a:rPr lang="en-IN" dirty="0" smtClean="0"/>
              <a:t>It gives HTML designers a programming tool.</a:t>
            </a:r>
            <a:endParaRPr lang="en-US" dirty="0" smtClean="0"/>
          </a:p>
          <a:p>
            <a:r>
              <a:rPr lang="en-IN" dirty="0" smtClean="0"/>
              <a:t>It can put dynamic text into an HTML page.</a:t>
            </a:r>
          </a:p>
          <a:p>
            <a:r>
              <a:rPr lang="en-IN" dirty="0" smtClean="0"/>
              <a:t>It can react to events.</a:t>
            </a:r>
          </a:p>
          <a:p>
            <a:r>
              <a:rPr lang="en-IN" dirty="0" smtClean="0"/>
              <a:t>It can be used to validate data.</a:t>
            </a:r>
          </a:p>
          <a:p>
            <a:r>
              <a:rPr lang="en-IN" dirty="0" smtClean="0"/>
              <a:t>It can be used to detect the visitor’s browser.</a:t>
            </a:r>
          </a:p>
          <a:p>
            <a:r>
              <a:rPr lang="en-IN" dirty="0" smtClean="0"/>
              <a:t>It can be used to create store and retrieve visitor's computer’s information.</a:t>
            </a:r>
          </a:p>
        </p:txBody>
      </p:sp>
    </p:spTree>
    <p:extLst>
      <p:ext uri="{BB962C8B-B14F-4D97-AF65-F5344CB8AC3E}">
        <p14:creationId xmlns:p14="http://schemas.microsoft.com/office/powerpoint/2010/main" val="403720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6157" y="187569"/>
            <a:ext cx="9905998" cy="670560"/>
          </a:xfrm>
          <a:gradFill>
            <a:gsLst>
              <a:gs pos="0">
                <a:schemeClr val="bg2">
                  <a:tint val="98000"/>
                  <a:hueMod val="94000"/>
                  <a:satMod val="148000"/>
                  <a:lumMod val="140000"/>
                </a:schemeClr>
              </a:gs>
              <a:gs pos="100000">
                <a:schemeClr val="bg2">
                  <a:shade val="92000"/>
                  <a:hueMod val="104000"/>
                  <a:satMod val="140000"/>
                  <a:lumMod val="48000"/>
                </a:schemeClr>
              </a:gs>
            </a:gsLst>
            <a:lin ang="5040000" scaled="0"/>
          </a:gradFill>
          <a:ln>
            <a:noFill/>
          </a:ln>
        </p:spPr>
        <p:txBody>
          <a:bodyPr>
            <a:normAutofit/>
          </a:bodyPr>
          <a:lstStyle/>
          <a:p>
            <a:r>
              <a:rPr lang="en-IN" dirty="0" smtClean="0"/>
              <a:t>Where to put the JavaScript?</a:t>
            </a:r>
            <a:endParaRPr lang="en-US" dirty="0"/>
          </a:p>
        </p:txBody>
      </p:sp>
      <p:sp>
        <p:nvSpPr>
          <p:cNvPr id="5" name="Text Placeholder 4"/>
          <p:cNvSpPr>
            <a:spLocks noGrp="1"/>
          </p:cNvSpPr>
          <p:nvPr>
            <p:ph type="body" idx="1"/>
          </p:nvPr>
        </p:nvSpPr>
        <p:spPr>
          <a:xfrm>
            <a:off x="963298" y="1003625"/>
            <a:ext cx="3196899" cy="462318"/>
          </a:xfrm>
        </p:spPr>
        <p:txBody>
          <a:bodyPr/>
          <a:lstStyle/>
          <a:p>
            <a:r>
              <a:rPr lang="en-IN" cap="none" dirty="0" smtClean="0"/>
              <a:t>Scripts in &lt;head&gt;?</a:t>
            </a:r>
            <a:endParaRPr lang="en-US" cap="none" dirty="0"/>
          </a:p>
        </p:txBody>
      </p:sp>
      <p:sp>
        <p:nvSpPr>
          <p:cNvPr id="8" name="Text Placeholder 7"/>
          <p:cNvSpPr>
            <a:spLocks noGrp="1"/>
          </p:cNvSpPr>
          <p:nvPr>
            <p:ph type="body" sz="half" idx="15"/>
          </p:nvPr>
        </p:nvSpPr>
        <p:spPr>
          <a:xfrm>
            <a:off x="801858" y="1465943"/>
            <a:ext cx="3534796" cy="5075534"/>
          </a:xfrm>
          <a:gradFill>
            <a:gsLst>
              <a:gs pos="0">
                <a:schemeClr val="bg2">
                  <a:tint val="98000"/>
                  <a:hueMod val="94000"/>
                  <a:satMod val="148000"/>
                  <a:lumMod val="140000"/>
                  <a:alpha val="0"/>
                </a:schemeClr>
              </a:gs>
              <a:gs pos="100000">
                <a:schemeClr val="bg2">
                  <a:shade val="92000"/>
                  <a:hueMod val="104000"/>
                  <a:satMod val="140000"/>
                  <a:lumMod val="48000"/>
                </a:schemeClr>
              </a:gs>
            </a:gsLst>
            <a:lin ang="5040000" scaled="0"/>
          </a:gradFill>
        </p:spPr>
        <p:txBody>
          <a:bodyPr>
            <a:noAutofit/>
          </a:bodyPr>
          <a:lstStyle/>
          <a:p>
            <a:pPr>
              <a:spcBef>
                <a:spcPts val="0"/>
              </a:spcBef>
            </a:pPr>
            <a:r>
              <a:rPr lang="en-IN" sz="2100" dirty="0" smtClean="0"/>
              <a:t>&lt;html&gt;</a:t>
            </a:r>
          </a:p>
          <a:p>
            <a:pPr>
              <a:spcBef>
                <a:spcPts val="0"/>
              </a:spcBef>
            </a:pPr>
            <a:r>
              <a:rPr lang="en-IN" sz="2100" dirty="0" smtClean="0"/>
              <a:t>&lt;head&gt;</a:t>
            </a:r>
          </a:p>
          <a:p>
            <a:pPr>
              <a:spcBef>
                <a:spcPts val="0"/>
              </a:spcBef>
            </a:pPr>
            <a:r>
              <a:rPr lang="en-IN" sz="2100" dirty="0" smtClean="0"/>
              <a:t>&lt;script type=“text/javascript”&gt;</a:t>
            </a:r>
            <a:endParaRPr lang="en-US" sz="2100" dirty="0"/>
          </a:p>
          <a:p>
            <a:pPr>
              <a:spcBef>
                <a:spcPts val="0"/>
              </a:spcBef>
            </a:pPr>
            <a:r>
              <a:rPr lang="en-IN" sz="2100" dirty="0" smtClean="0"/>
              <a:t>function message(){</a:t>
            </a:r>
          </a:p>
          <a:p>
            <a:pPr>
              <a:spcBef>
                <a:spcPts val="0"/>
              </a:spcBef>
            </a:pPr>
            <a:r>
              <a:rPr lang="en-IN" sz="2100" dirty="0"/>
              <a:t>a</a:t>
            </a:r>
            <a:r>
              <a:rPr lang="en-IN" sz="2100" dirty="0" smtClean="0"/>
              <a:t>lert(“This alert box was called with the onload event”);</a:t>
            </a:r>
          </a:p>
          <a:p>
            <a:pPr>
              <a:spcBef>
                <a:spcPts val="0"/>
              </a:spcBef>
            </a:pPr>
            <a:r>
              <a:rPr lang="en-IN" sz="2100" dirty="0" smtClean="0"/>
              <a:t>&lt;/script&gt;</a:t>
            </a:r>
          </a:p>
          <a:p>
            <a:pPr>
              <a:spcBef>
                <a:spcPts val="0"/>
              </a:spcBef>
            </a:pPr>
            <a:r>
              <a:rPr lang="en-IN" sz="2100" dirty="0" smtClean="0"/>
              <a:t>&lt;/head&gt;</a:t>
            </a:r>
          </a:p>
          <a:p>
            <a:pPr>
              <a:spcBef>
                <a:spcPts val="0"/>
              </a:spcBef>
            </a:pPr>
            <a:r>
              <a:rPr lang="en-IN" sz="2100" dirty="0" smtClean="0"/>
              <a:t>&lt;body onload=“message()”&gt;</a:t>
            </a:r>
          </a:p>
          <a:p>
            <a:pPr>
              <a:spcBef>
                <a:spcPts val="0"/>
              </a:spcBef>
            </a:pPr>
            <a:r>
              <a:rPr lang="en-IN" sz="2100" dirty="0" smtClean="0"/>
              <a:t>&lt;/body&gt;</a:t>
            </a:r>
          </a:p>
          <a:p>
            <a:pPr>
              <a:spcBef>
                <a:spcPts val="0"/>
              </a:spcBef>
            </a:pPr>
            <a:r>
              <a:rPr lang="en-IN" sz="2100" dirty="0" smtClean="0"/>
              <a:t>&lt;/html&gt;</a:t>
            </a:r>
          </a:p>
          <a:p>
            <a:pPr>
              <a:spcBef>
                <a:spcPts val="0"/>
              </a:spcBef>
            </a:pPr>
            <a:endParaRPr lang="en-US" sz="2100" dirty="0"/>
          </a:p>
        </p:txBody>
      </p:sp>
      <p:sp>
        <p:nvSpPr>
          <p:cNvPr id="6" name="Text Placeholder 5"/>
          <p:cNvSpPr>
            <a:spLocks noGrp="1"/>
          </p:cNvSpPr>
          <p:nvPr>
            <p:ph type="body" sz="quarter" idx="3"/>
          </p:nvPr>
        </p:nvSpPr>
        <p:spPr>
          <a:xfrm>
            <a:off x="4336654" y="1003625"/>
            <a:ext cx="3184385" cy="465490"/>
          </a:xfrm>
        </p:spPr>
        <p:txBody>
          <a:bodyPr/>
          <a:lstStyle/>
          <a:p>
            <a:r>
              <a:rPr lang="en-IN" cap="none" dirty="0" smtClean="0"/>
              <a:t>Scripts in &lt;body&gt;</a:t>
            </a:r>
            <a:endParaRPr lang="en-US" cap="none" dirty="0"/>
          </a:p>
        </p:txBody>
      </p:sp>
      <p:sp>
        <p:nvSpPr>
          <p:cNvPr id="9" name="Text Placeholder 8"/>
          <p:cNvSpPr>
            <a:spLocks noGrp="1"/>
          </p:cNvSpPr>
          <p:nvPr>
            <p:ph type="body" sz="half" idx="16"/>
          </p:nvPr>
        </p:nvSpPr>
        <p:spPr>
          <a:xfrm>
            <a:off x="4336654" y="1445529"/>
            <a:ext cx="3184385" cy="5095947"/>
          </a:xfrm>
          <a:gradFill flip="none" rotWithShape="1">
            <a:gsLst>
              <a:gs pos="0">
                <a:schemeClr val="bg2">
                  <a:tint val="98000"/>
                  <a:hueMod val="94000"/>
                  <a:satMod val="148000"/>
                  <a:lumMod val="140000"/>
                  <a:alpha val="0"/>
                </a:schemeClr>
              </a:gs>
              <a:gs pos="100000">
                <a:schemeClr val="bg2">
                  <a:shade val="92000"/>
                  <a:hueMod val="104000"/>
                  <a:satMod val="140000"/>
                  <a:lumMod val="48000"/>
                </a:schemeClr>
              </a:gs>
            </a:gsLst>
            <a:lin ang="13500000" scaled="1"/>
            <a:tileRect/>
          </a:gradFill>
        </p:spPr>
        <p:txBody>
          <a:bodyPr>
            <a:noAutofit/>
          </a:bodyPr>
          <a:lstStyle/>
          <a:p>
            <a:pPr>
              <a:spcBef>
                <a:spcPts val="0"/>
              </a:spcBef>
            </a:pPr>
            <a:r>
              <a:rPr lang="en-IN" sz="2300" dirty="0"/>
              <a:t>&lt;html&gt;</a:t>
            </a:r>
          </a:p>
          <a:p>
            <a:pPr>
              <a:spcBef>
                <a:spcPts val="0"/>
              </a:spcBef>
            </a:pPr>
            <a:r>
              <a:rPr lang="en-IN" sz="2300" dirty="0"/>
              <a:t>&lt;head</a:t>
            </a:r>
            <a:r>
              <a:rPr lang="en-IN" sz="2300" dirty="0" smtClean="0"/>
              <a:t>&gt;</a:t>
            </a:r>
            <a:endParaRPr lang="en-IN" sz="2300" dirty="0"/>
          </a:p>
          <a:p>
            <a:pPr>
              <a:spcBef>
                <a:spcPts val="0"/>
              </a:spcBef>
            </a:pPr>
            <a:r>
              <a:rPr lang="en-IN" sz="2300" dirty="0"/>
              <a:t>&lt;/head&gt;</a:t>
            </a:r>
          </a:p>
          <a:p>
            <a:pPr>
              <a:spcBef>
                <a:spcPts val="0"/>
              </a:spcBef>
            </a:pPr>
            <a:r>
              <a:rPr lang="en-IN" sz="2300" dirty="0"/>
              <a:t>&lt;</a:t>
            </a:r>
            <a:r>
              <a:rPr lang="en-IN" sz="2300" dirty="0" smtClean="0"/>
              <a:t>body&gt;</a:t>
            </a:r>
          </a:p>
          <a:p>
            <a:pPr>
              <a:spcBef>
                <a:spcPts val="0"/>
              </a:spcBef>
            </a:pPr>
            <a:r>
              <a:rPr lang="en-IN" sz="2300" dirty="0"/>
              <a:t>&lt;script type=“text/javascript ”&gt;</a:t>
            </a:r>
            <a:endParaRPr lang="en-US" sz="2300" dirty="0"/>
          </a:p>
          <a:p>
            <a:pPr>
              <a:spcBef>
                <a:spcPts val="0"/>
              </a:spcBef>
            </a:pPr>
            <a:r>
              <a:rPr lang="en-IN" sz="2300" dirty="0" smtClean="0"/>
              <a:t>document.write(“This message is written by JavaScript </a:t>
            </a:r>
          </a:p>
          <a:p>
            <a:pPr>
              <a:spcBef>
                <a:spcPts val="0"/>
              </a:spcBef>
            </a:pPr>
            <a:r>
              <a:rPr lang="en-IN" sz="2300" dirty="0" smtClean="0"/>
              <a:t>&lt;/</a:t>
            </a:r>
            <a:r>
              <a:rPr lang="en-IN" sz="2300" dirty="0"/>
              <a:t>script&gt;</a:t>
            </a:r>
          </a:p>
          <a:p>
            <a:pPr>
              <a:spcBef>
                <a:spcPts val="0"/>
              </a:spcBef>
            </a:pPr>
            <a:r>
              <a:rPr lang="en-IN" sz="2300" dirty="0"/>
              <a:t>&lt;/body&gt;</a:t>
            </a:r>
          </a:p>
          <a:p>
            <a:pPr>
              <a:spcBef>
                <a:spcPts val="0"/>
              </a:spcBef>
            </a:pPr>
            <a:r>
              <a:rPr lang="en-IN" sz="2300" dirty="0"/>
              <a:t>&lt;/html&gt;</a:t>
            </a:r>
          </a:p>
        </p:txBody>
      </p:sp>
      <p:sp>
        <p:nvSpPr>
          <p:cNvPr id="7" name="Text Placeholder 6"/>
          <p:cNvSpPr>
            <a:spLocks noGrp="1"/>
          </p:cNvSpPr>
          <p:nvPr>
            <p:ph type="body" sz="quarter" idx="13"/>
          </p:nvPr>
        </p:nvSpPr>
        <p:spPr>
          <a:xfrm>
            <a:off x="7694993" y="983212"/>
            <a:ext cx="3692367" cy="462318"/>
          </a:xfrm>
        </p:spPr>
        <p:txBody>
          <a:bodyPr/>
          <a:lstStyle/>
          <a:p>
            <a:r>
              <a:rPr lang="en-IN" cap="none" dirty="0" smtClean="0"/>
              <a:t>Using an External JavaScript</a:t>
            </a:r>
            <a:endParaRPr lang="en-US" cap="none" dirty="0"/>
          </a:p>
        </p:txBody>
      </p:sp>
      <p:sp>
        <p:nvSpPr>
          <p:cNvPr id="10" name="Text Placeholder 9"/>
          <p:cNvSpPr>
            <a:spLocks noGrp="1"/>
          </p:cNvSpPr>
          <p:nvPr>
            <p:ph type="body" sz="half" idx="17"/>
          </p:nvPr>
        </p:nvSpPr>
        <p:spPr>
          <a:xfrm>
            <a:off x="7521039" y="1445530"/>
            <a:ext cx="3681115" cy="5095947"/>
          </a:xfrm>
          <a:gradFill flip="none" rotWithShape="1">
            <a:gsLst>
              <a:gs pos="0">
                <a:schemeClr val="bg2">
                  <a:tint val="98000"/>
                  <a:hueMod val="94000"/>
                  <a:satMod val="148000"/>
                  <a:lumMod val="140000"/>
                  <a:alpha val="0"/>
                </a:schemeClr>
              </a:gs>
              <a:gs pos="100000">
                <a:schemeClr val="bg2">
                  <a:shade val="92000"/>
                  <a:hueMod val="104000"/>
                  <a:satMod val="140000"/>
                  <a:lumMod val="48000"/>
                </a:schemeClr>
              </a:gs>
            </a:gsLst>
            <a:lin ang="8100000" scaled="1"/>
            <a:tileRect/>
          </a:gradFill>
        </p:spPr>
        <p:txBody>
          <a:bodyPr>
            <a:noAutofit/>
          </a:bodyPr>
          <a:lstStyle/>
          <a:p>
            <a:pPr>
              <a:spcBef>
                <a:spcPts val="0"/>
              </a:spcBef>
            </a:pPr>
            <a:r>
              <a:rPr lang="en-IN" sz="2400" dirty="0"/>
              <a:t>&lt;html&gt;</a:t>
            </a:r>
          </a:p>
          <a:p>
            <a:pPr>
              <a:spcBef>
                <a:spcPts val="0"/>
              </a:spcBef>
            </a:pPr>
            <a:r>
              <a:rPr lang="en-IN" sz="2400" dirty="0"/>
              <a:t>&lt;head&gt;</a:t>
            </a:r>
          </a:p>
          <a:p>
            <a:pPr>
              <a:spcBef>
                <a:spcPts val="0"/>
              </a:spcBef>
            </a:pPr>
            <a:r>
              <a:rPr lang="en-IN" sz="2400" dirty="0"/>
              <a:t>&lt;script type=“</a:t>
            </a:r>
            <a:r>
              <a:rPr lang="en-IN" sz="2400" dirty="0" smtClean="0"/>
              <a:t>text/javascript” src=“abc.js”&gt;</a:t>
            </a:r>
            <a:endParaRPr lang="en-IN" sz="2400" dirty="0"/>
          </a:p>
          <a:p>
            <a:pPr>
              <a:spcBef>
                <a:spcPts val="0"/>
              </a:spcBef>
            </a:pPr>
            <a:r>
              <a:rPr lang="en-IN" sz="2400" dirty="0"/>
              <a:t>&lt;/head&gt;</a:t>
            </a:r>
          </a:p>
          <a:p>
            <a:pPr>
              <a:spcBef>
                <a:spcPts val="0"/>
              </a:spcBef>
            </a:pPr>
            <a:r>
              <a:rPr lang="en-IN" sz="2400" dirty="0"/>
              <a:t>&lt;body onload=“message()”&gt;</a:t>
            </a:r>
          </a:p>
          <a:p>
            <a:pPr>
              <a:spcBef>
                <a:spcPts val="0"/>
              </a:spcBef>
            </a:pPr>
            <a:r>
              <a:rPr lang="en-IN" sz="2400" dirty="0"/>
              <a:t>&lt;/body&gt;</a:t>
            </a:r>
          </a:p>
          <a:p>
            <a:pPr>
              <a:spcBef>
                <a:spcPts val="0"/>
              </a:spcBef>
            </a:pPr>
            <a:r>
              <a:rPr lang="en-IN" sz="2400" dirty="0"/>
              <a:t>&lt;/html&gt;</a:t>
            </a:r>
          </a:p>
          <a:p>
            <a:pPr>
              <a:spcBef>
                <a:spcPts val="0"/>
              </a:spcBef>
            </a:pPr>
            <a:endParaRPr lang="en-US" sz="2400" dirty="0"/>
          </a:p>
        </p:txBody>
      </p:sp>
    </p:spTree>
    <p:extLst>
      <p:ext uri="{BB962C8B-B14F-4D97-AF65-F5344CB8AC3E}">
        <p14:creationId xmlns:p14="http://schemas.microsoft.com/office/powerpoint/2010/main" val="102810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19" y="0"/>
            <a:ext cx="9905998" cy="647114"/>
          </a:xfrm>
          <a:gradFill>
            <a:gsLst>
              <a:gs pos="0">
                <a:schemeClr val="bg2">
                  <a:tint val="98000"/>
                  <a:hueMod val="94000"/>
                  <a:satMod val="148000"/>
                  <a:lumMod val="140000"/>
                </a:schemeClr>
              </a:gs>
              <a:gs pos="100000">
                <a:schemeClr val="bg2">
                  <a:shade val="92000"/>
                  <a:hueMod val="104000"/>
                  <a:satMod val="140000"/>
                  <a:lumMod val="48000"/>
                </a:schemeClr>
              </a:gs>
            </a:gsLst>
            <a:lin ang="5040000" scaled="0"/>
          </a:gradFill>
          <a:ln>
            <a:noFill/>
          </a:ln>
        </p:spPr>
        <p:style>
          <a:lnRef idx="1">
            <a:schemeClr val="accent5"/>
          </a:lnRef>
          <a:fillRef idx="2">
            <a:schemeClr val="accent5"/>
          </a:fillRef>
          <a:effectRef idx="1">
            <a:schemeClr val="accent5"/>
          </a:effectRef>
          <a:fontRef idx="minor">
            <a:schemeClr val="dk1"/>
          </a:fontRef>
        </p:style>
        <p:txBody>
          <a:bodyPr/>
          <a:lstStyle/>
          <a:p>
            <a:pPr algn="ctr"/>
            <a:r>
              <a:rPr lang="en-IN" dirty="0" smtClean="0">
                <a:effectLst>
                  <a:outerShdw blurRad="38100" dist="38100" dir="2700000" algn="tl">
                    <a:srgbClr val="000000">
                      <a:alpha val="43137"/>
                    </a:srgbClr>
                  </a:outerShdw>
                </a:effectLst>
              </a:rPr>
              <a:t>Operators and Expressions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68264" y="787791"/>
            <a:ext cx="10621108" cy="5763065"/>
          </a:xfrm>
        </p:spPr>
        <p:txBody>
          <a:bodyPr>
            <a:normAutofit/>
          </a:bodyPr>
          <a:lstStyle/>
          <a:p>
            <a:pPr marL="0" indent="0">
              <a:buNone/>
            </a:pPr>
            <a:r>
              <a:rPr lang="en-IN" b="1" dirty="0" smtClean="0">
                <a:solidFill>
                  <a:schemeClr val="bg1">
                    <a:lumMod val="95000"/>
                    <a:lumOff val="5000"/>
                  </a:schemeClr>
                </a:solidFill>
              </a:rPr>
              <a:t>Operator	Example		Description</a:t>
            </a:r>
          </a:p>
          <a:p>
            <a:r>
              <a:rPr lang="en-IN" dirty="0" smtClean="0"/>
              <a:t>+		5+5			Adds the two numeric values; the result is 10.</a:t>
            </a:r>
          </a:p>
          <a:p>
            <a:r>
              <a:rPr lang="en-IN" dirty="0" smtClean="0"/>
              <a:t>+ 		“Java” + “Script”	 Combines the two string values; the result is 						 JavaScript.</a:t>
            </a:r>
          </a:p>
          <a:p>
            <a:r>
              <a:rPr lang="en-IN" dirty="0" smtClean="0"/>
              <a:t>-		10-5			Subtracts the second value from the first; the 						result is 5.</a:t>
            </a:r>
          </a:p>
          <a:p>
            <a:r>
              <a:rPr lang="en-IN" dirty="0"/>
              <a:t>*</a:t>
            </a:r>
            <a:r>
              <a:rPr lang="en-IN" dirty="0" smtClean="0"/>
              <a:t>	</a:t>
            </a:r>
            <a:r>
              <a:rPr lang="en-IN" smtClean="0"/>
              <a:t>	</a:t>
            </a:r>
            <a:r>
              <a:rPr lang="en-IN" smtClean="0"/>
              <a:t>5*5</a:t>
            </a:r>
            <a:r>
              <a:rPr lang="en-IN" dirty="0" smtClean="0"/>
              <a:t>			Multiplies the two values; the result is 25.</a:t>
            </a:r>
          </a:p>
          <a:p>
            <a:r>
              <a:rPr lang="en-IN" dirty="0" smtClean="0"/>
              <a:t>/		25/5			Divides the value on the left by the value on the 					right; the result is 5</a:t>
            </a:r>
          </a:p>
          <a:p>
            <a:r>
              <a:rPr lang="en-IN" dirty="0" smtClean="0"/>
              <a:t>%		26%5			Obtains the modulus of 26 when it’s divided by 					5; the result is 1</a:t>
            </a:r>
            <a:endParaRPr lang="en-US" dirty="0"/>
          </a:p>
        </p:txBody>
      </p:sp>
    </p:spTree>
    <p:extLst>
      <p:ext uri="{BB962C8B-B14F-4D97-AF65-F5344CB8AC3E}">
        <p14:creationId xmlns:p14="http://schemas.microsoft.com/office/powerpoint/2010/main" val="21752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2670932" cy="492830"/>
          </a:xfrm>
          <a:gradFill>
            <a:gsLst>
              <a:gs pos="0">
                <a:schemeClr val="bg2">
                  <a:tint val="98000"/>
                  <a:hueMod val="94000"/>
                  <a:satMod val="148000"/>
                  <a:lumMod val="140000"/>
                </a:schemeClr>
              </a:gs>
              <a:gs pos="100000">
                <a:schemeClr val="bg2">
                  <a:shade val="92000"/>
                  <a:hueMod val="104000"/>
                  <a:satMod val="140000"/>
                  <a:lumMod val="48000"/>
                </a:schemeClr>
              </a:gs>
            </a:gsLst>
            <a:lin ang="5040000" scaled="0"/>
          </a:gradFill>
          <a:ln>
            <a:noFill/>
          </a:ln>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4400" dirty="0" smtClean="0">
                <a:effectLst>
                  <a:outerShdw blurRad="38100" dist="38100" dir="2700000" algn="tl">
                    <a:srgbClr val="000000">
                      <a:alpha val="43137"/>
                    </a:srgbClr>
                  </a:outerShdw>
                </a:effectLst>
              </a:rPr>
              <a:t>Variables</a:t>
            </a:r>
            <a:endParaRPr lang="en-US"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41412" y="1969477"/>
            <a:ext cx="9905999" cy="3821724"/>
          </a:xfrm>
          <a:gradFill flip="none" rotWithShape="1">
            <a:gsLst>
              <a:gs pos="36000">
                <a:schemeClr val="bg2">
                  <a:tint val="98000"/>
                  <a:hueMod val="94000"/>
                  <a:satMod val="148000"/>
                  <a:lumMod val="140000"/>
                </a:schemeClr>
              </a:gs>
              <a:gs pos="100000">
                <a:schemeClr val="bg2">
                  <a:shade val="92000"/>
                  <a:hueMod val="104000"/>
                  <a:satMod val="140000"/>
                  <a:lumMod val="48000"/>
                </a:schemeClr>
              </a:gs>
            </a:gsLst>
            <a:path path="circle">
              <a:fillToRect l="100000" t="100000"/>
            </a:path>
            <a:tileRect r="-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indent="0">
              <a:buNone/>
            </a:pPr>
            <a:r>
              <a:rPr lang="en-IN" u="sng" dirty="0" smtClean="0">
                <a:solidFill>
                  <a:schemeClr val="bg1">
                    <a:lumMod val="95000"/>
                    <a:lumOff val="5000"/>
                  </a:schemeClr>
                </a:solidFill>
              </a:rPr>
              <a:t>Variable names must conform to the following rules:</a:t>
            </a:r>
          </a:p>
          <a:p>
            <a:r>
              <a:rPr lang="en-IN" dirty="0" smtClean="0"/>
              <a:t>Variable names can include only letters, numbers, and underscore (_) or dollar sign ($) character.</a:t>
            </a:r>
          </a:p>
          <a:p>
            <a:r>
              <a:rPr lang="en-IN" dirty="0" smtClean="0"/>
              <a:t>Variables names cannot start with a number.</a:t>
            </a:r>
          </a:p>
          <a:p>
            <a:r>
              <a:rPr lang="en-IN" dirty="0" smtClean="0"/>
              <a:t>Reserved words cannot be used as variable name.</a:t>
            </a:r>
          </a:p>
          <a:p>
            <a:r>
              <a:rPr lang="en-IN" dirty="0" smtClean="0"/>
              <a:t>As a matter of style, JavaScript variables begin with a lowercase letter.</a:t>
            </a:r>
          </a:p>
        </p:txBody>
      </p:sp>
      <p:sp>
        <p:nvSpPr>
          <p:cNvPr id="4" name="TextBox 3"/>
          <p:cNvSpPr txBox="1"/>
          <p:nvPr/>
        </p:nvSpPr>
        <p:spPr>
          <a:xfrm>
            <a:off x="1141412" y="745588"/>
            <a:ext cx="9905999" cy="830997"/>
          </a:xfrm>
          <a:prstGeom prst="rect">
            <a:avLst/>
          </a:prstGeom>
          <a:noFill/>
        </p:spPr>
        <p:txBody>
          <a:bodyPr wrap="square" rtlCol="0">
            <a:spAutoFit/>
          </a:bodyPr>
          <a:lstStyle/>
          <a:p>
            <a:r>
              <a:rPr lang="en-IN" sz="2400" dirty="0" smtClean="0">
                <a:solidFill>
                  <a:srgbClr val="002060"/>
                </a:solidFill>
              </a:rPr>
              <a:t>A </a:t>
            </a:r>
            <a:r>
              <a:rPr lang="en-IN" sz="2400" b="1" i="1" dirty="0" smtClean="0">
                <a:solidFill>
                  <a:srgbClr val="002060"/>
                </a:solidFill>
              </a:rPr>
              <a:t>variable </a:t>
            </a:r>
            <a:r>
              <a:rPr lang="en-IN" sz="2400" dirty="0" smtClean="0">
                <a:solidFill>
                  <a:srgbClr val="002060"/>
                </a:solidFill>
              </a:rPr>
              <a:t>is a user-defined container that can hold a number, text, or an object.</a:t>
            </a:r>
          </a:p>
          <a:p>
            <a:r>
              <a:rPr lang="en-IN" sz="2400" b="1" i="1" dirty="0" smtClean="0">
                <a:solidFill>
                  <a:srgbClr val="002060"/>
                </a:solidFill>
              </a:rPr>
              <a:t>Example: </a:t>
            </a:r>
            <a:r>
              <a:rPr lang="en-IN" sz="2400" dirty="0" smtClean="0">
                <a:solidFill>
                  <a:srgbClr val="002060"/>
                </a:solidFill>
              </a:rPr>
              <a:t>var message = “message”</a:t>
            </a:r>
            <a:endParaRPr lang="en-US" sz="2400" b="1" i="1" dirty="0">
              <a:solidFill>
                <a:srgbClr val="002060"/>
              </a:solidFill>
            </a:endParaRPr>
          </a:p>
        </p:txBody>
      </p:sp>
    </p:spTree>
    <p:extLst>
      <p:ext uri="{BB962C8B-B14F-4D97-AF65-F5344CB8AC3E}">
        <p14:creationId xmlns:p14="http://schemas.microsoft.com/office/powerpoint/2010/main" val="493633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10253419" cy="450627"/>
          </a:xfrm>
          <a:gradFill flip="none" rotWithShape="1">
            <a:gsLst>
              <a:gs pos="0">
                <a:schemeClr val="bg2">
                  <a:tint val="98000"/>
                  <a:hueMod val="94000"/>
                  <a:satMod val="148000"/>
                  <a:lumMod val="140000"/>
                </a:schemeClr>
              </a:gs>
              <a:gs pos="100000">
                <a:schemeClr val="bg2">
                  <a:shade val="92000"/>
                  <a:hueMod val="104000"/>
                  <a:satMod val="140000"/>
                  <a:lumMod val="48000"/>
                </a:schemeClr>
              </a:gs>
            </a:gsLst>
            <a:path path="shape">
              <a:fillToRect l="50000" t="50000" r="50000" b="50000"/>
            </a:path>
            <a:tileRect/>
          </a:gradFill>
          <a:ln>
            <a:noFill/>
          </a:ln>
        </p:spPr>
        <p:style>
          <a:lnRef idx="1">
            <a:schemeClr val="accent1"/>
          </a:lnRef>
          <a:fillRef idx="2">
            <a:schemeClr val="accent1"/>
          </a:fillRef>
          <a:effectRef idx="1">
            <a:schemeClr val="accent1"/>
          </a:effectRef>
          <a:fontRef idx="minor">
            <a:schemeClr val="dk1"/>
          </a:fontRef>
        </p:style>
        <p:txBody>
          <a:bodyPr>
            <a:noAutofit/>
          </a:bodyPr>
          <a:lstStyle/>
          <a:p>
            <a:pPr algn="ctr"/>
            <a:r>
              <a:rPr lang="en-IN" sz="4000" dirty="0" smtClean="0">
                <a:effectLst>
                  <a:outerShdw blurRad="38100" dist="38100" dir="2700000" algn="tl">
                    <a:srgbClr val="000000">
                      <a:alpha val="43137"/>
                    </a:srgbClr>
                  </a:outerShdw>
                </a:effectLst>
              </a:rPr>
              <a:t>Data types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41412" y="815926"/>
            <a:ext cx="10253419" cy="5036234"/>
          </a:xfrm>
          <a:gradFill>
            <a:gsLst>
              <a:gs pos="72600">
                <a:srgbClr val="304053"/>
              </a:gs>
              <a:gs pos="0">
                <a:schemeClr val="bg2">
                  <a:tint val="98000"/>
                  <a:hueMod val="94000"/>
                  <a:satMod val="148000"/>
                  <a:lumMod val="140000"/>
                </a:schemeClr>
              </a:gs>
              <a:gs pos="100000">
                <a:schemeClr val="bg2">
                  <a:shade val="92000"/>
                  <a:hueMod val="104000"/>
                  <a:satMod val="140000"/>
                  <a:lumMod val="48000"/>
                </a:schemeClr>
              </a:gs>
            </a:gsLst>
            <a:lin ang="5040000" scaled="0"/>
          </a:gradFill>
        </p:spPr>
        <p:txBody>
          <a:bodyPr>
            <a:normAutofit/>
          </a:bodyPr>
          <a:lstStyle/>
          <a:p>
            <a:pPr marL="0" indent="0">
              <a:buNone/>
            </a:pPr>
            <a:r>
              <a:rPr lang="en-IN" dirty="0" smtClean="0">
                <a:solidFill>
                  <a:schemeClr val="bg1"/>
                </a:solidFill>
              </a:rPr>
              <a:t>JavaScript support the following types of values:</a:t>
            </a:r>
            <a:endParaRPr lang="en-US" dirty="0">
              <a:solidFill>
                <a:schemeClr val="bg1"/>
              </a:solidFill>
            </a:endParaRPr>
          </a:p>
          <a:p>
            <a:pPr>
              <a:buFont typeface="Wingdings" panose="05000000000000000000" pitchFamily="2" charset="2"/>
              <a:buChar char="§"/>
            </a:pPr>
            <a:r>
              <a:rPr lang="en-IN" dirty="0" smtClean="0"/>
              <a:t>Strings, like “Teach Yourself Web Publishing”.</a:t>
            </a:r>
          </a:p>
          <a:p>
            <a:pPr>
              <a:buFont typeface="Wingdings" panose="05000000000000000000" pitchFamily="2" charset="2"/>
              <a:buChar char="§"/>
            </a:pPr>
            <a:r>
              <a:rPr lang="en-IN" dirty="0" smtClean="0"/>
              <a:t>Boolean values (true or false).</a:t>
            </a:r>
          </a:p>
          <a:p>
            <a:pPr>
              <a:buFont typeface="Wingdings" panose="05000000000000000000" pitchFamily="2" charset="2"/>
              <a:buChar char="§"/>
            </a:pPr>
            <a:r>
              <a:rPr lang="en-IN" dirty="0" smtClean="0"/>
              <a:t>Numbers, integers or decimal.</a:t>
            </a:r>
          </a:p>
          <a:p>
            <a:pPr>
              <a:buFont typeface="Wingdings" panose="05000000000000000000" pitchFamily="2" charset="2"/>
              <a:buChar char="§"/>
            </a:pPr>
            <a:r>
              <a:rPr lang="en-IN" b="1" i="1" dirty="0"/>
              <a:t>n</a:t>
            </a:r>
            <a:r>
              <a:rPr lang="en-IN" b="1" i="1" dirty="0" smtClean="0"/>
              <a:t>ull</a:t>
            </a:r>
            <a:r>
              <a:rPr lang="en-IN" dirty="0" smtClean="0"/>
              <a:t>, which is used to represent an unknown or missing value.</a:t>
            </a:r>
          </a:p>
          <a:p>
            <a:pPr>
              <a:buFont typeface="Wingdings" panose="05000000000000000000" pitchFamily="2" charset="2"/>
              <a:buChar char="§"/>
            </a:pPr>
            <a:r>
              <a:rPr lang="en-IN" b="1" i="1" dirty="0" smtClean="0"/>
              <a:t>undefined, </a:t>
            </a:r>
            <a:r>
              <a:rPr lang="en-IN" dirty="0" smtClean="0"/>
              <a:t>the value associated with variables that have been declared but have not yet had a value assigned to them. Also the return value of methods that don’t return anything.</a:t>
            </a:r>
            <a:endParaRPr lang="en-US" b="1" i="1" dirty="0"/>
          </a:p>
        </p:txBody>
      </p:sp>
    </p:spTree>
    <p:extLst>
      <p:ext uri="{BB962C8B-B14F-4D97-AF65-F5344CB8AC3E}">
        <p14:creationId xmlns:p14="http://schemas.microsoft.com/office/powerpoint/2010/main" val="3424317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152</TotalTime>
  <Words>429</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Algerian</vt:lpstr>
      <vt:lpstr>Aparajita</vt:lpstr>
      <vt:lpstr>Arial</vt:lpstr>
      <vt:lpstr>Arial Narrow</vt:lpstr>
      <vt:lpstr>Times New Roman</vt:lpstr>
      <vt:lpstr>Trebuchet MS</vt:lpstr>
      <vt:lpstr>Tw Cen MT</vt:lpstr>
      <vt:lpstr>Wingdings</vt:lpstr>
      <vt:lpstr>Circuit</vt:lpstr>
      <vt:lpstr>JavaScript</vt:lpstr>
      <vt:lpstr>What can JavaScript do?</vt:lpstr>
      <vt:lpstr>Where to put the JavaScript?</vt:lpstr>
      <vt:lpstr>Operators and Expressions</vt:lpstr>
      <vt:lpstr>Variables</vt:lpstr>
      <vt:lpstr>Data types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Akash Kumar</dc:creator>
  <cp:lastModifiedBy>Akash Kumar</cp:lastModifiedBy>
  <cp:revision>15</cp:revision>
  <dcterms:created xsi:type="dcterms:W3CDTF">2023-04-16T15:42:42Z</dcterms:created>
  <dcterms:modified xsi:type="dcterms:W3CDTF">2023-04-30T14:39:15Z</dcterms:modified>
</cp:coreProperties>
</file>