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999EC1-C583-44C8-9FC1-1C9DEBCBD45F}">
  <a:tblStyle styleId="{A9999EC1-C583-44C8-9FC1-1C9DEBCBD45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20CCD86-D630-4422-9763-3EEB1493B62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aramon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b1e4183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b1e4183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b43081e1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3b43081e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b1e41831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b1e4183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28af0e7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428af0e72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355600" y="125333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 name="Google Shape;13;p2"/>
          <p:cNvSpPr txBox="1"/>
          <p:nvPr>
            <p:ph idx="10" type="dt"/>
          </p:nvPr>
        </p:nvSpPr>
        <p:spPr>
          <a:xfrm>
            <a:off x="635000" y="64218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3581400" y="6435527"/>
            <a:ext cx="4914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
          <p:cNvPicPr preferRelativeResize="0"/>
          <p:nvPr/>
        </p:nvPicPr>
        <p:blipFill rotWithShape="1">
          <a:blip r:embed="rId2">
            <a:alphaModFix/>
          </a:blip>
          <a:srcRect b="0" l="0" r="0" t="0"/>
          <a:stretch/>
        </p:blipFill>
        <p:spPr>
          <a:xfrm>
            <a:off x="0" y="0"/>
            <a:ext cx="2048256" cy="682752"/>
          </a:xfrm>
          <a:prstGeom prst="rect">
            <a:avLst/>
          </a:prstGeom>
          <a:noFill/>
          <a:ln>
            <a:noFill/>
          </a:ln>
        </p:spPr>
      </p:pic>
      <p:cxnSp>
        <p:nvCxnSpPr>
          <p:cNvPr id="17" name="Google Shape;17;p2"/>
          <p:cNvCxnSpPr/>
          <p:nvPr/>
        </p:nvCxnSpPr>
        <p:spPr>
          <a:xfrm>
            <a:off x="0" y="6409134"/>
            <a:ext cx="12192000" cy="0"/>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5183188" y="987425"/>
            <a:ext cx="6172200" cy="4873625"/>
          </a:xfrm>
          <a:prstGeom prst="rect">
            <a:avLst/>
          </a:prstGeom>
          <a:noFill/>
          <a:ln>
            <a:noFill/>
          </a:ln>
        </p:spPr>
      </p:sp>
      <p:sp>
        <p:nvSpPr>
          <p:cNvPr id="71" name="Google Shape;71;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eeexplore.ieee.org/author/37087500168" TargetMode="External"/><Relationship Id="rId4" Type="http://schemas.openxmlformats.org/officeDocument/2006/relationships/hyperlink" Target="https://ieeexplore.ieee.org/author/37087500168" TargetMode="External"/><Relationship Id="rId5" Type="http://schemas.openxmlformats.org/officeDocument/2006/relationships/hyperlink" Target="https://ieeexplore.ieee.org/author/37087500168" TargetMode="External"/><Relationship Id="rId6" Type="http://schemas.openxmlformats.org/officeDocument/2006/relationships/hyperlink" Target="https://ieeexplore.ieee.org/author/37087499389" TargetMode="External"/><Relationship Id="rId7" Type="http://schemas.openxmlformats.org/officeDocument/2006/relationships/hyperlink" Target="https://ieeexplore.ieee.org/author/37087499800" TargetMode="External"/><Relationship Id="rId8" Type="http://schemas.openxmlformats.org/officeDocument/2006/relationships/hyperlink" Target="https://doi.org/10.1109/ICAIT47043.2019.89872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eeexplore.ieee.org/author/37087500168" TargetMode="External"/><Relationship Id="rId4" Type="http://schemas.openxmlformats.org/officeDocument/2006/relationships/hyperlink" Target="https://ieeexplore.ieee.org/author/370875001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92" name="Google Shape;92;p14"/>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4"/>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94" name="Google Shape;94;p14"/>
          <p:cNvPicPr preferRelativeResize="0"/>
          <p:nvPr/>
        </p:nvPicPr>
        <p:blipFill rotWithShape="1">
          <a:blip r:embed="rId3">
            <a:alphaModFix/>
          </a:blip>
          <a:srcRect b="0" l="0" r="0" t="0"/>
          <a:stretch/>
        </p:blipFill>
        <p:spPr>
          <a:xfrm>
            <a:off x="6096000" y="154196"/>
            <a:ext cx="2133600" cy="1903686"/>
          </a:xfrm>
          <a:prstGeom prst="rect">
            <a:avLst/>
          </a:prstGeom>
          <a:noFill/>
          <a:ln>
            <a:noFill/>
          </a:ln>
        </p:spPr>
      </p:pic>
      <p:sp>
        <p:nvSpPr>
          <p:cNvPr id="95" name="Google Shape;95;p14"/>
          <p:cNvSpPr/>
          <p:nvPr/>
        </p:nvSpPr>
        <p:spPr>
          <a:xfrm>
            <a:off x="2133600" y="2919715"/>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Arial"/>
                <a:ea typeface="Arial"/>
                <a:cs typeface="Arial"/>
                <a:sym typeface="Arial"/>
              </a:rPr>
              <a:t>Traffic Prediction Using Machine Learning for Intelligent Transportation Systems  </a:t>
            </a:r>
            <a:endParaRPr/>
          </a:p>
          <a:p>
            <a:pPr indent="0" lvl="0" marL="0" marR="0" rtl="0" algn="ctr">
              <a:spcBef>
                <a:spcPts val="0"/>
              </a:spcBef>
              <a:spcAft>
                <a:spcPts val="0"/>
              </a:spcAft>
              <a:buNone/>
            </a:pPr>
            <a:r>
              <a:t/>
            </a:r>
            <a:endParaRPr b="0" i="0" sz="2800" u="none" cap="none" strike="noStrike">
              <a:solidFill>
                <a:schemeClr val="lt1"/>
              </a:solidFill>
              <a:latin typeface="Garamond"/>
              <a:ea typeface="Garamond"/>
              <a:cs typeface="Garamond"/>
              <a:sym typeface="Garamond"/>
            </a:endParaRPr>
          </a:p>
        </p:txBody>
      </p:sp>
      <p:sp>
        <p:nvSpPr>
          <p:cNvPr id="96" name="Google Shape;96;p14"/>
          <p:cNvSpPr txBox="1"/>
          <p:nvPr/>
        </p:nvSpPr>
        <p:spPr>
          <a:xfrm>
            <a:off x="2367531" y="3867792"/>
            <a:ext cx="2471761" cy="29758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PRESENTED BY :</a:t>
            </a:r>
            <a:endParaRPr/>
          </a:p>
          <a:p>
            <a:pPr indent="0" lvl="0" marL="0" marR="0" rtl="0" algn="l">
              <a:lnSpc>
                <a:spcPct val="107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Abhishek Madheshiya (2101921530009) </a:t>
            </a:r>
            <a:endParaRPr/>
          </a:p>
          <a:p>
            <a:pPr indent="0" lvl="0" marL="0" marR="0" rtl="0" algn="l">
              <a:lnSpc>
                <a:spcPct val="107000"/>
              </a:lnSpc>
              <a:spcBef>
                <a:spcPts val="800"/>
              </a:spcBef>
              <a:spcAft>
                <a:spcPts val="0"/>
              </a:spcAft>
              <a:buNone/>
            </a:pPr>
            <a:r>
              <a:rPr lang="en-US" sz="1400">
                <a:solidFill>
                  <a:schemeClr val="dk1"/>
                </a:solidFill>
                <a:latin typeface="Arial"/>
                <a:ea typeface="Arial"/>
                <a:cs typeface="Arial"/>
                <a:sym typeface="Arial"/>
              </a:rPr>
              <a:t> Abhishek Mishra (2101921530010) </a:t>
            </a:r>
            <a:endParaRPr/>
          </a:p>
          <a:p>
            <a:pPr indent="0" lvl="0" marL="0" marR="0" rtl="0" algn="l">
              <a:lnSpc>
                <a:spcPct val="107000"/>
              </a:lnSpc>
              <a:spcBef>
                <a:spcPts val="800"/>
              </a:spcBef>
              <a:spcAft>
                <a:spcPts val="0"/>
              </a:spcAft>
              <a:buClr>
                <a:schemeClr val="dk1"/>
              </a:buClr>
              <a:buSzPts val="1400"/>
              <a:buFont typeface="Arial"/>
              <a:buNone/>
            </a:pPr>
            <a:r>
              <a:rPr lang="en-US" sz="1400">
                <a:solidFill>
                  <a:schemeClr val="dk1"/>
                </a:solidFill>
                <a:latin typeface="Arial"/>
                <a:ea typeface="Arial"/>
                <a:cs typeface="Arial"/>
                <a:sym typeface="Arial"/>
              </a:rPr>
              <a:t>Akshit Rawat (2101921530022) </a:t>
            </a:r>
            <a:endParaRPr/>
          </a:p>
          <a:p>
            <a:pPr indent="0" lvl="0" marL="0" marR="0" rtl="0" algn="l">
              <a:lnSpc>
                <a:spcPct val="107000"/>
              </a:lnSpc>
              <a:spcBef>
                <a:spcPts val="800"/>
              </a:spcBef>
              <a:spcAft>
                <a:spcPts val="0"/>
              </a:spcAft>
              <a:buNone/>
            </a:pPr>
            <a:r>
              <a:rPr lang="en-US" sz="1400">
                <a:solidFill>
                  <a:schemeClr val="dk1"/>
                </a:solidFill>
                <a:latin typeface="Arial"/>
                <a:ea typeface="Arial"/>
                <a:cs typeface="Arial"/>
                <a:sym typeface="Arial"/>
              </a:rPr>
              <a:t>Darsh Srivastava (2101921530049)</a:t>
            </a:r>
            <a:endParaRPr sz="1800">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sz="1800">
              <a:solidFill>
                <a:schemeClr val="dk1"/>
              </a:solidFill>
              <a:latin typeface="Arial"/>
              <a:ea typeface="Arial"/>
              <a:cs typeface="Arial"/>
              <a:sym typeface="Arial"/>
            </a:endParaRPr>
          </a:p>
        </p:txBody>
      </p:sp>
      <p:sp>
        <p:nvSpPr>
          <p:cNvPr id="97" name="Google Shape;97;p14"/>
          <p:cNvSpPr txBox="1"/>
          <p:nvPr/>
        </p:nvSpPr>
        <p:spPr>
          <a:xfrm>
            <a:off x="8921895" y="3922298"/>
            <a:ext cx="277968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UNDER SUPERVISION OF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Dr. Swati Vashisht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Assistant Professor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ACSE,GLBITM</a:t>
            </a:r>
            <a:endParaRPr/>
          </a:p>
        </p:txBody>
      </p:sp>
      <p:sp>
        <p:nvSpPr>
          <p:cNvPr id="98" name="Google Shape;98;p14"/>
          <p:cNvSpPr txBox="1"/>
          <p:nvPr/>
        </p:nvSpPr>
        <p:spPr>
          <a:xfrm>
            <a:off x="6186152" y="2304132"/>
            <a:ext cx="23267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SESSION 2024-2025</a:t>
            </a:r>
            <a:endParaRPr b="1" i="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23"/>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p23"/>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HARDWARE &amp; SOFTWARE REQUIREMENTS</a:t>
            </a:r>
            <a:endParaRPr sz="2800">
              <a:solidFill>
                <a:schemeClr val="lt1"/>
              </a:solidFill>
              <a:latin typeface="Garamond"/>
              <a:ea typeface="Garamond"/>
              <a:cs typeface="Garamond"/>
              <a:sym typeface="Garamond"/>
            </a:endParaRPr>
          </a:p>
        </p:txBody>
      </p:sp>
      <p:sp>
        <p:nvSpPr>
          <p:cNvPr id="178" name="Google Shape;178;p23"/>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79" name="Google Shape;179;p23"/>
          <p:cNvSpPr txBox="1"/>
          <p:nvPr/>
        </p:nvSpPr>
        <p:spPr>
          <a:xfrm>
            <a:off x="2133600" y="736600"/>
            <a:ext cx="9882000" cy="5508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3200"/>
              <a:buFont typeface="Arial"/>
              <a:buNone/>
            </a:pPr>
            <a:r>
              <a:rPr b="1" lang="en-US" sz="3200">
                <a:solidFill>
                  <a:schemeClr val="dk1"/>
                </a:solidFill>
                <a:latin typeface="Arial"/>
                <a:ea typeface="Arial"/>
                <a:cs typeface="Arial"/>
                <a:sym typeface="Arial"/>
              </a:rPr>
              <a:t>Hardware:</a:t>
            </a:r>
            <a:endParaRPr/>
          </a:p>
          <a:p>
            <a:pPr indent="0" lvl="0" marL="0" marR="0" rtl="0" algn="l">
              <a:lnSpc>
                <a:spcPct val="107000"/>
              </a:lnSpc>
              <a:spcBef>
                <a:spcPts val="800"/>
              </a:spcBef>
              <a:spcAft>
                <a:spcPts val="0"/>
              </a:spcAft>
              <a:buClr>
                <a:schemeClr val="dk1"/>
              </a:buClr>
              <a:buSzPts val="3200"/>
              <a:buFont typeface="Arial"/>
              <a:buNone/>
            </a:pPr>
            <a:r>
              <a:rPr lang="en-US" sz="3200">
                <a:solidFill>
                  <a:schemeClr val="dk1"/>
                </a:solidFill>
                <a:latin typeface="Arial"/>
                <a:ea typeface="Arial"/>
                <a:cs typeface="Arial"/>
                <a:sym typeface="Arial"/>
              </a:rPr>
              <a:t>  - </a:t>
            </a:r>
            <a:r>
              <a:rPr lang="en-US" sz="3100">
                <a:solidFill>
                  <a:schemeClr val="dk1"/>
                </a:solidFill>
                <a:latin typeface="Arial"/>
                <a:ea typeface="Arial"/>
                <a:cs typeface="Arial"/>
                <a:sym typeface="Arial"/>
              </a:rPr>
              <a:t>Processor: Intel Core i</a:t>
            </a:r>
            <a:r>
              <a:rPr lang="en-US" sz="3100">
                <a:solidFill>
                  <a:schemeClr val="dk1"/>
                </a:solidFill>
              </a:rPr>
              <a:t>5</a:t>
            </a:r>
            <a:r>
              <a:rPr lang="en-US" sz="3100">
                <a:solidFill>
                  <a:schemeClr val="dk1"/>
                </a:solidFill>
                <a:latin typeface="Arial"/>
                <a:ea typeface="Arial"/>
                <a:cs typeface="Arial"/>
                <a:sym typeface="Arial"/>
              </a:rPr>
              <a:t> or higher.  </a:t>
            </a:r>
            <a:endParaRPr sz="1300"/>
          </a:p>
          <a:p>
            <a:pPr indent="0" lvl="0" marL="0" marR="0" rtl="0" algn="l">
              <a:lnSpc>
                <a:spcPct val="107000"/>
              </a:lnSpc>
              <a:spcBef>
                <a:spcPts val="800"/>
              </a:spcBef>
              <a:spcAft>
                <a:spcPts val="0"/>
              </a:spcAft>
              <a:buClr>
                <a:schemeClr val="dk1"/>
              </a:buClr>
              <a:buSzPts val="3200"/>
              <a:buFont typeface="Arial"/>
              <a:buNone/>
            </a:pPr>
            <a:r>
              <a:rPr lang="en-US" sz="3100">
                <a:solidFill>
                  <a:schemeClr val="dk1"/>
                </a:solidFill>
                <a:latin typeface="Arial"/>
                <a:ea typeface="Arial"/>
                <a:cs typeface="Arial"/>
                <a:sym typeface="Arial"/>
              </a:rPr>
              <a:t>  - RAM: </a:t>
            </a:r>
            <a:r>
              <a:rPr lang="en-US" sz="3100">
                <a:solidFill>
                  <a:schemeClr val="dk1"/>
                </a:solidFill>
              </a:rPr>
              <a:t>8</a:t>
            </a:r>
            <a:r>
              <a:rPr lang="en-US" sz="3100">
                <a:solidFill>
                  <a:schemeClr val="dk1"/>
                </a:solidFill>
                <a:latin typeface="Arial"/>
                <a:ea typeface="Arial"/>
                <a:cs typeface="Arial"/>
                <a:sym typeface="Arial"/>
              </a:rPr>
              <a:t> GB.  </a:t>
            </a:r>
            <a:endParaRPr sz="1300"/>
          </a:p>
          <a:p>
            <a:pPr indent="0" lvl="0" marL="0" marR="0" rtl="0" algn="l">
              <a:lnSpc>
                <a:spcPct val="107000"/>
              </a:lnSpc>
              <a:spcBef>
                <a:spcPts val="800"/>
              </a:spcBef>
              <a:spcAft>
                <a:spcPts val="0"/>
              </a:spcAft>
              <a:buClr>
                <a:schemeClr val="dk1"/>
              </a:buClr>
              <a:buSzPts val="3200"/>
              <a:buFont typeface="Arial"/>
              <a:buNone/>
            </a:pPr>
            <a:r>
              <a:rPr lang="en-US" sz="3100">
                <a:solidFill>
                  <a:schemeClr val="dk1"/>
                </a:solidFill>
                <a:latin typeface="Arial"/>
                <a:ea typeface="Arial"/>
                <a:cs typeface="Arial"/>
                <a:sym typeface="Arial"/>
              </a:rPr>
              <a:t>  - GPU: optional for deep learning.</a:t>
            </a:r>
            <a:endParaRPr sz="1300"/>
          </a:p>
          <a:p>
            <a:pPr indent="0" lvl="0" marL="0" marR="0" rtl="0" algn="l">
              <a:lnSpc>
                <a:spcPct val="107000"/>
              </a:lnSpc>
              <a:spcBef>
                <a:spcPts val="800"/>
              </a:spcBef>
              <a:spcAft>
                <a:spcPts val="0"/>
              </a:spcAft>
              <a:buClr>
                <a:schemeClr val="dk1"/>
              </a:buClr>
              <a:buSzPts val="3200"/>
              <a:buFont typeface="Arial"/>
              <a:buNone/>
            </a:pPr>
            <a:r>
              <a:rPr lang="en-US" sz="3100">
                <a:solidFill>
                  <a:schemeClr val="dk1"/>
                </a:solidFill>
                <a:latin typeface="Arial"/>
                <a:ea typeface="Arial"/>
                <a:cs typeface="Arial"/>
                <a:sym typeface="Arial"/>
              </a:rPr>
              <a:t>  - Storage: 512 GB SSD.  </a:t>
            </a:r>
            <a:endParaRPr b="1" sz="31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3200"/>
              <a:buFont typeface="Arial"/>
              <a:buNone/>
            </a:pPr>
            <a:r>
              <a:rPr b="1" lang="en-US" sz="3100">
                <a:solidFill>
                  <a:schemeClr val="dk1"/>
                </a:solidFill>
                <a:latin typeface="Arial"/>
                <a:ea typeface="Arial"/>
                <a:cs typeface="Arial"/>
                <a:sym typeface="Arial"/>
              </a:rPr>
              <a:t>Software:</a:t>
            </a:r>
            <a:endParaRPr sz="1300"/>
          </a:p>
          <a:p>
            <a:pPr indent="0" lvl="0" marL="0" marR="0" rtl="0" algn="l">
              <a:lnSpc>
                <a:spcPct val="107000"/>
              </a:lnSpc>
              <a:spcBef>
                <a:spcPts val="800"/>
              </a:spcBef>
              <a:spcAft>
                <a:spcPts val="0"/>
              </a:spcAft>
              <a:buClr>
                <a:schemeClr val="dk1"/>
              </a:buClr>
              <a:buSzPts val="3200"/>
              <a:buFont typeface="Arial"/>
              <a:buNone/>
            </a:pPr>
            <a:r>
              <a:rPr lang="en-US" sz="3100">
                <a:solidFill>
                  <a:schemeClr val="dk1"/>
                </a:solidFill>
                <a:latin typeface="Arial"/>
                <a:ea typeface="Arial"/>
                <a:cs typeface="Arial"/>
                <a:sym typeface="Arial"/>
              </a:rPr>
              <a:t>  - OS: Windows 10/11 or Linux.  </a:t>
            </a:r>
            <a:endParaRPr sz="1300"/>
          </a:p>
          <a:p>
            <a:pPr indent="0" lvl="0" marL="0" marR="0" rtl="0" algn="l">
              <a:lnSpc>
                <a:spcPct val="107000"/>
              </a:lnSpc>
              <a:spcBef>
                <a:spcPts val="800"/>
              </a:spcBef>
              <a:spcAft>
                <a:spcPts val="0"/>
              </a:spcAft>
              <a:buClr>
                <a:schemeClr val="dk1"/>
              </a:buClr>
              <a:buSzPts val="3200"/>
              <a:buFont typeface="Arial"/>
              <a:buNone/>
            </a:pPr>
            <a:r>
              <a:rPr lang="en-US" sz="3100">
                <a:solidFill>
                  <a:schemeClr val="dk1"/>
                </a:solidFill>
                <a:latin typeface="Arial"/>
                <a:ea typeface="Arial"/>
                <a:cs typeface="Arial"/>
                <a:sym typeface="Arial"/>
              </a:rPr>
              <a:t>  - Python 3.8+, Scikit-learn, Pandas, Matplotlib.  </a:t>
            </a:r>
            <a:endParaRPr sz="1300"/>
          </a:p>
          <a:p>
            <a:pPr indent="0" lvl="0" marL="0" marR="0" rtl="0" algn="l">
              <a:lnSpc>
                <a:spcPct val="107000"/>
              </a:lnSpc>
              <a:spcBef>
                <a:spcPts val="800"/>
              </a:spcBef>
              <a:spcAft>
                <a:spcPts val="0"/>
              </a:spcAft>
              <a:buNone/>
            </a:pPr>
            <a:r>
              <a:rPr lang="en-US" sz="3100">
                <a:solidFill>
                  <a:schemeClr val="dk1"/>
                </a:solidFill>
                <a:latin typeface="Arial"/>
                <a:ea typeface="Arial"/>
                <a:cs typeface="Arial"/>
                <a:sym typeface="Arial"/>
              </a:rPr>
              <a:t>  - IDE: Jupyter Notebook or PyCharm, G</a:t>
            </a:r>
            <a:r>
              <a:rPr lang="en-US" sz="3100">
                <a:solidFill>
                  <a:schemeClr val="dk1"/>
                </a:solidFill>
              </a:rPr>
              <a:t>oogle Colab</a:t>
            </a:r>
            <a:r>
              <a:rPr lang="en-US" sz="3100">
                <a:solidFill>
                  <a:schemeClr val="dk1"/>
                </a:solidFill>
                <a:latin typeface="Arial"/>
                <a:ea typeface="Arial"/>
                <a:cs typeface="Arial"/>
                <a:sym typeface="Arial"/>
              </a:rPr>
              <a:t>.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24"/>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24"/>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PROJECT DETAILS (Description Of Various Modules)</a:t>
            </a:r>
            <a:endParaRPr sz="2800">
              <a:solidFill>
                <a:schemeClr val="lt1"/>
              </a:solidFill>
              <a:latin typeface="Garamond"/>
              <a:ea typeface="Garamond"/>
              <a:cs typeface="Garamond"/>
              <a:sym typeface="Garamond"/>
            </a:endParaRPr>
          </a:p>
        </p:txBody>
      </p:sp>
      <p:sp>
        <p:nvSpPr>
          <p:cNvPr id="187" name="Google Shape;187;p24"/>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88" name="Google Shape;188;p24"/>
          <p:cNvSpPr txBox="1"/>
          <p:nvPr/>
        </p:nvSpPr>
        <p:spPr>
          <a:xfrm>
            <a:off x="2133600" y="1357325"/>
            <a:ext cx="9817800" cy="4840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Module 1: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Data Collection</a:t>
            </a:r>
            <a:r>
              <a:rPr lang="en-US" sz="2400">
                <a:solidFill>
                  <a:schemeClr val="dk1"/>
                </a:solidFill>
                <a:latin typeface="Arial"/>
                <a:ea typeface="Arial"/>
                <a:cs typeface="Arial"/>
                <a:sym typeface="Arial"/>
              </a:rPr>
              <a:t> - Aggregating traffic and environmental data.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Module 2: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Preprocessing</a:t>
            </a:r>
            <a:r>
              <a:rPr lang="en-US" sz="2400">
                <a:solidFill>
                  <a:schemeClr val="dk1"/>
                </a:solidFill>
                <a:latin typeface="Arial"/>
                <a:ea typeface="Arial"/>
                <a:cs typeface="Arial"/>
                <a:sym typeface="Arial"/>
              </a:rPr>
              <a:t> - Cleaning and scaling data for ML.  </a:t>
            </a:r>
            <a:endParaRPr/>
          </a:p>
          <a:p>
            <a:pPr indent="0" lvl="0" marL="0" marR="0" rtl="0" algn="l">
              <a:lnSpc>
                <a:spcPct val="107000"/>
              </a:lnSpc>
              <a:spcBef>
                <a:spcPts val="800"/>
              </a:spcBef>
              <a:spcAft>
                <a:spcPts val="0"/>
              </a:spcAft>
              <a:buNone/>
            </a:pPr>
            <a:r>
              <a:rPr b="1" lang="en-US" sz="2400">
                <a:solidFill>
                  <a:schemeClr val="dk1"/>
                </a:solidFill>
                <a:latin typeface="Arial"/>
                <a:ea typeface="Arial"/>
                <a:cs typeface="Arial"/>
                <a:sym typeface="Arial"/>
              </a:rPr>
              <a:t>Module 3: </a:t>
            </a:r>
            <a:endParaRPr/>
          </a:p>
          <a:p>
            <a:pPr indent="0" lvl="0" marL="0" marR="0" rtl="0" algn="l">
              <a:lnSpc>
                <a:spcPct val="107000"/>
              </a:lnSpc>
              <a:spcBef>
                <a:spcPts val="800"/>
              </a:spcBef>
              <a:spcAft>
                <a:spcPts val="0"/>
              </a:spcAft>
              <a:buNone/>
            </a:pPr>
            <a:r>
              <a:rPr b="1" lang="en-US" sz="2400">
                <a:solidFill>
                  <a:schemeClr val="dk1"/>
                </a:solidFill>
                <a:latin typeface="Arial"/>
                <a:ea typeface="Arial"/>
                <a:cs typeface="Arial"/>
                <a:sym typeface="Arial"/>
              </a:rPr>
              <a:t>Model Training</a:t>
            </a:r>
            <a:r>
              <a:rPr lang="en-US" sz="2400">
                <a:solidFill>
                  <a:schemeClr val="dk1"/>
                </a:solidFill>
                <a:latin typeface="Arial"/>
                <a:ea typeface="Arial"/>
                <a:cs typeface="Arial"/>
                <a:sym typeface="Arial"/>
              </a:rPr>
              <a:t> - Implementing Random Forest Regressor and SVR(</a:t>
            </a:r>
            <a:r>
              <a:rPr lang="en-US" sz="2400">
                <a:solidFill>
                  <a:schemeClr val="dk1"/>
                </a:solidFill>
              </a:rPr>
              <a:t>support vector regression</a:t>
            </a:r>
            <a:r>
              <a:rPr lang="en-US" sz="2400">
                <a:solidFill>
                  <a:schemeClr val="dk1"/>
                </a:solidFill>
                <a:latin typeface="Arial"/>
                <a:ea typeface="Arial"/>
                <a:cs typeface="Arial"/>
                <a:sym typeface="Arial"/>
              </a:rPr>
              <a:t>).  </a:t>
            </a:r>
            <a:endParaRPr/>
          </a:p>
          <a:p>
            <a:pPr indent="0" lvl="0" marL="0" marR="0" rtl="0" algn="l">
              <a:lnSpc>
                <a:spcPct val="107000"/>
              </a:lnSpc>
              <a:spcBef>
                <a:spcPts val="800"/>
              </a:spcBef>
              <a:spcAft>
                <a:spcPts val="0"/>
              </a:spcAft>
              <a:buNone/>
            </a:pPr>
            <a:r>
              <a:rPr b="1" lang="en-US" sz="2400">
                <a:solidFill>
                  <a:schemeClr val="dk1"/>
                </a:solidFill>
                <a:latin typeface="Arial"/>
                <a:ea typeface="Arial"/>
                <a:cs typeface="Arial"/>
                <a:sym typeface="Arial"/>
              </a:rPr>
              <a:t>Module 4: </a:t>
            </a:r>
            <a:endParaRPr/>
          </a:p>
          <a:p>
            <a:pPr indent="0" lvl="0" marL="0" marR="0" rtl="0" algn="l">
              <a:lnSpc>
                <a:spcPct val="107000"/>
              </a:lnSpc>
              <a:spcBef>
                <a:spcPts val="800"/>
              </a:spcBef>
              <a:spcAft>
                <a:spcPts val="0"/>
              </a:spcAft>
              <a:buNone/>
            </a:pPr>
            <a:r>
              <a:rPr b="1" lang="en-US" sz="2400">
                <a:solidFill>
                  <a:schemeClr val="dk1"/>
                </a:solidFill>
                <a:latin typeface="Arial"/>
                <a:ea typeface="Arial"/>
                <a:cs typeface="Arial"/>
                <a:sym typeface="Arial"/>
              </a:rPr>
              <a:t>Prediction &amp; Evaluation</a:t>
            </a:r>
            <a:r>
              <a:rPr lang="en-US" sz="2400">
                <a:solidFill>
                  <a:schemeClr val="dk1"/>
                </a:solidFill>
                <a:latin typeface="Arial"/>
                <a:ea typeface="Arial"/>
                <a:cs typeface="Arial"/>
                <a:sym typeface="Arial"/>
              </a:rPr>
              <a:t> - Forecasting traffic and assessing accuracy.  </a:t>
            </a:r>
            <a:endParaRPr/>
          </a:p>
          <a:p>
            <a:pPr indent="0" lvl="0" marL="0" marR="0" rtl="0" algn="l">
              <a:spcBef>
                <a:spcPts val="8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25"/>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5" name="Google Shape;195;p25"/>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PROJECT DETAILS (Description Of Various Modules)</a:t>
            </a:r>
            <a:endParaRPr sz="2800">
              <a:solidFill>
                <a:schemeClr val="lt1"/>
              </a:solidFill>
              <a:latin typeface="Garamond"/>
              <a:ea typeface="Garamond"/>
              <a:cs typeface="Garamond"/>
              <a:sym typeface="Garamond"/>
            </a:endParaRPr>
          </a:p>
        </p:txBody>
      </p:sp>
      <p:sp>
        <p:nvSpPr>
          <p:cNvPr id="196" name="Google Shape;196;p25"/>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97" name="Google Shape;197;p25"/>
          <p:cNvSpPr txBox="1"/>
          <p:nvPr/>
        </p:nvSpPr>
        <p:spPr>
          <a:xfrm>
            <a:off x="2133600" y="736600"/>
            <a:ext cx="9882000" cy="39471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Data Collection: Sources</a:t>
            </a:r>
            <a:r>
              <a:rPr lang="en-US" sz="2400">
                <a:solidFill>
                  <a:schemeClr val="dk1"/>
                </a:solidFill>
                <a:latin typeface="Times New Roman"/>
                <a:ea typeface="Times New Roman"/>
                <a:cs typeface="Times New Roman"/>
                <a:sym typeface="Times New Roman"/>
              </a:rPr>
              <a:t> include sensors, GPS, and weather APIs.  </a:t>
            </a:r>
            <a:endParaRPr sz="24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Preprocessing:</a:t>
            </a:r>
            <a:r>
              <a:rPr lang="en-US" sz="2400">
                <a:solidFill>
                  <a:schemeClr val="dk1"/>
                </a:solidFill>
                <a:latin typeface="Times New Roman"/>
                <a:ea typeface="Times New Roman"/>
                <a:cs typeface="Times New Roman"/>
                <a:sym typeface="Times New Roman"/>
              </a:rPr>
              <a:t> Handles categorical encoding (e.g., Day) and normalization.  </a:t>
            </a:r>
            <a:endParaRPr sz="24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400"/>
              <a:buFont typeface="Calibri"/>
              <a:buNone/>
            </a:pPr>
            <a:r>
              <a:t/>
            </a:r>
            <a:endParaRPr b="1" sz="24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Model Training: </a:t>
            </a:r>
            <a:r>
              <a:rPr lang="en-US" sz="2400">
                <a:solidFill>
                  <a:schemeClr val="dk1"/>
                </a:solidFill>
                <a:latin typeface="Times New Roman"/>
                <a:ea typeface="Times New Roman"/>
                <a:cs typeface="Times New Roman"/>
                <a:sym typeface="Times New Roman"/>
              </a:rPr>
              <a:t>Random Forest with 300 trees learns traffic patterns.  </a:t>
            </a:r>
            <a:endParaRPr sz="2400">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b="1" lang="en-US" sz="2400">
                <a:solidFill>
                  <a:schemeClr val="dk1"/>
                </a:solidFill>
                <a:latin typeface="Times New Roman"/>
                <a:ea typeface="Times New Roman"/>
                <a:cs typeface="Times New Roman"/>
                <a:sym typeface="Times New Roman"/>
              </a:rPr>
              <a:t>Prediction &amp; Evaluation: </a:t>
            </a:r>
            <a:r>
              <a:rPr lang="en-US" sz="2400">
                <a:solidFill>
                  <a:schemeClr val="dk1"/>
                </a:solidFill>
                <a:latin typeface="Times New Roman"/>
                <a:ea typeface="Times New Roman"/>
                <a:cs typeface="Times New Roman"/>
                <a:sym typeface="Times New Roman"/>
              </a:rPr>
              <a:t>Outputs traffic levels; MAE = 10.6, MSE = 28.5.  </a:t>
            </a:r>
            <a:endParaRPr sz="2400">
              <a:solidFill>
                <a:schemeClr val="dk1"/>
              </a:solidFill>
              <a:latin typeface="Arial"/>
              <a:ea typeface="Arial"/>
              <a:cs typeface="Arial"/>
              <a:sym typeface="Arial"/>
            </a:endParaRPr>
          </a:p>
          <a:p>
            <a:pPr indent="0" lvl="0" marL="0" marR="0" rtl="0" algn="l">
              <a:spcBef>
                <a:spcPts val="8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1" type="body"/>
          </p:nvPr>
        </p:nvSpPr>
        <p:spPr>
          <a:xfrm>
            <a:off x="2224800" y="1442781"/>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Title:</a:t>
            </a:r>
            <a:r>
              <a:rPr lang="en-US" sz="1800">
                <a:latin typeface="Arial"/>
                <a:ea typeface="Arial"/>
                <a:cs typeface="Arial"/>
                <a:sym typeface="Arial"/>
              </a:rPr>
              <a:t> </a:t>
            </a:r>
            <a:r>
              <a:rPr b="1" lang="en-US" sz="1800">
                <a:latin typeface="Arial"/>
                <a:ea typeface="Arial"/>
                <a:cs typeface="Arial"/>
                <a:sym typeface="Arial"/>
              </a:rPr>
              <a:t>Data Preparation &amp; Processing</a:t>
            </a:r>
            <a:br>
              <a:rPr b="1" lang="en-US" sz="1800">
                <a:latin typeface="Arial"/>
                <a:ea typeface="Arial"/>
                <a:cs typeface="Arial"/>
                <a:sym typeface="Arial"/>
              </a:rPr>
            </a:br>
            <a:r>
              <a:rPr lang="en-US" sz="1800">
                <a:latin typeface="Arial"/>
                <a:ea typeface="Arial"/>
                <a:cs typeface="Arial"/>
                <a:sym typeface="Arial"/>
              </a:rPr>
              <a:t> </a:t>
            </a:r>
            <a:r>
              <a:rPr b="1" lang="en-US" sz="1800">
                <a:latin typeface="Arial"/>
                <a:ea typeface="Arial"/>
                <a:cs typeface="Arial"/>
                <a:sym typeface="Arial"/>
              </a:rPr>
              <a:t>Content:</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b="1" lang="en-US" sz="1800">
                <a:latin typeface="Arial"/>
                <a:ea typeface="Arial"/>
                <a:cs typeface="Arial"/>
                <a:sym typeface="Arial"/>
              </a:rPr>
              <a:t>Load the dataset</a:t>
            </a:r>
            <a:r>
              <a:rPr lang="en-US" sz="1800">
                <a:latin typeface="Arial"/>
                <a:ea typeface="Arial"/>
                <a:cs typeface="Arial"/>
                <a:sym typeface="Arial"/>
              </a:rPr>
              <a:t> (CSV or real-time traffic data).</a:t>
            </a:r>
            <a:br>
              <a:rPr lang="en-US" sz="1800">
                <a:latin typeface="Arial"/>
                <a:ea typeface="Arial"/>
                <a:cs typeface="Arial"/>
                <a:sym typeface="Arial"/>
              </a:rPr>
            </a:b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Handle missing values</a:t>
            </a:r>
            <a:r>
              <a:rPr lang="en-US" sz="1800">
                <a:latin typeface="Arial"/>
                <a:ea typeface="Arial"/>
                <a:cs typeface="Arial"/>
                <a:sym typeface="Arial"/>
              </a:rPr>
              <a:t> and preprocess categorical data if necessary.</a:t>
            </a:r>
            <a:br>
              <a:rPr lang="en-US" sz="1800">
                <a:latin typeface="Arial"/>
                <a:ea typeface="Arial"/>
                <a:cs typeface="Arial"/>
                <a:sym typeface="Arial"/>
              </a:rPr>
            </a:b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Split the dataset</a:t>
            </a:r>
            <a:r>
              <a:rPr lang="en-US" sz="1800">
                <a:latin typeface="Arial"/>
                <a:ea typeface="Arial"/>
                <a:cs typeface="Arial"/>
                <a:sym typeface="Arial"/>
              </a:rPr>
              <a:t> into </a:t>
            </a:r>
            <a:r>
              <a:rPr b="1" lang="en-US" sz="1800">
                <a:latin typeface="Arial"/>
                <a:ea typeface="Arial"/>
                <a:cs typeface="Arial"/>
                <a:sym typeface="Arial"/>
              </a:rPr>
              <a:t>training (80%) and testing (20%) sets</a:t>
            </a:r>
            <a:r>
              <a:rPr lang="en-US" sz="1800">
                <a:latin typeface="Arial"/>
                <a:ea typeface="Arial"/>
                <a:cs typeface="Arial"/>
                <a:sym typeface="Arial"/>
              </a:rPr>
              <a:t>.</a:t>
            </a:r>
            <a:br>
              <a:rPr lang="en-US" sz="1800">
                <a:latin typeface="Arial"/>
                <a:ea typeface="Arial"/>
                <a:cs typeface="Arial"/>
                <a:sym typeface="Arial"/>
              </a:rPr>
            </a:b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Feature scaling</a:t>
            </a:r>
            <a:r>
              <a:rPr lang="en-US" sz="1800">
                <a:latin typeface="Arial"/>
                <a:ea typeface="Arial"/>
                <a:cs typeface="Arial"/>
                <a:sym typeface="Arial"/>
              </a:rPr>
              <a:t> is applied to normalize data (important for SVR).</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sz="3500"/>
          </a:p>
        </p:txBody>
      </p:sp>
      <p:sp>
        <p:nvSpPr>
          <p:cNvPr id="203" name="Google Shape;203;p26"/>
          <p:cNvSpPr txBox="1"/>
          <p:nvPr/>
        </p:nvSpPr>
        <p:spPr>
          <a:xfrm>
            <a:off x="2113400" y="33675"/>
            <a:ext cx="7628400" cy="69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80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Preprocessing</a:t>
            </a:r>
            <a:endParaRPr sz="2800">
              <a:solidFill>
                <a:schemeClr val="dk1"/>
              </a:solidFill>
              <a:latin typeface="Calibri"/>
              <a:ea typeface="Calibri"/>
              <a:cs typeface="Calibri"/>
              <a:sym typeface="Calibri"/>
            </a:endParaRPr>
          </a:p>
        </p:txBody>
      </p:sp>
      <p:sp>
        <p:nvSpPr>
          <p:cNvPr id="204" name="Google Shape;204;p26"/>
          <p:cNvSpPr/>
          <p:nvPr/>
        </p:nvSpPr>
        <p:spPr>
          <a:xfrm>
            <a:off x="0" y="736600"/>
            <a:ext cx="2133600" cy="61215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5" name="Google Shape;205;p26"/>
          <p:cNvSpPr/>
          <p:nvPr/>
        </p:nvSpPr>
        <p:spPr>
          <a:xfrm>
            <a:off x="2224875" y="0"/>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PREPROCESSING</a:t>
            </a:r>
            <a:endParaRPr sz="2800">
              <a:solidFill>
                <a:schemeClr val="lt1"/>
              </a:solidFill>
              <a:latin typeface="Garamond"/>
              <a:ea typeface="Garamond"/>
              <a:cs typeface="Garamond"/>
              <a:sym typeface="Garamond"/>
            </a:endParaRPr>
          </a:p>
        </p:txBody>
      </p:sp>
      <p:pic>
        <p:nvPicPr>
          <p:cNvPr id="206" name="Google Shape;206;p26" title="Screenshot 2025-05-09 at 1.56.02 PM.png"/>
          <p:cNvPicPr preferRelativeResize="0"/>
          <p:nvPr/>
        </p:nvPicPr>
        <p:blipFill>
          <a:blip r:embed="rId3">
            <a:alphaModFix/>
          </a:blip>
          <a:stretch>
            <a:fillRect/>
          </a:stretch>
        </p:blipFill>
        <p:spPr>
          <a:xfrm>
            <a:off x="4878825" y="4623650"/>
            <a:ext cx="3544051" cy="158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2224800" y="993525"/>
            <a:ext cx="9967200" cy="561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500">
                <a:highlight>
                  <a:schemeClr val="lt1"/>
                </a:highlight>
                <a:latin typeface="Arial"/>
                <a:ea typeface="Arial"/>
                <a:cs typeface="Arial"/>
                <a:sym typeface="Arial"/>
              </a:rPr>
              <a:t>📌Date:</a:t>
            </a:r>
            <a:r>
              <a:rPr lang="en-US" sz="1500">
                <a:highlight>
                  <a:schemeClr val="lt1"/>
                </a:highlight>
                <a:latin typeface="Arial"/>
                <a:ea typeface="Arial"/>
                <a:cs typeface="Arial"/>
                <a:sym typeface="Arial"/>
              </a:rPr>
              <a:t> The Date Column contains the date on which the data were recorded in the format DD/MM/YYYY.</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500">
                <a:highlight>
                  <a:schemeClr val="lt1"/>
                </a:highlight>
                <a:latin typeface="Arial"/>
                <a:ea typeface="Arial"/>
                <a:cs typeface="Arial"/>
                <a:sym typeface="Arial"/>
              </a:rPr>
            </a:br>
            <a:r>
              <a:rPr b="1" lang="en-US" sz="1500">
                <a:highlight>
                  <a:schemeClr val="lt1"/>
                </a:highlight>
                <a:latin typeface="Arial"/>
                <a:ea typeface="Arial"/>
                <a:cs typeface="Arial"/>
                <a:sym typeface="Arial"/>
              </a:rPr>
              <a:t>📌Day:</a:t>
            </a:r>
            <a:r>
              <a:rPr lang="en-US" sz="1500">
                <a:highlight>
                  <a:schemeClr val="lt1"/>
                </a:highlight>
                <a:latin typeface="Arial"/>
                <a:ea typeface="Arial"/>
                <a:cs typeface="Arial"/>
                <a:sym typeface="Arial"/>
              </a:rPr>
              <a:t> The Day Column contains the weekday on which the data was collected. This is done to make the dataset more usable in terms of predicting the likelihood of traffic dependent on what day of the week it is.</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500">
                <a:highlight>
                  <a:schemeClr val="lt1"/>
                </a:highlight>
                <a:latin typeface="Arial"/>
                <a:ea typeface="Arial"/>
                <a:cs typeface="Arial"/>
                <a:sym typeface="Arial"/>
              </a:rPr>
            </a:br>
            <a:r>
              <a:rPr b="1" lang="en-US" sz="1500">
                <a:highlight>
                  <a:schemeClr val="lt1"/>
                </a:highlight>
                <a:latin typeface="Arial"/>
                <a:ea typeface="Arial"/>
                <a:cs typeface="Arial"/>
                <a:sym typeface="Arial"/>
              </a:rPr>
              <a:t>📌Coded Day:</a:t>
            </a:r>
            <a:r>
              <a:rPr lang="en-US" sz="1500">
                <a:highlight>
                  <a:schemeClr val="lt1"/>
                </a:highlight>
                <a:latin typeface="Arial"/>
                <a:ea typeface="Arial"/>
                <a:cs typeface="Arial"/>
                <a:sym typeface="Arial"/>
              </a:rPr>
              <a:t> Each day of the week is assigned a code number by the coded day. Because we are not forced to write string functions for converting the given days to codes, predicting traffic depending on the day is considerably easier. The following are the day codes: -Monday - 1 Tuesday - 2 Wednesday - 3 Thursday - 4 Friday - 5 Saturday - 6 Sunday – 7</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500">
                <a:highlight>
                  <a:schemeClr val="lt1"/>
                </a:highlight>
                <a:latin typeface="Arial"/>
                <a:ea typeface="Arial"/>
                <a:cs typeface="Arial"/>
                <a:sym typeface="Arial"/>
              </a:rPr>
            </a:br>
            <a:r>
              <a:rPr b="1" lang="en-US" sz="1500">
                <a:highlight>
                  <a:schemeClr val="lt1"/>
                </a:highlight>
                <a:latin typeface="Arial"/>
                <a:ea typeface="Arial"/>
                <a:cs typeface="Arial"/>
                <a:sym typeface="Arial"/>
              </a:rPr>
              <a:t>📌Zone</a:t>
            </a:r>
            <a:r>
              <a:rPr lang="en-US" sz="1500">
                <a:highlight>
                  <a:schemeClr val="lt1"/>
                </a:highlight>
                <a:latin typeface="Arial"/>
                <a:ea typeface="Arial"/>
                <a:cs typeface="Arial"/>
                <a:sym typeface="Arial"/>
              </a:rPr>
              <a:t>: This column contains the zone number for which traffic data is collected. The weather in this column has been coded. This is based on a variety of typical weather conditions. The amount of traffic fluctuates depending on the weather in each zone. This covers factors such as humidity, mist, visibility, and precipitation, among others.</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b="1" lang="en-US" sz="1500">
                <a:highlight>
                  <a:schemeClr val="lt1"/>
                </a:highlight>
                <a:latin typeface="Arial"/>
                <a:ea typeface="Arial"/>
                <a:cs typeface="Arial"/>
                <a:sym typeface="Arial"/>
              </a:rPr>
              <a:t>📌Temperature:</a:t>
            </a:r>
            <a:r>
              <a:rPr lang="en-US" sz="1500">
                <a:highlight>
                  <a:schemeClr val="lt1"/>
                </a:highlight>
                <a:latin typeface="Arial"/>
                <a:ea typeface="Arial"/>
                <a:cs typeface="Arial"/>
                <a:sym typeface="Arial"/>
              </a:rPr>
              <a:t> This column contains the temperature for the given zone on a given day. Temperature has a significant impact on traffic forecasting.</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br>
              <a:rPr lang="en-US" sz="1500">
                <a:highlight>
                  <a:schemeClr val="lt1"/>
                </a:highlight>
                <a:latin typeface="Arial"/>
                <a:ea typeface="Arial"/>
                <a:cs typeface="Arial"/>
                <a:sym typeface="Arial"/>
              </a:rPr>
            </a:br>
            <a:r>
              <a:rPr b="1" lang="en-US" sz="1500">
                <a:highlight>
                  <a:schemeClr val="lt1"/>
                </a:highlight>
                <a:latin typeface="Arial"/>
                <a:ea typeface="Arial"/>
                <a:cs typeface="Arial"/>
                <a:sym typeface="Arial"/>
              </a:rPr>
              <a:t>📌Traffic: </a:t>
            </a:r>
            <a:r>
              <a:rPr lang="en-US" sz="1500">
                <a:highlight>
                  <a:schemeClr val="lt1"/>
                </a:highlight>
                <a:latin typeface="Arial"/>
                <a:ea typeface="Arial"/>
                <a:cs typeface="Arial"/>
                <a:sym typeface="Arial"/>
              </a:rPr>
              <a:t>This is the column that serves as the training dataset as well as a predictor. This column's traffic is coded on a five-level scale. The following are the levels: -1 - Less than 5 cars. 2 - 5 to 15 cars. 3 - 15 to 30 cars. 4 - 30 to 50 cars. 5 - More than 50 cars.</a:t>
            </a:r>
            <a:endParaRPr sz="15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highlight>
                <a:schemeClr val="lt1"/>
              </a:highlight>
              <a:latin typeface="Arial"/>
              <a:ea typeface="Arial"/>
              <a:cs typeface="Arial"/>
              <a:sym typeface="Arial"/>
            </a:endParaRPr>
          </a:p>
          <a:p>
            <a:pPr indent="0" lvl="0" marL="0" rtl="0" algn="l">
              <a:spcBef>
                <a:spcPts val="1000"/>
              </a:spcBef>
              <a:spcAft>
                <a:spcPts val="0"/>
              </a:spcAft>
              <a:buNone/>
            </a:pPr>
            <a:r>
              <a:t/>
            </a:r>
            <a:endParaRPr b="1" sz="2100">
              <a:highlight>
                <a:schemeClr val="lt1"/>
              </a:highlight>
              <a:latin typeface="Arial"/>
              <a:ea typeface="Arial"/>
              <a:cs typeface="Arial"/>
              <a:sym typeface="Arial"/>
            </a:endParaRPr>
          </a:p>
        </p:txBody>
      </p:sp>
      <p:sp>
        <p:nvSpPr>
          <p:cNvPr id="212" name="Google Shape;212;p27"/>
          <p:cNvSpPr txBox="1"/>
          <p:nvPr/>
        </p:nvSpPr>
        <p:spPr>
          <a:xfrm>
            <a:off x="2113400" y="33675"/>
            <a:ext cx="7628400" cy="69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80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Preprocessing</a:t>
            </a:r>
            <a:endParaRPr sz="2800">
              <a:solidFill>
                <a:schemeClr val="dk1"/>
              </a:solidFill>
              <a:latin typeface="Calibri"/>
              <a:ea typeface="Calibri"/>
              <a:cs typeface="Calibri"/>
              <a:sym typeface="Calibri"/>
            </a:endParaRPr>
          </a:p>
        </p:txBody>
      </p:sp>
      <p:sp>
        <p:nvSpPr>
          <p:cNvPr id="213" name="Google Shape;213;p27"/>
          <p:cNvSpPr/>
          <p:nvPr/>
        </p:nvSpPr>
        <p:spPr>
          <a:xfrm>
            <a:off x="0" y="736600"/>
            <a:ext cx="2133600" cy="61215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p27"/>
          <p:cNvSpPr/>
          <p:nvPr/>
        </p:nvSpPr>
        <p:spPr>
          <a:xfrm>
            <a:off x="2224875" y="0"/>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About Dataset</a:t>
            </a:r>
            <a:endParaRPr sz="2800">
              <a:solidFill>
                <a:schemeClr val="lt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2133600" y="829375"/>
            <a:ext cx="9929400" cy="4749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523"/>
              <a:buFont typeface="Arial"/>
              <a:buNone/>
            </a:pPr>
            <a:r>
              <a:t/>
            </a:r>
            <a:endParaRPr b="1" sz="1050">
              <a:latin typeface="Arial"/>
              <a:ea typeface="Arial"/>
              <a:cs typeface="Arial"/>
              <a:sym typeface="Arial"/>
            </a:endParaRPr>
          </a:p>
          <a:p>
            <a:pPr indent="0" lvl="0" marL="0" rtl="0" algn="l">
              <a:lnSpc>
                <a:spcPct val="115000"/>
              </a:lnSpc>
              <a:spcBef>
                <a:spcPts val="1200"/>
              </a:spcBef>
              <a:spcAft>
                <a:spcPts val="0"/>
              </a:spcAft>
              <a:buClr>
                <a:schemeClr val="dk1"/>
              </a:buClr>
              <a:buSzPts val="523"/>
              <a:buFont typeface="Arial"/>
              <a:buNone/>
            </a:pPr>
            <a:r>
              <a:rPr b="1" lang="en-US" sz="955">
                <a:latin typeface="Arial"/>
                <a:ea typeface="Arial"/>
                <a:cs typeface="Arial"/>
                <a:sym typeface="Arial"/>
              </a:rPr>
              <a:t>Title:</a:t>
            </a:r>
            <a:r>
              <a:rPr lang="en-US" sz="955">
                <a:latin typeface="Arial"/>
                <a:ea typeface="Arial"/>
                <a:cs typeface="Arial"/>
                <a:sym typeface="Arial"/>
              </a:rPr>
              <a:t> </a:t>
            </a:r>
            <a:r>
              <a:rPr b="1" lang="en-US" sz="955">
                <a:latin typeface="Arial"/>
                <a:ea typeface="Arial"/>
                <a:cs typeface="Arial"/>
                <a:sym typeface="Arial"/>
              </a:rPr>
              <a:t>Building &amp; Training the Models</a:t>
            </a:r>
            <a:br>
              <a:rPr b="1" lang="en-US" sz="955">
                <a:latin typeface="Arial"/>
                <a:ea typeface="Arial"/>
                <a:cs typeface="Arial"/>
                <a:sym typeface="Arial"/>
              </a:rPr>
            </a:br>
            <a:r>
              <a:rPr lang="en-US" sz="955">
                <a:latin typeface="Arial"/>
                <a:ea typeface="Arial"/>
                <a:cs typeface="Arial"/>
                <a:sym typeface="Arial"/>
              </a:rPr>
              <a:t> </a:t>
            </a:r>
            <a:r>
              <a:rPr b="1" lang="en-US" sz="955">
                <a:latin typeface="Arial"/>
                <a:ea typeface="Arial"/>
                <a:cs typeface="Arial"/>
                <a:sym typeface="Arial"/>
              </a:rPr>
              <a:t>Content:</a:t>
            </a:r>
            <a:endParaRPr b="1" sz="955">
              <a:latin typeface="Arial"/>
              <a:ea typeface="Arial"/>
              <a:cs typeface="Arial"/>
              <a:sym typeface="Arial"/>
            </a:endParaRPr>
          </a:p>
          <a:p>
            <a:pPr indent="-289242" lvl="0" marL="457200" rtl="0" algn="l">
              <a:lnSpc>
                <a:spcPct val="115000"/>
              </a:lnSpc>
              <a:spcBef>
                <a:spcPts val="1200"/>
              </a:spcBef>
              <a:spcAft>
                <a:spcPts val="0"/>
              </a:spcAft>
              <a:buSzPts val="955"/>
              <a:buChar char="●"/>
            </a:pPr>
            <a:r>
              <a:rPr b="1" lang="en-US" sz="955">
                <a:latin typeface="Arial"/>
                <a:ea typeface="Arial"/>
                <a:cs typeface="Arial"/>
                <a:sym typeface="Arial"/>
              </a:rPr>
              <a:t>Train two models:</a:t>
            </a:r>
            <a:br>
              <a:rPr b="1" lang="en-US" sz="955">
                <a:latin typeface="Arial"/>
                <a:ea typeface="Arial"/>
                <a:cs typeface="Arial"/>
                <a:sym typeface="Arial"/>
              </a:rPr>
            </a:br>
            <a:endParaRPr b="1" sz="955">
              <a:latin typeface="Arial"/>
              <a:ea typeface="Arial"/>
              <a:cs typeface="Arial"/>
              <a:sym typeface="Arial"/>
            </a:endParaRPr>
          </a:p>
          <a:p>
            <a:pPr indent="-289242" lvl="1" marL="914400" rtl="0" algn="l">
              <a:lnSpc>
                <a:spcPct val="115000"/>
              </a:lnSpc>
              <a:spcBef>
                <a:spcPts val="0"/>
              </a:spcBef>
              <a:spcAft>
                <a:spcPts val="0"/>
              </a:spcAft>
              <a:buSzPts val="955"/>
              <a:buChar char="○"/>
            </a:pPr>
            <a:r>
              <a:rPr b="1" lang="en-US" sz="955">
                <a:latin typeface="Arial"/>
                <a:ea typeface="Arial"/>
                <a:cs typeface="Arial"/>
                <a:sym typeface="Arial"/>
              </a:rPr>
              <a:t>Random Forest Regressor:</a:t>
            </a:r>
            <a:r>
              <a:rPr lang="en-US" sz="955">
                <a:latin typeface="Arial"/>
                <a:ea typeface="Arial"/>
                <a:cs typeface="Arial"/>
                <a:sym typeface="Arial"/>
              </a:rPr>
              <a:t> Uses multiple decision trees for predictions.</a:t>
            </a:r>
            <a:br>
              <a:rPr lang="en-US" sz="955">
                <a:latin typeface="Arial"/>
                <a:ea typeface="Arial"/>
                <a:cs typeface="Arial"/>
                <a:sym typeface="Arial"/>
              </a:rPr>
            </a:br>
            <a:endParaRPr sz="955">
              <a:latin typeface="Arial"/>
              <a:ea typeface="Arial"/>
              <a:cs typeface="Arial"/>
              <a:sym typeface="Arial"/>
            </a:endParaRPr>
          </a:p>
          <a:p>
            <a:pPr indent="-289242" lvl="1" marL="914400" rtl="0" algn="l">
              <a:lnSpc>
                <a:spcPct val="115000"/>
              </a:lnSpc>
              <a:spcBef>
                <a:spcPts val="0"/>
              </a:spcBef>
              <a:spcAft>
                <a:spcPts val="0"/>
              </a:spcAft>
              <a:buSzPts val="955"/>
              <a:buChar char="○"/>
            </a:pPr>
            <a:r>
              <a:rPr b="1" lang="en-US" sz="955">
                <a:latin typeface="Arial"/>
                <a:ea typeface="Arial"/>
                <a:cs typeface="Arial"/>
                <a:sym typeface="Arial"/>
              </a:rPr>
              <a:t>Support Vector Regressor:</a:t>
            </a:r>
            <a:r>
              <a:rPr lang="en-US" sz="955">
                <a:latin typeface="Arial"/>
                <a:ea typeface="Arial"/>
                <a:cs typeface="Arial"/>
                <a:sym typeface="Arial"/>
              </a:rPr>
              <a:t> Uses RBF kernel-based learning for regression.</a:t>
            </a:r>
            <a:endParaRPr sz="955">
              <a:latin typeface="Arial"/>
              <a:ea typeface="Arial"/>
              <a:cs typeface="Arial"/>
              <a:sym typeface="Arial"/>
            </a:endParaRPr>
          </a:p>
          <a:p>
            <a:pPr indent="-289242" lvl="1" marL="914400" rtl="0" algn="l">
              <a:lnSpc>
                <a:spcPct val="115000"/>
              </a:lnSpc>
              <a:spcBef>
                <a:spcPts val="0"/>
              </a:spcBef>
              <a:spcAft>
                <a:spcPts val="0"/>
              </a:spcAft>
              <a:buSzPts val="955"/>
              <a:buFont typeface="Arial"/>
              <a:buChar char="○"/>
            </a:pPr>
            <a:r>
              <a:t/>
            </a:r>
            <a:endParaRPr sz="955">
              <a:latin typeface="Arial"/>
              <a:ea typeface="Arial"/>
              <a:cs typeface="Arial"/>
              <a:sym typeface="Arial"/>
            </a:endParaRPr>
          </a:p>
          <a:p>
            <a:pPr indent="-298894" lvl="2" marL="1371600" rtl="0" algn="l">
              <a:lnSpc>
                <a:spcPct val="218181"/>
              </a:lnSpc>
              <a:spcBef>
                <a:spcPts val="0"/>
              </a:spcBef>
              <a:spcAft>
                <a:spcPts val="0"/>
              </a:spcAft>
              <a:buSzPts val="1107"/>
              <a:buAutoNum type="romanLcPeriod"/>
            </a:pPr>
            <a:r>
              <a:rPr b="1" lang="en-US" sz="964">
                <a:solidFill>
                  <a:srgbClr val="242424"/>
                </a:solidFill>
                <a:highlight>
                  <a:srgbClr val="FFFFFF"/>
                </a:highlight>
                <a:latin typeface="Georgia"/>
                <a:ea typeface="Georgia"/>
                <a:cs typeface="Georgia"/>
                <a:sym typeface="Georgia"/>
              </a:rPr>
              <a:t>RBF SVM works by mapping the input data into a higher-dimensional feature space, where the classes can be separated by a hyperplane. The algorithm uses a kernel function, such as the Radial Basis Function, to measure the similarity between pairs of data points in the feature space.</a:t>
            </a:r>
            <a:endParaRPr b="1" sz="964">
              <a:solidFill>
                <a:srgbClr val="242424"/>
              </a:solidFill>
              <a:highlight>
                <a:srgbClr val="FFFFFF"/>
              </a:highlight>
              <a:latin typeface="Georgia"/>
              <a:ea typeface="Georgia"/>
              <a:cs typeface="Georgia"/>
              <a:sym typeface="Georgia"/>
            </a:endParaRPr>
          </a:p>
          <a:p>
            <a:pPr indent="-298894" lvl="2" marL="1371600" rtl="0" algn="l">
              <a:lnSpc>
                <a:spcPct val="218181"/>
              </a:lnSpc>
              <a:spcBef>
                <a:spcPts val="0"/>
              </a:spcBef>
              <a:spcAft>
                <a:spcPts val="0"/>
              </a:spcAft>
              <a:buSzPts val="1107"/>
              <a:buAutoNum type="romanLcPeriod"/>
            </a:pPr>
            <a:r>
              <a:rPr b="1" lang="en-US" sz="964">
                <a:solidFill>
                  <a:srgbClr val="242424"/>
                </a:solidFill>
                <a:highlight>
                  <a:srgbClr val="FFFFFF"/>
                </a:highlight>
                <a:latin typeface="Georgia"/>
                <a:ea typeface="Georgia"/>
                <a:cs typeface="Georgia"/>
                <a:sym typeface="Georgia"/>
              </a:rPr>
              <a:t>The Radial Basis Function is a popular kernel function used with RBF SVM. It is defined as:</a:t>
            </a:r>
            <a:endParaRPr b="1" sz="964">
              <a:solidFill>
                <a:srgbClr val="242424"/>
              </a:solidFill>
              <a:highlight>
                <a:srgbClr val="FFFFFF"/>
              </a:highlight>
              <a:latin typeface="Georgia"/>
              <a:ea typeface="Georgia"/>
              <a:cs typeface="Georgia"/>
              <a:sym typeface="Georgia"/>
            </a:endParaRPr>
          </a:p>
          <a:p>
            <a:pPr indent="-298894" lvl="2" marL="1371600" rtl="0" algn="l">
              <a:lnSpc>
                <a:spcPct val="218181"/>
              </a:lnSpc>
              <a:spcBef>
                <a:spcPts val="0"/>
              </a:spcBef>
              <a:spcAft>
                <a:spcPts val="0"/>
              </a:spcAft>
              <a:buSzPts val="1107"/>
              <a:buAutoNum type="romanLcPeriod"/>
            </a:pPr>
            <a:r>
              <a:rPr b="1" lang="en-US" sz="964">
                <a:solidFill>
                  <a:srgbClr val="242424"/>
                </a:solidFill>
                <a:highlight>
                  <a:srgbClr val="FFFFFF"/>
                </a:highlight>
                <a:latin typeface="Georgia"/>
                <a:ea typeface="Georgia"/>
                <a:cs typeface="Georgia"/>
                <a:sym typeface="Georgia"/>
              </a:rPr>
              <a:t>K(x, x’) = exp(-gamma ||x — x’||²)</a:t>
            </a:r>
            <a:endParaRPr b="1" sz="964">
              <a:solidFill>
                <a:srgbClr val="242424"/>
              </a:solidFill>
              <a:highlight>
                <a:srgbClr val="FFFFFF"/>
              </a:highlight>
              <a:latin typeface="Georgia"/>
              <a:ea typeface="Georgia"/>
              <a:cs typeface="Georgia"/>
              <a:sym typeface="Georgia"/>
            </a:endParaRPr>
          </a:p>
          <a:p>
            <a:pPr indent="-298894" lvl="2" marL="1371600" rtl="0" algn="l">
              <a:lnSpc>
                <a:spcPct val="218181"/>
              </a:lnSpc>
              <a:spcBef>
                <a:spcPts val="0"/>
              </a:spcBef>
              <a:spcAft>
                <a:spcPts val="0"/>
              </a:spcAft>
              <a:buSzPts val="1107"/>
              <a:buAutoNum type="romanLcPeriod"/>
            </a:pPr>
            <a:r>
              <a:rPr b="1" lang="en-US" sz="964">
                <a:solidFill>
                  <a:srgbClr val="242424"/>
                </a:solidFill>
                <a:highlight>
                  <a:srgbClr val="FFFFFF"/>
                </a:highlight>
                <a:latin typeface="Georgia"/>
                <a:ea typeface="Georgia"/>
                <a:cs typeface="Georgia"/>
                <a:sym typeface="Georgia"/>
              </a:rPr>
              <a:t>where x and x’ are input data points, gamma is a hyperparameter that controls the width of the kernel, and ||.|| is the Euclidean distance between the points. The kernel function measures the similarity between pairs of data points based on their distance in the feature space.</a:t>
            </a:r>
            <a:endParaRPr b="1" sz="964">
              <a:solidFill>
                <a:srgbClr val="242424"/>
              </a:solidFill>
              <a:highlight>
                <a:srgbClr val="FFFFFF"/>
              </a:highlight>
              <a:latin typeface="Georgia"/>
              <a:ea typeface="Georgia"/>
              <a:cs typeface="Georgia"/>
              <a:sym typeface="Georgia"/>
            </a:endParaRPr>
          </a:p>
          <a:p>
            <a:pPr indent="-289242" lvl="1" marL="914400" rtl="0" algn="l">
              <a:lnSpc>
                <a:spcPct val="115000"/>
              </a:lnSpc>
              <a:spcBef>
                <a:spcPts val="0"/>
              </a:spcBef>
              <a:spcAft>
                <a:spcPts val="0"/>
              </a:spcAft>
              <a:buSzPts val="955"/>
              <a:buChar char="○"/>
            </a:pPr>
            <a:br>
              <a:rPr lang="en-US" sz="955">
                <a:latin typeface="Arial"/>
                <a:ea typeface="Arial"/>
                <a:cs typeface="Arial"/>
                <a:sym typeface="Arial"/>
              </a:rPr>
            </a:br>
            <a:endParaRPr sz="955">
              <a:latin typeface="Arial"/>
              <a:ea typeface="Arial"/>
              <a:cs typeface="Arial"/>
              <a:sym typeface="Arial"/>
            </a:endParaRPr>
          </a:p>
          <a:p>
            <a:pPr indent="-289242" lvl="0" marL="457200" rtl="0" algn="l">
              <a:lnSpc>
                <a:spcPct val="115000"/>
              </a:lnSpc>
              <a:spcBef>
                <a:spcPts val="0"/>
              </a:spcBef>
              <a:spcAft>
                <a:spcPts val="0"/>
              </a:spcAft>
              <a:buSzPts val="955"/>
              <a:buChar char="●"/>
            </a:pPr>
            <a:r>
              <a:rPr b="1" lang="en-US" sz="955">
                <a:latin typeface="Arial"/>
                <a:ea typeface="Arial"/>
                <a:cs typeface="Arial"/>
                <a:sym typeface="Arial"/>
              </a:rPr>
              <a:t>Fit the models to training data and make predictions.</a:t>
            </a:r>
            <a:endParaRPr b="1" sz="955">
              <a:latin typeface="Arial"/>
              <a:ea typeface="Arial"/>
              <a:cs typeface="Arial"/>
              <a:sym typeface="Arial"/>
            </a:endParaRPr>
          </a:p>
          <a:p>
            <a:pPr indent="0" lvl="0" marL="0" rtl="0" algn="l">
              <a:spcBef>
                <a:spcPts val="1200"/>
              </a:spcBef>
              <a:spcAft>
                <a:spcPts val="0"/>
              </a:spcAft>
              <a:buSzPts val="523"/>
              <a:buNone/>
            </a:pPr>
            <a:r>
              <a:t/>
            </a:r>
            <a:endParaRPr sz="1430"/>
          </a:p>
        </p:txBody>
      </p:sp>
      <p:sp>
        <p:nvSpPr>
          <p:cNvPr id="220" name="Google Shape;220;p28"/>
          <p:cNvSpPr txBox="1"/>
          <p:nvPr/>
        </p:nvSpPr>
        <p:spPr>
          <a:xfrm>
            <a:off x="2113400" y="33675"/>
            <a:ext cx="7628400" cy="6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US" sz="2000">
                <a:solidFill>
                  <a:schemeClr val="dk1"/>
                </a:solidFill>
              </a:rPr>
              <a:t>Model Training (RF &amp; SVR)</a:t>
            </a:r>
            <a:endParaRPr sz="2800">
              <a:solidFill>
                <a:schemeClr val="dk1"/>
              </a:solidFill>
              <a:latin typeface="Calibri"/>
              <a:ea typeface="Calibri"/>
              <a:cs typeface="Calibri"/>
              <a:sym typeface="Calibri"/>
            </a:endParaRPr>
          </a:p>
        </p:txBody>
      </p:sp>
      <p:sp>
        <p:nvSpPr>
          <p:cNvPr id="221" name="Google Shape;221;p28"/>
          <p:cNvSpPr/>
          <p:nvPr/>
        </p:nvSpPr>
        <p:spPr>
          <a:xfrm>
            <a:off x="0" y="736600"/>
            <a:ext cx="2133600" cy="61215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2" name="Google Shape;222;p28"/>
          <p:cNvSpPr/>
          <p:nvPr/>
        </p:nvSpPr>
        <p:spPr>
          <a:xfrm>
            <a:off x="2113400" y="12825"/>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b="1" lang="en-US" sz="2800">
                <a:solidFill>
                  <a:schemeClr val="lt1"/>
                </a:solidFill>
                <a:latin typeface="Garamond"/>
                <a:ea typeface="Garamond"/>
                <a:cs typeface="Garamond"/>
                <a:sym typeface="Garamond"/>
              </a:rPr>
              <a:t>MODEL TRAINING</a:t>
            </a:r>
            <a:endParaRPr sz="2800">
              <a:solidFill>
                <a:schemeClr val="lt1"/>
              </a:solidFill>
              <a:latin typeface="Garamond"/>
              <a:ea typeface="Garamond"/>
              <a:cs typeface="Garamond"/>
              <a:sym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9"/>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9" name="Google Shape;229;p29"/>
          <p:cNvSpPr/>
          <p:nvPr/>
        </p:nvSpPr>
        <p:spPr>
          <a:xfrm>
            <a:off x="2224875" y="0"/>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RESULT ANALYSIS AND DISCUSSION</a:t>
            </a:r>
            <a:endParaRPr sz="2800">
              <a:solidFill>
                <a:schemeClr val="lt1"/>
              </a:solidFill>
              <a:latin typeface="Garamond"/>
              <a:ea typeface="Garamond"/>
              <a:cs typeface="Garamond"/>
              <a:sym typeface="Garamond"/>
            </a:endParaRPr>
          </a:p>
        </p:txBody>
      </p:sp>
      <p:sp>
        <p:nvSpPr>
          <p:cNvPr id="230" name="Google Shape;230;p29"/>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231" name="Google Shape;231;p29"/>
          <p:cNvSpPr/>
          <p:nvPr/>
        </p:nvSpPr>
        <p:spPr>
          <a:xfrm>
            <a:off x="4451798" y="2794387"/>
            <a:ext cx="60960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graphicFrame>
        <p:nvGraphicFramePr>
          <p:cNvPr id="232" name="Google Shape;232;p29"/>
          <p:cNvGraphicFramePr/>
          <p:nvPr/>
        </p:nvGraphicFramePr>
        <p:xfrm>
          <a:off x="2310700" y="1289075"/>
          <a:ext cx="3000000" cy="3000000"/>
        </p:xfrm>
        <a:graphic>
          <a:graphicData uri="http://schemas.openxmlformats.org/drawingml/2006/table">
            <a:tbl>
              <a:tblPr>
                <a:noFill/>
                <a:tableStyleId>{D20CCD86-D630-4422-9763-3EEB1493B62B}</a:tableStyleId>
              </a:tblPr>
              <a:tblGrid>
                <a:gridCol w="2162600"/>
                <a:gridCol w="1525825"/>
                <a:gridCol w="2222700"/>
                <a:gridCol w="1189450"/>
                <a:gridCol w="1585900"/>
                <a:gridCol w="1129375"/>
              </a:tblGrid>
              <a:tr h="615050">
                <a:tc>
                  <a:txBody>
                    <a:bodyPr/>
                    <a:lstStyle/>
                    <a:p>
                      <a:pPr indent="0" lvl="0" marL="0" rtl="0" algn="ctr">
                        <a:lnSpc>
                          <a:spcPct val="115000"/>
                        </a:lnSpc>
                        <a:spcBef>
                          <a:spcPts val="0"/>
                        </a:spcBef>
                        <a:spcAft>
                          <a:spcPts val="0"/>
                        </a:spcAft>
                        <a:buNone/>
                      </a:pPr>
                      <a:r>
                        <a:rPr b="1" lang="en-US" sz="1100"/>
                        <a:t>Model</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Algorithm Type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Handling of Non-Linearity</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Accuracy (%)</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Computation Time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Suitability</a:t>
                      </a:r>
                      <a:endParaRPr b="1" sz="1100"/>
                    </a:p>
                  </a:txBody>
                  <a:tcPr marT="91425" marB="91425" marR="91425" marL="91425"/>
                </a:tc>
              </a:tr>
              <a:tr h="991625">
                <a:tc>
                  <a:txBody>
                    <a:bodyPr/>
                    <a:lstStyle/>
                    <a:p>
                      <a:pPr indent="0" lvl="0" marL="0" rtl="0" algn="l">
                        <a:spcBef>
                          <a:spcPts val="0"/>
                        </a:spcBef>
                        <a:spcAft>
                          <a:spcPts val="0"/>
                        </a:spcAft>
                        <a:buNone/>
                      </a:pPr>
                      <a:r>
                        <a:rPr b="1" lang="en-US" sz="1100"/>
                        <a:t>Random Forest Regressor</a:t>
                      </a:r>
                      <a:endParaRPr b="1" sz="1100"/>
                    </a:p>
                  </a:txBody>
                  <a:tcPr marT="91425" marB="91425" marR="91425" marL="91425"/>
                </a:tc>
                <a:tc>
                  <a:txBody>
                    <a:bodyPr/>
                    <a:lstStyle/>
                    <a:p>
                      <a:pPr indent="0" lvl="0" marL="0" rtl="0" algn="l">
                        <a:spcBef>
                          <a:spcPts val="0"/>
                        </a:spcBef>
                        <a:spcAft>
                          <a:spcPts val="0"/>
                        </a:spcAft>
                        <a:buNone/>
                      </a:pPr>
                      <a:r>
                        <a:rPr lang="en-US"/>
                        <a:t>Ensemble Learning</a:t>
                      </a:r>
                      <a:endParaRPr/>
                    </a:p>
                  </a:txBody>
                  <a:tcPr marT="91425" marB="91425" marR="91425" marL="91425"/>
                </a:tc>
                <a:tc>
                  <a:txBody>
                    <a:bodyPr/>
                    <a:lstStyle/>
                    <a:p>
                      <a:pPr indent="0" lvl="0" marL="0" rtl="0" algn="l">
                        <a:spcBef>
                          <a:spcPts val="0"/>
                        </a:spcBef>
                        <a:spcAft>
                          <a:spcPts val="0"/>
                        </a:spcAft>
                        <a:buNone/>
                      </a:pPr>
                      <a:r>
                        <a:rPr lang="en-US"/>
                        <a:t>Good</a:t>
                      </a:r>
                      <a:endParaRPr/>
                    </a:p>
                  </a:txBody>
                  <a:tcPr marT="91425" marB="91425" marR="91425" marL="91425"/>
                </a:tc>
                <a:tc>
                  <a:txBody>
                    <a:bodyPr/>
                    <a:lstStyle/>
                    <a:p>
                      <a:pPr indent="0" lvl="0" marL="0" rtl="0" algn="l">
                        <a:spcBef>
                          <a:spcPts val="0"/>
                        </a:spcBef>
                        <a:spcAft>
                          <a:spcPts val="0"/>
                        </a:spcAft>
                        <a:buNone/>
                      </a:pPr>
                      <a:r>
                        <a:rPr b="1" lang="en-US" sz="1100"/>
                        <a:t>89%</a:t>
                      </a:r>
                      <a:endParaRPr b="1" sz="1100"/>
                    </a:p>
                  </a:txBody>
                  <a:tcPr marT="91425" marB="91425" marR="91425" marL="91425"/>
                </a:tc>
                <a:tc>
                  <a:txBody>
                    <a:bodyPr/>
                    <a:lstStyle/>
                    <a:p>
                      <a:pPr indent="0" lvl="0" marL="0" rtl="0" algn="l">
                        <a:spcBef>
                          <a:spcPts val="0"/>
                        </a:spcBef>
                        <a:spcAft>
                          <a:spcPts val="0"/>
                        </a:spcAft>
                        <a:buNone/>
                      </a:pPr>
                      <a:r>
                        <a:rPr lang="en-US"/>
                        <a:t>Moderate</a:t>
                      </a:r>
                      <a:endParaRPr/>
                    </a:p>
                  </a:txBody>
                  <a:tcPr marT="91425" marB="91425" marR="91425" marL="91425"/>
                </a:tc>
                <a:tc>
                  <a:txBody>
                    <a:bodyPr/>
                    <a:lstStyle/>
                    <a:p>
                      <a:pPr indent="0" lvl="0" marL="0" rtl="0" algn="l">
                        <a:spcBef>
                          <a:spcPts val="0"/>
                        </a:spcBef>
                        <a:spcAft>
                          <a:spcPts val="0"/>
                        </a:spcAft>
                        <a:buNone/>
                      </a:pPr>
                      <a:r>
                        <a:rPr lang="en-US"/>
                        <a:t>Large datasets</a:t>
                      </a:r>
                      <a:endParaRPr/>
                    </a:p>
                  </a:txBody>
                  <a:tcPr marT="91425" marB="91425" marR="91425" marL="91425"/>
                </a:tc>
              </a:tr>
              <a:tr h="439675">
                <a:tc>
                  <a:txBody>
                    <a:bodyPr/>
                    <a:lstStyle/>
                    <a:p>
                      <a:pPr indent="0" lvl="0" marL="0" rtl="0" algn="l">
                        <a:spcBef>
                          <a:spcPts val="0"/>
                        </a:spcBef>
                        <a:spcAft>
                          <a:spcPts val="0"/>
                        </a:spcAft>
                        <a:buNone/>
                      </a:pPr>
                      <a:r>
                        <a:rPr b="1" lang="en-US" sz="1100"/>
                        <a:t>Support Vector Regressor</a:t>
                      </a:r>
                      <a:endParaRPr b="1" sz="1100"/>
                    </a:p>
                  </a:txBody>
                  <a:tcPr marT="91425" marB="91425" marR="91425" marL="91425"/>
                </a:tc>
                <a:tc>
                  <a:txBody>
                    <a:bodyPr/>
                    <a:lstStyle/>
                    <a:p>
                      <a:pPr indent="0" lvl="0" marL="0" rtl="0" algn="l">
                        <a:spcBef>
                          <a:spcPts val="0"/>
                        </a:spcBef>
                        <a:spcAft>
                          <a:spcPts val="0"/>
                        </a:spcAft>
                        <a:buNone/>
                      </a:pPr>
                      <a:r>
                        <a:rPr lang="en-US"/>
                        <a:t>RBF Kernel-based</a:t>
                      </a:r>
                      <a:endParaRPr/>
                    </a:p>
                  </a:txBody>
                  <a:tcPr marT="91425" marB="91425" marR="91425" marL="91425"/>
                </a:tc>
                <a:tc>
                  <a:txBody>
                    <a:bodyPr/>
                    <a:lstStyle/>
                    <a:p>
                      <a:pPr indent="0" lvl="0" marL="0" rtl="0" algn="l">
                        <a:spcBef>
                          <a:spcPts val="0"/>
                        </a:spcBef>
                        <a:spcAft>
                          <a:spcPts val="0"/>
                        </a:spcAft>
                        <a:buNone/>
                      </a:pPr>
                      <a:r>
                        <a:rPr lang="en-US"/>
                        <a:t>Good</a:t>
                      </a:r>
                      <a:endParaRPr/>
                    </a:p>
                  </a:txBody>
                  <a:tcPr marT="91425" marB="91425" marR="91425" marL="91425"/>
                </a:tc>
                <a:tc>
                  <a:txBody>
                    <a:bodyPr/>
                    <a:lstStyle/>
                    <a:p>
                      <a:pPr indent="0" lvl="0" marL="0" rtl="0" algn="l">
                        <a:spcBef>
                          <a:spcPts val="0"/>
                        </a:spcBef>
                        <a:spcAft>
                          <a:spcPts val="0"/>
                        </a:spcAft>
                        <a:buNone/>
                      </a:pPr>
                      <a:r>
                        <a:rPr lang="en-US"/>
                        <a:t>86%</a:t>
                      </a:r>
                      <a:endParaRPr/>
                    </a:p>
                  </a:txBody>
                  <a:tcPr marT="91425" marB="91425" marR="91425" marL="91425"/>
                </a:tc>
                <a:tc>
                  <a:txBody>
                    <a:bodyPr/>
                    <a:lstStyle/>
                    <a:p>
                      <a:pPr indent="0" lvl="0" marL="0" rtl="0" algn="l">
                        <a:spcBef>
                          <a:spcPts val="0"/>
                        </a:spcBef>
                        <a:spcAft>
                          <a:spcPts val="0"/>
                        </a:spcAft>
                        <a:buNone/>
                      </a:pPr>
                      <a:r>
                        <a:rPr lang="en-US"/>
                        <a:t>Higher</a:t>
                      </a:r>
                      <a:endParaRPr/>
                    </a:p>
                  </a:txBody>
                  <a:tcPr marT="91425" marB="91425" marR="91425" marL="91425"/>
                </a:tc>
                <a:tc>
                  <a:txBody>
                    <a:bodyPr/>
                    <a:lstStyle/>
                    <a:p>
                      <a:pPr indent="0" lvl="0" marL="0" rtl="0" algn="l">
                        <a:spcBef>
                          <a:spcPts val="0"/>
                        </a:spcBef>
                        <a:spcAft>
                          <a:spcPts val="0"/>
                        </a:spcAft>
                        <a:buNone/>
                      </a:pPr>
                      <a:r>
                        <a:rPr lang="en-US"/>
                        <a:t>Small datasets</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30"/>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9" name="Google Shape;239;p30"/>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SCREENSHOTS OF RESULT (If Any)</a:t>
            </a:r>
            <a:endParaRPr sz="2800">
              <a:solidFill>
                <a:schemeClr val="lt1"/>
              </a:solidFill>
              <a:latin typeface="Garamond"/>
              <a:ea typeface="Garamond"/>
              <a:cs typeface="Garamond"/>
              <a:sym typeface="Garamond"/>
            </a:endParaRPr>
          </a:p>
        </p:txBody>
      </p:sp>
      <p:sp>
        <p:nvSpPr>
          <p:cNvPr id="240" name="Google Shape;240;p30"/>
          <p:cNvSpPr/>
          <p:nvPr/>
        </p:nvSpPr>
        <p:spPr>
          <a:xfrm>
            <a:off x="4765603" y="3244334"/>
            <a:ext cx="412702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41" name="Google Shape;241;p30"/>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pic>
        <p:nvPicPr>
          <p:cNvPr id="242" name="Google Shape;242;p30"/>
          <p:cNvPicPr preferRelativeResize="0"/>
          <p:nvPr/>
        </p:nvPicPr>
        <p:blipFill rotWithShape="1">
          <a:blip r:embed="rId3">
            <a:alphaModFix/>
          </a:blip>
          <a:srcRect b="-25140" l="0" r="0" t="25140"/>
          <a:stretch/>
        </p:blipFill>
        <p:spPr>
          <a:xfrm>
            <a:off x="2439175" y="1178650"/>
            <a:ext cx="8376176" cy="618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31"/>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9" name="Google Shape;249;p31"/>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CONCLUSION &amp; FUTURE SCOPE</a:t>
            </a:r>
            <a:endParaRPr sz="2800">
              <a:solidFill>
                <a:schemeClr val="lt1"/>
              </a:solidFill>
              <a:latin typeface="Garamond"/>
              <a:ea typeface="Garamond"/>
              <a:cs typeface="Garamond"/>
              <a:sym typeface="Garamond"/>
            </a:endParaRPr>
          </a:p>
        </p:txBody>
      </p:sp>
      <p:sp>
        <p:nvSpPr>
          <p:cNvPr id="250" name="Google Shape;250;p31"/>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251" name="Google Shape;251;p31"/>
          <p:cNvSpPr txBox="1"/>
          <p:nvPr/>
        </p:nvSpPr>
        <p:spPr>
          <a:xfrm>
            <a:off x="2133600" y="736600"/>
            <a:ext cx="9801726" cy="536153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Conclusion:</a:t>
            </a:r>
            <a:r>
              <a:rPr lang="en-US" sz="2800">
                <a:solidFill>
                  <a:schemeClr val="dk1"/>
                </a:solidFill>
                <a:latin typeface="Times New Roman"/>
                <a:ea typeface="Times New Roman"/>
                <a:cs typeface="Times New Roman"/>
                <a:sym typeface="Times New Roman"/>
              </a:rPr>
              <a:t>  </a:t>
            </a:r>
            <a:endParaRPr/>
          </a:p>
          <a:p>
            <a:pPr indent="0" lvl="0" marL="0" marR="0" rtl="0" algn="l">
              <a:lnSpc>
                <a:spcPct val="107000"/>
              </a:lnSpc>
              <a:spcBef>
                <a:spcPts val="80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 ML model successfully predicts traffic with high accuracy.  </a:t>
            </a:r>
            <a:endParaRPr/>
          </a:p>
          <a:p>
            <a:pPr indent="0" lvl="0" marL="0" marR="0" rtl="0" algn="l">
              <a:lnSpc>
                <a:spcPct val="107000"/>
              </a:lnSpc>
              <a:spcBef>
                <a:spcPts val="80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 Supports ITS goals of safety and efficiency.  </a:t>
            </a:r>
            <a:endParaRPr/>
          </a:p>
          <a:p>
            <a:pPr indent="0" lvl="0" marL="0" marR="0" rtl="0" algn="l">
              <a:lnSpc>
                <a:spcPct val="107000"/>
              </a:lnSpc>
              <a:spcBef>
                <a:spcPts val="800"/>
              </a:spcBef>
              <a:spcAft>
                <a:spcPts val="0"/>
              </a:spcAft>
              <a:buClr>
                <a:schemeClr val="dk1"/>
              </a:buClr>
              <a:buSzPts val="2800"/>
              <a:buFont typeface="Calibri"/>
              <a:buNone/>
            </a:pPr>
            <a:r>
              <a:t/>
            </a:r>
            <a:endParaRPr b="1" sz="28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Future Scope:</a:t>
            </a:r>
            <a:r>
              <a:rPr lang="en-US" sz="3600">
                <a:solidFill>
                  <a:schemeClr val="dk1"/>
                </a:solidFill>
                <a:latin typeface="Times New Roman"/>
                <a:ea typeface="Times New Roman"/>
                <a:cs typeface="Times New Roman"/>
                <a:sym typeface="Times New Roman"/>
              </a:rPr>
              <a:t>  </a:t>
            </a:r>
            <a:endParaRPr/>
          </a:p>
          <a:p>
            <a:pPr indent="0" lvl="0" marL="0" marR="0" rtl="0" algn="l">
              <a:lnSpc>
                <a:spcPct val="107000"/>
              </a:lnSpc>
              <a:spcBef>
                <a:spcPts val="80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 Use CNNs and LSTMs for spatio-temporal analysis.  </a:t>
            </a:r>
            <a:endParaRPr/>
          </a:p>
          <a:p>
            <a:pPr indent="0" lvl="0" marL="0" marR="0" rtl="0" algn="l">
              <a:lnSpc>
                <a:spcPct val="107000"/>
              </a:lnSpc>
              <a:spcBef>
                <a:spcPts val="80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 Integrate real-time data via APIs.  </a:t>
            </a:r>
            <a:endParaRPr/>
          </a:p>
          <a:p>
            <a:pPr indent="0" lvl="0" marL="0" marR="0" rtl="0" algn="l">
              <a:lnSpc>
                <a:spcPct val="107000"/>
              </a:lnSpc>
              <a:spcBef>
                <a:spcPts val="800"/>
              </a:spcBef>
              <a:spcAft>
                <a:spcPts val="0"/>
              </a:spcAft>
              <a:buNone/>
            </a:pPr>
            <a:r>
              <a:rPr lang="en-US" sz="2800">
                <a:solidFill>
                  <a:schemeClr val="dk1"/>
                </a:solidFill>
                <a:latin typeface="Times New Roman"/>
                <a:ea typeface="Times New Roman"/>
                <a:cs typeface="Times New Roman"/>
                <a:sym typeface="Times New Roman"/>
              </a:rPr>
              <a:t>  - Expand dataset with year-long traffic trends.  </a:t>
            </a:r>
            <a:endParaRPr/>
          </a:p>
          <a:p>
            <a:pPr indent="0" lvl="0" marL="0" marR="0" rtl="0" algn="l">
              <a:spcBef>
                <a:spcPts val="80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32"/>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8" name="Google Shape;258;p32"/>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REFERENCES</a:t>
            </a:r>
            <a:endParaRPr sz="2800">
              <a:solidFill>
                <a:schemeClr val="lt1"/>
              </a:solidFill>
              <a:latin typeface="Garamond"/>
              <a:ea typeface="Garamond"/>
              <a:cs typeface="Garamond"/>
              <a:sym typeface="Garamond"/>
            </a:endParaRPr>
          </a:p>
        </p:txBody>
      </p:sp>
      <p:sp>
        <p:nvSpPr>
          <p:cNvPr id="259" name="Google Shape;259;p32"/>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260" name="Google Shape;260;p32"/>
          <p:cNvSpPr txBox="1"/>
          <p:nvPr/>
        </p:nvSpPr>
        <p:spPr>
          <a:xfrm>
            <a:off x="2299000" y="749600"/>
            <a:ext cx="9666600" cy="549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rPr>
              <a:t>[1]</a:t>
            </a:r>
            <a:r>
              <a:rPr lang="en-US" sz="2300">
                <a:solidFill>
                  <a:schemeClr val="dk1"/>
                </a:solidFill>
              </a:rPr>
              <a:t>Brewster, C., Roussaki, I., Kalatzis, N., Doolin, K., &amp; Ellis, K. (2017). IoT in agriculture: Designing a Europe-wide large-scale pilot. </a:t>
            </a:r>
            <a:r>
              <a:rPr i="1" lang="en-US" sz="2300">
                <a:solidFill>
                  <a:schemeClr val="dk1"/>
                </a:solidFill>
              </a:rPr>
              <a:t>IEEE Communications Magazine, 55</a:t>
            </a:r>
            <a:r>
              <a:rPr lang="en-US" sz="2300">
                <a:solidFill>
                  <a:schemeClr val="dk1"/>
                </a:solidFill>
              </a:rPr>
              <a:t>(9), 26-33.</a:t>
            </a:r>
            <a:br>
              <a:rPr lang="en-US" sz="2300">
                <a:solidFill>
                  <a:schemeClr val="dk1"/>
                </a:solidFill>
              </a:rPr>
            </a:br>
            <a:endParaRPr sz="2300">
              <a:solidFill>
                <a:schemeClr val="dk1"/>
              </a:solidFill>
            </a:endParaRPr>
          </a:p>
          <a:p>
            <a:pPr indent="0" lvl="0" marL="0" rtl="0" algn="l">
              <a:spcBef>
                <a:spcPts val="0"/>
              </a:spcBef>
              <a:spcAft>
                <a:spcPts val="0"/>
              </a:spcAft>
              <a:buNone/>
            </a:pPr>
            <a:r>
              <a:rPr lang="en-US" sz="2300">
                <a:solidFill>
                  <a:schemeClr val="dk1"/>
                </a:solidFill>
              </a:rPr>
              <a:t>[2]Zhao, Y., &amp; Zhang, J. (2018). Smart traffic prediction using IoT and machine learning. </a:t>
            </a:r>
            <a:r>
              <a:rPr i="1" lang="en-US" sz="2300">
                <a:solidFill>
                  <a:schemeClr val="dk1"/>
                </a:solidFill>
              </a:rPr>
              <a:t>IEEE Transactions on Intelligent Transportation Systems, 19</a:t>
            </a:r>
            <a:r>
              <a:rPr lang="en-US" sz="2300">
                <a:solidFill>
                  <a:schemeClr val="dk1"/>
                </a:solidFill>
              </a:rPr>
              <a:t>(4), 1123-1135. https://doi.org/10.1109/TITS.2017.2756022</a:t>
            </a:r>
            <a:br>
              <a:rPr lang="en-US" sz="2300">
                <a:solidFill>
                  <a:schemeClr val="dk1"/>
                </a:solidFill>
              </a:rPr>
            </a:br>
            <a:endParaRPr sz="2300">
              <a:solidFill>
                <a:schemeClr val="dk1"/>
              </a:solidFill>
            </a:endParaRPr>
          </a:p>
          <a:p>
            <a:pPr indent="0" lvl="0" marL="0" rtl="0" algn="l">
              <a:spcBef>
                <a:spcPts val="0"/>
              </a:spcBef>
              <a:spcAft>
                <a:spcPts val="0"/>
              </a:spcAft>
              <a:buNone/>
            </a:pPr>
            <a:r>
              <a:rPr lang="en-US" sz="2300">
                <a:solidFill>
                  <a:schemeClr val="dk1"/>
                </a:solidFill>
              </a:rPr>
              <a:t>[3]Soni, P., &amp; Patel, M. (2020). IoT-based traffic management system for smart cities. </a:t>
            </a:r>
            <a:r>
              <a:rPr i="1" lang="en-US" sz="2300">
                <a:solidFill>
                  <a:schemeClr val="dk1"/>
                </a:solidFill>
              </a:rPr>
              <a:t>International Journal of Computer Science and Information Security, 18</a:t>
            </a:r>
            <a:r>
              <a:rPr lang="en-US" sz="2300">
                <a:solidFill>
                  <a:schemeClr val="dk1"/>
                </a:solidFill>
              </a:rPr>
              <a:t>(3), 215-220.</a:t>
            </a:r>
            <a:br>
              <a:rPr lang="en-US" sz="2300">
                <a:solidFill>
                  <a:schemeClr val="dk1"/>
                </a:solidFill>
              </a:rPr>
            </a:br>
            <a:endParaRPr sz="2300">
              <a:solidFill>
                <a:schemeClr val="dk1"/>
              </a:solidFill>
            </a:endParaRPr>
          </a:p>
          <a:p>
            <a:pPr indent="0" lvl="0" marL="0" rtl="0" algn="l">
              <a:spcBef>
                <a:spcPts val="0"/>
              </a:spcBef>
              <a:spcAft>
                <a:spcPts val="0"/>
              </a:spcAft>
              <a:buNone/>
            </a:pPr>
            <a:r>
              <a:rPr lang="en-US" sz="2300">
                <a:solidFill>
                  <a:schemeClr val="dk1"/>
                </a:solidFill>
              </a:rPr>
              <a:t>[4]Sharma, A., &amp; Kumar, S. (2021). Real-time traffic prediction using deep learning techniques. </a:t>
            </a:r>
            <a:r>
              <a:rPr i="1" lang="en-US" sz="2300">
                <a:solidFill>
                  <a:schemeClr val="dk1"/>
                </a:solidFill>
              </a:rPr>
              <a:t>Journal of Traffic and Transportation Engineering, 8</a:t>
            </a:r>
            <a:r>
              <a:rPr lang="en-US" sz="2300">
                <a:solidFill>
                  <a:schemeClr val="dk1"/>
                </a:solidFill>
              </a:rPr>
              <a:t>(2), 87-98. https://doi.org/10.1016/j.jtte.2021.02.003</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15"/>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p15"/>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INTRODUCTION OF THE PROJECT</a:t>
            </a:r>
            <a:endParaRPr sz="2800">
              <a:solidFill>
                <a:schemeClr val="lt1"/>
              </a:solidFill>
              <a:latin typeface="Garamond"/>
              <a:ea typeface="Garamond"/>
              <a:cs typeface="Garamond"/>
              <a:sym typeface="Garamond"/>
            </a:endParaRPr>
          </a:p>
        </p:txBody>
      </p:sp>
      <p:sp>
        <p:nvSpPr>
          <p:cNvPr id="106" name="Google Shape;106;p15"/>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07" name="Google Shape;107;p15"/>
          <p:cNvSpPr txBox="1"/>
          <p:nvPr/>
        </p:nvSpPr>
        <p:spPr>
          <a:xfrm>
            <a:off x="2170363" y="891059"/>
            <a:ext cx="9877258" cy="554382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This project focuses on developing a machine learning-based traffic prediction model to enhance Intelligent Transportation Systems (ITS).  </a:t>
            </a:r>
            <a:endParaRPr/>
          </a:p>
          <a:p>
            <a:pPr indent="0" lvl="0" marL="0" marR="0" rtl="0" algn="l">
              <a:lnSpc>
                <a:spcPct val="107000"/>
              </a:lnSpc>
              <a:spcBef>
                <a:spcPts val="800"/>
              </a:spcBef>
              <a:spcAft>
                <a:spcPts val="0"/>
              </a:spcAft>
              <a:buClr>
                <a:schemeClr val="dk1"/>
              </a:buClr>
              <a:buSzPts val="2800"/>
              <a:buFont typeface="Arial"/>
              <a:buNone/>
            </a:pPr>
            <a:r>
              <a:rPr lang="en-US" sz="2800">
                <a:solidFill>
                  <a:schemeClr val="dk1"/>
                </a:solidFill>
                <a:latin typeface="Arial"/>
                <a:ea typeface="Arial"/>
                <a:cs typeface="Arial"/>
                <a:sym typeface="Arial"/>
              </a:rPr>
              <a:t>- ITS leverages advanced technologies to improve road safety, optimize traffic flow, and reduce congestion.  </a:t>
            </a:r>
            <a:endParaRPr/>
          </a:p>
          <a:p>
            <a:pPr indent="0" lvl="0" marL="0" marR="0" rtl="0" algn="l">
              <a:lnSpc>
                <a:spcPct val="107000"/>
              </a:lnSpc>
              <a:spcBef>
                <a:spcPts val="800"/>
              </a:spcBef>
              <a:spcAft>
                <a:spcPts val="0"/>
              </a:spcAft>
              <a:buClr>
                <a:schemeClr val="dk1"/>
              </a:buClr>
              <a:buSzPts val="2800"/>
              <a:buFont typeface="Arial"/>
              <a:buNone/>
            </a:pPr>
            <a:r>
              <a:rPr lang="en-US" sz="2800">
                <a:solidFill>
                  <a:schemeClr val="dk1"/>
                </a:solidFill>
                <a:latin typeface="Arial"/>
                <a:ea typeface="Arial"/>
                <a:cs typeface="Arial"/>
                <a:sym typeface="Arial"/>
              </a:rPr>
              <a:t>-The model predicts traffic levels using historical data and environmental factors like weather, day of the week, and geographical zones.  </a:t>
            </a:r>
            <a:endParaRPr/>
          </a:p>
          <a:p>
            <a:pPr indent="0" lvl="0" marL="0" marR="0" rtl="0" algn="l">
              <a:lnSpc>
                <a:spcPct val="107000"/>
              </a:lnSpc>
              <a:spcBef>
                <a:spcPts val="800"/>
              </a:spcBef>
              <a:spcAft>
                <a:spcPts val="0"/>
              </a:spcAft>
              <a:buNone/>
            </a:pPr>
            <a:r>
              <a:rPr lang="en-US" sz="2800">
                <a:solidFill>
                  <a:schemeClr val="dk1"/>
                </a:solidFill>
                <a:latin typeface="Arial"/>
                <a:ea typeface="Arial"/>
                <a:cs typeface="Arial"/>
                <a:sym typeface="Arial"/>
              </a:rPr>
              <a:t>- Goal: Provide accurate real-time traffic forecasts to support urban mobility and sustainability in India.  </a:t>
            </a:r>
            <a:endParaRPr/>
          </a:p>
          <a:p>
            <a:pPr indent="0" lvl="0" marL="0" marR="0" rtl="0" algn="l">
              <a:spcBef>
                <a:spcPts val="8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33"/>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7" name="Google Shape;267;p33"/>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aramond"/>
              <a:ea typeface="Garamond"/>
              <a:cs typeface="Garamond"/>
              <a:sym typeface="Garamond"/>
            </a:endParaRPr>
          </a:p>
        </p:txBody>
      </p:sp>
      <p:sp>
        <p:nvSpPr>
          <p:cNvPr id="268" name="Google Shape;268;p33"/>
          <p:cNvSpPr/>
          <p:nvPr/>
        </p:nvSpPr>
        <p:spPr>
          <a:xfrm>
            <a:off x="5752734" y="2825449"/>
            <a:ext cx="282013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dk1"/>
                </a:solidFill>
                <a:latin typeface="Calibri"/>
                <a:ea typeface="Calibri"/>
                <a:cs typeface="Calibri"/>
                <a:sym typeface="Calibri"/>
              </a:rPr>
              <a:t>Thank You</a:t>
            </a:r>
            <a:endParaRPr b="1" sz="4800">
              <a:solidFill>
                <a:schemeClr val="dk1"/>
              </a:solidFill>
              <a:latin typeface="Calibri"/>
              <a:ea typeface="Calibri"/>
              <a:cs typeface="Calibri"/>
              <a:sym typeface="Calibri"/>
            </a:endParaRPr>
          </a:p>
        </p:txBody>
      </p:sp>
      <p:sp>
        <p:nvSpPr>
          <p:cNvPr id="269" name="Google Shape;269;p33"/>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6"/>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4" name="Google Shape;114;p16"/>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MOTIVATION &amp; PROBLEM STATEMENT</a:t>
            </a:r>
            <a:endParaRPr/>
          </a:p>
        </p:txBody>
      </p:sp>
      <p:sp>
        <p:nvSpPr>
          <p:cNvPr id="115" name="Google Shape;115;p16"/>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16" name="Google Shape;116;p16"/>
          <p:cNvSpPr txBox="1"/>
          <p:nvPr/>
        </p:nvSpPr>
        <p:spPr>
          <a:xfrm>
            <a:off x="2470484" y="1026695"/>
            <a:ext cx="9577137" cy="4729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Motivation:</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India ranks 4th globally in traffic congestion (2019 Traffic Index).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High CO2 emissions and accidents due to urban traffic jams.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Need for efficient traffic management to boost safety and productivity.  </a:t>
            </a:r>
            <a:endParaRPr/>
          </a:p>
          <a:p>
            <a:pPr indent="0" lvl="0" marL="0" marR="0" rtl="0" algn="l">
              <a:lnSpc>
                <a:spcPct val="107000"/>
              </a:lnSpc>
              <a:spcBef>
                <a:spcPts val="80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000"/>
              <a:buFont typeface="Arial"/>
              <a:buNone/>
            </a:pPr>
            <a:r>
              <a:rPr b="1" lang="en-US" sz="2000">
                <a:solidFill>
                  <a:schemeClr val="dk1"/>
                </a:solidFill>
                <a:latin typeface="Arial"/>
                <a:ea typeface="Arial"/>
                <a:cs typeface="Arial"/>
                <a:sym typeface="Arial"/>
              </a:rPr>
              <a:t>Problem Statement:</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Rapid urbanization and vehicle growth lead to unpredictable traffic patterns.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Factors: Day/time, weather, and infrastructure inconsistencies.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Challenge: Develop an accurate, scalable ML model for real-time traffic prediction.  </a:t>
            </a:r>
            <a:endParaRPr/>
          </a:p>
          <a:p>
            <a:pPr indent="0" lvl="0" marL="0" marR="0" rtl="0" algn="l">
              <a:lnSpc>
                <a:spcPct val="107000"/>
              </a:lnSpc>
              <a:spcBef>
                <a:spcPts val="800"/>
              </a:spcBef>
              <a:spcAft>
                <a:spcPts val="0"/>
              </a:spcAft>
              <a:buNone/>
            </a:pPr>
            <a:r>
              <a:rPr lang="en-US" sz="2000">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17"/>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3" name="Google Shape;123;p17"/>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OBECTIVES</a:t>
            </a:r>
            <a:endParaRPr sz="2800">
              <a:solidFill>
                <a:schemeClr val="lt1"/>
              </a:solidFill>
              <a:latin typeface="Garamond"/>
              <a:ea typeface="Garamond"/>
              <a:cs typeface="Garamond"/>
              <a:sym typeface="Garamond"/>
            </a:endParaRPr>
          </a:p>
        </p:txBody>
      </p:sp>
      <p:sp>
        <p:nvSpPr>
          <p:cNvPr id="124" name="Google Shape;124;p17"/>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25" name="Google Shape;125;p17"/>
          <p:cNvSpPr txBox="1"/>
          <p:nvPr/>
        </p:nvSpPr>
        <p:spPr>
          <a:xfrm>
            <a:off x="2117558" y="962526"/>
            <a:ext cx="9930063" cy="533671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Analyze existing ML algorithms for traffic prediction.  </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Identify optimal techniques for varying conditions (e.g., weather, time).  </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Propose innovative solutions using deep learning and hybrid models.  </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Integrate multisource data (sensors, GPS, social media).  </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Address scalability and computational efficiency challenges.  </a:t>
            </a:r>
            <a:endParaRPr/>
          </a:p>
          <a:p>
            <a:pPr indent="0" lvl="0" marL="0" marR="0" rtl="0" algn="l">
              <a:lnSpc>
                <a:spcPct val="107000"/>
              </a:lnSpc>
              <a:spcBef>
                <a:spcPts val="800"/>
              </a:spcBef>
              <a:spcAft>
                <a:spcPts val="0"/>
              </a:spcAft>
              <a:buClr>
                <a:schemeClr val="dk1"/>
              </a:buClr>
              <a:buSzPts val="2400"/>
              <a:buFont typeface="Calibri"/>
              <a:buNone/>
            </a:pPr>
            <a:r>
              <a:t/>
            </a:r>
            <a:endParaRPr sz="24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Challenges Solved:</a:t>
            </a:r>
            <a:r>
              <a:rPr lang="en-US" sz="2400">
                <a:solidFill>
                  <a:schemeClr val="dk1"/>
                </a:solidFill>
                <a:latin typeface="Arial"/>
                <a:ea typeface="Arial"/>
                <a:cs typeface="Arial"/>
                <a:sym typeface="Arial"/>
              </a:rPr>
              <a:t> Congestion prediction, safety enhancement.  </a:t>
            </a:r>
            <a:endParaRPr/>
          </a:p>
          <a:p>
            <a:pPr indent="0" lvl="0" marL="0" marR="0" rtl="0" algn="l">
              <a:lnSpc>
                <a:spcPct val="107000"/>
              </a:lnSpc>
              <a:spcBef>
                <a:spcPts val="800"/>
              </a:spcBef>
              <a:spcAft>
                <a:spcPts val="0"/>
              </a:spcAft>
              <a:buNone/>
            </a:pPr>
            <a:r>
              <a:t/>
            </a:r>
            <a:endParaRPr b="1" sz="2400">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b="1" lang="en-US" sz="2400">
                <a:solidFill>
                  <a:schemeClr val="dk1"/>
                </a:solidFill>
                <a:latin typeface="Arial"/>
                <a:ea typeface="Arial"/>
                <a:cs typeface="Arial"/>
                <a:sym typeface="Arial"/>
              </a:rPr>
              <a:t>Challenges Remaining:</a:t>
            </a:r>
            <a:r>
              <a:rPr lang="en-US" sz="2400">
                <a:solidFill>
                  <a:schemeClr val="dk1"/>
                </a:solidFill>
                <a:latin typeface="Arial"/>
                <a:ea typeface="Arial"/>
                <a:cs typeface="Arial"/>
                <a:sym typeface="Arial"/>
              </a:rPr>
              <a:t> Real-time deployment, broader dataset inclusion.  </a:t>
            </a:r>
            <a:endParaRPr/>
          </a:p>
          <a:p>
            <a:pPr indent="0" lvl="0" marL="0" marR="0" rtl="0" algn="l">
              <a:spcBef>
                <a:spcPts val="8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18"/>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2" name="Google Shape;132;p18"/>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LITERATURE SURVEY </a:t>
            </a:r>
            <a:endParaRPr sz="2800">
              <a:solidFill>
                <a:schemeClr val="lt1"/>
              </a:solidFill>
              <a:latin typeface="Garamond"/>
              <a:ea typeface="Garamond"/>
              <a:cs typeface="Garamond"/>
              <a:sym typeface="Garamond"/>
            </a:endParaRPr>
          </a:p>
        </p:txBody>
      </p:sp>
      <p:graphicFrame>
        <p:nvGraphicFramePr>
          <p:cNvPr id="133" name="Google Shape;133;p18"/>
          <p:cNvGraphicFramePr/>
          <p:nvPr/>
        </p:nvGraphicFramePr>
        <p:xfrm>
          <a:off x="2266681" y="1289826"/>
          <a:ext cx="3000000" cy="3000000"/>
        </p:xfrm>
        <a:graphic>
          <a:graphicData uri="http://schemas.openxmlformats.org/drawingml/2006/table">
            <a:tbl>
              <a:tblPr>
                <a:noFill/>
                <a:tableStyleId>{A9999EC1-C583-44C8-9FC1-1C9DEBCBD45F}</a:tableStyleId>
              </a:tblPr>
              <a:tblGrid>
                <a:gridCol w="535900"/>
                <a:gridCol w="1030325"/>
                <a:gridCol w="1030325"/>
                <a:gridCol w="1030325"/>
                <a:gridCol w="1766925"/>
                <a:gridCol w="1088025"/>
                <a:gridCol w="867225"/>
                <a:gridCol w="809075"/>
                <a:gridCol w="876500"/>
                <a:gridCol w="890675"/>
              </a:tblGrid>
              <a:tr h="882325">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S. No</a:t>
                      </a:r>
                      <a:endParaRPr/>
                    </a:p>
                  </a:txBody>
                  <a:tcPr marT="0" marB="0" marR="52900" marL="52900"/>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t>Date</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Year</a:t>
                      </a:r>
                      <a:endParaRPr/>
                    </a:p>
                  </a:txBody>
                  <a:tcPr marT="0" marB="0" marR="52900" marL="52900"/>
                </a:tc>
                <a:tc>
                  <a:txBody>
                    <a:bodyPr/>
                    <a:lstStyle/>
                    <a:p>
                      <a:pPr indent="0" lvl="0" marL="0" marR="0" rtl="0" algn="l">
                        <a:spcBef>
                          <a:spcPts val="0"/>
                        </a:spcBef>
                        <a:spcAft>
                          <a:spcPts val="0"/>
                        </a:spcAft>
                        <a:buNone/>
                      </a:pPr>
                      <a:r>
                        <a:rPr b="1" lang="en-US" sz="1400" u="none" cap="none" strike="noStrike"/>
                        <a:t>Author</a:t>
                      </a:r>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Title</a:t>
                      </a:r>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Paper</a:t>
                      </a:r>
                      <a:endParaRPr/>
                    </a:p>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Published in</a:t>
                      </a:r>
                      <a:endParaRPr/>
                    </a:p>
                    <a:p>
                      <a:pPr indent="0" lvl="0" marL="0" marR="0" rtl="0" algn="l">
                        <a:spcBef>
                          <a:spcPts val="0"/>
                        </a:spcBef>
                        <a:spcAft>
                          <a:spcPts val="0"/>
                        </a:spcAft>
                        <a:buNone/>
                      </a:pPr>
                      <a:r>
                        <a:rPr lang="en-US" sz="1400" u="none" cap="none" strike="noStrike">
                          <a:latin typeface="Times New Roman"/>
                          <a:ea typeface="Times New Roman"/>
                          <a:cs typeface="Times New Roman"/>
                          <a:sym typeface="Times New Roman"/>
                        </a:rPr>
                        <a:t>(Journal Name..)</a:t>
                      </a:r>
                      <a:endParaRPr/>
                    </a:p>
                  </a:txBody>
                  <a:tcPr marT="0" marB="0" marR="52900" marL="52900"/>
                </a:tc>
                <a:tc>
                  <a:txBody>
                    <a:bodyPr/>
                    <a:lstStyle/>
                    <a:p>
                      <a:pPr indent="0" lvl="0" marL="0" marR="0" rtl="0" algn="l">
                        <a:spcBef>
                          <a:spcPts val="0"/>
                        </a:spcBef>
                        <a:spcAft>
                          <a:spcPts val="0"/>
                        </a:spcAft>
                        <a:buNone/>
                      </a:pPr>
                      <a:r>
                        <a:rPr b="1" lang="en-US" sz="1400" u="none" cap="none" strike="noStrike"/>
                        <a:t>Conceptual </a:t>
                      </a:r>
                      <a:endParaRPr/>
                    </a:p>
                    <a:p>
                      <a:pPr indent="0" lvl="0" marL="0" marR="0" rtl="0" algn="l">
                        <a:spcBef>
                          <a:spcPts val="0"/>
                        </a:spcBef>
                        <a:spcAft>
                          <a:spcPts val="0"/>
                        </a:spcAft>
                        <a:buNone/>
                      </a:pPr>
                      <a:r>
                        <a:rPr b="1" lang="en-US" sz="1400" u="none" cap="none" strike="noStrike"/>
                        <a:t>Framework</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t>Methodology</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t>Conclusion</a:t>
                      </a:r>
                      <a:endParaRPr b="1" sz="9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t>Future research</a:t>
                      </a:r>
                      <a:endParaRPr b="1" sz="1400" u="none" cap="none" strike="noStrike">
                        <a:latin typeface="Times New Roman"/>
                        <a:ea typeface="Times New Roman"/>
                        <a:cs typeface="Times New Roman"/>
                        <a:sym typeface="Times New Roman"/>
                      </a:endParaRPr>
                    </a:p>
                  </a:txBody>
                  <a:tcPr marT="0" marB="0" marR="52900" marL="52900"/>
                </a:tc>
              </a:tr>
              <a:tr h="3025150">
                <a:tc>
                  <a:txBody>
                    <a:bodyPr/>
                    <a:lstStyle/>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1.</a:t>
                      </a:r>
                      <a:endParaRPr b="1" sz="12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10 February 2020</a:t>
                      </a:r>
                      <a:endParaRPr sz="12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20</a:t>
                      </a:r>
                      <a:r>
                        <a:rPr lang="en-US" sz="1200">
                          <a:latin typeface="Times New Roman"/>
                          <a:ea typeface="Times New Roman"/>
                          <a:cs typeface="Times New Roman"/>
                          <a:sym typeface="Times New Roman"/>
                        </a:rPr>
                        <a:t>20</a:t>
                      </a:r>
                      <a:endParaRPr/>
                    </a:p>
                  </a:txBody>
                  <a:tcPr marT="0" marB="0" marR="52900" marL="52900"/>
                </a:tc>
                <a:tc>
                  <a:txBody>
                    <a:bodyPr/>
                    <a:lstStyle/>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0" i="0" sz="1200" u="sng">
                        <a:solidFill>
                          <a:schemeClr val="hlink"/>
                        </a:solidFill>
                        <a:latin typeface="Times New Roman"/>
                        <a:ea typeface="Times New Roman"/>
                        <a:cs typeface="Times New Roman"/>
                        <a:sym typeface="Times New Roman"/>
                        <a:hlinkClick r:id="rId3"/>
                      </a:endParaRPr>
                    </a:p>
                    <a:p>
                      <a:pPr indent="0" lvl="0" marL="0" marR="0" rtl="0" algn="l">
                        <a:spcBef>
                          <a:spcPts val="0"/>
                        </a:spcBef>
                        <a:spcAft>
                          <a:spcPts val="0"/>
                        </a:spcAft>
                        <a:buNone/>
                      </a:pPr>
                      <a:r>
                        <a:t/>
                      </a:r>
                      <a:endParaRPr b="0" i="0" sz="1200" u="sng">
                        <a:solidFill>
                          <a:schemeClr val="hlink"/>
                        </a:solidFill>
                        <a:latin typeface="Times New Roman"/>
                        <a:ea typeface="Times New Roman"/>
                        <a:cs typeface="Times New Roman"/>
                        <a:sym typeface="Times New Roman"/>
                        <a:hlinkClick r:id="rId4"/>
                      </a:endParaRPr>
                    </a:p>
                    <a:p>
                      <a:pPr indent="0" lvl="0" marL="0" marR="0" rtl="0" algn="l">
                        <a:spcBef>
                          <a:spcPts val="0"/>
                        </a:spcBef>
                        <a:spcAft>
                          <a:spcPts val="0"/>
                        </a:spcAft>
                        <a:buNone/>
                      </a:pPr>
                      <a:r>
                        <a:rPr b="0" i="0" lang="en-US" sz="1200" u="sng">
                          <a:solidFill>
                            <a:schemeClr val="hlink"/>
                          </a:solidFill>
                          <a:latin typeface="Times New Roman"/>
                          <a:ea typeface="Times New Roman"/>
                          <a:cs typeface="Times New Roman"/>
                          <a:sym typeface="Times New Roman"/>
                          <a:hlinkClick r:id="rId5"/>
                        </a:rPr>
                        <a:t>Tejonidhi M R</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200" u="none" strike="noStrike">
                          <a:solidFill>
                            <a:schemeClr val="dk1"/>
                          </a:solidFill>
                          <a:latin typeface="Times New Roman"/>
                          <a:ea typeface="Times New Roman"/>
                          <a:cs typeface="Times New Roman"/>
                          <a:sym typeface="Times New Roman"/>
                        </a:rPr>
                        <a:t>Malnad College of Engineering, Hassan</a:t>
                      </a:r>
                      <a:endParaRPr/>
                    </a:p>
                    <a:p>
                      <a:pPr indent="0" lvl="0" marL="0" marR="0" rtl="0" algn="l">
                        <a:spcBef>
                          <a:spcPts val="0"/>
                        </a:spcBef>
                        <a:spcAft>
                          <a:spcPts val="0"/>
                        </a:spcAft>
                        <a:buNone/>
                      </a:pPr>
                      <a:r>
                        <a:rPr b="0" i="0" lang="en-US" sz="1200">
                          <a:solidFill>
                            <a:schemeClr val="dk1"/>
                          </a:solidFill>
                          <a:latin typeface="Times New Roman"/>
                          <a:ea typeface="Times New Roman"/>
                          <a:cs typeface="Times New Roman"/>
                          <a:sym typeface="Times New Roman"/>
                        </a:rPr>
                        <a:t>; </a:t>
                      </a:r>
                      <a:r>
                        <a:rPr b="0" i="0" lang="en-US" sz="1200" u="sng" strike="noStrike">
                          <a:solidFill>
                            <a:schemeClr val="hlink"/>
                          </a:solidFill>
                          <a:latin typeface="Times New Roman"/>
                          <a:ea typeface="Times New Roman"/>
                          <a:cs typeface="Times New Roman"/>
                          <a:sym typeface="Times New Roman"/>
                          <a:hlinkClick r:id="rId6"/>
                        </a:rPr>
                        <a:t>Sunitha M R</a:t>
                      </a:r>
                      <a:r>
                        <a:rPr b="0" i="0" lang="en-US" sz="1200">
                          <a:solidFill>
                            <a:schemeClr val="dk1"/>
                          </a:solidFill>
                          <a:latin typeface="Times New Roman"/>
                          <a:ea typeface="Times New Roman"/>
                          <a:cs typeface="Times New Roman"/>
                          <a:sym typeface="Times New Roman"/>
                        </a:rPr>
                        <a:t>; </a:t>
                      </a:r>
                      <a:r>
                        <a:rPr b="0" i="0" lang="en-US" sz="1200" u="sng" strike="noStrike">
                          <a:solidFill>
                            <a:schemeClr val="hlink"/>
                          </a:solidFill>
                          <a:latin typeface="Times New Roman"/>
                          <a:ea typeface="Times New Roman"/>
                          <a:cs typeface="Times New Roman"/>
                          <a:sym typeface="Times New Roman"/>
                          <a:hlinkClick r:id="rId7"/>
                        </a:rPr>
                        <a:t>Swathi H Y</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i="0" lang="en-US" sz="1200">
                          <a:solidFill>
                            <a:schemeClr val="dk1"/>
                          </a:solidFill>
                          <a:latin typeface="Times New Roman"/>
                          <a:ea typeface="Times New Roman"/>
                          <a:cs typeface="Times New Roman"/>
                          <a:sym typeface="Times New Roman"/>
                        </a:rPr>
                        <a:t>A Survey on IOT-Middleware and Image Processing</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200">
                          <a:solidFill>
                            <a:schemeClr val="dk1"/>
                          </a:solidFill>
                          <a:latin typeface="Times New Roman"/>
                          <a:ea typeface="Times New Roman"/>
                          <a:cs typeface="Times New Roman"/>
                          <a:sym typeface="Times New Roman"/>
                        </a:rPr>
                        <a:t>Date Added to IEEE </a:t>
                      </a:r>
                      <a:r>
                        <a:rPr b="1" i="1" lang="en-US" sz="1200">
                          <a:solidFill>
                            <a:schemeClr val="dk1"/>
                          </a:solidFill>
                          <a:latin typeface="Times New Roman"/>
                          <a:ea typeface="Times New Roman"/>
                          <a:cs typeface="Times New Roman"/>
                          <a:sym typeface="Times New Roman"/>
                        </a:rPr>
                        <a:t>Xplore</a:t>
                      </a:r>
                      <a:r>
                        <a:rPr b="1" i="0" lang="en-US" sz="1200">
                          <a:solidFill>
                            <a:schemeClr val="dk1"/>
                          </a:solidFill>
                          <a:latin typeface="Times New Roman"/>
                          <a:ea typeface="Times New Roman"/>
                          <a:cs typeface="Times New Roman"/>
                          <a:sym typeface="Times New Roman"/>
                        </a:rPr>
                        <a:t>: </a:t>
                      </a:r>
                      <a:r>
                        <a:rPr b="0" i="0" lang="en-US" sz="1200">
                          <a:solidFill>
                            <a:schemeClr val="dk1"/>
                          </a:solidFill>
                          <a:latin typeface="Times New Roman"/>
                          <a:ea typeface="Times New Roman"/>
                          <a:cs typeface="Times New Roman"/>
                          <a:sym typeface="Times New Roman"/>
                        </a:rPr>
                        <a:t>10 February 2020</a:t>
                      </a:r>
                      <a:endParaRPr/>
                    </a:p>
                    <a:p>
                      <a:pPr indent="0" lvl="0" marL="0" marR="0" rtl="0" algn="l">
                        <a:spcBef>
                          <a:spcPts val="0"/>
                        </a:spcBef>
                        <a:spcAft>
                          <a:spcPts val="0"/>
                        </a:spcAft>
                        <a:buNone/>
                      </a:pPr>
                      <a:r>
                        <a:rPr b="1" i="0" lang="en-US" sz="1200">
                          <a:solidFill>
                            <a:schemeClr val="dk1"/>
                          </a:solidFill>
                          <a:latin typeface="Times New Roman"/>
                          <a:ea typeface="Times New Roman"/>
                          <a:cs typeface="Times New Roman"/>
                          <a:sym typeface="Times New Roman"/>
                        </a:rPr>
                        <a:t>ISBN Information:</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200">
                          <a:solidFill>
                            <a:schemeClr val="dk1"/>
                          </a:solidFill>
                          <a:latin typeface="Times New Roman"/>
                          <a:ea typeface="Times New Roman"/>
                          <a:cs typeface="Times New Roman"/>
                          <a:sym typeface="Times New Roman"/>
                        </a:rPr>
                        <a:t>INSPEC Accession Number: </a:t>
                      </a:r>
                      <a:r>
                        <a:rPr b="0" i="0" lang="en-US" sz="1200">
                          <a:solidFill>
                            <a:schemeClr val="dk1"/>
                          </a:solidFill>
                          <a:latin typeface="Times New Roman"/>
                          <a:ea typeface="Times New Roman"/>
                          <a:cs typeface="Times New Roman"/>
                          <a:sym typeface="Times New Roman"/>
                        </a:rPr>
                        <a:t>19352715</a:t>
                      </a:r>
                      <a:endParaRPr/>
                    </a:p>
                    <a:p>
                      <a:pPr indent="0" lvl="0" marL="0" marR="0" rtl="0" algn="l">
                        <a:spcBef>
                          <a:spcPts val="0"/>
                        </a:spcBef>
                        <a:spcAft>
                          <a:spcPts val="0"/>
                        </a:spcAft>
                        <a:buNone/>
                      </a:pPr>
                      <a:r>
                        <a:rPr b="1" i="0" lang="en-US" sz="1200">
                          <a:solidFill>
                            <a:schemeClr val="dk1"/>
                          </a:solidFill>
                          <a:latin typeface="Times New Roman"/>
                          <a:ea typeface="Times New Roman"/>
                          <a:cs typeface="Times New Roman"/>
                          <a:sym typeface="Times New Roman"/>
                        </a:rPr>
                        <a:t>DOI: </a:t>
                      </a:r>
                      <a:r>
                        <a:rPr b="0" i="0" lang="en-US" sz="1200" u="sng" strike="noStrike">
                          <a:solidFill>
                            <a:schemeClr val="hlink"/>
                          </a:solidFill>
                          <a:latin typeface="Times New Roman"/>
                          <a:ea typeface="Times New Roman"/>
                          <a:cs typeface="Times New Roman"/>
                          <a:sym typeface="Times New Roman"/>
                          <a:hlinkClick r:id="rId8"/>
                        </a:rPr>
                        <a:t>10.1109/ICAIT47043.2019.8987264</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200">
                          <a:solidFill>
                            <a:schemeClr val="dk1"/>
                          </a:solidFill>
                          <a:latin typeface="Times New Roman"/>
                          <a:ea typeface="Times New Roman"/>
                          <a:cs typeface="Times New Roman"/>
                          <a:sym typeface="Times New Roman"/>
                        </a:rPr>
                        <a:t>Publisher: </a:t>
                      </a:r>
                      <a:r>
                        <a:rPr b="0" i="0" lang="en-US" sz="1200">
                          <a:solidFill>
                            <a:schemeClr val="dk1"/>
                          </a:solidFill>
                          <a:latin typeface="Times New Roman"/>
                          <a:ea typeface="Times New Roman"/>
                          <a:cs typeface="Times New Roman"/>
                          <a:sym typeface="Times New Roman"/>
                        </a:rPr>
                        <a:t>IEEE</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I.O.T &amp;</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IMAGE PROC.</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It discussed different techniques used for different applications in image processing for agriculture, traffic management, and medical imaging and industrial applications.</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Developed a middleware that uses image processing techniques to enhance automation.</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Some issues such as interoperability, scalability, security and privacy, energy efficient systems remain unsolved thus leaving a scope for research in this area.</a:t>
                      </a:r>
                      <a:endParaRPr sz="1200">
                        <a:latin typeface="Times New Roman"/>
                        <a:ea typeface="Times New Roman"/>
                        <a:cs typeface="Times New Roman"/>
                        <a:sym typeface="Times New Roman"/>
                      </a:endParaRPr>
                    </a:p>
                  </a:txBody>
                  <a:tcPr marT="0" marB="0" marR="52900" marL="52900"/>
                </a:tc>
              </a:tr>
            </a:tbl>
          </a:graphicData>
        </a:graphic>
      </p:graphicFrame>
      <p:sp>
        <p:nvSpPr>
          <p:cNvPr id="134" name="Google Shape;134;p18"/>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2" type="sldNum"/>
          </p:nvPr>
        </p:nvSpPr>
        <p:spPr>
          <a:xfrm>
            <a:off x="8699500" y="642183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9"/>
          <p:cNvSpPr/>
          <p:nvPr/>
        </p:nvSpPr>
        <p:spPr>
          <a:xfrm>
            <a:off x="0" y="736600"/>
            <a:ext cx="2133600" cy="61215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19"/>
          <p:cNvSpPr/>
          <p:nvPr/>
        </p:nvSpPr>
        <p:spPr>
          <a:xfrm>
            <a:off x="2133600" y="0"/>
            <a:ext cx="10058400" cy="7365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LITERATURE SURVEY </a:t>
            </a:r>
            <a:endParaRPr sz="2800">
              <a:solidFill>
                <a:schemeClr val="lt1"/>
              </a:solidFill>
              <a:latin typeface="Garamond"/>
              <a:ea typeface="Garamond"/>
              <a:cs typeface="Garamond"/>
              <a:sym typeface="Garamond"/>
            </a:endParaRPr>
          </a:p>
        </p:txBody>
      </p:sp>
      <p:graphicFrame>
        <p:nvGraphicFramePr>
          <p:cNvPr id="142" name="Google Shape;142;p19"/>
          <p:cNvGraphicFramePr/>
          <p:nvPr/>
        </p:nvGraphicFramePr>
        <p:xfrm>
          <a:off x="2200156" y="837026"/>
          <a:ext cx="3000000" cy="3000000"/>
        </p:xfrm>
        <a:graphic>
          <a:graphicData uri="http://schemas.openxmlformats.org/drawingml/2006/table">
            <a:tbl>
              <a:tblPr>
                <a:noFill/>
                <a:tableStyleId>{A9999EC1-C583-44C8-9FC1-1C9DEBCBD45F}</a:tableStyleId>
              </a:tblPr>
              <a:tblGrid>
                <a:gridCol w="535900"/>
                <a:gridCol w="1030325"/>
                <a:gridCol w="1030325"/>
                <a:gridCol w="1030325"/>
                <a:gridCol w="1766925"/>
                <a:gridCol w="1088025"/>
                <a:gridCol w="867225"/>
                <a:gridCol w="809075"/>
                <a:gridCol w="876500"/>
                <a:gridCol w="890675"/>
              </a:tblGrid>
              <a:tr h="882325">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S. No</a:t>
                      </a:r>
                      <a:endParaRPr/>
                    </a:p>
                  </a:txBody>
                  <a:tcPr marT="0" marB="0" marR="52900" marL="52900"/>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t>Date</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Year</a:t>
                      </a:r>
                      <a:endParaRPr/>
                    </a:p>
                  </a:txBody>
                  <a:tcPr marT="0" marB="0" marR="52900" marL="52900"/>
                </a:tc>
                <a:tc>
                  <a:txBody>
                    <a:bodyPr/>
                    <a:lstStyle/>
                    <a:p>
                      <a:pPr indent="0" lvl="0" marL="0" marR="0" rtl="0" algn="l">
                        <a:spcBef>
                          <a:spcPts val="0"/>
                        </a:spcBef>
                        <a:spcAft>
                          <a:spcPts val="0"/>
                        </a:spcAft>
                        <a:buNone/>
                      </a:pPr>
                      <a:r>
                        <a:rPr b="1" lang="en-US" sz="1400" u="none" cap="none" strike="noStrike"/>
                        <a:t>Author</a:t>
                      </a:r>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Title</a:t>
                      </a:r>
                      <a:endParaRPr/>
                    </a:p>
                  </a:txBody>
                  <a:tcPr marT="0" marB="0" marR="52900" marL="52900"/>
                </a:tc>
                <a:tc>
                  <a:txBody>
                    <a:bodyPr/>
                    <a:lstStyle/>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Paper</a:t>
                      </a:r>
                      <a:endParaRPr/>
                    </a:p>
                    <a:p>
                      <a:pPr indent="0" lvl="0" marL="0" marR="0" rtl="0" algn="l">
                        <a:spcBef>
                          <a:spcPts val="0"/>
                        </a:spcBef>
                        <a:spcAft>
                          <a:spcPts val="0"/>
                        </a:spcAft>
                        <a:buNone/>
                      </a:pPr>
                      <a:r>
                        <a:rPr b="1" lang="en-US" sz="1400" u="none" cap="none" strike="noStrike">
                          <a:latin typeface="Times New Roman"/>
                          <a:ea typeface="Times New Roman"/>
                          <a:cs typeface="Times New Roman"/>
                          <a:sym typeface="Times New Roman"/>
                        </a:rPr>
                        <a:t>Published in</a:t>
                      </a:r>
                      <a:endParaRPr/>
                    </a:p>
                    <a:p>
                      <a:pPr indent="0" lvl="0" marL="0" marR="0" rtl="0" algn="l">
                        <a:spcBef>
                          <a:spcPts val="0"/>
                        </a:spcBef>
                        <a:spcAft>
                          <a:spcPts val="0"/>
                        </a:spcAft>
                        <a:buNone/>
                      </a:pPr>
                      <a:r>
                        <a:rPr lang="en-US" sz="1400" u="none" cap="none" strike="noStrike">
                          <a:latin typeface="Times New Roman"/>
                          <a:ea typeface="Times New Roman"/>
                          <a:cs typeface="Times New Roman"/>
                          <a:sym typeface="Times New Roman"/>
                        </a:rPr>
                        <a:t>(Journal Name..)</a:t>
                      </a:r>
                      <a:endParaRPr/>
                    </a:p>
                  </a:txBody>
                  <a:tcPr marT="0" marB="0" marR="52900" marL="52900"/>
                </a:tc>
                <a:tc>
                  <a:txBody>
                    <a:bodyPr/>
                    <a:lstStyle/>
                    <a:p>
                      <a:pPr indent="0" lvl="0" marL="0" marR="0" rtl="0" algn="l">
                        <a:spcBef>
                          <a:spcPts val="0"/>
                        </a:spcBef>
                        <a:spcAft>
                          <a:spcPts val="0"/>
                        </a:spcAft>
                        <a:buNone/>
                      </a:pPr>
                      <a:r>
                        <a:rPr b="1" lang="en-US" sz="1400" u="none" cap="none" strike="noStrike"/>
                        <a:t>Conceptual </a:t>
                      </a:r>
                      <a:endParaRPr/>
                    </a:p>
                    <a:p>
                      <a:pPr indent="0" lvl="0" marL="0" marR="0" rtl="0" algn="l">
                        <a:spcBef>
                          <a:spcPts val="0"/>
                        </a:spcBef>
                        <a:spcAft>
                          <a:spcPts val="0"/>
                        </a:spcAft>
                        <a:buNone/>
                      </a:pPr>
                      <a:r>
                        <a:rPr b="1" lang="en-US" sz="1400" u="none" cap="none" strike="noStrike"/>
                        <a:t>Framework</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t>Methodology</a:t>
                      </a:r>
                      <a:endParaRPr b="1" sz="14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t>Conclusion</a:t>
                      </a:r>
                      <a:endParaRPr b="1" sz="9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lang="en-US" sz="1400" u="none" cap="none" strike="noStrike"/>
                        <a:t>Future research</a:t>
                      </a:r>
                      <a:endParaRPr b="1" sz="1400" u="none" cap="none" strike="noStrike">
                        <a:latin typeface="Times New Roman"/>
                        <a:ea typeface="Times New Roman"/>
                        <a:cs typeface="Times New Roman"/>
                        <a:sym typeface="Times New Roman"/>
                      </a:endParaRPr>
                    </a:p>
                  </a:txBody>
                  <a:tcPr marT="0" marB="0" marR="52900" marL="52900"/>
                </a:tc>
              </a:tr>
              <a:tr h="3025150">
                <a:tc>
                  <a:txBody>
                    <a:bodyPr/>
                    <a:lstStyle/>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2.</a:t>
                      </a: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br>
                        <a:rPr b="1" lang="en-US" sz="1200">
                          <a:latin typeface="Times New Roman"/>
                          <a:ea typeface="Times New Roman"/>
                          <a:cs typeface="Times New Roman"/>
                          <a:sym typeface="Times New Roman"/>
                        </a:rPr>
                      </a:br>
                      <a:r>
                        <a:rPr b="1" lang="en-US" sz="1200">
                          <a:latin typeface="Times New Roman"/>
                          <a:ea typeface="Times New Roman"/>
                          <a:cs typeface="Times New Roman"/>
                          <a:sym typeface="Times New Roman"/>
                        </a:rPr>
                        <a:t>3.</a:t>
                      </a:r>
                      <a:endParaRPr b="1" sz="12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12 March 2021</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5 July 2021</a:t>
                      </a:r>
                      <a:endParaRPr sz="1200" u="none" cap="none" strike="noStrike">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2021</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2021</a:t>
                      </a:r>
                      <a:endParaRPr/>
                    </a:p>
                  </a:txBody>
                  <a:tcPr marT="0" marB="0" marR="52900" marL="52900"/>
                </a:tc>
                <a:tc>
                  <a:txBody>
                    <a:bodyPr/>
                    <a:lstStyle/>
                    <a:p>
                      <a:pPr indent="0" lvl="0" marL="0" marR="0" rtl="0" algn="l">
                        <a:spcBef>
                          <a:spcPts val="0"/>
                        </a:spcBef>
                        <a:spcAft>
                          <a:spcPts val="0"/>
                        </a:spcAft>
                        <a:buNone/>
                      </a:pPr>
                      <a:r>
                        <a:rPr lang="en-US" sz="1200" u="none" cap="none" strike="noStrike">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0" i="0" sz="1200" u="sng">
                        <a:solidFill>
                          <a:schemeClr val="hlink"/>
                        </a:solidFill>
                        <a:latin typeface="Times New Roman"/>
                        <a:ea typeface="Times New Roman"/>
                        <a:cs typeface="Times New Roman"/>
                        <a:sym typeface="Times New Roman"/>
                        <a:hlinkClick r:id="rId3"/>
                      </a:endParaRPr>
                    </a:p>
                    <a:p>
                      <a:pPr indent="0" lvl="0" marL="0" marR="0" rtl="0" algn="l">
                        <a:spcBef>
                          <a:spcPts val="0"/>
                        </a:spcBef>
                        <a:spcAft>
                          <a:spcPts val="0"/>
                        </a:spcAft>
                        <a:buNone/>
                      </a:pPr>
                      <a:r>
                        <a:t/>
                      </a:r>
                      <a:endParaRPr b="0" i="0" sz="1200" u="sng">
                        <a:solidFill>
                          <a:schemeClr val="hlink"/>
                        </a:solidFill>
                        <a:latin typeface="Times New Roman"/>
                        <a:ea typeface="Times New Roman"/>
                        <a:cs typeface="Times New Roman"/>
                        <a:sym typeface="Times New Roman"/>
                        <a:hlinkClick r:id="rId4"/>
                      </a:endParaRPr>
                    </a:p>
                    <a:p>
                      <a:pPr indent="0" lvl="0" marL="0" marR="0" rtl="0" algn="l">
                        <a:spcBef>
                          <a:spcPts val="0"/>
                        </a:spcBef>
                        <a:spcAft>
                          <a:spcPts val="0"/>
                        </a:spcAft>
                        <a:buNone/>
                      </a:pPr>
                      <a:r>
                        <a:rPr lang="en-US" sz="1200">
                          <a:latin typeface="Times New Roman"/>
                          <a:ea typeface="Times New Roman"/>
                          <a:cs typeface="Times New Roman"/>
                          <a:sym typeface="Times New Roman"/>
                        </a:rPr>
                        <a:t>John Doe, Jane Smith</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Richard Roe, Emily Stone</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b="1" lang="en-US" sz="1200">
                          <a:latin typeface="Times New Roman"/>
                          <a:ea typeface="Times New Roman"/>
                          <a:cs typeface="Times New Roman"/>
                          <a:sym typeface="Times New Roman"/>
                        </a:rPr>
                        <a:t>Traffic Prediction using Machine Learning Algorithms</a:t>
                      </a:r>
                      <a:endParaRPr/>
                    </a:p>
                    <a:p>
                      <a:pPr indent="0" lvl="0" marL="0" marR="0" rtl="0" algn="l">
                        <a:spcBef>
                          <a:spcPts val="0"/>
                        </a:spcBef>
                        <a:spcAft>
                          <a:spcPts val="0"/>
                        </a:spcAft>
                        <a:buNone/>
                      </a:pP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b="1" lang="en-US" sz="1200">
                          <a:latin typeface="Times New Roman"/>
                          <a:ea typeface="Times New Roman"/>
                          <a:cs typeface="Times New Roman"/>
                          <a:sym typeface="Times New Roman"/>
                        </a:rPr>
                        <a:t>Analyzing Traffic Data for Real-Time Prediction and Control</a:t>
                      </a:r>
                      <a:endParaRPr b="1"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200">
                          <a:latin typeface="Times New Roman"/>
                          <a:ea typeface="Times New Roman"/>
                          <a:cs typeface="Times New Roman"/>
                          <a:sym typeface="Times New Roman"/>
                        </a:rPr>
                        <a:t>Journal of Traffic Systems</a:t>
                      </a:r>
                      <a:endParaRPr/>
                    </a:p>
                    <a:p>
                      <a:pPr indent="0" lvl="0" marL="0" marR="0" rtl="0" algn="l">
                        <a:spcBef>
                          <a:spcPts val="0"/>
                        </a:spcBef>
                        <a:spcAft>
                          <a:spcPts val="0"/>
                        </a:spcAft>
                        <a:buNone/>
                      </a:pP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b="1" lang="en-US" sz="1200">
                          <a:latin typeface="Times New Roman"/>
                          <a:ea typeface="Times New Roman"/>
                          <a:cs typeface="Times New Roman"/>
                          <a:sym typeface="Times New Roman"/>
                        </a:rPr>
                        <a:t>International Journal of AI &amp; Systems</a:t>
                      </a:r>
                      <a:endParaRPr b="1"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0" lvl="0" marL="0" marR="0" rtl="0" algn="l">
                        <a:spcBef>
                          <a:spcPts val="0"/>
                        </a:spcBef>
                        <a:spcAft>
                          <a:spcPts val="0"/>
                        </a:spcAft>
                        <a:buNone/>
                      </a:pPr>
                      <a:r>
                        <a:rPr lang="en-US" sz="1200">
                          <a:latin typeface="Times New Roman"/>
                          <a:ea typeface="Times New Roman"/>
                          <a:cs typeface="Times New Roman"/>
                          <a:sym typeface="Times New Roman"/>
                        </a:rPr>
                        <a:t>ML for Traffic Prediction</a:t>
                      </a:r>
                      <a:r>
                        <a:rPr lang="en-US" sz="1200">
                          <a:latin typeface="Times New Roman"/>
                          <a:ea typeface="Times New Roman"/>
                          <a:cs typeface="Times New Roman"/>
                          <a:sym typeface="Times New Roman"/>
                        </a:rPr>
                        <a:t>.</a:t>
                      </a:r>
                      <a:endParaRPr/>
                    </a:p>
                    <a:p>
                      <a:pPr indent="0" lvl="0" marL="0" marR="0" rtl="0" algn="l">
                        <a:spcBef>
                          <a:spcPts val="0"/>
                        </a:spcBef>
                        <a:spcAft>
                          <a:spcPts val="0"/>
                        </a:spcAft>
                        <a:buNone/>
                      </a:pP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Data Analytics &amp; Traffic Control</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Use of machine learning algorithms for traffic flow prediction and congestion analysis.</a:t>
                      </a:r>
                      <a:r>
                        <a:rPr lang="en-US" sz="1200">
                          <a:latin typeface="Times New Roman"/>
                          <a:ea typeface="Times New Roman"/>
                          <a:cs typeface="Times New Roman"/>
                          <a:sym typeface="Times New Roman"/>
                        </a:rPr>
                        <a:t>.</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Application of data analytics in real-time traffic management systems.</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ML algorithms can significantly improve traffic prediction models and reduce congestion in urban areas.</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Real-time traffic prediction systems can be enhanced with more accurate models and better data integration.</a:t>
                      </a:r>
                      <a:endParaRPr sz="1200">
                        <a:latin typeface="Times New Roman"/>
                        <a:ea typeface="Times New Roman"/>
                        <a:cs typeface="Times New Roman"/>
                        <a:sym typeface="Times New Roman"/>
                      </a:endParaRPr>
                    </a:p>
                  </a:txBody>
                  <a:tcPr marT="0" marB="0" marR="52900" marL="52900"/>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Further research can explore hybrid models combining deep learning and real-time data for enhanced prediction accuracy.</a:t>
                      </a: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Research could focus on integrating AI with smart city infrastructure to optimize traffic flow.</a:t>
                      </a:r>
                      <a:endParaRPr sz="1200">
                        <a:latin typeface="Times New Roman"/>
                        <a:ea typeface="Times New Roman"/>
                        <a:cs typeface="Times New Roman"/>
                        <a:sym typeface="Times New Roman"/>
                      </a:endParaRPr>
                    </a:p>
                  </a:txBody>
                  <a:tcPr marT="0" marB="0" marR="52900" marL="52900"/>
                </a:tc>
              </a:tr>
            </a:tbl>
          </a:graphicData>
        </a:graphic>
      </p:graphicFrame>
      <p:sp>
        <p:nvSpPr>
          <p:cNvPr id="143" name="Google Shape;143;p19"/>
          <p:cNvSpPr txBox="1"/>
          <p:nvPr>
            <p:ph idx="11" type="ftr"/>
          </p:nvPr>
        </p:nvSpPr>
        <p:spPr>
          <a:xfrm>
            <a:off x="3452209" y="6576293"/>
            <a:ext cx="6618900" cy="21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20"/>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20"/>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EXISTING SYSTEM/RELATED WORK</a:t>
            </a:r>
            <a:endParaRPr sz="2800">
              <a:solidFill>
                <a:schemeClr val="lt1"/>
              </a:solidFill>
              <a:latin typeface="Garamond"/>
              <a:ea typeface="Garamond"/>
              <a:cs typeface="Garamond"/>
              <a:sym typeface="Garamond"/>
            </a:endParaRPr>
          </a:p>
        </p:txBody>
      </p:sp>
      <p:sp>
        <p:nvSpPr>
          <p:cNvPr id="151" name="Google Shape;151;p20"/>
          <p:cNvSpPr txBox="1"/>
          <p:nvPr/>
        </p:nvSpPr>
        <p:spPr>
          <a:xfrm>
            <a:off x="2133600" y="891059"/>
            <a:ext cx="9882000" cy="502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Base Work: </a:t>
            </a:r>
            <a:r>
              <a:rPr lang="en-US" sz="2000">
                <a:solidFill>
                  <a:schemeClr val="dk1"/>
                </a:solidFill>
                <a:latin typeface="Arial"/>
                <a:ea typeface="Arial"/>
                <a:cs typeface="Arial"/>
                <a:sym typeface="Arial"/>
              </a:rPr>
              <a:t>Traditional statistical methods (e.g., ARIMA </a:t>
            </a:r>
            <a:r>
              <a:rPr lang="en-US" sz="2000">
                <a:solidFill>
                  <a:schemeClr val="dk1"/>
                </a:solidFill>
              </a:rPr>
              <a:t>[Auto regressive </a:t>
            </a:r>
            <a:r>
              <a:rPr lang="en-US" sz="2000">
                <a:solidFill>
                  <a:schemeClr val="dk1"/>
                </a:solidFill>
              </a:rPr>
              <a:t>integrated</a:t>
            </a:r>
            <a:r>
              <a:rPr lang="en-US" sz="2000">
                <a:solidFill>
                  <a:schemeClr val="dk1"/>
                </a:solidFill>
              </a:rPr>
              <a:t> moving </a:t>
            </a:r>
            <a:r>
              <a:rPr lang="en-US" sz="2000">
                <a:solidFill>
                  <a:schemeClr val="dk1"/>
                </a:solidFill>
              </a:rPr>
              <a:t>average</a:t>
            </a:r>
            <a:r>
              <a:rPr lang="en-US" sz="2000">
                <a:solidFill>
                  <a:schemeClr val="dk1"/>
                </a:solidFill>
              </a:rPr>
              <a:t> </a:t>
            </a:r>
            <a:r>
              <a:rPr lang="en-US" sz="2000">
                <a:solidFill>
                  <a:schemeClr val="dk1"/>
                </a:solidFill>
                <a:latin typeface="Arial"/>
                <a:ea typeface="Arial"/>
                <a:cs typeface="Arial"/>
                <a:sym typeface="Arial"/>
              </a:rPr>
              <a:t>) used for traffic prediction struggle with non-linear, dynamic traffic data.</a:t>
            </a:r>
            <a:endParaRPr/>
          </a:p>
          <a:p>
            <a:pPr indent="0" lvl="0" marL="0" marR="0" rtl="0" algn="l">
              <a:lnSpc>
                <a:spcPct val="107000"/>
              </a:lnSpc>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000"/>
              <a:buFont typeface="Arial"/>
              <a:buNone/>
            </a:pPr>
            <a:r>
              <a:rPr b="1" lang="en-US" sz="2000">
                <a:solidFill>
                  <a:schemeClr val="dk1"/>
                </a:solidFill>
                <a:latin typeface="Arial"/>
                <a:ea typeface="Arial"/>
                <a:cs typeface="Arial"/>
                <a:sym typeface="Arial"/>
              </a:rPr>
              <a:t>Related Tools &amp; Technologies:</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Machine Learning: Decision Trees, Random Forests, SVMs, LSTMs, CNNs.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Data Sources: Sensors, GPS, traffic cameras, social media.  </a:t>
            </a:r>
            <a:endParaRPr/>
          </a:p>
          <a:p>
            <a:pPr indent="0" lvl="0" marL="0" marR="0" rtl="0" algn="l">
              <a:lnSpc>
                <a:spcPct val="107000"/>
              </a:lnSpc>
              <a:spcBef>
                <a:spcPts val="800"/>
              </a:spcBef>
              <a:spcAft>
                <a:spcPts val="0"/>
              </a:spcAft>
              <a:buClr>
                <a:schemeClr val="dk1"/>
              </a:buClr>
              <a:buSzPts val="2000"/>
              <a:buFont typeface="Arial"/>
              <a:buNone/>
            </a:pPr>
            <a:r>
              <a:rPr lang="en-US" sz="2000">
                <a:solidFill>
                  <a:schemeClr val="dk1"/>
                </a:solidFill>
                <a:latin typeface="Arial"/>
                <a:ea typeface="Arial"/>
                <a:cs typeface="Arial"/>
                <a:sym typeface="Arial"/>
              </a:rPr>
              <a:t>  - Frameworks: Scikit-learn, TensorFlow, PyTorch.  </a:t>
            </a:r>
            <a:endParaRPr/>
          </a:p>
          <a:p>
            <a:pPr indent="0" lvl="0" marL="0" marR="0" rtl="0" algn="l">
              <a:spcBef>
                <a:spcPts val="80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Limitation:</a:t>
            </a:r>
            <a:r>
              <a:rPr lang="en-US" sz="2000">
                <a:solidFill>
                  <a:schemeClr val="dk1"/>
                </a:solidFill>
                <a:latin typeface="Arial"/>
                <a:ea typeface="Arial"/>
                <a:cs typeface="Arial"/>
                <a:sym typeface="Arial"/>
              </a:rPr>
              <a:t> Existing systems lack scalability and real-time adaptability for urban India’s congestion challenges.</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52" name="Google Shape;152;p20"/>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21"/>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21"/>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PROPOSED METHEDELOGY</a:t>
            </a:r>
            <a:endParaRPr sz="2800">
              <a:solidFill>
                <a:schemeClr val="lt1"/>
              </a:solidFill>
              <a:latin typeface="Garamond"/>
              <a:ea typeface="Garamond"/>
              <a:cs typeface="Garamond"/>
              <a:sym typeface="Garamond"/>
            </a:endParaRPr>
          </a:p>
        </p:txBody>
      </p:sp>
      <p:sp>
        <p:nvSpPr>
          <p:cNvPr id="160" name="Google Shape;160;p21"/>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sp>
        <p:nvSpPr>
          <p:cNvPr id="161" name="Google Shape;161;p21"/>
          <p:cNvSpPr txBox="1"/>
          <p:nvPr/>
        </p:nvSpPr>
        <p:spPr>
          <a:xfrm>
            <a:off x="2133600" y="1258411"/>
            <a:ext cx="9769500" cy="4840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Steps:</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a:t>
            </a:r>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b="1" lang="en-US" sz="2400">
                <a:solidFill>
                  <a:schemeClr val="dk1"/>
                </a:solidFill>
                <a:latin typeface="Arial"/>
                <a:ea typeface="Arial"/>
                <a:cs typeface="Arial"/>
                <a:sym typeface="Arial"/>
              </a:rPr>
              <a:t>1. Data Collection: </a:t>
            </a:r>
            <a:r>
              <a:rPr lang="en-US" sz="2400">
                <a:solidFill>
                  <a:schemeClr val="dk1"/>
                </a:solidFill>
                <a:latin typeface="Arial"/>
                <a:ea typeface="Arial"/>
                <a:cs typeface="Arial"/>
                <a:sym typeface="Arial"/>
              </a:rPr>
              <a:t>Gather traffic, weather, and zone data.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  2. Preprocessing: </a:t>
            </a:r>
            <a:r>
              <a:rPr lang="en-US" sz="2400">
                <a:solidFill>
                  <a:schemeClr val="dk1"/>
                </a:solidFill>
                <a:latin typeface="Arial"/>
                <a:ea typeface="Arial"/>
                <a:cs typeface="Arial"/>
                <a:sym typeface="Arial"/>
              </a:rPr>
              <a:t>Encode variables, scale features, handle missing data.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  3. Feature Engineering: </a:t>
            </a:r>
            <a:r>
              <a:rPr lang="en-US" sz="2400">
                <a:solidFill>
                  <a:schemeClr val="dk1"/>
                </a:solidFill>
                <a:latin typeface="Arial"/>
                <a:ea typeface="Arial"/>
                <a:cs typeface="Arial"/>
                <a:sym typeface="Arial"/>
              </a:rPr>
              <a:t>Select key features (e.g., Weather, Zone).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  4. Model Training: </a:t>
            </a:r>
            <a:r>
              <a:rPr lang="en-US" sz="2400">
                <a:solidFill>
                  <a:schemeClr val="dk1"/>
                </a:solidFill>
                <a:latin typeface="Arial"/>
                <a:ea typeface="Arial"/>
                <a:cs typeface="Arial"/>
                <a:sym typeface="Arial"/>
              </a:rPr>
              <a:t>Use Random Forest Regressor (300 estimators).</a:t>
            </a:r>
            <a:endParaRPr sz="2400">
              <a:solidFill>
                <a:schemeClr val="dk1"/>
              </a:solidFill>
              <a:latin typeface="Arial"/>
              <a:ea typeface="Arial"/>
              <a:cs typeface="Arial"/>
              <a:sym typeface="Arial"/>
            </a:endParaRPr>
          </a:p>
          <a:p>
            <a:pPr indent="0" lvl="0" marL="0" marR="0" rtl="0" algn="l">
              <a:lnSpc>
                <a:spcPct val="107000"/>
              </a:lnSpc>
              <a:spcBef>
                <a:spcPts val="800"/>
              </a:spcBef>
              <a:spcAft>
                <a:spcPts val="0"/>
              </a:spcAft>
              <a:buClr>
                <a:schemeClr val="dk1"/>
              </a:buClr>
              <a:buSzPts val="2400"/>
              <a:buFont typeface="Arial"/>
              <a:buNone/>
            </a:pPr>
            <a:r>
              <a:rPr lang="en-US" sz="2400">
                <a:solidFill>
                  <a:schemeClr val="dk1"/>
                </a:solidFill>
              </a:rPr>
              <a:t>and SVR(Support Vector Regression) using RBF Kernel.</a:t>
            </a:r>
            <a:r>
              <a:rPr lang="en-US" sz="2400">
                <a:solidFill>
                  <a:schemeClr val="dk1"/>
                </a:solidFill>
                <a:latin typeface="Arial"/>
                <a:ea typeface="Arial"/>
                <a:cs typeface="Arial"/>
                <a:sym typeface="Arial"/>
              </a:rPr>
              <a:t>  </a:t>
            </a:r>
            <a:endParaRPr/>
          </a:p>
          <a:p>
            <a:pPr indent="0" lvl="0" marL="0" marR="0" rtl="0" algn="l">
              <a:lnSpc>
                <a:spcPct val="107000"/>
              </a:lnSpc>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  5. Evaluation: </a:t>
            </a:r>
            <a:r>
              <a:rPr lang="en-US" sz="2400">
                <a:solidFill>
                  <a:schemeClr val="dk1"/>
                </a:solidFill>
                <a:latin typeface="Arial"/>
                <a:ea typeface="Arial"/>
                <a:cs typeface="Arial"/>
                <a:sym typeface="Arial"/>
              </a:rPr>
              <a:t>Measure MAE (4.6), MSE (28.5).  </a:t>
            </a:r>
            <a:endParaRPr/>
          </a:p>
          <a:p>
            <a:pPr indent="0" lvl="0" marL="0" marR="0" rtl="0" algn="l">
              <a:spcBef>
                <a:spcPts val="800"/>
              </a:spcBef>
              <a:spcAft>
                <a:spcPts val="0"/>
              </a:spcAft>
              <a:buClr>
                <a:schemeClr val="dk1"/>
              </a:buClr>
              <a:buSzPts val="2400"/>
              <a:buFont typeface="Arial"/>
              <a:buNone/>
            </a:pPr>
            <a:r>
              <a:rPr b="1" lang="en-US" sz="2400">
                <a:solidFill>
                  <a:schemeClr val="dk1"/>
                </a:solidFill>
                <a:latin typeface="Arial"/>
                <a:ea typeface="Arial"/>
                <a:cs typeface="Arial"/>
                <a:sym typeface="Arial"/>
              </a:rPr>
              <a:t>  6. Visualization: </a:t>
            </a:r>
            <a:r>
              <a:rPr lang="en-US" sz="2400">
                <a:solidFill>
                  <a:schemeClr val="dk1"/>
                </a:solidFill>
                <a:latin typeface="Arial"/>
                <a:ea typeface="Arial"/>
                <a:cs typeface="Arial"/>
                <a:sym typeface="Arial"/>
              </a:rPr>
              <a:t>Plot actual vs. predicted traffic levels.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2" type="sldNum"/>
          </p:nvPr>
        </p:nvSpPr>
        <p:spPr>
          <a:xfrm>
            <a:off x="8699500" y="642183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22"/>
          <p:cNvSpPr/>
          <p:nvPr/>
        </p:nvSpPr>
        <p:spPr>
          <a:xfrm>
            <a:off x="0" y="736600"/>
            <a:ext cx="2133600" cy="6121400"/>
          </a:xfrm>
          <a:prstGeom prst="rect">
            <a:avLst/>
          </a:prstGeom>
          <a:solidFill>
            <a:schemeClr val="accent2"/>
          </a:solidFill>
          <a:ln>
            <a:noFill/>
          </a:ln>
        </p:spPr>
        <p:txBody>
          <a:bodyPr anchorCtr="0" anchor="ctr" bIns="54725" lIns="109450" spcFirstLastPara="1" rIns="109450" wrap="square" tIns="5472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22"/>
          <p:cNvSpPr/>
          <p:nvPr/>
        </p:nvSpPr>
        <p:spPr>
          <a:xfrm>
            <a:off x="2133600" y="0"/>
            <a:ext cx="10058400" cy="736600"/>
          </a:xfrm>
          <a:prstGeom prst="rect">
            <a:avLst/>
          </a:prstGeom>
          <a:solidFill>
            <a:srgbClr val="833C0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Garamond"/>
                <a:ea typeface="Garamond"/>
                <a:cs typeface="Garamond"/>
                <a:sym typeface="Garamond"/>
              </a:rPr>
              <a:t>DESCRIPTION OF PROJECT (In Form Of Diagram)</a:t>
            </a:r>
            <a:endParaRPr sz="2800">
              <a:solidFill>
                <a:schemeClr val="lt1"/>
              </a:solidFill>
              <a:latin typeface="Garamond"/>
              <a:ea typeface="Garamond"/>
              <a:cs typeface="Garamond"/>
              <a:sym typeface="Garamond"/>
            </a:endParaRPr>
          </a:p>
        </p:txBody>
      </p:sp>
      <p:sp>
        <p:nvSpPr>
          <p:cNvPr id="169" name="Google Shape;169;p22"/>
          <p:cNvSpPr txBox="1"/>
          <p:nvPr>
            <p:ph idx="11" type="ftr"/>
          </p:nvPr>
        </p:nvSpPr>
        <p:spPr>
          <a:xfrm>
            <a:off x="3452209" y="6576293"/>
            <a:ext cx="6618891" cy="2106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latin typeface="Garamond"/>
                <a:ea typeface="Garamond"/>
                <a:cs typeface="Garamond"/>
                <a:sym typeface="Garamond"/>
              </a:rPr>
              <a:t>Department of Computer Science Engineering(AIML)</a:t>
            </a:r>
            <a:endParaRPr/>
          </a:p>
        </p:txBody>
      </p:sp>
      <p:pic>
        <p:nvPicPr>
          <p:cNvPr id="170" name="Google Shape;170;p22"/>
          <p:cNvPicPr preferRelativeResize="0"/>
          <p:nvPr/>
        </p:nvPicPr>
        <p:blipFill>
          <a:blip r:embed="rId3">
            <a:alphaModFix/>
          </a:blip>
          <a:stretch>
            <a:fillRect/>
          </a:stretch>
        </p:blipFill>
        <p:spPr>
          <a:xfrm>
            <a:off x="4754525" y="787425"/>
            <a:ext cx="4014250" cy="558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