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91" r:id="rId3"/>
    <p:sldId id="1471" r:id="rId4"/>
    <p:sldId id="1495" r:id="rId5"/>
    <p:sldId id="1526" r:id="rId6"/>
    <p:sldId id="1525" r:id="rId7"/>
    <p:sldId id="1527" r:id="rId8"/>
    <p:sldId id="1528" r:id="rId9"/>
    <p:sldId id="1523" r:id="rId10"/>
    <p:sldId id="147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0FD8"/>
    <a:srgbClr val="996633"/>
    <a:srgbClr val="CC9900"/>
    <a:srgbClr val="7667A1"/>
    <a:srgbClr val="6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29" autoAdjust="0"/>
    <p:restoredTop sz="95400" autoAdjust="0"/>
  </p:normalViewPr>
  <p:slideViewPr>
    <p:cSldViewPr snapToGrid="0">
      <p:cViewPr>
        <p:scale>
          <a:sx n="100" d="100"/>
          <a:sy n="100" d="100"/>
        </p:scale>
        <p:origin x="192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D25872-385D-42CF-96E0-2DAECC2F046A}" type="datetimeFigureOut">
              <a:rPr lang="en-IN" smtClean="0"/>
              <a:pPr/>
              <a:t>02-09-2024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4D8011-5185-478C-9A3E-A2AB1C198D7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2192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78415F-87A1-4548-9498-B78F848515A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0888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D8011-5185-478C-9A3E-A2AB1C198D78}" type="slidenum">
              <a:rPr lang="en-IN" smtClean="0"/>
              <a:pPr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58156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D8011-5185-478C-9A3E-A2AB1C198D78}" type="slidenum">
              <a:rPr lang="en-IN" smtClean="0"/>
              <a:pPr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2617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D8011-5185-478C-9A3E-A2AB1C198D78}" type="slidenum">
              <a:rPr lang="en-IN" smtClean="0"/>
              <a:pPr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78759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D8011-5185-478C-9A3E-A2AB1C198D78}" type="slidenum">
              <a:rPr lang="en-IN" smtClean="0"/>
              <a:pPr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2332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D8011-5185-478C-9A3E-A2AB1C198D78}" type="slidenum">
              <a:rPr lang="en-IN" smtClean="0"/>
              <a:pPr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6559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D8011-5185-478C-9A3E-A2AB1C198D78}" type="slidenum">
              <a:rPr lang="en-IN" smtClean="0"/>
              <a:pPr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5367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4CCF8-F269-4685-8115-8E2AD263F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82CBF2-A4B0-44F1-A18A-B9C046D262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B901D3-7948-4B00-926C-55EF77CAF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E735C-F3D6-493C-B94E-D8C7B808C329}" type="datetimeFigureOut">
              <a:rPr lang="en-IN" smtClean="0"/>
              <a:pPr/>
              <a:t>02-09-2024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CA894-D11E-429D-93BF-CDA166B4B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5D852-A3AD-4F8F-B76B-EE971709E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47807-742C-4EBB-9D2B-2F9BF8EBA6E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0627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FB83B-D022-4768-9495-B18733B11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56DF1D-66B2-4FA9-B8AF-FCAA9B29DD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8AC2D-29EC-4175-8FAD-46E2AC02A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E735C-F3D6-493C-B94E-D8C7B808C329}" type="datetimeFigureOut">
              <a:rPr lang="en-IN" smtClean="0"/>
              <a:pPr/>
              <a:t>02-09-2024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8CF3A-35F8-4DF5-8BA5-11D1C546D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224B5E-E439-4297-80D8-F8EFD6A07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47807-742C-4EBB-9D2B-2F9BF8EBA6E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3638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9866D8-8C43-4603-89AD-C5723F75AD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4568AE-C3E0-4942-ADAE-631D241600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6D2E3B-B594-4537-8A11-9CE4D50D9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E735C-F3D6-493C-B94E-D8C7B808C329}" type="datetimeFigureOut">
              <a:rPr lang="en-IN" smtClean="0"/>
              <a:pPr/>
              <a:t>02-09-2024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6092B9-B7BD-40C8-8087-E878CE525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9D331-60D4-41D2-9BB6-17AD4BEF9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47807-742C-4EBB-9D2B-2F9BF8EBA6E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0087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2AA6B-07D8-40C9-8D92-A61280497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7D63C-7581-4AD3-B987-98A72BF52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E7247-6816-43B6-AB7A-7DFEEDB40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E735C-F3D6-493C-B94E-D8C7B808C329}" type="datetimeFigureOut">
              <a:rPr lang="en-IN" smtClean="0"/>
              <a:pPr/>
              <a:t>02-09-2024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F96CAC-1E9C-40A3-ABCA-1F9F94C85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95DBB7-EA8E-4673-ADA2-A56B5FBAE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47807-742C-4EBB-9D2B-2F9BF8EBA6E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6409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6645A-A836-430E-8FD9-9216FDCF9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DE6F6F-9B63-4392-ABDE-DE2D224692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78DD3-414A-4E9F-B948-E8402B5A2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E735C-F3D6-493C-B94E-D8C7B808C329}" type="datetimeFigureOut">
              <a:rPr lang="en-IN" smtClean="0"/>
              <a:pPr/>
              <a:t>02-09-2024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7C3EB-D648-40E6-AD18-252667828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ACE03-A9F9-4164-A6BB-567240D8D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47807-742C-4EBB-9D2B-2F9BF8EBA6E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3915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1FC3A-6BC8-4493-80D7-A8E7D21CC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864B8-1C32-4A23-BECD-D40C00270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DF4661-6587-4A1A-AFAF-EBABB725A9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4345EE-FA53-4893-992B-4F7AA27DF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E735C-F3D6-493C-B94E-D8C7B808C329}" type="datetimeFigureOut">
              <a:rPr lang="en-IN" smtClean="0"/>
              <a:pPr/>
              <a:t>02-09-2024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A3C1C2-6176-4E8F-B32F-85783D205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824CB4-37AA-47F8-9B88-A1BB5DD5C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47807-742C-4EBB-9D2B-2F9BF8EBA6E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4008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524B5-6A2B-4836-A221-115FBE6B5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FEBCB2-E17D-46E5-94EC-AB7143F6A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505FEE-27C5-4708-827E-8FC9E31B79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D59787-B530-4B8A-8666-81FECE467C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39A164-FC1A-486D-8F4D-41AF7D6359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93BF12-446B-473F-A49A-4EF39F23A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E735C-F3D6-493C-B94E-D8C7B808C329}" type="datetimeFigureOut">
              <a:rPr lang="en-IN" smtClean="0"/>
              <a:pPr/>
              <a:t>02-09-2024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C9D69D-3AEC-4ED3-851B-D00D55D09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C78B9F-FFBC-4C31-BC0F-083DD9EFE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47807-742C-4EBB-9D2B-2F9BF8EBA6E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3143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5745B-8B12-47DB-8C95-2988C6826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25791A-6FAD-4993-BAC5-B62A03D16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E735C-F3D6-493C-B94E-D8C7B808C329}" type="datetimeFigureOut">
              <a:rPr lang="en-IN" smtClean="0"/>
              <a:pPr/>
              <a:t>02-09-2024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03C80D-0E31-459D-83A2-BFAB5E328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D1640B-B0B2-4CCF-A078-864D3BE25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47807-742C-4EBB-9D2B-2F9BF8EBA6E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8537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D1CD88-8FFB-4C8B-BEE6-8A06B29B1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E735C-F3D6-493C-B94E-D8C7B808C329}" type="datetimeFigureOut">
              <a:rPr lang="en-IN" smtClean="0"/>
              <a:pPr/>
              <a:t>02-09-2024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9B743D-F027-4923-AF80-D944AFF73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59E6DA-1679-4863-A8EE-0EF5445E8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47807-742C-4EBB-9D2B-2F9BF8EBA6E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3340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55ED6-8D2B-4A75-938E-A50414662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D0585-5345-4CF4-8812-331183390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835EFC-B285-42FE-AE4E-951381B5AA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12A839-090E-4607-A94D-648561639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E735C-F3D6-493C-B94E-D8C7B808C329}" type="datetimeFigureOut">
              <a:rPr lang="en-IN" smtClean="0"/>
              <a:pPr/>
              <a:t>02-09-2024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AFBE75-94EB-4A7A-9BD4-E8D33F9E7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AF0371-E0A4-4336-8F0B-A3DE71FD0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47807-742C-4EBB-9D2B-2F9BF8EBA6E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6519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C58FF-3F5A-4775-82A3-48A856B24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487ADC-D381-4DED-9A97-A3AA7AF603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259F9F-FA0A-4997-A4CB-9F941CAE8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6070EF-F60A-40D9-982F-F29C72C15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E735C-F3D6-493C-B94E-D8C7B808C329}" type="datetimeFigureOut">
              <a:rPr lang="en-IN" smtClean="0"/>
              <a:pPr/>
              <a:t>02-09-2024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4501BF-45A6-411E-9418-3A4F95D29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5066C0-9B7D-4AE9-B166-A41190CC8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47807-742C-4EBB-9D2B-2F9BF8EBA6E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4768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F96EAE-FB59-407B-AF36-550FE6104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FCFBED-ADB7-41D4-B922-33BD14BD45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00AC4F-582D-4BE9-8B58-F9549EF38D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E735C-F3D6-493C-B94E-D8C7B808C329}" type="datetimeFigureOut">
              <a:rPr lang="en-IN" smtClean="0"/>
              <a:pPr/>
              <a:t>02-09-2024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44D7AE-2692-4BC3-88B8-24D0DF47FF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054DC-4B43-4731-B92B-DDB7233059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47807-742C-4EBB-9D2B-2F9BF8EBA6E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3151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emf"/><Relationship Id="rId5" Type="http://schemas.openxmlformats.org/officeDocument/2006/relationships/image" Target="../media/image2.emf"/><Relationship Id="rId4" Type="http://schemas.openxmlformats.org/officeDocument/2006/relationships/oleObject" Target="file:///E:\DESIGN%20DATA\Rahul%20Thonge\Design%20Data\Atria\Design_Data\Bezel_HeadLamp_264181906369\Bezel_HeadLamp_264181906369_CF.CATProduct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oleObject" Target="file:///E:\DESIGN%20DATA\Rahul%20Thonge\Design%20Data\Atria\Design_Data\Bezel_HeadLamp_264181906369\Bezel_HeadLamp_264181906369_CF.CATProduct" TargetMode="External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ESIGN%20DATA\Rahul%20Thonge\Design%20Data\Atria\Design_Data\Bezel_HeadLamp_264181906369\Bezel_HeadLamp_264181906369_CF.CATProduct" TargetMode="External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image" Target="../media/image6.emf"/><Relationship Id="rId4" Type="http://schemas.openxmlformats.org/officeDocument/2006/relationships/image" Target="../media/image9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ESIGN%20DATA\Rahul%20Thonge\Design%20Data\Atria\Design_Data\Bezel_HeadLamp_264181906369\Bezel_HeadLamp_264181906369_CF.CATProduc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image" Target="../media/image6.emf"/><Relationship Id="rId4" Type="http://schemas.openxmlformats.org/officeDocument/2006/relationships/image" Target="../media/image1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ESIGN%20DATA\Rahul%20Thonge\Design%20Data\Atria\Design_Data\Bezel_HeadLamp_264181906369\Bezel_HeadLamp_264181906369_CF.CATProduc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image" Target="../media/image6.emf"/><Relationship Id="rId4" Type="http://schemas.openxmlformats.org/officeDocument/2006/relationships/image" Target="../media/image12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image" Target="../media/image6.emf"/><Relationship Id="rId4" Type="http://schemas.openxmlformats.org/officeDocument/2006/relationships/oleObject" Target="file:///E:\DESIGN%20DATA\Rahul%20Thonge\Design%20Data\Atria\Design_Data\Bezel_HeadLamp_264181906369\Bezel_HeadLamp_264181906369_CF.CATProduct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017545" y="149638"/>
            <a:ext cx="3774093" cy="625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3483" b="1" dirty="0">
              <a:solidFill>
                <a:srgbClr val="0070C0"/>
              </a:solidFill>
              <a:latin typeface="Mongolian Baiti" pitchFamily="66" charset="0"/>
              <a:cs typeface="Mongolian Baiti" pitchFamily="66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508001" y="848683"/>
            <a:ext cx="10363200" cy="153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668814" y="1084543"/>
            <a:ext cx="6778172" cy="609600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accent1">
                    <a:lumMod val="75000"/>
                  </a:schemeClr>
                </a:solidFill>
              </a:rPr>
              <a:t>Checking FIXTURE CONCEPT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80C611-B7C5-4FCF-B975-2944C6779884}"/>
              </a:ext>
            </a:extLst>
          </p:cNvPr>
          <p:cNvSpPr txBox="1"/>
          <p:nvPr/>
        </p:nvSpPr>
        <p:spPr>
          <a:xfrm>
            <a:off x="546270" y="2177272"/>
            <a:ext cx="1079468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70C0"/>
                </a:solidFill>
                <a:latin typeface="+mj-lt"/>
              </a:rPr>
              <a:t>Checking Fixture Concept</a:t>
            </a:r>
          </a:p>
          <a:p>
            <a:pPr algn="ctr"/>
            <a:r>
              <a:rPr lang="en-US" sz="4000" b="1" dirty="0">
                <a:solidFill>
                  <a:srgbClr val="0070C0"/>
                </a:solidFill>
                <a:latin typeface="+mj-lt"/>
              </a:rPr>
              <a:t>Customer :- -</a:t>
            </a:r>
          </a:p>
          <a:p>
            <a:pPr algn="ctr"/>
            <a:r>
              <a:rPr lang="en-US" sz="4000" b="1" dirty="0">
                <a:solidFill>
                  <a:srgbClr val="0070C0"/>
                </a:solidFill>
                <a:latin typeface="+mj-lt"/>
              </a:rPr>
              <a:t>Project</a:t>
            </a:r>
            <a:r>
              <a:rPr lang="en-US" sz="4000" dirty="0">
                <a:solidFill>
                  <a:srgbClr val="0070C0"/>
                </a:solidFill>
                <a:latin typeface="+mj-lt"/>
              </a:rPr>
              <a:t> :-Atria</a:t>
            </a:r>
          </a:p>
          <a:p>
            <a:pPr algn="ctr"/>
            <a:r>
              <a:rPr lang="en-US" sz="4000" b="1" dirty="0">
                <a:solidFill>
                  <a:srgbClr val="0070C0"/>
                </a:solidFill>
                <a:latin typeface="+mj-lt"/>
              </a:rPr>
              <a:t>Part No</a:t>
            </a:r>
            <a:r>
              <a:rPr lang="en-US" sz="4000" dirty="0">
                <a:solidFill>
                  <a:srgbClr val="0070C0"/>
                </a:solidFill>
                <a:latin typeface="+mj-lt"/>
              </a:rPr>
              <a:t>.:- </a:t>
            </a: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264181910134</a:t>
            </a:r>
            <a:endParaRPr lang="en-US" sz="4000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  <a:p>
            <a:pPr algn="ctr"/>
            <a:r>
              <a:rPr lang="en-US" sz="4000" b="1" dirty="0">
                <a:solidFill>
                  <a:srgbClr val="0070C0"/>
                </a:solidFill>
                <a:latin typeface="+mj-lt"/>
              </a:rPr>
              <a:t>Part Name </a:t>
            </a:r>
            <a:r>
              <a:rPr lang="en-US" sz="4000" dirty="0">
                <a:solidFill>
                  <a:srgbClr val="0070C0"/>
                </a:solidFill>
                <a:latin typeface="+mj-lt"/>
              </a:rPr>
              <a:t>:- </a:t>
            </a:r>
            <a:r>
              <a:rPr lang="en-US" sz="4000" dirty="0" err="1">
                <a:solidFill>
                  <a:schemeClr val="accent5">
                    <a:lumMod val="75000"/>
                  </a:schemeClr>
                </a:solidFill>
              </a:rPr>
              <a:t>Bezel_Head_Lamp</a:t>
            </a:r>
            <a:endParaRPr lang="en-US" sz="2400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308" y="44624"/>
            <a:ext cx="5891277" cy="677201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11075363" y="103911"/>
            <a:ext cx="990601" cy="1121340"/>
            <a:chOff x="11075363" y="103911"/>
            <a:chExt cx="990601" cy="1121340"/>
          </a:xfrm>
        </p:grpSpPr>
        <p:sp>
          <p:nvSpPr>
            <p:cNvPr id="9" name="Rectangle 8"/>
            <p:cNvSpPr/>
            <p:nvPr/>
          </p:nvSpPr>
          <p:spPr>
            <a:xfrm>
              <a:off x="11075363" y="825141"/>
              <a:ext cx="990601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>
                  <a:latin typeface="Calibri" pitchFamily="34" charset="0"/>
                  <a:cs typeface="Calibri" pitchFamily="34" charset="0"/>
                </a:rPr>
                <a:t>Siddhivinayak Confidential</a:t>
              </a: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6677"/>
            <a:stretch/>
          </p:blipFill>
          <p:spPr>
            <a:xfrm>
              <a:off x="11178219" y="103911"/>
              <a:ext cx="784888" cy="67720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5053790" y="5413128"/>
            <a:ext cx="2182136" cy="687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3870" b="1" dirty="0">
                <a:solidFill>
                  <a:srgbClr val="C00000"/>
                </a:solidFill>
                <a:latin typeface="+mj-lt"/>
                <a:ea typeface="MS Gothic" pitchFamily="49" charset="-128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48002" y="1617123"/>
            <a:ext cx="5968214" cy="324382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cxnSp>
        <p:nvCxnSpPr>
          <p:cNvPr id="19" name="Straight Connector 18"/>
          <p:cNvCxnSpPr/>
          <p:nvPr/>
        </p:nvCxnSpPr>
        <p:spPr>
          <a:xfrm>
            <a:off x="508001" y="848683"/>
            <a:ext cx="10363200" cy="153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11075363" y="103911"/>
            <a:ext cx="990601" cy="1121340"/>
            <a:chOff x="11075363" y="103911"/>
            <a:chExt cx="990601" cy="1121340"/>
          </a:xfrm>
        </p:grpSpPr>
        <p:sp>
          <p:nvSpPr>
            <p:cNvPr id="11" name="Rectangle 10"/>
            <p:cNvSpPr/>
            <p:nvPr/>
          </p:nvSpPr>
          <p:spPr>
            <a:xfrm>
              <a:off x="11075363" y="825141"/>
              <a:ext cx="990601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>
                  <a:latin typeface="Calibri" pitchFamily="34" charset="0"/>
                  <a:cs typeface="Calibri" pitchFamily="34" charset="0"/>
                </a:rPr>
                <a:t>Siddhivinayak Confidential</a:t>
              </a:r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6677"/>
            <a:stretch/>
          </p:blipFill>
          <p:spPr>
            <a:xfrm>
              <a:off x="11178219" y="103911"/>
              <a:ext cx="784888" cy="67720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Straight Connector 54"/>
          <p:cNvCxnSpPr/>
          <p:nvPr/>
        </p:nvCxnSpPr>
        <p:spPr>
          <a:xfrm>
            <a:off x="551544" y="614842"/>
            <a:ext cx="10363200" cy="153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946201" y="146757"/>
            <a:ext cx="1703487" cy="36570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lvl="0" algn="l"/>
            <a:r>
              <a:rPr lang="en-US" sz="1548" b="1" dirty="0">
                <a:sym typeface="+mn-ea"/>
              </a:rPr>
              <a:t>BILL OF MATERIAL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0133694"/>
              </p:ext>
            </p:extLst>
          </p:nvPr>
        </p:nvGraphicFramePr>
        <p:xfrm>
          <a:off x="3025419" y="1437377"/>
          <a:ext cx="5502391" cy="2742238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284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47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91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84934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10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10000"/>
                            </a:schemeClr>
                          </a:solidFill>
                        </a:rPr>
                        <a:t>SR. NO.</a:t>
                      </a:r>
                    </a:p>
                  </a:txBody>
                  <a:tcPr marL="88468" marR="88468" marT="44233" marB="44233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>
                            <a:lumMod val="10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1400" dirty="0">
                          <a:solidFill>
                            <a:schemeClr val="tx1">
                              <a:lumMod val="10000"/>
                            </a:schemeClr>
                          </a:solidFill>
                        </a:rPr>
                        <a:t>DESCRIPTION</a:t>
                      </a:r>
                      <a:endParaRPr lang="en-US" sz="1400" b="1" i="1" dirty="0">
                        <a:solidFill>
                          <a:schemeClr val="tx1">
                            <a:lumMod val="10000"/>
                          </a:schemeClr>
                        </a:solidFill>
                      </a:endParaRPr>
                    </a:p>
                  </a:txBody>
                  <a:tcPr marL="88468" marR="88468" marT="44233" marB="44233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>
                            <a:lumMod val="10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1400" dirty="0">
                          <a:solidFill>
                            <a:schemeClr val="tx1">
                              <a:lumMod val="10000"/>
                            </a:schemeClr>
                          </a:solidFill>
                        </a:rPr>
                        <a:t>MATERIAL</a:t>
                      </a:r>
                      <a:endParaRPr lang="en-US" sz="1400" b="1" i="1" dirty="0">
                        <a:solidFill>
                          <a:schemeClr val="tx1">
                            <a:lumMod val="10000"/>
                          </a:schemeClr>
                        </a:solidFill>
                      </a:endParaRPr>
                    </a:p>
                  </a:txBody>
                  <a:tcPr marL="88468" marR="88468" marT="44233" marB="44233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1867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>
                            <a:lumMod val="10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1400" dirty="0">
                          <a:solidFill>
                            <a:schemeClr val="tx1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en-US" sz="1400" b="1" dirty="0">
                        <a:solidFill>
                          <a:schemeClr val="tx1">
                            <a:lumMod val="10000"/>
                          </a:schemeClr>
                        </a:solidFill>
                        <a:latin typeface="+mj-lt"/>
                        <a:cs typeface="Consolas" pitchFamily="49" charset="0"/>
                      </a:endParaRPr>
                    </a:p>
                  </a:txBody>
                  <a:tcPr marL="88468" marR="88468" marT="44233" marB="44233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>
                            <a:lumMod val="10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1400" dirty="0">
                          <a:solidFill>
                            <a:schemeClr val="tx1">
                              <a:lumMod val="10000"/>
                            </a:schemeClr>
                          </a:solidFill>
                        </a:rPr>
                        <a:t>Base Plate</a:t>
                      </a:r>
                      <a:endParaRPr lang="en-US" sz="1400" b="1" dirty="0">
                        <a:solidFill>
                          <a:schemeClr val="tx1">
                            <a:lumMod val="10000"/>
                          </a:schemeClr>
                        </a:solidFill>
                        <a:latin typeface="+mj-lt"/>
                        <a:cs typeface="Consolas" pitchFamily="49" charset="0"/>
                      </a:endParaRPr>
                    </a:p>
                  </a:txBody>
                  <a:tcPr marL="88468" marR="88468" marT="44233" marB="44233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tx1">
                            <a:lumMod val="10000"/>
                          </a:schemeClr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>
                              <a:lumMod val="10000"/>
                            </a:schemeClr>
                          </a:solidFill>
                        </a:rPr>
                        <a:t>AL</a:t>
                      </a:r>
                    </a:p>
                  </a:txBody>
                  <a:tcPr marL="88468" marR="88468" marT="44233" marB="44233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5065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>
                            <a:lumMod val="10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1400" dirty="0">
                          <a:solidFill>
                            <a:schemeClr val="tx1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en-US" sz="1400" b="1" dirty="0">
                        <a:solidFill>
                          <a:schemeClr val="tx1">
                            <a:lumMod val="10000"/>
                          </a:schemeClr>
                        </a:solidFill>
                        <a:latin typeface="+mj-lt"/>
                        <a:cs typeface="Consolas" pitchFamily="49" charset="0"/>
                      </a:endParaRPr>
                    </a:p>
                  </a:txBody>
                  <a:tcPr marL="88468" marR="88468" marT="44233" marB="44233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>
                            <a:lumMod val="10000"/>
                          </a:schemeClr>
                        </a:solidFill>
                        <a:latin typeface="+mn-lt"/>
                      </a:endParaRPr>
                    </a:p>
                    <a:p>
                      <a:pPr algn="ctr"/>
                      <a:r>
                        <a:rPr lang="en-US" sz="1400" b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+mn-lt"/>
                        </a:rPr>
                        <a:t>Resting</a:t>
                      </a:r>
                      <a:r>
                        <a:rPr lang="en-US" sz="1400" b="0" baseline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+mn-lt"/>
                        </a:rPr>
                        <a:t> Stand</a:t>
                      </a:r>
                      <a:endParaRPr lang="en-US" sz="1400" b="1" dirty="0">
                        <a:solidFill>
                          <a:schemeClr val="tx1">
                            <a:lumMod val="10000"/>
                          </a:schemeClr>
                        </a:solidFill>
                        <a:latin typeface="+mj-lt"/>
                      </a:endParaRPr>
                    </a:p>
                  </a:txBody>
                  <a:tcPr marL="88468" marR="88468" marT="44233" marB="44233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>
                            <a:lumMod val="10000"/>
                          </a:schemeClr>
                        </a:solidFill>
                        <a:latin typeface="+mj-lt"/>
                        <a:cs typeface="+mn-cs"/>
                      </a:endParaRPr>
                    </a:p>
                    <a:p>
                      <a:pPr algn="ctr"/>
                      <a:r>
                        <a:rPr lang="en-US" sz="1400" b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+mn-lt"/>
                          <a:cs typeface="+mn-cs"/>
                        </a:rPr>
                        <a:t>AL</a:t>
                      </a:r>
                    </a:p>
                  </a:txBody>
                  <a:tcPr marL="88468" marR="88468" marT="44233" marB="44233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5065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>
                            <a:lumMod val="10000"/>
                          </a:schemeClr>
                        </a:solidFill>
                        <a:latin typeface="+mj-lt"/>
                        <a:cs typeface="Consolas" pitchFamily="49" charset="0"/>
                      </a:endParaRPr>
                    </a:p>
                    <a:p>
                      <a:pPr algn="ctr"/>
                      <a:r>
                        <a:rPr lang="en-US" sz="1400" b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+mj-lt"/>
                          <a:cs typeface="Consolas" pitchFamily="49" charset="0"/>
                        </a:rPr>
                        <a:t>3</a:t>
                      </a:r>
                    </a:p>
                  </a:txBody>
                  <a:tcPr marL="88468" marR="88468" marT="44233" marB="44233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>
                            <a:lumMod val="10000"/>
                          </a:schemeClr>
                        </a:solidFill>
                        <a:latin typeface="+mj-lt"/>
                        <a:cs typeface="Consolas" pitchFamily="49" charset="0"/>
                      </a:endParaRPr>
                    </a:p>
                    <a:p>
                      <a:pPr algn="ctr"/>
                      <a:r>
                        <a:rPr lang="en-US" sz="1400" b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+mj-lt"/>
                          <a:cs typeface="Consolas" pitchFamily="49" charset="0"/>
                        </a:rPr>
                        <a:t>Pin</a:t>
                      </a:r>
                      <a:r>
                        <a:rPr lang="en-US" sz="1400" b="0" baseline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+mj-lt"/>
                          <a:cs typeface="Consolas" pitchFamily="49" charset="0"/>
                        </a:rPr>
                        <a:t> And Bush</a:t>
                      </a:r>
                      <a:endParaRPr lang="en-US" sz="1400" b="0" dirty="0">
                        <a:solidFill>
                          <a:schemeClr val="tx1">
                            <a:lumMod val="10000"/>
                          </a:schemeClr>
                        </a:solidFill>
                        <a:latin typeface="+mj-lt"/>
                        <a:cs typeface="Consolas" pitchFamily="49" charset="0"/>
                      </a:endParaRPr>
                    </a:p>
                  </a:txBody>
                  <a:tcPr marL="88468" marR="88468" marT="44233" marB="44233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kern="1200" dirty="0">
                        <a:solidFill>
                          <a:schemeClr val="tx1">
                            <a:lumMod val="10000"/>
                          </a:schemeClr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SS</a:t>
                      </a:r>
                    </a:p>
                  </a:txBody>
                  <a:tcPr marL="88468" marR="88468" marT="44233" marB="44233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5065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+mj-lt"/>
                          <a:cs typeface="Consolas" pitchFamily="49" charset="0"/>
                        </a:rPr>
                        <a:t>4</a:t>
                      </a:r>
                    </a:p>
                  </a:txBody>
                  <a:tcPr marL="88468" marR="88468" marT="44233" marB="442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+mj-lt"/>
                          <a:cs typeface="Consolas" pitchFamily="49" charset="0"/>
                        </a:rPr>
                        <a:t>Body</a:t>
                      </a:r>
                    </a:p>
                  </a:txBody>
                  <a:tcPr marL="88468" marR="88468" marT="44233" marB="44233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AL</a:t>
                      </a:r>
                    </a:p>
                  </a:txBody>
                  <a:tcPr marL="88468" marR="88468" marT="44233" marB="44233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11075363" y="103911"/>
            <a:ext cx="990601" cy="1121340"/>
            <a:chOff x="11075363" y="103911"/>
            <a:chExt cx="990601" cy="1121340"/>
          </a:xfrm>
        </p:grpSpPr>
        <p:sp>
          <p:nvSpPr>
            <p:cNvPr id="7" name="Rectangle 6"/>
            <p:cNvSpPr/>
            <p:nvPr/>
          </p:nvSpPr>
          <p:spPr>
            <a:xfrm>
              <a:off x="11075363" y="825141"/>
              <a:ext cx="990601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>
                  <a:latin typeface="Calibri" pitchFamily="34" charset="0"/>
                  <a:cs typeface="Calibri" pitchFamily="34" charset="0"/>
                </a:rPr>
                <a:t>Siddhivinayak Confidential</a:t>
              </a: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6677"/>
            <a:stretch/>
          </p:blipFill>
          <p:spPr>
            <a:xfrm>
              <a:off x="11178219" y="103911"/>
              <a:ext cx="784888" cy="67720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/>
          <p:cNvCxnSpPr/>
          <p:nvPr/>
        </p:nvCxnSpPr>
        <p:spPr>
          <a:xfrm>
            <a:off x="508001" y="848683"/>
            <a:ext cx="10363200" cy="153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562554" y="305894"/>
            <a:ext cx="2932528" cy="398762"/>
          </a:xfrm>
          <a:prstGeom prst="round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algn="ctr"/>
            <a:r>
              <a:rPr lang="en-US" sz="1742" b="1" dirty="0">
                <a:latin typeface="+mj-lt"/>
                <a:sym typeface="+mn-ea"/>
              </a:rPr>
              <a:t>ISOMETRIC  VIEW  OF  PART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57006" y="1748506"/>
            <a:ext cx="1620000" cy="408623"/>
          </a:xfrm>
          <a:prstGeom prst="round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algn="ctr"/>
            <a:r>
              <a:rPr lang="en-US" b="1" dirty="0">
                <a:latin typeface="+mj-lt"/>
                <a:sym typeface="+mn-ea"/>
              </a:rPr>
              <a:t>SURFACE - 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624994" y="1748505"/>
            <a:ext cx="1620000" cy="408623"/>
          </a:xfrm>
          <a:prstGeom prst="round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algn="ctr"/>
            <a:r>
              <a:rPr lang="en-US" b="1" dirty="0">
                <a:latin typeface="+mj-lt"/>
                <a:sym typeface="+mn-ea"/>
              </a:rPr>
              <a:t>SURFACE - B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1075363" y="103911"/>
            <a:ext cx="990601" cy="1121340"/>
            <a:chOff x="11075363" y="103911"/>
            <a:chExt cx="990601" cy="1121340"/>
          </a:xfrm>
        </p:grpSpPr>
        <p:sp>
          <p:nvSpPr>
            <p:cNvPr id="9" name="Rectangle 8"/>
            <p:cNvSpPr/>
            <p:nvPr/>
          </p:nvSpPr>
          <p:spPr>
            <a:xfrm>
              <a:off x="11075363" y="825141"/>
              <a:ext cx="990601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>
                  <a:latin typeface="Calibri" pitchFamily="34" charset="0"/>
                  <a:cs typeface="Calibri" pitchFamily="34" charset="0"/>
                </a:rPr>
                <a:t>Siddhivinayak Confidential</a:t>
              </a: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6677"/>
            <a:stretch/>
          </p:blipFill>
          <p:spPr>
            <a:xfrm>
              <a:off x="11178219" y="103911"/>
              <a:ext cx="784888" cy="677201"/>
            </a:xfrm>
            <a:prstGeom prst="rect">
              <a:avLst/>
            </a:prstGeom>
          </p:spPr>
        </p:pic>
      </p:grp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9129F30A-4102-7310-E2D9-1489DFA1E6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205654"/>
              </p:ext>
            </p:extLst>
          </p:nvPr>
        </p:nvGraphicFramePr>
        <p:xfrm>
          <a:off x="719886" y="2458638"/>
          <a:ext cx="5175006" cy="33200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3667543" imgH="2352530" progId="">
                  <p:link updateAutomatic="1"/>
                </p:oleObj>
              </mc:Choice>
              <mc:Fallback>
                <p:oleObj r:id="rId4" imgW="3667543" imgH="2352530" progId="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19886" y="2458638"/>
                        <a:ext cx="5175006" cy="33200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F5B9DDE7-6E44-4EF5-044D-B0CC540864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8653487"/>
              </p:ext>
            </p:extLst>
          </p:nvPr>
        </p:nvGraphicFramePr>
        <p:xfrm>
          <a:off x="6896345" y="2555001"/>
          <a:ext cx="5066762" cy="31273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3777863" imgH="2332193" progId="">
                  <p:link updateAutomatic="1"/>
                </p:oleObj>
              </mc:Choice>
              <mc:Fallback>
                <p:oleObj r:id="rId4" imgW="3777863" imgH="2332193" progId="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896345" y="2555001"/>
                        <a:ext cx="5066762" cy="31273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64602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80908E-3400-5797-7EA8-30DD23609D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723" y="1197548"/>
            <a:ext cx="2057930" cy="2608180"/>
          </a:xfrm>
          <a:prstGeom prst="rect">
            <a:avLst/>
          </a:prstGeom>
        </p:spPr>
      </p:pic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AF9D8FE5-4FB5-D96B-F857-470613F035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838920"/>
              </p:ext>
            </p:extLst>
          </p:nvPr>
        </p:nvGraphicFramePr>
        <p:xfrm>
          <a:off x="7447142" y="1497957"/>
          <a:ext cx="3193170" cy="4264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069089" imgH="2762592" progId="">
                  <p:link updateAutomatic="1"/>
                </p:oleObj>
              </mc:Choice>
              <mc:Fallback>
                <p:oleObj r:id="rId4" imgW="2069089" imgH="2762592" progId="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447142" y="1497957"/>
                        <a:ext cx="3193170" cy="42640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CBFBE05C-87CB-43F0-BB32-ACD30AE00D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8176274"/>
              </p:ext>
            </p:extLst>
          </p:nvPr>
        </p:nvGraphicFramePr>
        <p:xfrm>
          <a:off x="619434" y="4131219"/>
          <a:ext cx="4240104" cy="26171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3777863" imgH="2332193" progId="">
                  <p:link updateAutomatic="1"/>
                </p:oleObj>
              </mc:Choice>
              <mc:Fallback>
                <p:oleObj r:id="rId4" imgW="3777863" imgH="2332193" progId="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19434" y="4131219"/>
                        <a:ext cx="4240104" cy="26171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7" name="Straight Connector 86"/>
          <p:cNvCxnSpPr/>
          <p:nvPr/>
        </p:nvCxnSpPr>
        <p:spPr>
          <a:xfrm>
            <a:off x="485423" y="814816"/>
            <a:ext cx="10363200" cy="153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5" name="Text Box 12"/>
          <p:cNvSpPr txBox="1"/>
          <p:nvPr/>
        </p:nvSpPr>
        <p:spPr>
          <a:xfrm>
            <a:off x="8925162" y="382593"/>
            <a:ext cx="1715150" cy="338554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>
                <a:lumMod val="1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/>
              <a:t>SECTION CUT  A-A</a:t>
            </a:r>
          </a:p>
        </p:txBody>
      </p:sp>
      <p:sp>
        <p:nvSpPr>
          <p:cNvPr id="66" name="Text Box 12"/>
          <p:cNvSpPr txBox="1"/>
          <p:nvPr/>
        </p:nvSpPr>
        <p:spPr>
          <a:xfrm>
            <a:off x="436124" y="382593"/>
            <a:ext cx="1324017" cy="338554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>
                <a:lumMod val="1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/>
              <a:t>SECTION  A-A</a:t>
            </a:r>
          </a:p>
        </p:txBody>
      </p:sp>
      <p:cxnSp>
        <p:nvCxnSpPr>
          <p:cNvPr id="36" name="Straight Connector 35"/>
          <p:cNvCxnSpPr/>
          <p:nvPr/>
        </p:nvCxnSpPr>
        <p:spPr>
          <a:xfrm rot="16200000" flipH="1">
            <a:off x="3073401" y="3767667"/>
            <a:ext cx="5841999" cy="451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69333" y="4030133"/>
            <a:ext cx="5588000" cy="79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5002697" y="268701"/>
            <a:ext cx="2007414" cy="340519"/>
          </a:xfrm>
          <a:prstGeom prst="round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spc="-1" dirty="0">
                <a:uFill>
                  <a:solidFill>
                    <a:srgbClr val="FFFFFF"/>
                  </a:solidFill>
                </a:uFill>
                <a:latin typeface="Calibri" pitchFamily="34" charset="0"/>
                <a:cs typeface="Calibri" pitchFamily="34" charset="0"/>
              </a:rPr>
              <a:t>Mechanisms</a:t>
            </a:r>
            <a:endParaRPr lang="en-IN" sz="1400" b="1" spc="-1" dirty="0">
              <a:uFill>
                <a:solidFill>
                  <a:srgbClr val="FFFFFF"/>
                </a:solidFill>
              </a:u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8" name="TextBox 35"/>
          <p:cNvSpPr>
            <a:spLocks noChangeArrowheads="1"/>
          </p:cNvSpPr>
          <p:nvPr/>
        </p:nvSpPr>
        <p:spPr bwMode="auto">
          <a:xfrm>
            <a:off x="6404239" y="6132363"/>
            <a:ext cx="5437805" cy="578882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12700">
            <a:solidFill>
              <a:schemeClr val="tx1"/>
            </a:solidFill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Mechanisms are provided as per surrounding at 9 places as shown above 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11075363" y="103911"/>
            <a:ext cx="990601" cy="1121340"/>
            <a:chOff x="11075363" y="103911"/>
            <a:chExt cx="990601" cy="1121340"/>
          </a:xfrm>
        </p:grpSpPr>
        <p:sp>
          <p:nvSpPr>
            <p:cNvPr id="32" name="Rectangle 31"/>
            <p:cNvSpPr/>
            <p:nvPr/>
          </p:nvSpPr>
          <p:spPr>
            <a:xfrm>
              <a:off x="11075363" y="825141"/>
              <a:ext cx="990601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>
                  <a:latin typeface="Calibri" pitchFamily="34" charset="0"/>
                  <a:cs typeface="Calibri" pitchFamily="34" charset="0"/>
                </a:rPr>
                <a:t>Siddhivinayak Confidential</a:t>
              </a:r>
            </a:p>
          </p:txBody>
        </p:sp>
        <p:pic>
          <p:nvPicPr>
            <p:cNvPr id="33" name="Picture 32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6677"/>
            <a:stretch/>
          </p:blipFill>
          <p:spPr>
            <a:xfrm>
              <a:off x="11178219" y="103911"/>
              <a:ext cx="784888" cy="677201"/>
            </a:xfrm>
            <a:prstGeom prst="rect">
              <a:avLst/>
            </a:prstGeom>
          </p:spPr>
        </p:pic>
      </p:grpSp>
      <p:cxnSp>
        <p:nvCxnSpPr>
          <p:cNvPr id="95" name="Straight Arrow Connector 94"/>
          <p:cNvCxnSpPr>
            <a:stCxn id="94" idx="3"/>
          </p:cNvCxnSpPr>
          <p:nvPr/>
        </p:nvCxnSpPr>
        <p:spPr>
          <a:xfrm flipV="1">
            <a:off x="8883669" y="1814801"/>
            <a:ext cx="451782" cy="2047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1"/>
          <p:cNvSpPr txBox="1"/>
          <p:nvPr/>
        </p:nvSpPr>
        <p:spPr>
          <a:xfrm>
            <a:off x="8518770" y="5417083"/>
            <a:ext cx="1049914" cy="340519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3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spc="-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  <a:cs typeface="Calibri" pitchFamily="34" charset="0"/>
              </a:rPr>
              <a:t>Base Plate</a:t>
            </a:r>
            <a:endParaRPr lang="en-IN" sz="1400" b="1" spc="-1" dirty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4" name="TextBox 1"/>
          <p:cNvSpPr txBox="1"/>
          <p:nvPr/>
        </p:nvSpPr>
        <p:spPr>
          <a:xfrm>
            <a:off x="7756892" y="1646588"/>
            <a:ext cx="1126777" cy="340519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3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1400" b="1" spc="-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  <a:cs typeface="Calibri" pitchFamily="34" charset="0"/>
              </a:rPr>
              <a:t>Component</a:t>
            </a:r>
          </a:p>
        </p:txBody>
      </p:sp>
      <p:cxnSp>
        <p:nvCxnSpPr>
          <p:cNvPr id="93" name="Straight Connector 92"/>
          <p:cNvCxnSpPr>
            <a:cxnSpLocks/>
          </p:cNvCxnSpPr>
          <p:nvPr/>
        </p:nvCxnSpPr>
        <p:spPr>
          <a:xfrm flipH="1">
            <a:off x="4025864" y="5296768"/>
            <a:ext cx="745887" cy="0"/>
          </a:xfrm>
          <a:prstGeom prst="line">
            <a:avLst/>
          </a:prstGeom>
          <a:ln w="28575">
            <a:solidFill>
              <a:srgbClr val="FFC000"/>
            </a:solidFill>
            <a:prstDash val="lg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99B893E-5A5A-D3F2-37BD-7196DDF7B60D}"/>
              </a:ext>
            </a:extLst>
          </p:cNvPr>
          <p:cNvGrpSpPr/>
          <p:nvPr/>
        </p:nvGrpSpPr>
        <p:grpSpPr>
          <a:xfrm>
            <a:off x="3973740" y="4837296"/>
            <a:ext cx="305063" cy="472067"/>
            <a:chOff x="5030972" y="4613405"/>
            <a:chExt cx="305063" cy="472067"/>
          </a:xfrm>
        </p:grpSpPr>
        <p:cxnSp>
          <p:nvCxnSpPr>
            <p:cNvPr id="96" name="Straight Arrow Connector 95"/>
            <p:cNvCxnSpPr>
              <a:cxnSpLocks/>
              <a:stCxn id="97" idx="2"/>
            </p:cNvCxnSpPr>
            <p:nvPr/>
          </p:nvCxnSpPr>
          <p:spPr>
            <a:xfrm flipH="1">
              <a:off x="5183503" y="4919629"/>
              <a:ext cx="4271" cy="16584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97" name="Rectangle 96"/>
            <p:cNvSpPr/>
            <p:nvPr/>
          </p:nvSpPr>
          <p:spPr>
            <a:xfrm rot="21504129">
              <a:off x="5030972" y="4613405"/>
              <a:ext cx="305063" cy="306284"/>
            </a:xfrm>
            <a:prstGeom prst="rect">
              <a:avLst/>
            </a:prstGeom>
            <a:solidFill>
              <a:schemeClr val="tx1">
                <a:lumMod val="1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742" dirty="0"/>
                <a:t>A</a:t>
              </a:r>
            </a:p>
          </p:txBody>
        </p:sp>
      </p:grpSp>
      <p:sp>
        <p:nvSpPr>
          <p:cNvPr id="100" name="Rounded Rectangle 99"/>
          <p:cNvSpPr/>
          <p:nvPr/>
        </p:nvSpPr>
        <p:spPr>
          <a:xfrm>
            <a:off x="180622" y="869245"/>
            <a:ext cx="5746045" cy="29576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2" name="TextBox 101"/>
          <p:cNvSpPr txBox="1"/>
          <p:nvPr/>
        </p:nvSpPr>
        <p:spPr>
          <a:xfrm>
            <a:off x="842741" y="1027289"/>
            <a:ext cx="1539215" cy="34051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spc="-1" dirty="0">
                <a:uFill>
                  <a:solidFill>
                    <a:srgbClr val="FFFFFF"/>
                  </a:solidFill>
                </a:uFill>
                <a:latin typeface="Calibri" pitchFamily="34" charset="0"/>
                <a:cs typeface="Calibri" pitchFamily="34" charset="0"/>
              </a:rPr>
              <a:t>2D  DRAWING </a:t>
            </a:r>
            <a:endParaRPr lang="en-IN" sz="1400" b="1" spc="-1" dirty="0">
              <a:uFill>
                <a:solidFill>
                  <a:srgbClr val="FFFFFF"/>
                </a:solidFill>
              </a:u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4" name="Rounded Rectangle 103"/>
          <p:cNvSpPr/>
          <p:nvPr/>
        </p:nvSpPr>
        <p:spPr>
          <a:xfrm flipV="1">
            <a:off x="4257167" y="4464310"/>
            <a:ext cx="283996" cy="29819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ounded Rectangle 103">
            <a:extLst>
              <a:ext uri="{FF2B5EF4-FFF2-40B4-BE49-F238E27FC236}">
                <a16:creationId xmlns:a16="http://schemas.microsoft.com/office/drawing/2014/main" id="{D89EB40E-C057-41D7-43B2-62B3EE10E52C}"/>
              </a:ext>
            </a:extLst>
          </p:cNvPr>
          <p:cNvSpPr/>
          <p:nvPr/>
        </p:nvSpPr>
        <p:spPr>
          <a:xfrm flipV="1">
            <a:off x="4256810" y="5141582"/>
            <a:ext cx="283996" cy="29819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ounded Rectangle 103">
            <a:extLst>
              <a:ext uri="{FF2B5EF4-FFF2-40B4-BE49-F238E27FC236}">
                <a16:creationId xmlns:a16="http://schemas.microsoft.com/office/drawing/2014/main" id="{786AC3E0-501F-631B-59A6-84E543E6E9F3}"/>
              </a:ext>
            </a:extLst>
          </p:cNvPr>
          <p:cNvSpPr/>
          <p:nvPr/>
        </p:nvSpPr>
        <p:spPr>
          <a:xfrm flipV="1">
            <a:off x="4180610" y="5944953"/>
            <a:ext cx="283996" cy="29819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ounded Rectangle 103">
            <a:extLst>
              <a:ext uri="{FF2B5EF4-FFF2-40B4-BE49-F238E27FC236}">
                <a16:creationId xmlns:a16="http://schemas.microsoft.com/office/drawing/2014/main" id="{FD542215-FF92-215F-0B6A-1F9EA2067546}"/>
              </a:ext>
            </a:extLst>
          </p:cNvPr>
          <p:cNvSpPr/>
          <p:nvPr/>
        </p:nvSpPr>
        <p:spPr>
          <a:xfrm flipV="1">
            <a:off x="3441470" y="6037637"/>
            <a:ext cx="283996" cy="29819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ounded Rectangle 103">
            <a:extLst>
              <a:ext uri="{FF2B5EF4-FFF2-40B4-BE49-F238E27FC236}">
                <a16:creationId xmlns:a16="http://schemas.microsoft.com/office/drawing/2014/main" id="{D4A398B6-9C88-EA14-D8C2-85894BBE6DF4}"/>
              </a:ext>
            </a:extLst>
          </p:cNvPr>
          <p:cNvSpPr/>
          <p:nvPr/>
        </p:nvSpPr>
        <p:spPr>
          <a:xfrm flipV="1">
            <a:off x="2012542" y="6040000"/>
            <a:ext cx="283996" cy="29819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CC77239-F617-0AF8-14DC-583DDDE96249}"/>
              </a:ext>
            </a:extLst>
          </p:cNvPr>
          <p:cNvGrpSpPr/>
          <p:nvPr/>
        </p:nvGrpSpPr>
        <p:grpSpPr>
          <a:xfrm>
            <a:off x="4547640" y="4791587"/>
            <a:ext cx="305063" cy="472067"/>
            <a:chOff x="5030972" y="4613405"/>
            <a:chExt cx="305063" cy="472067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C467395-4898-179F-A559-F0BC6C287CAE}"/>
                </a:ext>
              </a:extLst>
            </p:cNvPr>
            <p:cNvCxnSpPr>
              <a:cxnSpLocks/>
              <a:stCxn id="15" idx="2"/>
            </p:cNvCxnSpPr>
            <p:nvPr/>
          </p:nvCxnSpPr>
          <p:spPr>
            <a:xfrm flipH="1">
              <a:off x="5183503" y="4919629"/>
              <a:ext cx="4271" cy="16584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740CBA7-ED99-42E2-D1D8-8F10E353178B}"/>
                </a:ext>
              </a:extLst>
            </p:cNvPr>
            <p:cNvSpPr/>
            <p:nvPr/>
          </p:nvSpPr>
          <p:spPr>
            <a:xfrm rot="21504129">
              <a:off x="5030972" y="4613405"/>
              <a:ext cx="305063" cy="306284"/>
            </a:xfrm>
            <a:prstGeom prst="rect">
              <a:avLst/>
            </a:prstGeom>
            <a:solidFill>
              <a:schemeClr val="tx1">
                <a:lumMod val="1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742" dirty="0"/>
                <a:t>A</a:t>
              </a:r>
            </a:p>
          </p:txBody>
        </p: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B7A03F1-3182-26CA-8044-25DB12176E33}"/>
              </a:ext>
            </a:extLst>
          </p:cNvPr>
          <p:cNvCxnSpPr>
            <a:stCxn id="18" idx="3"/>
          </p:cNvCxnSpPr>
          <p:nvPr/>
        </p:nvCxnSpPr>
        <p:spPr>
          <a:xfrm flipV="1">
            <a:off x="8793356" y="3702270"/>
            <a:ext cx="451782" cy="2047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">
            <a:extLst>
              <a:ext uri="{FF2B5EF4-FFF2-40B4-BE49-F238E27FC236}">
                <a16:creationId xmlns:a16="http://schemas.microsoft.com/office/drawing/2014/main" id="{CCF97C3C-210E-7385-74A1-D2847EE6E728}"/>
              </a:ext>
            </a:extLst>
          </p:cNvPr>
          <p:cNvSpPr txBox="1"/>
          <p:nvPr/>
        </p:nvSpPr>
        <p:spPr>
          <a:xfrm>
            <a:off x="7666579" y="3534057"/>
            <a:ext cx="1126777" cy="340519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3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1400" b="1" spc="-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  <a:cs typeface="Calibri" pitchFamily="34" charset="0"/>
              </a:rPr>
              <a:t>Mechanism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05748DF-05FC-0A37-7844-5E663C81D7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68209" y="1564555"/>
            <a:ext cx="1992794" cy="2063712"/>
          </a:xfrm>
          <a:prstGeom prst="rect">
            <a:avLst/>
          </a:prstGeom>
        </p:spPr>
      </p:pic>
      <p:sp>
        <p:nvSpPr>
          <p:cNvPr id="21" name="Rounded Rectangle 103">
            <a:extLst>
              <a:ext uri="{FF2B5EF4-FFF2-40B4-BE49-F238E27FC236}">
                <a16:creationId xmlns:a16="http://schemas.microsoft.com/office/drawing/2014/main" id="{B96D3B6E-B574-4100-90B2-23BFD1A6D111}"/>
              </a:ext>
            </a:extLst>
          </p:cNvPr>
          <p:cNvSpPr/>
          <p:nvPr/>
        </p:nvSpPr>
        <p:spPr>
          <a:xfrm flipV="1">
            <a:off x="3808596" y="4256897"/>
            <a:ext cx="283996" cy="29819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ounded Rectangle 103">
            <a:extLst>
              <a:ext uri="{FF2B5EF4-FFF2-40B4-BE49-F238E27FC236}">
                <a16:creationId xmlns:a16="http://schemas.microsoft.com/office/drawing/2014/main" id="{648967FD-C9CC-B484-44FD-C6BF7D18F69E}"/>
              </a:ext>
            </a:extLst>
          </p:cNvPr>
          <p:cNvSpPr/>
          <p:nvPr/>
        </p:nvSpPr>
        <p:spPr>
          <a:xfrm flipV="1">
            <a:off x="2570468" y="4291033"/>
            <a:ext cx="283996" cy="29819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ounded Rectangle 103">
            <a:extLst>
              <a:ext uri="{FF2B5EF4-FFF2-40B4-BE49-F238E27FC236}">
                <a16:creationId xmlns:a16="http://schemas.microsoft.com/office/drawing/2014/main" id="{D271AA78-2F11-F640-DE7D-5376EA73316A}"/>
              </a:ext>
            </a:extLst>
          </p:cNvPr>
          <p:cNvSpPr/>
          <p:nvPr/>
        </p:nvSpPr>
        <p:spPr>
          <a:xfrm flipV="1">
            <a:off x="924001" y="5587342"/>
            <a:ext cx="283996" cy="29819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ounded Rectangle 103">
            <a:extLst>
              <a:ext uri="{FF2B5EF4-FFF2-40B4-BE49-F238E27FC236}">
                <a16:creationId xmlns:a16="http://schemas.microsoft.com/office/drawing/2014/main" id="{1A18FC8A-5FBF-84E4-3063-B8F64B25E2E7}"/>
              </a:ext>
            </a:extLst>
          </p:cNvPr>
          <p:cNvSpPr/>
          <p:nvPr/>
        </p:nvSpPr>
        <p:spPr>
          <a:xfrm flipV="1">
            <a:off x="1434461" y="4405992"/>
            <a:ext cx="283996" cy="29819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61D39A8B-3C88-0BFB-402A-FAB54EEA886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54876" y="1368102"/>
            <a:ext cx="3185436" cy="438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329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3AD88CC8-B32F-FE32-90BF-25AF8D9773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9729212"/>
              </p:ext>
            </p:extLst>
          </p:nvPr>
        </p:nvGraphicFramePr>
        <p:xfrm>
          <a:off x="8106981" y="1189764"/>
          <a:ext cx="2132290" cy="46199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771292" imgH="1671460" progId="">
                  <p:link updateAutomatic="1"/>
                </p:oleObj>
              </mc:Choice>
              <mc:Fallback>
                <p:oleObj r:id="rId3" imgW="771292" imgH="1671460" progId="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106981" y="1189764"/>
                        <a:ext cx="2132290" cy="46199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CBFBE05C-87CB-43F0-BB32-ACD30AE00D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9434" y="4131219"/>
          <a:ext cx="4240104" cy="26171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3777863" imgH="2332193" progId="">
                  <p:link updateAutomatic="1"/>
                </p:oleObj>
              </mc:Choice>
              <mc:Fallback>
                <p:oleObj r:id="rId3" imgW="3777863" imgH="2332193" progId="">
                  <p:link updateAutomatic="1"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CBFBE05C-87CB-43F0-BB32-ACD30AE00D9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19434" y="4131219"/>
                        <a:ext cx="4240104" cy="26171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7" name="Straight Connector 86"/>
          <p:cNvCxnSpPr/>
          <p:nvPr/>
        </p:nvCxnSpPr>
        <p:spPr>
          <a:xfrm>
            <a:off x="485423" y="814816"/>
            <a:ext cx="10363200" cy="153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5" name="Text Box 12"/>
          <p:cNvSpPr txBox="1"/>
          <p:nvPr/>
        </p:nvSpPr>
        <p:spPr>
          <a:xfrm>
            <a:off x="8925162" y="382593"/>
            <a:ext cx="1695913" cy="338554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>
                <a:lumMod val="1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/>
              <a:t>SECTION CUT  B-B</a:t>
            </a:r>
          </a:p>
        </p:txBody>
      </p:sp>
      <p:sp>
        <p:nvSpPr>
          <p:cNvPr id="66" name="Text Box 12"/>
          <p:cNvSpPr txBox="1"/>
          <p:nvPr/>
        </p:nvSpPr>
        <p:spPr>
          <a:xfrm>
            <a:off x="436124" y="382593"/>
            <a:ext cx="1304781" cy="338554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>
                <a:lumMod val="1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/>
              <a:t>SECTION  B-B</a:t>
            </a:r>
          </a:p>
        </p:txBody>
      </p:sp>
      <p:cxnSp>
        <p:nvCxnSpPr>
          <p:cNvPr id="36" name="Straight Connector 35"/>
          <p:cNvCxnSpPr/>
          <p:nvPr/>
        </p:nvCxnSpPr>
        <p:spPr>
          <a:xfrm rot="16200000" flipH="1">
            <a:off x="3073401" y="3767667"/>
            <a:ext cx="5841999" cy="451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69333" y="4030133"/>
            <a:ext cx="5588000" cy="79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5002697" y="268701"/>
            <a:ext cx="2007414" cy="340519"/>
          </a:xfrm>
          <a:prstGeom prst="round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spc="-1" dirty="0">
                <a:uFill>
                  <a:solidFill>
                    <a:srgbClr val="FFFFFF"/>
                  </a:solidFill>
                </a:uFill>
                <a:latin typeface="Calibri" pitchFamily="34" charset="0"/>
                <a:cs typeface="Calibri" pitchFamily="34" charset="0"/>
              </a:rPr>
              <a:t>Locater</a:t>
            </a:r>
            <a:endParaRPr lang="en-IN" sz="1400" b="1" spc="-1" dirty="0">
              <a:uFill>
                <a:solidFill>
                  <a:srgbClr val="FFFFFF"/>
                </a:solidFill>
              </a:u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8" name="TextBox 35"/>
          <p:cNvSpPr>
            <a:spLocks noChangeArrowheads="1"/>
          </p:cNvSpPr>
          <p:nvPr/>
        </p:nvSpPr>
        <p:spPr bwMode="auto">
          <a:xfrm>
            <a:off x="6404239" y="6132363"/>
            <a:ext cx="5437805" cy="578882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12700">
            <a:solidFill>
              <a:schemeClr val="tx1"/>
            </a:solidFill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Locators are provided as per surrounding  at 2 places to locate the part as shown above 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11075363" y="103911"/>
            <a:ext cx="990601" cy="1121340"/>
            <a:chOff x="11075363" y="103911"/>
            <a:chExt cx="990601" cy="1121340"/>
          </a:xfrm>
        </p:grpSpPr>
        <p:sp>
          <p:nvSpPr>
            <p:cNvPr id="32" name="Rectangle 31"/>
            <p:cNvSpPr/>
            <p:nvPr/>
          </p:nvSpPr>
          <p:spPr>
            <a:xfrm>
              <a:off x="11075363" y="825141"/>
              <a:ext cx="990601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>
                  <a:latin typeface="Calibri" pitchFamily="34" charset="0"/>
                  <a:cs typeface="Calibri" pitchFamily="34" charset="0"/>
                </a:rPr>
                <a:t>Siddhivinayak Confidential</a:t>
              </a:r>
            </a:p>
          </p:txBody>
        </p:sp>
        <p:pic>
          <p:nvPicPr>
            <p:cNvPr id="33" name="Picture 32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6677"/>
            <a:stretch/>
          </p:blipFill>
          <p:spPr>
            <a:xfrm>
              <a:off x="11178219" y="103911"/>
              <a:ext cx="784888" cy="677201"/>
            </a:xfrm>
            <a:prstGeom prst="rect">
              <a:avLst/>
            </a:prstGeom>
          </p:spPr>
        </p:pic>
      </p:grpSp>
      <p:cxnSp>
        <p:nvCxnSpPr>
          <p:cNvPr id="95" name="Straight Arrow Connector 94"/>
          <p:cNvCxnSpPr>
            <a:cxnSpLocks/>
            <a:stCxn id="94" idx="2"/>
          </p:cNvCxnSpPr>
          <p:nvPr/>
        </p:nvCxnSpPr>
        <p:spPr>
          <a:xfrm flipH="1">
            <a:off x="9257389" y="1360023"/>
            <a:ext cx="1" cy="47923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1"/>
          <p:cNvSpPr txBox="1"/>
          <p:nvPr/>
        </p:nvSpPr>
        <p:spPr>
          <a:xfrm>
            <a:off x="8598184" y="5005986"/>
            <a:ext cx="1049914" cy="340519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3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spc="-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  <a:cs typeface="Calibri" pitchFamily="34" charset="0"/>
              </a:rPr>
              <a:t>Base Plate</a:t>
            </a:r>
            <a:endParaRPr lang="en-IN" sz="1400" b="1" spc="-1" dirty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4" name="TextBox 1"/>
          <p:cNvSpPr txBox="1"/>
          <p:nvPr/>
        </p:nvSpPr>
        <p:spPr>
          <a:xfrm>
            <a:off x="8694001" y="1019504"/>
            <a:ext cx="1126777" cy="340519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3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1400" b="1" spc="-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  <a:cs typeface="Calibri" pitchFamily="34" charset="0"/>
              </a:rPr>
              <a:t>Component</a:t>
            </a:r>
          </a:p>
        </p:txBody>
      </p:sp>
      <p:cxnSp>
        <p:nvCxnSpPr>
          <p:cNvPr id="93" name="Straight Connector 92"/>
          <p:cNvCxnSpPr>
            <a:cxnSpLocks/>
          </p:cNvCxnSpPr>
          <p:nvPr/>
        </p:nvCxnSpPr>
        <p:spPr>
          <a:xfrm flipH="1">
            <a:off x="760153" y="5312316"/>
            <a:ext cx="745887" cy="0"/>
          </a:xfrm>
          <a:prstGeom prst="line">
            <a:avLst/>
          </a:prstGeom>
          <a:ln w="28575">
            <a:solidFill>
              <a:srgbClr val="FFC000"/>
            </a:solidFill>
            <a:prstDash val="lg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99B893E-5A5A-D3F2-37BD-7196DDF7B60D}"/>
              </a:ext>
            </a:extLst>
          </p:cNvPr>
          <p:cNvGrpSpPr/>
          <p:nvPr/>
        </p:nvGrpSpPr>
        <p:grpSpPr>
          <a:xfrm>
            <a:off x="708029" y="4852844"/>
            <a:ext cx="305063" cy="472067"/>
            <a:chOff x="5030972" y="4613405"/>
            <a:chExt cx="305063" cy="472067"/>
          </a:xfrm>
        </p:grpSpPr>
        <p:cxnSp>
          <p:nvCxnSpPr>
            <p:cNvPr id="96" name="Straight Arrow Connector 95"/>
            <p:cNvCxnSpPr>
              <a:cxnSpLocks/>
              <a:stCxn id="97" idx="2"/>
            </p:cNvCxnSpPr>
            <p:nvPr/>
          </p:nvCxnSpPr>
          <p:spPr>
            <a:xfrm flipH="1">
              <a:off x="5183503" y="4919629"/>
              <a:ext cx="4271" cy="16584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97" name="Rectangle 96"/>
            <p:cNvSpPr/>
            <p:nvPr/>
          </p:nvSpPr>
          <p:spPr>
            <a:xfrm rot="21504129">
              <a:off x="5030972" y="4613405"/>
              <a:ext cx="305063" cy="306284"/>
            </a:xfrm>
            <a:prstGeom prst="rect">
              <a:avLst/>
            </a:prstGeom>
            <a:solidFill>
              <a:schemeClr val="tx1">
                <a:lumMod val="1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742" dirty="0"/>
                <a:t>B</a:t>
              </a:r>
            </a:p>
          </p:txBody>
        </p:sp>
      </p:grpSp>
      <p:sp>
        <p:nvSpPr>
          <p:cNvPr id="100" name="Rounded Rectangle 99"/>
          <p:cNvSpPr/>
          <p:nvPr/>
        </p:nvSpPr>
        <p:spPr>
          <a:xfrm>
            <a:off x="180622" y="869245"/>
            <a:ext cx="5746045" cy="29576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2" name="TextBox 101"/>
          <p:cNvSpPr txBox="1"/>
          <p:nvPr/>
        </p:nvSpPr>
        <p:spPr>
          <a:xfrm>
            <a:off x="842741" y="1027289"/>
            <a:ext cx="1539215" cy="34051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spc="-1" dirty="0">
                <a:uFill>
                  <a:solidFill>
                    <a:srgbClr val="FFFFFF"/>
                  </a:solidFill>
                </a:uFill>
                <a:latin typeface="Calibri" pitchFamily="34" charset="0"/>
                <a:cs typeface="Calibri" pitchFamily="34" charset="0"/>
              </a:rPr>
              <a:t>2D  DRAWING </a:t>
            </a:r>
            <a:endParaRPr lang="en-IN" sz="1400" b="1" spc="-1" dirty="0">
              <a:uFill>
                <a:solidFill>
                  <a:srgbClr val="FFFFFF"/>
                </a:solidFill>
              </a:u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Rounded Rectangle 103">
            <a:extLst>
              <a:ext uri="{FF2B5EF4-FFF2-40B4-BE49-F238E27FC236}">
                <a16:creationId xmlns:a16="http://schemas.microsoft.com/office/drawing/2014/main" id="{D89EB40E-C057-41D7-43B2-62B3EE10E52C}"/>
              </a:ext>
            </a:extLst>
          </p:cNvPr>
          <p:cNvSpPr/>
          <p:nvPr/>
        </p:nvSpPr>
        <p:spPr>
          <a:xfrm flipV="1">
            <a:off x="991099" y="5157130"/>
            <a:ext cx="283996" cy="29819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ounded Rectangle 103">
            <a:extLst>
              <a:ext uri="{FF2B5EF4-FFF2-40B4-BE49-F238E27FC236}">
                <a16:creationId xmlns:a16="http://schemas.microsoft.com/office/drawing/2014/main" id="{D4A398B6-9C88-EA14-D8C2-85894BBE6DF4}"/>
              </a:ext>
            </a:extLst>
          </p:cNvPr>
          <p:cNvSpPr/>
          <p:nvPr/>
        </p:nvSpPr>
        <p:spPr>
          <a:xfrm flipV="1">
            <a:off x="2739486" y="4312356"/>
            <a:ext cx="283996" cy="29819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CC77239-F617-0AF8-14DC-583DDDE96249}"/>
              </a:ext>
            </a:extLst>
          </p:cNvPr>
          <p:cNvGrpSpPr/>
          <p:nvPr/>
        </p:nvGrpSpPr>
        <p:grpSpPr>
          <a:xfrm>
            <a:off x="1281929" y="4807135"/>
            <a:ext cx="305063" cy="472067"/>
            <a:chOff x="5030972" y="4613405"/>
            <a:chExt cx="305063" cy="472067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C467395-4898-179F-A559-F0BC6C287CAE}"/>
                </a:ext>
              </a:extLst>
            </p:cNvPr>
            <p:cNvCxnSpPr>
              <a:cxnSpLocks/>
              <a:stCxn id="15" idx="2"/>
            </p:cNvCxnSpPr>
            <p:nvPr/>
          </p:nvCxnSpPr>
          <p:spPr>
            <a:xfrm flipH="1">
              <a:off x="5183503" y="4919629"/>
              <a:ext cx="4271" cy="16584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740CBA7-ED99-42E2-D1D8-8F10E353178B}"/>
                </a:ext>
              </a:extLst>
            </p:cNvPr>
            <p:cNvSpPr/>
            <p:nvPr/>
          </p:nvSpPr>
          <p:spPr>
            <a:xfrm rot="21504129">
              <a:off x="5030972" y="4613405"/>
              <a:ext cx="305063" cy="306284"/>
            </a:xfrm>
            <a:prstGeom prst="rect">
              <a:avLst/>
            </a:prstGeom>
            <a:solidFill>
              <a:schemeClr val="tx1">
                <a:lumMod val="1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742" dirty="0"/>
                <a:t>B</a:t>
              </a:r>
            </a:p>
          </p:txBody>
        </p: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B7A03F1-3182-26CA-8044-25DB12176E33}"/>
              </a:ext>
            </a:extLst>
          </p:cNvPr>
          <p:cNvCxnSpPr>
            <a:stCxn id="18" idx="3"/>
          </p:cNvCxnSpPr>
          <p:nvPr/>
        </p:nvCxnSpPr>
        <p:spPr>
          <a:xfrm flipV="1">
            <a:off x="8073692" y="3020405"/>
            <a:ext cx="451782" cy="2047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">
            <a:extLst>
              <a:ext uri="{FF2B5EF4-FFF2-40B4-BE49-F238E27FC236}">
                <a16:creationId xmlns:a16="http://schemas.microsoft.com/office/drawing/2014/main" id="{CCF97C3C-210E-7385-74A1-D2847EE6E728}"/>
              </a:ext>
            </a:extLst>
          </p:cNvPr>
          <p:cNvSpPr txBox="1"/>
          <p:nvPr/>
        </p:nvSpPr>
        <p:spPr>
          <a:xfrm>
            <a:off x="6946915" y="2852192"/>
            <a:ext cx="1126777" cy="340519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3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1400" b="1" spc="-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  <a:cs typeface="Calibri" pitchFamily="34" charset="0"/>
              </a:rPr>
              <a:t>Mechanism</a:t>
            </a:r>
          </a:p>
        </p:txBody>
      </p:sp>
      <p:sp>
        <p:nvSpPr>
          <p:cNvPr id="23" name="Rounded Rectangle 103">
            <a:extLst>
              <a:ext uri="{FF2B5EF4-FFF2-40B4-BE49-F238E27FC236}">
                <a16:creationId xmlns:a16="http://schemas.microsoft.com/office/drawing/2014/main" id="{D271AA78-2F11-F640-DE7D-5376EA73316A}"/>
              </a:ext>
            </a:extLst>
          </p:cNvPr>
          <p:cNvSpPr/>
          <p:nvPr/>
        </p:nvSpPr>
        <p:spPr>
          <a:xfrm flipV="1">
            <a:off x="924001" y="5587342"/>
            <a:ext cx="283996" cy="29819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060190F-BBFD-C4BC-0FD2-7A0D038EE9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94834" y="1132436"/>
            <a:ext cx="2362080" cy="2367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797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2590C61A-A7A3-D3A9-F9AB-F534DA994E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6932320"/>
              </p:ext>
            </p:extLst>
          </p:nvPr>
        </p:nvGraphicFramePr>
        <p:xfrm>
          <a:off x="7164565" y="1192206"/>
          <a:ext cx="3405736" cy="41726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2079505" imgH="2547392" progId="">
                  <p:link updateAutomatic="1"/>
                </p:oleObj>
              </mc:Choice>
              <mc:Fallback>
                <p:oleObj r:id="rId3" imgW="2079505" imgH="2547392" progId="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64565" y="1192206"/>
                        <a:ext cx="3405736" cy="41726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CBFBE05C-87CB-43F0-BB32-ACD30AE00D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3593044"/>
              </p:ext>
            </p:extLst>
          </p:nvPr>
        </p:nvGraphicFramePr>
        <p:xfrm>
          <a:off x="762593" y="1577343"/>
          <a:ext cx="4240104" cy="26171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3777863" imgH="2332193" progId="">
                  <p:link updateAutomatic="1"/>
                </p:oleObj>
              </mc:Choice>
              <mc:Fallback>
                <p:oleObj r:id="rId3" imgW="3777863" imgH="2332193" progId="">
                  <p:link updateAutomatic="1"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CBFBE05C-87CB-43F0-BB32-ACD30AE00D9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62593" y="1577343"/>
                        <a:ext cx="4240104" cy="26171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7" name="Straight Connector 86"/>
          <p:cNvCxnSpPr/>
          <p:nvPr/>
        </p:nvCxnSpPr>
        <p:spPr>
          <a:xfrm>
            <a:off x="485423" y="814816"/>
            <a:ext cx="10363200" cy="153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5" name="Text Box 12"/>
          <p:cNvSpPr txBox="1"/>
          <p:nvPr/>
        </p:nvSpPr>
        <p:spPr>
          <a:xfrm>
            <a:off x="8925162" y="382593"/>
            <a:ext cx="1683089" cy="338554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>
                <a:lumMod val="1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/>
              <a:t>SECTION CUT  C-C</a:t>
            </a:r>
          </a:p>
        </p:txBody>
      </p:sp>
      <p:sp>
        <p:nvSpPr>
          <p:cNvPr id="66" name="Text Box 12"/>
          <p:cNvSpPr txBox="1"/>
          <p:nvPr/>
        </p:nvSpPr>
        <p:spPr>
          <a:xfrm>
            <a:off x="436124" y="382593"/>
            <a:ext cx="1291957" cy="338554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>
                <a:lumMod val="1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/>
              <a:t>SECTION  C-C</a:t>
            </a:r>
          </a:p>
        </p:txBody>
      </p:sp>
      <p:cxnSp>
        <p:nvCxnSpPr>
          <p:cNvPr id="36" name="Straight Connector 35"/>
          <p:cNvCxnSpPr/>
          <p:nvPr/>
        </p:nvCxnSpPr>
        <p:spPr>
          <a:xfrm rot="16200000" flipH="1">
            <a:off x="3073401" y="3767667"/>
            <a:ext cx="5841999" cy="451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5002697" y="268701"/>
            <a:ext cx="2007414" cy="340519"/>
          </a:xfrm>
          <a:prstGeom prst="round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spc="-1" dirty="0" err="1">
                <a:uFill>
                  <a:solidFill>
                    <a:srgbClr val="FFFFFF"/>
                  </a:solidFill>
                </a:uFill>
                <a:latin typeface="Calibri" pitchFamily="34" charset="0"/>
                <a:cs typeface="Calibri" pitchFamily="34" charset="0"/>
              </a:rPr>
              <a:t>Thread_Pin</a:t>
            </a:r>
            <a:endParaRPr lang="en-IN" sz="1400" b="1" spc="-1" dirty="0">
              <a:uFill>
                <a:solidFill>
                  <a:srgbClr val="FFFFFF"/>
                </a:solidFill>
              </a:u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8" name="TextBox 35"/>
          <p:cNvSpPr>
            <a:spLocks noChangeArrowheads="1"/>
          </p:cNvSpPr>
          <p:nvPr/>
        </p:nvSpPr>
        <p:spPr bwMode="auto">
          <a:xfrm>
            <a:off x="6404239" y="6132363"/>
            <a:ext cx="5437805" cy="340519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12700">
            <a:solidFill>
              <a:schemeClr val="tx1"/>
            </a:solidFill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Thread Pin is provided at 01 place as shown above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11075363" y="103911"/>
            <a:ext cx="990601" cy="1121340"/>
            <a:chOff x="11075363" y="103911"/>
            <a:chExt cx="990601" cy="1121340"/>
          </a:xfrm>
        </p:grpSpPr>
        <p:sp>
          <p:nvSpPr>
            <p:cNvPr id="32" name="Rectangle 31"/>
            <p:cNvSpPr/>
            <p:nvPr/>
          </p:nvSpPr>
          <p:spPr>
            <a:xfrm>
              <a:off x="11075363" y="825141"/>
              <a:ext cx="990601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>
                  <a:latin typeface="Calibri" pitchFamily="34" charset="0"/>
                  <a:cs typeface="Calibri" pitchFamily="34" charset="0"/>
                </a:rPr>
                <a:t>Siddhivinayak Confidential</a:t>
              </a:r>
            </a:p>
          </p:txBody>
        </p:sp>
        <p:pic>
          <p:nvPicPr>
            <p:cNvPr id="33" name="Picture 32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6677"/>
            <a:stretch/>
          </p:blipFill>
          <p:spPr>
            <a:xfrm>
              <a:off x="11178219" y="103911"/>
              <a:ext cx="784888" cy="677201"/>
            </a:xfrm>
            <a:prstGeom prst="rect">
              <a:avLst/>
            </a:prstGeom>
          </p:spPr>
        </p:pic>
      </p:grpSp>
      <p:cxnSp>
        <p:nvCxnSpPr>
          <p:cNvPr id="95" name="Straight Arrow Connector 94"/>
          <p:cNvCxnSpPr>
            <a:stCxn id="94" idx="3"/>
          </p:cNvCxnSpPr>
          <p:nvPr/>
        </p:nvCxnSpPr>
        <p:spPr>
          <a:xfrm flipV="1">
            <a:off x="8275123" y="2575560"/>
            <a:ext cx="451782" cy="2047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1"/>
          <p:cNvSpPr txBox="1"/>
          <p:nvPr/>
        </p:nvSpPr>
        <p:spPr>
          <a:xfrm>
            <a:off x="7148346" y="2407347"/>
            <a:ext cx="1126777" cy="340519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3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1400" b="1" spc="-1" dirty="0" err="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  <a:cs typeface="Calibri" pitchFamily="34" charset="0"/>
              </a:rPr>
              <a:t>Thread_Pin</a:t>
            </a:r>
            <a:endParaRPr lang="en-IN" sz="1400" b="1" spc="-1" dirty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93" name="Straight Connector 92"/>
          <p:cNvCxnSpPr>
            <a:cxnSpLocks/>
          </p:cNvCxnSpPr>
          <p:nvPr/>
        </p:nvCxnSpPr>
        <p:spPr>
          <a:xfrm flipH="1">
            <a:off x="4010958" y="3815351"/>
            <a:ext cx="745887" cy="0"/>
          </a:xfrm>
          <a:prstGeom prst="line">
            <a:avLst/>
          </a:prstGeom>
          <a:ln w="28575">
            <a:solidFill>
              <a:srgbClr val="FFC000"/>
            </a:solidFill>
            <a:prstDash val="lg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99B893E-5A5A-D3F2-37BD-7196DDF7B60D}"/>
              </a:ext>
            </a:extLst>
          </p:cNvPr>
          <p:cNvGrpSpPr/>
          <p:nvPr/>
        </p:nvGrpSpPr>
        <p:grpSpPr>
          <a:xfrm>
            <a:off x="3958834" y="3355879"/>
            <a:ext cx="305063" cy="472067"/>
            <a:chOff x="5030972" y="4613405"/>
            <a:chExt cx="305063" cy="472067"/>
          </a:xfrm>
        </p:grpSpPr>
        <p:cxnSp>
          <p:nvCxnSpPr>
            <p:cNvPr id="96" name="Straight Arrow Connector 95"/>
            <p:cNvCxnSpPr>
              <a:cxnSpLocks/>
              <a:stCxn id="97" idx="2"/>
            </p:cNvCxnSpPr>
            <p:nvPr/>
          </p:nvCxnSpPr>
          <p:spPr>
            <a:xfrm flipH="1">
              <a:off x="5183503" y="4919629"/>
              <a:ext cx="4271" cy="16584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97" name="Rectangle 96"/>
            <p:cNvSpPr/>
            <p:nvPr/>
          </p:nvSpPr>
          <p:spPr>
            <a:xfrm rot="21504129">
              <a:off x="5030972" y="4613405"/>
              <a:ext cx="305063" cy="306284"/>
            </a:xfrm>
            <a:prstGeom prst="rect">
              <a:avLst/>
            </a:prstGeom>
            <a:solidFill>
              <a:schemeClr val="tx1">
                <a:lumMod val="1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742" dirty="0"/>
                <a:t>C</a:t>
              </a:r>
            </a:p>
          </p:txBody>
        </p:sp>
      </p:grpSp>
      <p:sp>
        <p:nvSpPr>
          <p:cNvPr id="5" name="Rounded Rectangle 103">
            <a:extLst>
              <a:ext uri="{FF2B5EF4-FFF2-40B4-BE49-F238E27FC236}">
                <a16:creationId xmlns:a16="http://schemas.microsoft.com/office/drawing/2014/main" id="{D89EB40E-C057-41D7-43B2-62B3EE10E52C}"/>
              </a:ext>
            </a:extLst>
          </p:cNvPr>
          <p:cNvSpPr/>
          <p:nvPr/>
        </p:nvSpPr>
        <p:spPr>
          <a:xfrm flipV="1">
            <a:off x="4241904" y="3660165"/>
            <a:ext cx="283996" cy="29819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CC77239-F617-0AF8-14DC-583DDDE96249}"/>
              </a:ext>
            </a:extLst>
          </p:cNvPr>
          <p:cNvGrpSpPr/>
          <p:nvPr/>
        </p:nvGrpSpPr>
        <p:grpSpPr>
          <a:xfrm>
            <a:off x="4532734" y="3310170"/>
            <a:ext cx="305063" cy="472067"/>
            <a:chOff x="5030972" y="4613405"/>
            <a:chExt cx="305063" cy="472067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C467395-4898-179F-A559-F0BC6C287CAE}"/>
                </a:ext>
              </a:extLst>
            </p:cNvPr>
            <p:cNvCxnSpPr>
              <a:cxnSpLocks/>
              <a:stCxn id="15" idx="2"/>
            </p:cNvCxnSpPr>
            <p:nvPr/>
          </p:nvCxnSpPr>
          <p:spPr>
            <a:xfrm flipH="1">
              <a:off x="5183503" y="4919629"/>
              <a:ext cx="4271" cy="16584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740CBA7-ED99-42E2-D1D8-8F10E353178B}"/>
                </a:ext>
              </a:extLst>
            </p:cNvPr>
            <p:cNvSpPr/>
            <p:nvPr/>
          </p:nvSpPr>
          <p:spPr>
            <a:xfrm rot="21504129">
              <a:off x="5030972" y="4613405"/>
              <a:ext cx="305063" cy="306284"/>
            </a:xfrm>
            <a:prstGeom prst="rect">
              <a:avLst/>
            </a:prstGeom>
            <a:solidFill>
              <a:schemeClr val="tx1">
                <a:lumMod val="1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742" dirty="0"/>
                <a:t>C</a:t>
              </a:r>
            </a:p>
          </p:txBody>
        </p: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B7A03F1-3182-26CA-8044-25DB12176E33}"/>
              </a:ext>
            </a:extLst>
          </p:cNvPr>
          <p:cNvCxnSpPr>
            <a:stCxn id="18" idx="3"/>
          </p:cNvCxnSpPr>
          <p:nvPr/>
        </p:nvCxnSpPr>
        <p:spPr>
          <a:xfrm flipV="1">
            <a:off x="7786280" y="4299432"/>
            <a:ext cx="451782" cy="2047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">
            <a:extLst>
              <a:ext uri="{FF2B5EF4-FFF2-40B4-BE49-F238E27FC236}">
                <a16:creationId xmlns:a16="http://schemas.microsoft.com/office/drawing/2014/main" id="{CCF97C3C-210E-7385-74A1-D2847EE6E728}"/>
              </a:ext>
            </a:extLst>
          </p:cNvPr>
          <p:cNvSpPr txBox="1"/>
          <p:nvPr/>
        </p:nvSpPr>
        <p:spPr>
          <a:xfrm>
            <a:off x="6659503" y="4131219"/>
            <a:ext cx="1126777" cy="340519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3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1400" b="1" spc="-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  <a:cs typeface="Calibri" pitchFamily="34" charset="0"/>
              </a:rPr>
              <a:t>Body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5DDCEC1-1B66-BC63-703A-DFC091446611}"/>
              </a:ext>
            </a:extLst>
          </p:cNvPr>
          <p:cNvCxnSpPr>
            <a:stCxn id="10" idx="3"/>
          </p:cNvCxnSpPr>
          <p:nvPr/>
        </p:nvCxnSpPr>
        <p:spPr>
          <a:xfrm flipV="1">
            <a:off x="7823341" y="3630588"/>
            <a:ext cx="451782" cy="2047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1">
            <a:extLst>
              <a:ext uri="{FF2B5EF4-FFF2-40B4-BE49-F238E27FC236}">
                <a16:creationId xmlns:a16="http://schemas.microsoft.com/office/drawing/2014/main" id="{160634FC-10D4-378B-CEBF-E2C7B0094AB0}"/>
              </a:ext>
            </a:extLst>
          </p:cNvPr>
          <p:cNvSpPr txBox="1"/>
          <p:nvPr/>
        </p:nvSpPr>
        <p:spPr>
          <a:xfrm>
            <a:off x="6696564" y="3462375"/>
            <a:ext cx="1126777" cy="340519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3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1400" b="1" spc="-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  <a:cs typeface="Calibri" pitchFamily="34" charset="0"/>
              </a:rPr>
              <a:t>Component</a:t>
            </a:r>
          </a:p>
        </p:txBody>
      </p:sp>
    </p:spTree>
    <p:extLst>
      <p:ext uri="{BB962C8B-B14F-4D97-AF65-F5344CB8AC3E}">
        <p14:creationId xmlns:p14="http://schemas.microsoft.com/office/powerpoint/2010/main" val="467158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8B306CF2-F959-598C-D0F1-382E4A1BD1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114526"/>
              </p:ext>
            </p:extLst>
          </p:nvPr>
        </p:nvGraphicFramePr>
        <p:xfrm>
          <a:off x="7416806" y="1352622"/>
          <a:ext cx="3075802" cy="38934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2304880" imgH="2918197" progId="">
                  <p:link updateAutomatic="1"/>
                </p:oleObj>
              </mc:Choice>
              <mc:Fallback>
                <p:oleObj r:id="rId3" imgW="2304880" imgH="2918197" progId="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16806" y="1352622"/>
                        <a:ext cx="3075802" cy="38934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CBFBE05C-87CB-43F0-BB32-ACD30AE00D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593" y="1577343"/>
          <a:ext cx="4240104" cy="26171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3777863" imgH="2332193" progId="">
                  <p:link updateAutomatic="1"/>
                </p:oleObj>
              </mc:Choice>
              <mc:Fallback>
                <p:oleObj r:id="rId3" imgW="3777863" imgH="2332193" progId="">
                  <p:link updateAutomatic="1"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CBFBE05C-87CB-43F0-BB32-ACD30AE00D9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62593" y="1577343"/>
                        <a:ext cx="4240104" cy="26171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7" name="Straight Connector 86"/>
          <p:cNvCxnSpPr/>
          <p:nvPr/>
        </p:nvCxnSpPr>
        <p:spPr>
          <a:xfrm>
            <a:off x="485423" y="814816"/>
            <a:ext cx="10363200" cy="153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5" name="Text Box 12"/>
          <p:cNvSpPr txBox="1"/>
          <p:nvPr/>
        </p:nvSpPr>
        <p:spPr>
          <a:xfrm>
            <a:off x="8925162" y="382593"/>
            <a:ext cx="1724768" cy="338554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>
                <a:lumMod val="1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/>
              <a:t>SECTION CUT  D-D</a:t>
            </a:r>
          </a:p>
        </p:txBody>
      </p:sp>
      <p:sp>
        <p:nvSpPr>
          <p:cNvPr id="66" name="Text Box 12"/>
          <p:cNvSpPr txBox="1"/>
          <p:nvPr/>
        </p:nvSpPr>
        <p:spPr>
          <a:xfrm>
            <a:off x="436124" y="382593"/>
            <a:ext cx="1333635" cy="338554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>
                <a:lumMod val="1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/>
              <a:t>SECTION  D-D</a:t>
            </a:r>
          </a:p>
        </p:txBody>
      </p:sp>
      <p:cxnSp>
        <p:nvCxnSpPr>
          <p:cNvPr id="36" name="Straight Connector 35"/>
          <p:cNvCxnSpPr/>
          <p:nvPr/>
        </p:nvCxnSpPr>
        <p:spPr>
          <a:xfrm rot="16200000" flipH="1">
            <a:off x="3073401" y="3767667"/>
            <a:ext cx="5841999" cy="451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5002697" y="268701"/>
            <a:ext cx="2007414" cy="340519"/>
          </a:xfrm>
          <a:prstGeom prst="round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spc="-1" dirty="0" err="1">
                <a:uFill>
                  <a:solidFill>
                    <a:srgbClr val="FFFFFF"/>
                  </a:solidFill>
                </a:uFill>
                <a:latin typeface="Calibri" pitchFamily="34" charset="0"/>
                <a:cs typeface="Calibri" pitchFamily="34" charset="0"/>
              </a:rPr>
              <a:t>Check_Pin</a:t>
            </a:r>
            <a:endParaRPr lang="en-IN" sz="1400" b="1" spc="-1" dirty="0">
              <a:uFill>
                <a:solidFill>
                  <a:srgbClr val="FFFFFF"/>
                </a:solidFill>
              </a:u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8" name="TextBox 35"/>
          <p:cNvSpPr>
            <a:spLocks noChangeArrowheads="1"/>
          </p:cNvSpPr>
          <p:nvPr/>
        </p:nvSpPr>
        <p:spPr bwMode="auto">
          <a:xfrm>
            <a:off x="6404239" y="6132363"/>
            <a:ext cx="5437805" cy="578882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12700">
            <a:solidFill>
              <a:schemeClr val="tx1"/>
            </a:solidFill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Check pins are provided at 2 places to check the position of the hole as shown above.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11075363" y="103911"/>
            <a:ext cx="990601" cy="1121340"/>
            <a:chOff x="11075363" y="103911"/>
            <a:chExt cx="990601" cy="1121340"/>
          </a:xfrm>
        </p:grpSpPr>
        <p:sp>
          <p:nvSpPr>
            <p:cNvPr id="32" name="Rectangle 31"/>
            <p:cNvSpPr/>
            <p:nvPr/>
          </p:nvSpPr>
          <p:spPr>
            <a:xfrm>
              <a:off x="11075363" y="825141"/>
              <a:ext cx="990601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>
                  <a:latin typeface="Calibri" pitchFamily="34" charset="0"/>
                  <a:cs typeface="Calibri" pitchFamily="34" charset="0"/>
                </a:rPr>
                <a:t>Siddhivinayak Confidential</a:t>
              </a:r>
            </a:p>
          </p:txBody>
        </p:sp>
        <p:pic>
          <p:nvPicPr>
            <p:cNvPr id="33" name="Picture 32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6677"/>
            <a:stretch/>
          </p:blipFill>
          <p:spPr>
            <a:xfrm>
              <a:off x="11178219" y="103911"/>
              <a:ext cx="784888" cy="677201"/>
            </a:xfrm>
            <a:prstGeom prst="rect">
              <a:avLst/>
            </a:prstGeom>
          </p:spPr>
        </p:pic>
      </p:grpSp>
      <p:cxnSp>
        <p:nvCxnSpPr>
          <p:cNvPr id="95" name="Straight Arrow Connector 94"/>
          <p:cNvCxnSpPr>
            <a:stCxn id="94" idx="3"/>
          </p:cNvCxnSpPr>
          <p:nvPr/>
        </p:nvCxnSpPr>
        <p:spPr>
          <a:xfrm flipV="1">
            <a:off x="7542893" y="2168173"/>
            <a:ext cx="451782" cy="2047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1"/>
          <p:cNvSpPr txBox="1"/>
          <p:nvPr/>
        </p:nvSpPr>
        <p:spPr>
          <a:xfrm>
            <a:off x="6416116" y="1999960"/>
            <a:ext cx="1126777" cy="340519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3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1400" b="1" spc="-1" dirty="0" err="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  <a:cs typeface="Calibri" pitchFamily="34" charset="0"/>
              </a:rPr>
              <a:t>Check_Pin</a:t>
            </a:r>
            <a:endParaRPr lang="en-IN" sz="1400" b="1" spc="-1" dirty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93" name="Straight Connector 92"/>
          <p:cNvCxnSpPr>
            <a:cxnSpLocks/>
          </p:cNvCxnSpPr>
          <p:nvPr/>
        </p:nvCxnSpPr>
        <p:spPr>
          <a:xfrm flipH="1">
            <a:off x="4013616" y="3156356"/>
            <a:ext cx="745887" cy="0"/>
          </a:xfrm>
          <a:prstGeom prst="line">
            <a:avLst/>
          </a:prstGeom>
          <a:ln w="28575">
            <a:solidFill>
              <a:srgbClr val="FFC000"/>
            </a:solidFill>
            <a:prstDash val="lg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99B893E-5A5A-D3F2-37BD-7196DDF7B60D}"/>
              </a:ext>
            </a:extLst>
          </p:cNvPr>
          <p:cNvGrpSpPr/>
          <p:nvPr/>
        </p:nvGrpSpPr>
        <p:grpSpPr>
          <a:xfrm>
            <a:off x="3961492" y="2696884"/>
            <a:ext cx="305063" cy="472067"/>
            <a:chOff x="5030972" y="4613405"/>
            <a:chExt cx="305063" cy="472067"/>
          </a:xfrm>
        </p:grpSpPr>
        <p:cxnSp>
          <p:nvCxnSpPr>
            <p:cNvPr id="96" name="Straight Arrow Connector 95"/>
            <p:cNvCxnSpPr>
              <a:cxnSpLocks/>
              <a:stCxn id="97" idx="2"/>
            </p:cNvCxnSpPr>
            <p:nvPr/>
          </p:nvCxnSpPr>
          <p:spPr>
            <a:xfrm flipH="1">
              <a:off x="5183503" y="4919629"/>
              <a:ext cx="4271" cy="16584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97" name="Rectangle 96"/>
            <p:cNvSpPr/>
            <p:nvPr/>
          </p:nvSpPr>
          <p:spPr>
            <a:xfrm rot="21504129">
              <a:off x="5030972" y="4613405"/>
              <a:ext cx="305063" cy="306284"/>
            </a:xfrm>
            <a:prstGeom prst="rect">
              <a:avLst/>
            </a:prstGeom>
            <a:solidFill>
              <a:schemeClr val="tx1">
                <a:lumMod val="1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742" dirty="0"/>
                <a:t>D</a:t>
              </a:r>
            </a:p>
          </p:txBody>
        </p:sp>
      </p:grpSp>
      <p:sp>
        <p:nvSpPr>
          <p:cNvPr id="5" name="Rounded Rectangle 103">
            <a:extLst>
              <a:ext uri="{FF2B5EF4-FFF2-40B4-BE49-F238E27FC236}">
                <a16:creationId xmlns:a16="http://schemas.microsoft.com/office/drawing/2014/main" id="{D89EB40E-C057-41D7-43B2-62B3EE10E52C}"/>
              </a:ext>
            </a:extLst>
          </p:cNvPr>
          <p:cNvSpPr/>
          <p:nvPr/>
        </p:nvSpPr>
        <p:spPr>
          <a:xfrm flipV="1">
            <a:off x="4244562" y="3001170"/>
            <a:ext cx="283996" cy="29819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CC77239-F617-0AF8-14DC-583DDDE96249}"/>
              </a:ext>
            </a:extLst>
          </p:cNvPr>
          <p:cNvGrpSpPr/>
          <p:nvPr/>
        </p:nvGrpSpPr>
        <p:grpSpPr>
          <a:xfrm>
            <a:off x="4535392" y="2651175"/>
            <a:ext cx="305063" cy="472067"/>
            <a:chOff x="5030972" y="4613405"/>
            <a:chExt cx="305063" cy="472067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C467395-4898-179F-A559-F0BC6C287CAE}"/>
                </a:ext>
              </a:extLst>
            </p:cNvPr>
            <p:cNvCxnSpPr>
              <a:cxnSpLocks/>
              <a:stCxn id="15" idx="2"/>
            </p:cNvCxnSpPr>
            <p:nvPr/>
          </p:nvCxnSpPr>
          <p:spPr>
            <a:xfrm flipH="1">
              <a:off x="5183503" y="4919629"/>
              <a:ext cx="4271" cy="16584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740CBA7-ED99-42E2-D1D8-8F10E353178B}"/>
                </a:ext>
              </a:extLst>
            </p:cNvPr>
            <p:cNvSpPr/>
            <p:nvPr/>
          </p:nvSpPr>
          <p:spPr>
            <a:xfrm rot="21504129">
              <a:off x="5030972" y="4613405"/>
              <a:ext cx="305063" cy="306284"/>
            </a:xfrm>
            <a:prstGeom prst="rect">
              <a:avLst/>
            </a:prstGeom>
            <a:solidFill>
              <a:schemeClr val="tx1">
                <a:lumMod val="1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742" dirty="0"/>
                <a:t>D</a:t>
              </a:r>
            </a:p>
          </p:txBody>
        </p: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5DDCEC1-1B66-BC63-703A-DFC091446611}"/>
              </a:ext>
            </a:extLst>
          </p:cNvPr>
          <p:cNvCxnSpPr>
            <a:stCxn id="10" idx="3"/>
          </p:cNvCxnSpPr>
          <p:nvPr/>
        </p:nvCxnSpPr>
        <p:spPr>
          <a:xfrm flipV="1">
            <a:off x="8048893" y="3672374"/>
            <a:ext cx="451782" cy="2047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1">
            <a:extLst>
              <a:ext uri="{FF2B5EF4-FFF2-40B4-BE49-F238E27FC236}">
                <a16:creationId xmlns:a16="http://schemas.microsoft.com/office/drawing/2014/main" id="{160634FC-10D4-378B-CEBF-E2C7B0094AB0}"/>
              </a:ext>
            </a:extLst>
          </p:cNvPr>
          <p:cNvSpPr txBox="1"/>
          <p:nvPr/>
        </p:nvSpPr>
        <p:spPr>
          <a:xfrm>
            <a:off x="6922116" y="3504161"/>
            <a:ext cx="1126777" cy="340519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3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1400" b="1" spc="-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  <a:cs typeface="Calibri" pitchFamily="34" charset="0"/>
              </a:rPr>
              <a:t>Component</a:t>
            </a:r>
          </a:p>
        </p:txBody>
      </p:sp>
      <p:sp>
        <p:nvSpPr>
          <p:cNvPr id="16" name="Rounded Rectangle 103">
            <a:extLst>
              <a:ext uri="{FF2B5EF4-FFF2-40B4-BE49-F238E27FC236}">
                <a16:creationId xmlns:a16="http://schemas.microsoft.com/office/drawing/2014/main" id="{6EC13195-6B7D-0E47-47A0-6C0211E91168}"/>
              </a:ext>
            </a:extLst>
          </p:cNvPr>
          <p:cNvSpPr/>
          <p:nvPr/>
        </p:nvSpPr>
        <p:spPr>
          <a:xfrm flipV="1">
            <a:off x="4236636" y="2118264"/>
            <a:ext cx="283996" cy="29819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990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6C61D6C5-4B61-19CB-2D35-552AB42EC4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6442" y="2322660"/>
            <a:ext cx="5457440" cy="2538776"/>
          </a:xfrm>
          <a:prstGeom prst="rect">
            <a:avLst/>
          </a:prstGeom>
        </p:spPr>
      </p:pic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CBFBE05C-87CB-43F0-BB32-ACD30AE00D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570749"/>
              </p:ext>
            </p:extLst>
          </p:nvPr>
        </p:nvGraphicFramePr>
        <p:xfrm>
          <a:off x="1031804" y="2791758"/>
          <a:ext cx="4240104" cy="26171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3777863" imgH="2332193" progId="">
                  <p:link updateAutomatic="1"/>
                </p:oleObj>
              </mc:Choice>
              <mc:Fallback>
                <p:oleObj r:id="rId4" imgW="3777863" imgH="2332193" progId="">
                  <p:link updateAutomatic="1"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CBFBE05C-87CB-43F0-BB32-ACD30AE00D9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31804" y="2791758"/>
                        <a:ext cx="4240104" cy="26171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7" name="Straight Connector 86"/>
          <p:cNvCxnSpPr/>
          <p:nvPr/>
        </p:nvCxnSpPr>
        <p:spPr>
          <a:xfrm>
            <a:off x="485423" y="814816"/>
            <a:ext cx="10363200" cy="153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5" name="Text Box 12"/>
          <p:cNvSpPr txBox="1"/>
          <p:nvPr/>
        </p:nvSpPr>
        <p:spPr>
          <a:xfrm>
            <a:off x="8925162" y="382593"/>
            <a:ext cx="1663853" cy="338554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>
                <a:lumMod val="1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/>
              <a:t>SECTION CUT  E-E</a:t>
            </a:r>
          </a:p>
        </p:txBody>
      </p:sp>
      <p:sp>
        <p:nvSpPr>
          <p:cNvPr id="66" name="Text Box 12"/>
          <p:cNvSpPr txBox="1"/>
          <p:nvPr/>
        </p:nvSpPr>
        <p:spPr>
          <a:xfrm>
            <a:off x="436124" y="382593"/>
            <a:ext cx="1272721" cy="338554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>
                <a:lumMod val="1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/>
              <a:t>SECTION  E-E</a:t>
            </a:r>
          </a:p>
        </p:txBody>
      </p:sp>
      <p:cxnSp>
        <p:nvCxnSpPr>
          <p:cNvPr id="36" name="Straight Connector 35"/>
          <p:cNvCxnSpPr/>
          <p:nvPr/>
        </p:nvCxnSpPr>
        <p:spPr>
          <a:xfrm rot="16200000" flipH="1">
            <a:off x="3073401" y="3767667"/>
            <a:ext cx="5841999" cy="451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5002697" y="268701"/>
            <a:ext cx="2007414" cy="340519"/>
          </a:xfrm>
          <a:prstGeom prst="round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spc="-1" dirty="0" err="1">
                <a:uFill>
                  <a:solidFill>
                    <a:srgbClr val="FFFFFF"/>
                  </a:solidFill>
                </a:uFill>
                <a:latin typeface="Calibri" pitchFamily="34" charset="0"/>
                <a:cs typeface="Calibri" pitchFamily="34" charset="0"/>
              </a:rPr>
              <a:t>Gap_Flush_Body</a:t>
            </a:r>
            <a:endParaRPr lang="en-IN" sz="1400" b="1" spc="-1" dirty="0">
              <a:uFill>
                <a:solidFill>
                  <a:srgbClr val="FFFFFF"/>
                </a:solidFill>
              </a:u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8" name="TextBox 35"/>
          <p:cNvSpPr>
            <a:spLocks noChangeArrowheads="1"/>
          </p:cNvSpPr>
          <p:nvPr/>
        </p:nvSpPr>
        <p:spPr bwMode="auto">
          <a:xfrm>
            <a:off x="6404239" y="6132363"/>
            <a:ext cx="5437805" cy="578882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12700">
            <a:solidFill>
              <a:schemeClr val="tx1"/>
            </a:solidFill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Body is provided with 3mm gap and 0mm flush all around the part as shown above 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11075363" y="103911"/>
            <a:ext cx="990601" cy="1121340"/>
            <a:chOff x="11075363" y="103911"/>
            <a:chExt cx="990601" cy="1121340"/>
          </a:xfrm>
        </p:grpSpPr>
        <p:sp>
          <p:nvSpPr>
            <p:cNvPr id="32" name="Rectangle 31"/>
            <p:cNvSpPr/>
            <p:nvPr/>
          </p:nvSpPr>
          <p:spPr>
            <a:xfrm>
              <a:off x="11075363" y="825141"/>
              <a:ext cx="990601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>
                  <a:latin typeface="Calibri" pitchFamily="34" charset="0"/>
                  <a:cs typeface="Calibri" pitchFamily="34" charset="0"/>
                </a:rPr>
                <a:t>Siddhivinayak Confidential</a:t>
              </a:r>
            </a:p>
          </p:txBody>
        </p:sp>
        <p:pic>
          <p:nvPicPr>
            <p:cNvPr id="33" name="Picture 32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6677"/>
            <a:stretch/>
          </p:blipFill>
          <p:spPr>
            <a:xfrm>
              <a:off x="11178219" y="103911"/>
              <a:ext cx="784888" cy="677201"/>
            </a:xfrm>
            <a:prstGeom prst="rect">
              <a:avLst/>
            </a:prstGeom>
          </p:spPr>
        </p:pic>
      </p:grpSp>
      <p:cxnSp>
        <p:nvCxnSpPr>
          <p:cNvPr id="95" name="Straight Arrow Connector 94"/>
          <p:cNvCxnSpPr>
            <a:cxnSpLocks/>
            <a:stCxn id="94" idx="3"/>
          </p:cNvCxnSpPr>
          <p:nvPr/>
        </p:nvCxnSpPr>
        <p:spPr>
          <a:xfrm>
            <a:off x="9823051" y="4096178"/>
            <a:ext cx="558469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1"/>
          <p:cNvSpPr txBox="1"/>
          <p:nvPr/>
        </p:nvSpPr>
        <p:spPr>
          <a:xfrm>
            <a:off x="8696274" y="3925918"/>
            <a:ext cx="1126777" cy="340519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3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1400" b="1" spc="-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  <a:cs typeface="Calibri" pitchFamily="34" charset="0"/>
              </a:rPr>
              <a:t>Body</a:t>
            </a:r>
          </a:p>
        </p:txBody>
      </p:sp>
      <p:cxnSp>
        <p:nvCxnSpPr>
          <p:cNvPr id="93" name="Straight Connector 92"/>
          <p:cNvCxnSpPr>
            <a:cxnSpLocks/>
          </p:cNvCxnSpPr>
          <p:nvPr/>
        </p:nvCxnSpPr>
        <p:spPr>
          <a:xfrm flipV="1">
            <a:off x="3489253" y="2399565"/>
            <a:ext cx="0" cy="3009299"/>
          </a:xfrm>
          <a:prstGeom prst="line">
            <a:avLst/>
          </a:prstGeom>
          <a:ln w="28575">
            <a:solidFill>
              <a:srgbClr val="FFC000"/>
            </a:solidFill>
            <a:prstDash val="lg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cxnSpLocks/>
            <a:stCxn id="97" idx="3"/>
          </p:cNvCxnSpPr>
          <p:nvPr/>
        </p:nvCxnSpPr>
        <p:spPr>
          <a:xfrm>
            <a:off x="3288256" y="2630169"/>
            <a:ext cx="200996" cy="4253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 rot="21504129">
            <a:off x="2983252" y="2481280"/>
            <a:ext cx="305063" cy="306284"/>
          </a:xfrm>
          <a:prstGeom prst="rect">
            <a:avLst/>
          </a:prstGeom>
          <a:solidFill>
            <a:schemeClr val="tx1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742" dirty="0"/>
              <a:t>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5DDCEC1-1B66-BC63-703A-DFC091446611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9711668" y="2729541"/>
            <a:ext cx="1279420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1">
            <a:extLst>
              <a:ext uri="{FF2B5EF4-FFF2-40B4-BE49-F238E27FC236}">
                <a16:creationId xmlns:a16="http://schemas.microsoft.com/office/drawing/2014/main" id="{160634FC-10D4-378B-CEBF-E2C7B0094AB0}"/>
              </a:ext>
            </a:extLst>
          </p:cNvPr>
          <p:cNvSpPr txBox="1"/>
          <p:nvPr/>
        </p:nvSpPr>
        <p:spPr>
          <a:xfrm>
            <a:off x="8584891" y="2559281"/>
            <a:ext cx="1126777" cy="340519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3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1400" b="1" spc="-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  <a:cs typeface="Calibri" pitchFamily="34" charset="0"/>
              </a:rPr>
              <a:t>Component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7E9FF19-DBE2-E36D-4805-D7D81715ECAC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3288257" y="5258512"/>
            <a:ext cx="200996" cy="4253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63FD9F95-4383-169B-E96F-4C3B47FBEA3E}"/>
              </a:ext>
            </a:extLst>
          </p:cNvPr>
          <p:cNvSpPr/>
          <p:nvPr/>
        </p:nvSpPr>
        <p:spPr>
          <a:xfrm rot="21504129">
            <a:off x="2983253" y="5109623"/>
            <a:ext cx="305063" cy="306284"/>
          </a:xfrm>
          <a:prstGeom prst="rect">
            <a:avLst/>
          </a:prstGeom>
          <a:solidFill>
            <a:schemeClr val="tx1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742" dirty="0"/>
              <a:t>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90254D6-5348-2653-3BB7-3C62E6E52759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7581292" y="2729541"/>
            <a:ext cx="1003599" cy="62217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1B3967B-897D-FFB9-9783-943D53370910}"/>
              </a:ext>
            </a:extLst>
          </p:cNvPr>
          <p:cNvCxnSpPr>
            <a:cxnSpLocks/>
            <a:stCxn id="94" idx="1"/>
          </p:cNvCxnSpPr>
          <p:nvPr/>
        </p:nvCxnSpPr>
        <p:spPr>
          <a:xfrm flipH="1">
            <a:off x="7951202" y="4096178"/>
            <a:ext cx="745072" cy="37672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1">
            <a:extLst>
              <a:ext uri="{FF2B5EF4-FFF2-40B4-BE49-F238E27FC236}">
                <a16:creationId xmlns:a16="http://schemas.microsoft.com/office/drawing/2014/main" id="{D011ED20-20BF-6152-C468-572DF1EAB8DE}"/>
              </a:ext>
            </a:extLst>
          </p:cNvPr>
          <p:cNvSpPr txBox="1"/>
          <p:nvPr/>
        </p:nvSpPr>
        <p:spPr>
          <a:xfrm>
            <a:off x="8474330" y="4424008"/>
            <a:ext cx="1126777" cy="340519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3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1400" b="1" spc="-1" dirty="0" err="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  <a:cs typeface="Calibri" pitchFamily="34" charset="0"/>
              </a:rPr>
              <a:t>Base_Plate</a:t>
            </a:r>
            <a:endParaRPr lang="en-IN" sz="1400" b="1" spc="-1" dirty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17FF74C-8D87-7519-7089-50CC25250293}"/>
              </a:ext>
            </a:extLst>
          </p:cNvPr>
          <p:cNvSpPr/>
          <p:nvPr/>
        </p:nvSpPr>
        <p:spPr>
          <a:xfrm>
            <a:off x="6620209" y="4000001"/>
            <a:ext cx="408432" cy="51816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Arrow: Pentagon 33">
            <a:extLst>
              <a:ext uri="{FF2B5EF4-FFF2-40B4-BE49-F238E27FC236}">
                <a16:creationId xmlns:a16="http://schemas.microsoft.com/office/drawing/2014/main" id="{CD460579-48BD-DD59-5955-8CA606668F44}"/>
              </a:ext>
            </a:extLst>
          </p:cNvPr>
          <p:cNvSpPr/>
          <p:nvPr/>
        </p:nvSpPr>
        <p:spPr>
          <a:xfrm rot="16200000">
            <a:off x="6803714" y="3104204"/>
            <a:ext cx="198580" cy="153832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000" dirty="0"/>
              <a:t>3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5AA0DAB-BAB7-3E8E-2D1A-C9DCD56B9D29}"/>
              </a:ext>
            </a:extLst>
          </p:cNvPr>
          <p:cNvSpPr/>
          <p:nvPr/>
        </p:nvSpPr>
        <p:spPr>
          <a:xfrm>
            <a:off x="11046796" y="3502013"/>
            <a:ext cx="408432" cy="96416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Arrow: Pentagon 39">
            <a:extLst>
              <a:ext uri="{FF2B5EF4-FFF2-40B4-BE49-F238E27FC236}">
                <a16:creationId xmlns:a16="http://schemas.microsoft.com/office/drawing/2014/main" id="{06E4FF71-2E7C-E945-8029-C71DBA2C39E4}"/>
              </a:ext>
            </a:extLst>
          </p:cNvPr>
          <p:cNvSpPr/>
          <p:nvPr/>
        </p:nvSpPr>
        <p:spPr>
          <a:xfrm rot="12261317">
            <a:off x="6617602" y="3452271"/>
            <a:ext cx="198580" cy="153832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000" dirty="0"/>
              <a:t>0</a:t>
            </a:r>
          </a:p>
        </p:txBody>
      </p:sp>
      <p:sp>
        <p:nvSpPr>
          <p:cNvPr id="41" name="Arrow: Pentagon 40">
            <a:extLst>
              <a:ext uri="{FF2B5EF4-FFF2-40B4-BE49-F238E27FC236}">
                <a16:creationId xmlns:a16="http://schemas.microsoft.com/office/drawing/2014/main" id="{A63A20A1-FDCE-EB34-7144-15E2431D4D87}"/>
              </a:ext>
            </a:extLst>
          </p:cNvPr>
          <p:cNvSpPr/>
          <p:nvPr/>
        </p:nvSpPr>
        <p:spPr>
          <a:xfrm rot="16200000">
            <a:off x="7463155" y="3601891"/>
            <a:ext cx="198580" cy="153832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000" dirty="0"/>
              <a:t>3</a:t>
            </a:r>
          </a:p>
        </p:txBody>
      </p:sp>
      <p:sp>
        <p:nvSpPr>
          <p:cNvPr id="42" name="Arrow: Pentagon 41">
            <a:extLst>
              <a:ext uri="{FF2B5EF4-FFF2-40B4-BE49-F238E27FC236}">
                <a16:creationId xmlns:a16="http://schemas.microsoft.com/office/drawing/2014/main" id="{35EB7B47-27F2-052A-1C8C-599B6E715CD7}"/>
              </a:ext>
            </a:extLst>
          </p:cNvPr>
          <p:cNvSpPr/>
          <p:nvPr/>
        </p:nvSpPr>
        <p:spPr>
          <a:xfrm rot="19986919">
            <a:off x="11232599" y="3203494"/>
            <a:ext cx="198580" cy="153832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000" dirty="0"/>
              <a:t>0</a:t>
            </a:r>
          </a:p>
        </p:txBody>
      </p:sp>
      <p:sp>
        <p:nvSpPr>
          <p:cNvPr id="43" name="Arrow: Pentagon 42">
            <a:extLst>
              <a:ext uri="{FF2B5EF4-FFF2-40B4-BE49-F238E27FC236}">
                <a16:creationId xmlns:a16="http://schemas.microsoft.com/office/drawing/2014/main" id="{59F23362-F020-3A52-2831-6E8021F1928B}"/>
              </a:ext>
            </a:extLst>
          </p:cNvPr>
          <p:cNvSpPr/>
          <p:nvPr/>
        </p:nvSpPr>
        <p:spPr>
          <a:xfrm rot="16200000">
            <a:off x="10578658" y="3591257"/>
            <a:ext cx="198580" cy="153832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000" dirty="0"/>
              <a:t>3</a:t>
            </a:r>
          </a:p>
        </p:txBody>
      </p:sp>
      <p:sp>
        <p:nvSpPr>
          <p:cNvPr id="44" name="Arrow: Pentagon 43">
            <a:extLst>
              <a:ext uri="{FF2B5EF4-FFF2-40B4-BE49-F238E27FC236}">
                <a16:creationId xmlns:a16="http://schemas.microsoft.com/office/drawing/2014/main" id="{7338DF21-479E-4915-0791-01BE9693CC19}"/>
              </a:ext>
            </a:extLst>
          </p:cNvPr>
          <p:cNvSpPr/>
          <p:nvPr/>
        </p:nvSpPr>
        <p:spPr>
          <a:xfrm rot="16200000">
            <a:off x="11024422" y="2922174"/>
            <a:ext cx="198580" cy="153832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000" dirty="0"/>
              <a:t>3</a:t>
            </a:r>
          </a:p>
        </p:txBody>
      </p:sp>
      <p:sp>
        <p:nvSpPr>
          <p:cNvPr id="45" name="Arrow: Pentagon 44">
            <a:extLst>
              <a:ext uri="{FF2B5EF4-FFF2-40B4-BE49-F238E27FC236}">
                <a16:creationId xmlns:a16="http://schemas.microsoft.com/office/drawing/2014/main" id="{8C2034C5-7F9A-CE47-0B54-65D08358EE1E}"/>
              </a:ext>
            </a:extLst>
          </p:cNvPr>
          <p:cNvSpPr/>
          <p:nvPr/>
        </p:nvSpPr>
        <p:spPr>
          <a:xfrm rot="12319752">
            <a:off x="10404881" y="3880391"/>
            <a:ext cx="198580" cy="153832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0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816666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9"/>
          <p:cNvGrpSpPr/>
          <p:nvPr/>
        </p:nvGrpSpPr>
        <p:grpSpPr>
          <a:xfrm>
            <a:off x="11075363" y="103911"/>
            <a:ext cx="990601" cy="1121340"/>
            <a:chOff x="11075363" y="103911"/>
            <a:chExt cx="990601" cy="1121340"/>
          </a:xfrm>
        </p:grpSpPr>
        <p:sp>
          <p:nvSpPr>
            <p:cNvPr id="32" name="Rectangle 31"/>
            <p:cNvSpPr/>
            <p:nvPr/>
          </p:nvSpPr>
          <p:spPr>
            <a:xfrm>
              <a:off x="11075363" y="825141"/>
              <a:ext cx="990601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>
                  <a:latin typeface="Calibri" pitchFamily="34" charset="0"/>
                  <a:cs typeface="Calibri" pitchFamily="34" charset="0"/>
                </a:rPr>
                <a:t>Siddhivinayak Confidential</a:t>
              </a:r>
            </a:p>
          </p:txBody>
        </p:sp>
        <p:pic>
          <p:nvPicPr>
            <p:cNvPr id="33" name="Picture 3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6677"/>
            <a:stretch/>
          </p:blipFill>
          <p:spPr>
            <a:xfrm>
              <a:off x="11178219" y="103911"/>
              <a:ext cx="784888" cy="677201"/>
            </a:xfrm>
            <a:prstGeom prst="rect">
              <a:avLst/>
            </a:prstGeom>
          </p:spPr>
        </p:pic>
      </p:grpSp>
      <p:sp>
        <p:nvSpPr>
          <p:cNvPr id="38" name="TextBox 37"/>
          <p:cNvSpPr txBox="1"/>
          <p:nvPr/>
        </p:nvSpPr>
        <p:spPr>
          <a:xfrm>
            <a:off x="4246340" y="5382567"/>
            <a:ext cx="3564000" cy="324000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spc="-1" dirty="0">
                <a:uFill>
                  <a:solidFill>
                    <a:srgbClr val="FFFFFF"/>
                  </a:solidFill>
                </a:uFill>
                <a:latin typeface="Calibri" pitchFamily="34" charset="0"/>
                <a:cs typeface="Calibri" pitchFamily="34" charset="0"/>
              </a:rPr>
              <a:t>CAR  CONDITION  OF  HOLDING  FIXTURE </a:t>
            </a:r>
            <a:endParaRPr lang="en-IN" sz="1400" b="1" spc="-1" dirty="0">
              <a:uFill>
                <a:solidFill>
                  <a:srgbClr val="FFFFFF"/>
                </a:solidFill>
              </a:u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580F82-66FE-6F06-D0AA-D1980B0187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8560" y="1650071"/>
            <a:ext cx="4754880" cy="335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102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11812</TotalTime>
  <Words>246</Words>
  <Application>Microsoft Office PowerPoint</Application>
  <PresentationFormat>Widescreen</PresentationFormat>
  <Paragraphs>109</Paragraphs>
  <Slides>10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Links</vt:lpstr>
      </vt:variant>
      <vt:variant>
        <vt:i4>11</vt:i4>
      </vt:variant>
      <vt:variant>
        <vt:lpstr>Slide Titles</vt:lpstr>
      </vt:variant>
      <vt:variant>
        <vt:i4>10</vt:i4>
      </vt:variant>
    </vt:vector>
  </HeadingPairs>
  <TitlesOfParts>
    <vt:vector size="26" baseType="lpstr">
      <vt:lpstr>Arial</vt:lpstr>
      <vt:lpstr>Calibri</vt:lpstr>
      <vt:lpstr>Calibri Light</vt:lpstr>
      <vt:lpstr>Mongolian Baiti</vt:lpstr>
      <vt:lpstr>Office Theme</vt:lpstr>
      <vt:lpstr>E:\DESIGN DATA\Rahul Thonge\Design Data\Atria\Design_Data\Bezel_HeadLamp_264181906369\Bezel_HeadLamp_264181906369_CF.CATProduct</vt:lpstr>
      <vt:lpstr>E:\DESIGN DATA\Rahul Thonge\Design Data\Atria\Design_Data\Bezel_HeadLamp_264181906369\Bezel_HeadLamp_264181906369_CF.CATProduct</vt:lpstr>
      <vt:lpstr>E:\DESIGN DATA\Rahul Thonge\Design Data\Atria\Design_Data\Bezel_HeadLamp_264181906369\Bezel_HeadLamp_264181906369_CF.CATProduct</vt:lpstr>
      <vt:lpstr>E:\DESIGN DATA\Rahul Thonge\Design Data\Atria\Design_Data\Bezel_HeadLamp_264181906369\Bezel_HeadLamp_264181906369_CF.CATProduct</vt:lpstr>
      <vt:lpstr>file:///E:\DESIGN%20DATA\Rahul%20Thonge\Design%20Data\Atria\Design_Data\Bezel_HeadLamp_264181906369\Bezel_HeadLamp_264181906369_CF.CATProduct</vt:lpstr>
      <vt:lpstr>E:\DESIGN DATA\Rahul Thonge\Design Data\Atria\Design_Data\Bezel_HeadLamp_264181906369\Bezel_HeadLamp_264181906369_CF.CATProduct</vt:lpstr>
      <vt:lpstr>file:///E:\DESIGN%20DATA\Rahul%20Thonge\Design%20Data\Atria\Design_Data\Bezel_HeadLamp_264181906369\Bezel_HeadLamp_264181906369_CF.CATProduct</vt:lpstr>
      <vt:lpstr>E:\DESIGN DATA\Rahul Thonge\Design Data\Atria\Design_Data\Bezel_HeadLamp_264181906369\Bezel_HeadLamp_264181906369_CF.CATProduct</vt:lpstr>
      <vt:lpstr>file:///E:\DESIGN%20DATA\Rahul%20Thonge\Design%20Data\Atria\Design_Data\Bezel_HeadLamp_264181906369\Bezel_HeadLamp_264181906369_CF.CATProduct</vt:lpstr>
      <vt:lpstr>E:\DESIGN DATA\Rahul Thonge\Design Data\Atria\Design_Data\Bezel_HeadLamp_264181906369\Bezel_HeadLamp_264181906369_CF.CATProduct</vt:lpstr>
      <vt:lpstr>file:///E:\DESIGN%20DATA\Rahul%20Thonge\Design%20Data\Atria\Design_Data\Bezel_HeadLamp_264181906369\Bezel_HeadLamp_264181906369_CF.CATProduct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PANKAJ GUND</dc:creator>
  <cp:lastModifiedBy>Akash Waghmare</cp:lastModifiedBy>
  <cp:revision>1394</cp:revision>
  <dcterms:created xsi:type="dcterms:W3CDTF">2021-01-13T17:44:31Z</dcterms:created>
  <dcterms:modified xsi:type="dcterms:W3CDTF">2024-09-01T20:53:15Z</dcterms:modified>
</cp:coreProperties>
</file>