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1" r:id="rId3"/>
    <p:sldId id="1471" r:id="rId4"/>
    <p:sldId id="1526" r:id="rId5"/>
    <p:sldId id="1529" r:id="rId6"/>
    <p:sldId id="1530" r:id="rId7"/>
    <p:sldId id="1523" r:id="rId8"/>
    <p:sldId id="14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FD8"/>
    <a:srgbClr val="996633"/>
    <a:srgbClr val="CC9900"/>
    <a:srgbClr val="7667A1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5400" autoAdjust="0"/>
  </p:normalViewPr>
  <p:slideViewPr>
    <p:cSldViewPr snapToGrid="0">
      <p:cViewPr varScale="1">
        <p:scale>
          <a:sx n="82" d="100"/>
          <a:sy n="82" d="100"/>
        </p:scale>
        <p:origin x="8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25872-385D-42CF-96E0-2DAECC2F046A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D8011-5185-478C-9A3E-A2AB1C198D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9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8415F-87A1-4548-9498-B78F848515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1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7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1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6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CCF8-F269-4685-8115-8E2AD263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CBF2-A4B0-44F1-A18A-B9C046D26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01D3-7948-4B00-926C-55EF77CA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A894-D11E-429D-93BF-CDA166B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D852-A3AD-4F8F-B76B-EE971709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B83B-D022-4768-9495-B18733B1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6DF1D-66B2-4FA9-B8AF-FCAA9B29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AC2D-29EC-4175-8FAD-46E2AC0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CF3A-35F8-4DF5-8BA5-11D1C546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4B5E-E439-4297-80D8-F8EFD6A0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3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866D8-8C43-4603-89AD-C5723F75A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568AE-C3E0-4942-ADAE-631D24160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2E3B-B594-4537-8A11-9CE4D50D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92B9-B7BD-40C8-8087-E878CE52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D331-60D4-41D2-9BB6-17AD4BEF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8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AA6B-07D8-40C9-8D92-A612804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D63C-7581-4AD3-B987-98A72BF5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7247-6816-43B6-AB7A-7DFEEDB4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6CAC-1E9C-40A3-ABCA-1F9F94C8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DBB7-EA8E-4673-ADA2-A56B5FB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645A-A836-430E-8FD9-9216FDCF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6F6F-9B63-4392-ABDE-DE2D2246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8DD3-414A-4E9F-B948-E8402B5A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C3EB-D648-40E6-AD18-2526678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CE03-A9F9-4164-A6BB-567240D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C3A-6BC8-4493-80D7-A8E7D21C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64B8-1C32-4A23-BECD-D40C00270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F4661-6587-4A1A-AFAF-EBABB725A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45EE-FA53-4893-992B-4F7AA27D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3C1C2-6176-4E8F-B32F-85783D20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4CB4-37AA-47F8-9B88-A1BB5DD5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0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24B5-6A2B-4836-A221-115FBE6B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EBCB2-E17D-46E5-94EC-AB7143F6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05FEE-27C5-4708-827E-8FC9E31B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59787-B530-4B8A-8666-81FECE467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A164-FC1A-486D-8F4D-41AF7D635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3BF12-446B-473F-A49A-4EF39F23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9D69D-3AEC-4ED3-851B-D00D55D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78B9F-FFBC-4C31-BC0F-083DD9EF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745B-8B12-47DB-8C95-2988C682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5791A-6FAD-4993-BAC5-B62A03D1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3C80D-0E31-459D-83A2-BFAB5E32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640B-B0B2-4CCF-A078-864D3BE2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1CD88-8FFB-4C8B-BEE6-8A06B29B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B743D-F027-4923-AF80-D944AFF7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9E6DA-1679-4863-A8EE-0EF5445E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4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5ED6-8D2B-4A75-938E-A5041466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0585-5345-4CF4-8812-33118339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35EFC-B285-42FE-AE4E-951381B5A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A839-090E-4607-A94D-64856163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BE75-94EB-4A7A-9BD4-E8D33F9E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F0371-E0A4-4336-8F0B-A3DE71FD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8FF-3F5A-4775-82A3-48A856B2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87ADC-D381-4DED-9A97-A3AA7AF6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59F9F-FA0A-4997-A4CB-9F941CAE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70EF-F60A-40D9-982F-F29C72C1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01BF-45A6-411E-9418-3A4F95D2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66C0-9B7D-4AE9-B166-A41190CC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6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6EAE-FB59-407B-AF36-550FE610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FBED-ADB7-41D4-B922-33BD14BD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0AC4F-582D-4BE9-8B58-F9549EF38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D7AE-2692-4BC3-88B8-24D0DF47F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54DC-4B43-4731-B92B-DDB723305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oleObject" Target="file:///E:\DESIGN%20DATA\Rahul%20Thonge\Design%20Data\Atria\Design_Data\Fog_Lamp_Bezal_Front_LH\Fog_Lamp_Bezal_Front_LH_CF.CATProduct" TargetMode="Externa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emf"/><Relationship Id="rId4" Type="http://schemas.openxmlformats.org/officeDocument/2006/relationships/oleObject" Target="file:///E:\DESIGN%20DATA\Rahul%20Thonge\Design%20Data\Atria\Design_Data\Bezel_HeadLamp_264181906369\Bezel_HeadLamp_264181906369_CF.CATProdu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17545" y="149638"/>
            <a:ext cx="3774093" cy="62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483" b="1" dirty="0">
              <a:solidFill>
                <a:srgbClr val="0070C0"/>
              </a:solidFill>
              <a:latin typeface="Mongolian Baiti" pitchFamily="66" charset="0"/>
              <a:cs typeface="Mongolian Baiti" pitchFamily="66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08001" y="848683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8814" y="1084543"/>
            <a:ext cx="6778172" cy="6096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Checking FIXTURE CONCEPT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0C611-B7C5-4FCF-B975-2944C6779884}"/>
              </a:ext>
            </a:extLst>
          </p:cNvPr>
          <p:cNvSpPr txBox="1"/>
          <p:nvPr/>
        </p:nvSpPr>
        <p:spPr>
          <a:xfrm>
            <a:off x="546270" y="2177272"/>
            <a:ext cx="107946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Checking Fixture Concept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Customer :- -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Project</a:t>
            </a:r>
            <a:r>
              <a:rPr lang="en-US" sz="4000" dirty="0">
                <a:solidFill>
                  <a:srgbClr val="0070C0"/>
                </a:solidFill>
                <a:latin typeface="+mj-lt"/>
              </a:rPr>
              <a:t> :-Atria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Part No</a:t>
            </a:r>
            <a:r>
              <a:rPr lang="en-US" sz="4000" dirty="0">
                <a:solidFill>
                  <a:srgbClr val="0070C0"/>
                </a:solidFill>
                <a:latin typeface="+mj-lt"/>
              </a:rPr>
              <a:t>.:-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264188556301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Part Name </a:t>
            </a:r>
            <a:r>
              <a:rPr lang="en-US" sz="4000" dirty="0">
                <a:solidFill>
                  <a:srgbClr val="0070C0"/>
                </a:solidFill>
                <a:latin typeface="+mj-lt"/>
              </a:rPr>
              <a:t>:-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</a:rPr>
              <a:t>Fog_Lamp_Bezal_Front_LH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08" y="44624"/>
            <a:ext cx="5891277" cy="6772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9" name="Rectangle 8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551544" y="614842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46201" y="146757"/>
            <a:ext cx="1703487" cy="3657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algn="l"/>
            <a:r>
              <a:rPr lang="en-US" sz="1548" b="1" dirty="0">
                <a:sym typeface="+mn-ea"/>
              </a:rPr>
              <a:t>BILL OF MATERIAL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33694"/>
              </p:ext>
            </p:extLst>
          </p:nvPr>
        </p:nvGraphicFramePr>
        <p:xfrm>
          <a:off x="3025419" y="1437377"/>
          <a:ext cx="5502391" cy="27422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8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9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SR. NO.</a:t>
                      </a: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DESCRIPTION</a:t>
                      </a:r>
                      <a:endParaRPr lang="en-US" sz="1400" b="1" i="1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MATERIAL</a:t>
                      </a:r>
                      <a:endParaRPr lang="en-US" sz="1400" b="1" i="1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Base Plate</a:t>
                      </a:r>
                      <a:endParaRPr lang="en-US" sz="1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AL</a:t>
                      </a: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6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</a:rPr>
                        <a:t>Resting</a:t>
                      </a:r>
                      <a:r>
                        <a:rPr lang="en-US" sz="1400" b="0" baseline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</a:rPr>
                        <a:t> Stand</a:t>
                      </a:r>
                      <a:endParaRPr lang="en-US" sz="1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+mn-cs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  <a:cs typeface="+mn-cs"/>
                        </a:rPr>
                        <a:t>AL</a:t>
                      </a: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65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3</a:t>
                      </a: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Pin</a:t>
                      </a:r>
                      <a:r>
                        <a:rPr lang="en-US" sz="1400" b="0" baseline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 And Bush</a:t>
                      </a:r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SS</a:t>
                      </a: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Body</a:t>
                      </a: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AL</a:t>
                      </a: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7" name="Rectangle 6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508001" y="848683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62554" y="305894"/>
            <a:ext cx="2932528" cy="39876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742" b="1" dirty="0">
                <a:latin typeface="+mj-lt"/>
                <a:sym typeface="+mn-ea"/>
              </a:rPr>
              <a:t>ISOMETRIC  VIEW  OF  PART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7006" y="1748506"/>
            <a:ext cx="1620000" cy="408623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latin typeface="+mj-lt"/>
                <a:sym typeface="+mn-ea"/>
              </a:rPr>
              <a:t>SURFACE -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4994" y="1748505"/>
            <a:ext cx="1620000" cy="408623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latin typeface="+mj-lt"/>
                <a:sym typeface="+mn-ea"/>
              </a:rPr>
              <a:t>SURFACE - 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9" name="Rectangle 8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4CF124-F8EF-7810-B965-2BB77F757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12" y="3055416"/>
            <a:ext cx="4904888" cy="333206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E0FA6F-8D7B-79ED-AAA0-E687FB008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34101"/>
              </p:ext>
            </p:extLst>
          </p:nvPr>
        </p:nvGraphicFramePr>
        <p:xfrm>
          <a:off x="7024122" y="2958105"/>
          <a:ext cx="4821744" cy="327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96908" imgH="2172331" progId="">
                  <p:link updateAutomatic="1"/>
                </p:oleObj>
              </mc:Choice>
              <mc:Fallback>
                <p:oleObj r:id="rId5" imgW="3196908" imgH="2172331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24122" y="2958105"/>
                        <a:ext cx="4821744" cy="3275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60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20739F-FCA6-9F37-8765-D84E2D3E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510" y="4254905"/>
            <a:ext cx="3436294" cy="2334394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AD88CC8-B32F-FE32-90BF-25AF8D977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29212"/>
              </p:ext>
            </p:extLst>
          </p:nvPr>
        </p:nvGraphicFramePr>
        <p:xfrm>
          <a:off x="8106981" y="1189764"/>
          <a:ext cx="2132290" cy="4619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1292" imgH="1671460" progId="">
                  <p:link updateAutomatic="1"/>
                </p:oleObj>
              </mc:Choice>
              <mc:Fallback>
                <p:oleObj r:id="rId4" imgW="771292" imgH="1671460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6981" y="1189764"/>
                        <a:ext cx="2132290" cy="4619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/>
          <p:cNvCxnSpPr/>
          <p:nvPr/>
        </p:nvCxnSpPr>
        <p:spPr>
          <a:xfrm>
            <a:off x="485423" y="814816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 Box 12"/>
          <p:cNvSpPr txBox="1"/>
          <p:nvPr/>
        </p:nvSpPr>
        <p:spPr>
          <a:xfrm>
            <a:off x="8925162" y="382593"/>
            <a:ext cx="1715150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CUT  A-A</a:t>
            </a:r>
          </a:p>
        </p:txBody>
      </p:sp>
      <p:sp>
        <p:nvSpPr>
          <p:cNvPr id="66" name="Text Box 12"/>
          <p:cNvSpPr txBox="1"/>
          <p:nvPr/>
        </p:nvSpPr>
        <p:spPr>
          <a:xfrm>
            <a:off x="436124" y="382593"/>
            <a:ext cx="1324017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 A-A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073401" y="3767667"/>
            <a:ext cx="5841999" cy="4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9333" y="4030133"/>
            <a:ext cx="5588000" cy="7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2697" y="268701"/>
            <a:ext cx="2007414" cy="34051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Locater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35"/>
          <p:cNvSpPr>
            <a:spLocks noChangeArrowheads="1"/>
          </p:cNvSpPr>
          <p:nvPr/>
        </p:nvSpPr>
        <p:spPr bwMode="auto">
          <a:xfrm>
            <a:off x="6404239" y="6132363"/>
            <a:ext cx="5437805" cy="57888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Locators are provided as per surrounding  at 2 places to rest and  locate the part as shown above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cxnSp>
        <p:nvCxnSpPr>
          <p:cNvPr id="95" name="Straight Arrow Connector 94"/>
          <p:cNvCxnSpPr>
            <a:cxnSpLocks/>
            <a:stCxn id="94" idx="2"/>
          </p:cNvCxnSpPr>
          <p:nvPr/>
        </p:nvCxnSpPr>
        <p:spPr>
          <a:xfrm flipH="1">
            <a:off x="9257389" y="1360023"/>
            <a:ext cx="1" cy="4792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"/>
          <p:cNvSpPr txBox="1"/>
          <p:nvPr/>
        </p:nvSpPr>
        <p:spPr>
          <a:xfrm>
            <a:off x="8598184" y="5005986"/>
            <a:ext cx="1049914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Base Plate</a:t>
            </a:r>
            <a:endParaRPr lang="en-IN" sz="14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TextBox 1"/>
          <p:cNvSpPr txBox="1"/>
          <p:nvPr/>
        </p:nvSpPr>
        <p:spPr>
          <a:xfrm>
            <a:off x="8694001" y="1019504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Component</a:t>
            </a:r>
          </a:p>
        </p:txBody>
      </p:sp>
      <p:cxnSp>
        <p:nvCxnSpPr>
          <p:cNvPr id="93" name="Straight Connector 92"/>
          <p:cNvCxnSpPr>
            <a:cxnSpLocks/>
          </p:cNvCxnSpPr>
          <p:nvPr/>
        </p:nvCxnSpPr>
        <p:spPr>
          <a:xfrm flipH="1">
            <a:off x="3831353" y="4770416"/>
            <a:ext cx="745887" cy="0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9B893E-5A5A-D3F2-37BD-7196DDF7B60D}"/>
              </a:ext>
            </a:extLst>
          </p:cNvPr>
          <p:cNvGrpSpPr/>
          <p:nvPr/>
        </p:nvGrpSpPr>
        <p:grpSpPr>
          <a:xfrm>
            <a:off x="3779229" y="4310944"/>
            <a:ext cx="305063" cy="472067"/>
            <a:chOff x="5030972" y="4613405"/>
            <a:chExt cx="305063" cy="472067"/>
          </a:xfrm>
        </p:grpSpPr>
        <p:cxnSp>
          <p:nvCxnSpPr>
            <p:cNvPr id="96" name="Straight Arrow Connector 95"/>
            <p:cNvCxnSpPr>
              <a:cxnSpLocks/>
              <a:stCxn id="97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A</a:t>
              </a: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180622" y="869245"/>
            <a:ext cx="5746045" cy="295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/>
          <p:cNvSpPr txBox="1"/>
          <p:nvPr/>
        </p:nvSpPr>
        <p:spPr>
          <a:xfrm>
            <a:off x="842741" y="1027289"/>
            <a:ext cx="1539215" cy="3405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2D  DRAWING 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103">
            <a:extLst>
              <a:ext uri="{FF2B5EF4-FFF2-40B4-BE49-F238E27FC236}">
                <a16:creationId xmlns:a16="http://schemas.microsoft.com/office/drawing/2014/main" id="{D89EB40E-C057-41D7-43B2-62B3EE10E52C}"/>
              </a:ext>
            </a:extLst>
          </p:cNvPr>
          <p:cNvSpPr/>
          <p:nvPr/>
        </p:nvSpPr>
        <p:spPr>
          <a:xfrm flipV="1">
            <a:off x="4062299" y="461523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103">
            <a:extLst>
              <a:ext uri="{FF2B5EF4-FFF2-40B4-BE49-F238E27FC236}">
                <a16:creationId xmlns:a16="http://schemas.microsoft.com/office/drawing/2014/main" id="{D4A398B6-9C88-EA14-D8C2-85894BBE6DF4}"/>
              </a:ext>
            </a:extLst>
          </p:cNvPr>
          <p:cNvSpPr/>
          <p:nvPr/>
        </p:nvSpPr>
        <p:spPr>
          <a:xfrm flipV="1">
            <a:off x="2629739" y="455046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77239-F617-0AF8-14DC-583DDDE96249}"/>
              </a:ext>
            </a:extLst>
          </p:cNvPr>
          <p:cNvGrpSpPr/>
          <p:nvPr/>
        </p:nvGrpSpPr>
        <p:grpSpPr>
          <a:xfrm>
            <a:off x="4353129" y="4265235"/>
            <a:ext cx="305063" cy="472067"/>
            <a:chOff x="5030972" y="4613405"/>
            <a:chExt cx="305063" cy="47206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467395-4898-179F-A559-F0BC6C287CA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40CBA7-ED99-42E2-D1D8-8F10E353178B}"/>
                </a:ext>
              </a:extLst>
            </p:cNvPr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A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7A03F1-3182-26CA-8044-25DB12176E33}"/>
              </a:ext>
            </a:extLst>
          </p:cNvPr>
          <p:cNvCxnSpPr>
            <a:stCxn id="18" idx="3"/>
          </p:cNvCxnSpPr>
          <p:nvPr/>
        </p:nvCxnSpPr>
        <p:spPr>
          <a:xfrm flipV="1">
            <a:off x="8073692" y="3020405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CCF97C3C-210E-7385-74A1-D2847EE6E728}"/>
              </a:ext>
            </a:extLst>
          </p:cNvPr>
          <p:cNvSpPr txBox="1"/>
          <p:nvPr/>
        </p:nvSpPr>
        <p:spPr>
          <a:xfrm>
            <a:off x="6946915" y="2852192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Locator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B211F-DA02-BBB0-5D57-1BB58170F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401" y="1380167"/>
            <a:ext cx="3170886" cy="2446766"/>
          </a:xfrm>
          <a:prstGeom prst="rect">
            <a:avLst/>
          </a:prstGeom>
        </p:spPr>
      </p:pic>
      <p:sp>
        <p:nvSpPr>
          <p:cNvPr id="7" name="Rounded Rectangle 103">
            <a:extLst>
              <a:ext uri="{FF2B5EF4-FFF2-40B4-BE49-F238E27FC236}">
                <a16:creationId xmlns:a16="http://schemas.microsoft.com/office/drawing/2014/main" id="{7A306ED0-7B2E-1719-CA96-D0A2BAB68FDC}"/>
              </a:ext>
            </a:extLst>
          </p:cNvPr>
          <p:cNvSpPr/>
          <p:nvPr/>
        </p:nvSpPr>
        <p:spPr>
          <a:xfrm flipV="1">
            <a:off x="4062299" y="461523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3">
            <a:extLst>
              <a:ext uri="{FF2B5EF4-FFF2-40B4-BE49-F238E27FC236}">
                <a16:creationId xmlns:a16="http://schemas.microsoft.com/office/drawing/2014/main" id="{F62005C3-42E1-5738-8044-599B7CD323E4}"/>
              </a:ext>
            </a:extLst>
          </p:cNvPr>
          <p:cNvSpPr/>
          <p:nvPr/>
        </p:nvSpPr>
        <p:spPr>
          <a:xfrm flipV="1">
            <a:off x="3967049" y="607446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9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E2634-1684-DE22-32A7-8225195E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951" y="1494077"/>
            <a:ext cx="1986602" cy="4692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0739F-FCA6-9F37-8765-D84E2D3E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510" y="4254905"/>
            <a:ext cx="3436294" cy="2334394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>
          <a:xfrm>
            <a:off x="485423" y="814816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 Box 12"/>
          <p:cNvSpPr txBox="1"/>
          <p:nvPr/>
        </p:nvSpPr>
        <p:spPr>
          <a:xfrm>
            <a:off x="8925162" y="382593"/>
            <a:ext cx="1695913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CUT  B-B</a:t>
            </a:r>
          </a:p>
        </p:txBody>
      </p:sp>
      <p:sp>
        <p:nvSpPr>
          <p:cNvPr id="66" name="Text Box 12"/>
          <p:cNvSpPr txBox="1"/>
          <p:nvPr/>
        </p:nvSpPr>
        <p:spPr>
          <a:xfrm>
            <a:off x="436124" y="382593"/>
            <a:ext cx="1304781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 B-B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073401" y="3767667"/>
            <a:ext cx="5841999" cy="4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9333" y="4030133"/>
            <a:ext cx="5588000" cy="7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2697" y="268701"/>
            <a:ext cx="2007414" cy="34051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 err="1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Self_TappingPin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35"/>
          <p:cNvSpPr>
            <a:spLocks noChangeArrowheads="1"/>
          </p:cNvSpPr>
          <p:nvPr/>
        </p:nvSpPr>
        <p:spPr bwMode="auto">
          <a:xfrm>
            <a:off x="6404239" y="6132363"/>
            <a:ext cx="5437805" cy="57888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Self Tapping pins are provided at 2 places to rest and lock the part as per surrounding as shown above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cxnSp>
        <p:nvCxnSpPr>
          <p:cNvPr id="95" name="Straight Arrow Connector 94"/>
          <p:cNvCxnSpPr>
            <a:cxnSpLocks/>
            <a:stCxn id="94" idx="2"/>
          </p:cNvCxnSpPr>
          <p:nvPr/>
        </p:nvCxnSpPr>
        <p:spPr>
          <a:xfrm flipH="1">
            <a:off x="9939982" y="1283348"/>
            <a:ext cx="1" cy="4792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"/>
          <p:cNvSpPr txBox="1"/>
          <p:nvPr/>
        </p:nvSpPr>
        <p:spPr>
          <a:xfrm>
            <a:off x="7225209" y="4691825"/>
            <a:ext cx="1049914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Base Plate</a:t>
            </a:r>
            <a:endParaRPr lang="en-IN" sz="14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TextBox 1"/>
          <p:cNvSpPr txBox="1"/>
          <p:nvPr/>
        </p:nvSpPr>
        <p:spPr>
          <a:xfrm>
            <a:off x="9376594" y="942829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Component</a:t>
            </a:r>
          </a:p>
        </p:txBody>
      </p:sp>
      <p:cxnSp>
        <p:nvCxnSpPr>
          <p:cNvPr id="93" name="Straight Connector 92"/>
          <p:cNvCxnSpPr>
            <a:cxnSpLocks/>
          </p:cNvCxnSpPr>
          <p:nvPr/>
        </p:nvCxnSpPr>
        <p:spPr>
          <a:xfrm flipH="1">
            <a:off x="4144965" y="5666716"/>
            <a:ext cx="745887" cy="0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9B893E-5A5A-D3F2-37BD-7196DDF7B60D}"/>
              </a:ext>
            </a:extLst>
          </p:cNvPr>
          <p:cNvGrpSpPr/>
          <p:nvPr/>
        </p:nvGrpSpPr>
        <p:grpSpPr>
          <a:xfrm>
            <a:off x="4092841" y="5207244"/>
            <a:ext cx="305063" cy="472067"/>
            <a:chOff x="5030972" y="4613405"/>
            <a:chExt cx="305063" cy="472067"/>
          </a:xfrm>
        </p:grpSpPr>
        <p:cxnSp>
          <p:nvCxnSpPr>
            <p:cNvPr id="96" name="Straight Arrow Connector 95"/>
            <p:cNvCxnSpPr>
              <a:cxnSpLocks/>
              <a:stCxn id="97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B</a:t>
              </a: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180622" y="869245"/>
            <a:ext cx="5746045" cy="295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/>
          <p:cNvSpPr txBox="1"/>
          <p:nvPr/>
        </p:nvSpPr>
        <p:spPr>
          <a:xfrm>
            <a:off x="842741" y="1027289"/>
            <a:ext cx="1539215" cy="3405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2D  DRAWING 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103">
            <a:extLst>
              <a:ext uri="{FF2B5EF4-FFF2-40B4-BE49-F238E27FC236}">
                <a16:creationId xmlns:a16="http://schemas.microsoft.com/office/drawing/2014/main" id="{D89EB40E-C057-41D7-43B2-62B3EE10E52C}"/>
              </a:ext>
            </a:extLst>
          </p:cNvPr>
          <p:cNvSpPr/>
          <p:nvPr/>
        </p:nvSpPr>
        <p:spPr>
          <a:xfrm flipV="1">
            <a:off x="4375911" y="551153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103">
            <a:extLst>
              <a:ext uri="{FF2B5EF4-FFF2-40B4-BE49-F238E27FC236}">
                <a16:creationId xmlns:a16="http://schemas.microsoft.com/office/drawing/2014/main" id="{D4A398B6-9C88-EA14-D8C2-85894BBE6DF4}"/>
              </a:ext>
            </a:extLst>
          </p:cNvPr>
          <p:cNvSpPr/>
          <p:nvPr/>
        </p:nvSpPr>
        <p:spPr>
          <a:xfrm flipV="1">
            <a:off x="2097960" y="5205813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77239-F617-0AF8-14DC-583DDDE96249}"/>
              </a:ext>
            </a:extLst>
          </p:cNvPr>
          <p:cNvGrpSpPr/>
          <p:nvPr/>
        </p:nvGrpSpPr>
        <p:grpSpPr>
          <a:xfrm>
            <a:off x="4666741" y="5161535"/>
            <a:ext cx="305063" cy="472067"/>
            <a:chOff x="5030972" y="4613405"/>
            <a:chExt cx="305063" cy="47206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467395-4898-179F-A559-F0BC6C287CA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40CBA7-ED99-42E2-D1D8-8F10E353178B}"/>
                </a:ext>
              </a:extLst>
            </p:cNvPr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B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7A03F1-3182-26CA-8044-25DB12176E33}"/>
              </a:ext>
            </a:extLst>
          </p:cNvPr>
          <p:cNvCxnSpPr>
            <a:stCxn id="18" idx="3"/>
          </p:cNvCxnSpPr>
          <p:nvPr/>
        </p:nvCxnSpPr>
        <p:spPr>
          <a:xfrm flipV="1">
            <a:off x="8233978" y="3277150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CCF97C3C-210E-7385-74A1-D2847EE6E728}"/>
              </a:ext>
            </a:extLst>
          </p:cNvPr>
          <p:cNvSpPr txBox="1"/>
          <p:nvPr/>
        </p:nvSpPr>
        <p:spPr>
          <a:xfrm>
            <a:off x="7107201" y="3108937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Stand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B211F-DA02-BBB0-5D57-1BB58170F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01" y="1380167"/>
            <a:ext cx="3170886" cy="2446766"/>
          </a:xfrm>
          <a:prstGeom prst="rect">
            <a:avLst/>
          </a:prstGeom>
        </p:spPr>
      </p:pic>
      <p:sp>
        <p:nvSpPr>
          <p:cNvPr id="7" name="Rounded Rectangle 103">
            <a:extLst>
              <a:ext uri="{FF2B5EF4-FFF2-40B4-BE49-F238E27FC236}">
                <a16:creationId xmlns:a16="http://schemas.microsoft.com/office/drawing/2014/main" id="{7A306ED0-7B2E-1719-CA96-D0A2BAB68FDC}"/>
              </a:ext>
            </a:extLst>
          </p:cNvPr>
          <p:cNvSpPr/>
          <p:nvPr/>
        </p:nvSpPr>
        <p:spPr>
          <a:xfrm flipV="1">
            <a:off x="4375911" y="551153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CC3DFD-0FC7-ABC8-BBE0-A2F048EE9CE6}"/>
              </a:ext>
            </a:extLst>
          </p:cNvPr>
          <p:cNvCxnSpPr>
            <a:stCxn id="9" idx="3"/>
          </p:cNvCxnSpPr>
          <p:nvPr/>
        </p:nvCxnSpPr>
        <p:spPr>
          <a:xfrm flipV="1">
            <a:off x="8275123" y="2292586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2CFE4385-0CD2-D40E-EF0F-091CF54340E2}"/>
              </a:ext>
            </a:extLst>
          </p:cNvPr>
          <p:cNvSpPr txBox="1"/>
          <p:nvPr/>
        </p:nvSpPr>
        <p:spPr>
          <a:xfrm>
            <a:off x="7148346" y="2124373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Locator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541FA8-1A7F-8948-74DD-306904BE194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9618210" y="3426953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">
            <a:extLst>
              <a:ext uri="{FF2B5EF4-FFF2-40B4-BE49-F238E27FC236}">
                <a16:creationId xmlns:a16="http://schemas.microsoft.com/office/drawing/2014/main" id="{8E9A0F0B-602C-E3AB-35C7-E4CAA42BDE3E}"/>
              </a:ext>
            </a:extLst>
          </p:cNvPr>
          <p:cNvSpPr txBox="1"/>
          <p:nvPr/>
        </p:nvSpPr>
        <p:spPr>
          <a:xfrm>
            <a:off x="10069992" y="3258740"/>
            <a:ext cx="1772052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Self_Tapping_Pin</a:t>
            </a:r>
            <a:endParaRPr lang="en-IN" sz="14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070D0B-BED8-4056-DFF2-E67ABB8A9DEC}"/>
              </a:ext>
            </a:extLst>
          </p:cNvPr>
          <p:cNvCxnSpPr/>
          <p:nvPr/>
        </p:nvCxnSpPr>
        <p:spPr>
          <a:xfrm flipV="1">
            <a:off x="8233978" y="4907956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3F7445A-CDFD-F96C-318D-A42A9920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388" y="1514929"/>
            <a:ext cx="4600354" cy="4298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0739F-FCA6-9F37-8765-D84E2D3E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721" y="3975031"/>
            <a:ext cx="3436294" cy="2332045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>
          <a:xfrm>
            <a:off x="485423" y="814816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 Box 12"/>
          <p:cNvSpPr txBox="1"/>
          <p:nvPr/>
        </p:nvSpPr>
        <p:spPr>
          <a:xfrm>
            <a:off x="8925162" y="382593"/>
            <a:ext cx="1683089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CUT  C-C</a:t>
            </a:r>
          </a:p>
        </p:txBody>
      </p:sp>
      <p:sp>
        <p:nvSpPr>
          <p:cNvPr id="66" name="Text Box 12"/>
          <p:cNvSpPr txBox="1"/>
          <p:nvPr/>
        </p:nvSpPr>
        <p:spPr>
          <a:xfrm>
            <a:off x="436124" y="382593"/>
            <a:ext cx="1291957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 C-C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073401" y="3767667"/>
            <a:ext cx="5841999" cy="4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2697" y="268701"/>
            <a:ext cx="2007414" cy="34051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 err="1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Gap_Flush_Body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35"/>
          <p:cNvSpPr>
            <a:spLocks noChangeArrowheads="1"/>
          </p:cNvSpPr>
          <p:nvPr/>
        </p:nvSpPr>
        <p:spPr bwMode="auto">
          <a:xfrm>
            <a:off x="6404239" y="6132363"/>
            <a:ext cx="5437805" cy="57888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Body is provided with 3mm gap and 0mm flush all around the part as shown above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cxnSp>
        <p:nvCxnSpPr>
          <p:cNvPr id="95" name="Straight Arrow Connector 94"/>
          <p:cNvCxnSpPr>
            <a:cxnSpLocks/>
            <a:stCxn id="94" idx="2"/>
          </p:cNvCxnSpPr>
          <p:nvPr/>
        </p:nvCxnSpPr>
        <p:spPr>
          <a:xfrm flipH="1">
            <a:off x="9231322" y="2506772"/>
            <a:ext cx="1" cy="4792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"/>
          <p:cNvSpPr txBox="1"/>
          <p:nvPr/>
        </p:nvSpPr>
        <p:spPr>
          <a:xfrm>
            <a:off x="8890068" y="5234133"/>
            <a:ext cx="1049914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Base Plate</a:t>
            </a:r>
            <a:endParaRPr lang="en-IN" sz="14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TextBox 1"/>
          <p:cNvSpPr txBox="1"/>
          <p:nvPr/>
        </p:nvSpPr>
        <p:spPr>
          <a:xfrm>
            <a:off x="8667934" y="2166253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Component</a:t>
            </a:r>
          </a:p>
        </p:txBody>
      </p:sp>
      <p:cxnSp>
        <p:nvCxnSpPr>
          <p:cNvPr id="93" name="Straight Connector 92"/>
          <p:cNvCxnSpPr>
            <a:cxnSpLocks/>
          </p:cNvCxnSpPr>
          <p:nvPr/>
        </p:nvCxnSpPr>
        <p:spPr>
          <a:xfrm flipV="1">
            <a:off x="3594108" y="3911709"/>
            <a:ext cx="0" cy="2667431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9B893E-5A5A-D3F2-37BD-7196DDF7B60D}"/>
              </a:ext>
            </a:extLst>
          </p:cNvPr>
          <p:cNvGrpSpPr/>
          <p:nvPr/>
        </p:nvGrpSpPr>
        <p:grpSpPr>
          <a:xfrm>
            <a:off x="3113937" y="6268662"/>
            <a:ext cx="480171" cy="306284"/>
            <a:chOff x="5030972" y="4613405"/>
            <a:chExt cx="480171" cy="306284"/>
          </a:xfrm>
        </p:grpSpPr>
        <p:cxnSp>
          <p:nvCxnSpPr>
            <p:cNvPr id="96" name="Straight Arrow Connector 95"/>
            <p:cNvCxnSpPr>
              <a:cxnSpLocks/>
              <a:stCxn id="97" idx="3"/>
            </p:cNvCxnSpPr>
            <p:nvPr/>
          </p:nvCxnSpPr>
          <p:spPr>
            <a:xfrm>
              <a:off x="5335976" y="4762294"/>
              <a:ext cx="175167" cy="42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C</a:t>
              </a: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180622" y="869245"/>
            <a:ext cx="5746045" cy="295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/>
          <p:cNvSpPr txBox="1"/>
          <p:nvPr/>
        </p:nvSpPr>
        <p:spPr>
          <a:xfrm>
            <a:off x="842741" y="1027289"/>
            <a:ext cx="1539215" cy="3405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2D  DRAWING 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B211F-DA02-BBB0-5D57-1BB58170F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01" y="1380167"/>
            <a:ext cx="3170886" cy="244676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541FA8-1A7F-8948-74DD-306904BE194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966710" y="4376982"/>
            <a:ext cx="106680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">
            <a:extLst>
              <a:ext uri="{FF2B5EF4-FFF2-40B4-BE49-F238E27FC236}">
                <a16:creationId xmlns:a16="http://schemas.microsoft.com/office/drawing/2014/main" id="{8E9A0F0B-602C-E3AB-35C7-E4CAA42BDE3E}"/>
              </a:ext>
            </a:extLst>
          </p:cNvPr>
          <p:cNvSpPr txBox="1"/>
          <p:nvPr/>
        </p:nvSpPr>
        <p:spPr>
          <a:xfrm>
            <a:off x="9033511" y="4206722"/>
            <a:ext cx="643890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Body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9EB22D-90FE-C3F1-CC8D-93983D519ED9}"/>
              </a:ext>
            </a:extLst>
          </p:cNvPr>
          <p:cNvGrpSpPr/>
          <p:nvPr/>
        </p:nvGrpSpPr>
        <p:grpSpPr>
          <a:xfrm>
            <a:off x="3113937" y="3802872"/>
            <a:ext cx="480171" cy="306284"/>
            <a:chOff x="5030972" y="4613405"/>
            <a:chExt cx="480171" cy="30628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4A5D21-0FB1-3AD8-1359-D653E13E61F1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5335976" y="4762294"/>
              <a:ext cx="175167" cy="42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D9DC89-1806-40D5-87B4-272A988E9D94}"/>
                </a:ext>
              </a:extLst>
            </p:cNvPr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C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42ED5-6B8D-DBD1-87F9-33D53157EC0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9677401" y="4376982"/>
            <a:ext cx="91732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5F17328C-8126-65F3-04CB-344113A83619}"/>
              </a:ext>
            </a:extLst>
          </p:cNvPr>
          <p:cNvSpPr/>
          <p:nvPr/>
        </p:nvSpPr>
        <p:spPr>
          <a:xfrm rot="19315326">
            <a:off x="7766374" y="3094044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4E53A350-2248-DEDC-27B3-5F0FDDC2087C}"/>
              </a:ext>
            </a:extLst>
          </p:cNvPr>
          <p:cNvSpPr/>
          <p:nvPr/>
        </p:nvSpPr>
        <p:spPr>
          <a:xfrm rot="12261317">
            <a:off x="7478662" y="3379856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0</a:t>
            </a:r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38F18673-8D70-00A0-5E0D-65E446CA8E06}"/>
              </a:ext>
            </a:extLst>
          </p:cNvPr>
          <p:cNvSpPr/>
          <p:nvPr/>
        </p:nvSpPr>
        <p:spPr>
          <a:xfrm rot="12709032">
            <a:off x="10597231" y="2787176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87479854-3A61-DFF2-2F26-2E111518067F}"/>
              </a:ext>
            </a:extLst>
          </p:cNvPr>
          <p:cNvSpPr/>
          <p:nvPr/>
        </p:nvSpPr>
        <p:spPr>
          <a:xfrm rot="19149429">
            <a:off x="10957387" y="2970922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8016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4246340" y="5382567"/>
            <a:ext cx="3564000" cy="324000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CAR  CONDITION  OF  HOLDING  FIXTURE 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6D8FF-8607-E761-19B0-8A65EA5E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307" y="103911"/>
            <a:ext cx="6007386" cy="49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53790" y="5413128"/>
            <a:ext cx="2182136" cy="68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870" b="1" dirty="0">
                <a:solidFill>
                  <a:srgbClr val="C00000"/>
                </a:solidFill>
                <a:latin typeface="+mj-lt"/>
                <a:ea typeface="MS Gothic" pitchFamily="49" charset="-128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2" y="1617123"/>
            <a:ext cx="5968214" cy="32438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9" name="Straight Connector 18"/>
          <p:cNvCxnSpPr/>
          <p:nvPr/>
        </p:nvCxnSpPr>
        <p:spPr>
          <a:xfrm>
            <a:off x="508001" y="848683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11" name="Rectangle 10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11828</TotalTime>
  <Words>203</Words>
  <Application>Microsoft Office PowerPoint</Application>
  <PresentationFormat>Widescreen</PresentationFormat>
  <Paragraphs>88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Mongolian Baiti</vt:lpstr>
      <vt:lpstr>Office Theme</vt:lpstr>
      <vt:lpstr>file:///E:\DESIGN%20DATA\Rahul%20Thonge\Design%20Data\Atria\Design_Data\Bezel_HeadLamp_264181906369\Bezel_HeadLamp_264181906369_CF.CATProduct</vt:lpstr>
      <vt:lpstr>E:\DESIGN DATA\Rahul Thonge\Design Data\Atria\Design_Data\Fog_Lamp_Bezal_Front_LH\Fog_Lamp_Bezal_Front_LH_CF.CATProduct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GUND</dc:creator>
  <cp:lastModifiedBy>Akash Waghmare</cp:lastModifiedBy>
  <cp:revision>1429</cp:revision>
  <dcterms:created xsi:type="dcterms:W3CDTF">2021-01-13T17:44:31Z</dcterms:created>
  <dcterms:modified xsi:type="dcterms:W3CDTF">2024-09-01T21:14:37Z</dcterms:modified>
</cp:coreProperties>
</file>