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8" r:id="rId9"/>
    <p:sldId id="264" r:id="rId10"/>
    <p:sldId id="277" r:id="rId11"/>
    <p:sldId id="279" r:id="rId12"/>
    <p:sldId id="275" r:id="rId13"/>
    <p:sldId id="27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A81D-FCFF-B38C-DBAB-6920B384F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271A2D-0AD1-BECF-E4F1-1402E28E22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ADE615-1B41-478B-9423-EBEDF8CB02F6}"/>
              </a:ext>
            </a:extLst>
          </p:cNvPr>
          <p:cNvSpPr>
            <a:spLocks noGrp="1"/>
          </p:cNvSpPr>
          <p:nvPr>
            <p:ph type="dt" sz="half" idx="10"/>
          </p:nvPr>
        </p:nvSpPr>
        <p:spPr/>
        <p:txBody>
          <a:bodyPr/>
          <a:lstStyle/>
          <a:p>
            <a:fld id="{B259EFD8-D37A-4C44-B40F-DC6F59B81DB5}" type="datetimeFigureOut">
              <a:rPr lang="en-IN" smtClean="0"/>
              <a:t>30-06-2022</a:t>
            </a:fld>
            <a:endParaRPr lang="en-IN"/>
          </a:p>
        </p:txBody>
      </p:sp>
      <p:sp>
        <p:nvSpPr>
          <p:cNvPr id="5" name="Footer Placeholder 4">
            <a:extLst>
              <a:ext uri="{FF2B5EF4-FFF2-40B4-BE49-F238E27FC236}">
                <a16:creationId xmlns:a16="http://schemas.microsoft.com/office/drawing/2014/main" id="{DDA6FF4C-0780-E139-84FA-620445DD3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4F5E63-1E74-3477-B299-73C49FB1E8C8}"/>
              </a:ext>
            </a:extLst>
          </p:cNvPr>
          <p:cNvSpPr>
            <a:spLocks noGrp="1"/>
          </p:cNvSpPr>
          <p:nvPr>
            <p:ph type="sldNum" sz="quarter" idx="12"/>
          </p:nvPr>
        </p:nvSpPr>
        <p:spPr/>
        <p:txBody>
          <a:bodyPr/>
          <a:lstStyle/>
          <a:p>
            <a:fld id="{7FBCEE35-D2EC-4FCE-873D-40CA84CB83B3}" type="slidenum">
              <a:rPr lang="en-IN" smtClean="0"/>
              <a:t>‹#›</a:t>
            </a:fld>
            <a:endParaRPr lang="en-IN"/>
          </a:p>
        </p:txBody>
      </p:sp>
    </p:spTree>
    <p:extLst>
      <p:ext uri="{BB962C8B-B14F-4D97-AF65-F5344CB8AC3E}">
        <p14:creationId xmlns:p14="http://schemas.microsoft.com/office/powerpoint/2010/main" val="257852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9721-394D-C2B3-94E0-C662E085D3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C1278A-F044-0CDF-E268-B1D808CBA1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286F08-F2DD-8C5A-684F-73EFD65C0405}"/>
              </a:ext>
            </a:extLst>
          </p:cNvPr>
          <p:cNvSpPr>
            <a:spLocks noGrp="1"/>
          </p:cNvSpPr>
          <p:nvPr>
            <p:ph type="dt" sz="half" idx="10"/>
          </p:nvPr>
        </p:nvSpPr>
        <p:spPr/>
        <p:txBody>
          <a:bodyPr/>
          <a:lstStyle/>
          <a:p>
            <a:fld id="{B259EFD8-D37A-4C44-B40F-DC6F59B81DB5}" type="datetimeFigureOut">
              <a:rPr lang="en-IN" smtClean="0"/>
              <a:t>30-06-2022</a:t>
            </a:fld>
            <a:endParaRPr lang="en-IN"/>
          </a:p>
        </p:txBody>
      </p:sp>
      <p:sp>
        <p:nvSpPr>
          <p:cNvPr id="5" name="Footer Placeholder 4">
            <a:extLst>
              <a:ext uri="{FF2B5EF4-FFF2-40B4-BE49-F238E27FC236}">
                <a16:creationId xmlns:a16="http://schemas.microsoft.com/office/drawing/2014/main" id="{C5393EB2-04B0-A658-DE89-D74FD78BAC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C45FB3-6324-95B1-EFD5-6C0467B36423}"/>
              </a:ext>
            </a:extLst>
          </p:cNvPr>
          <p:cNvSpPr>
            <a:spLocks noGrp="1"/>
          </p:cNvSpPr>
          <p:nvPr>
            <p:ph type="sldNum" sz="quarter" idx="12"/>
          </p:nvPr>
        </p:nvSpPr>
        <p:spPr/>
        <p:txBody>
          <a:bodyPr/>
          <a:lstStyle/>
          <a:p>
            <a:fld id="{7FBCEE35-D2EC-4FCE-873D-40CA84CB83B3}" type="slidenum">
              <a:rPr lang="en-IN" smtClean="0"/>
              <a:t>‹#›</a:t>
            </a:fld>
            <a:endParaRPr lang="en-IN"/>
          </a:p>
        </p:txBody>
      </p:sp>
    </p:spTree>
    <p:extLst>
      <p:ext uri="{BB962C8B-B14F-4D97-AF65-F5344CB8AC3E}">
        <p14:creationId xmlns:p14="http://schemas.microsoft.com/office/powerpoint/2010/main" val="262490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770F11-02EC-21B5-D031-E1637DC73A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3ABA49-AF69-933D-297D-E84FA0A3A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41CD6-F587-17B8-DB2D-C27B4555296D}"/>
              </a:ext>
            </a:extLst>
          </p:cNvPr>
          <p:cNvSpPr>
            <a:spLocks noGrp="1"/>
          </p:cNvSpPr>
          <p:nvPr>
            <p:ph type="dt" sz="half" idx="10"/>
          </p:nvPr>
        </p:nvSpPr>
        <p:spPr/>
        <p:txBody>
          <a:bodyPr/>
          <a:lstStyle/>
          <a:p>
            <a:fld id="{B259EFD8-D37A-4C44-B40F-DC6F59B81DB5}" type="datetimeFigureOut">
              <a:rPr lang="en-IN" smtClean="0"/>
              <a:t>30-06-2022</a:t>
            </a:fld>
            <a:endParaRPr lang="en-IN"/>
          </a:p>
        </p:txBody>
      </p:sp>
      <p:sp>
        <p:nvSpPr>
          <p:cNvPr id="5" name="Footer Placeholder 4">
            <a:extLst>
              <a:ext uri="{FF2B5EF4-FFF2-40B4-BE49-F238E27FC236}">
                <a16:creationId xmlns:a16="http://schemas.microsoft.com/office/drawing/2014/main" id="{D053CE6E-A0F9-7C5F-57AC-4BCE9CA54D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A1255-0996-FC7E-AC02-F3229B0B9988}"/>
              </a:ext>
            </a:extLst>
          </p:cNvPr>
          <p:cNvSpPr>
            <a:spLocks noGrp="1"/>
          </p:cNvSpPr>
          <p:nvPr>
            <p:ph type="sldNum" sz="quarter" idx="12"/>
          </p:nvPr>
        </p:nvSpPr>
        <p:spPr/>
        <p:txBody>
          <a:bodyPr/>
          <a:lstStyle/>
          <a:p>
            <a:fld id="{7FBCEE35-D2EC-4FCE-873D-40CA84CB83B3}" type="slidenum">
              <a:rPr lang="en-IN" smtClean="0"/>
              <a:t>‹#›</a:t>
            </a:fld>
            <a:endParaRPr lang="en-IN"/>
          </a:p>
        </p:txBody>
      </p:sp>
    </p:spTree>
    <p:extLst>
      <p:ext uri="{BB962C8B-B14F-4D97-AF65-F5344CB8AC3E}">
        <p14:creationId xmlns:p14="http://schemas.microsoft.com/office/powerpoint/2010/main" val="374890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B9A1-3655-842C-F7E2-456EA83333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9967E-C4E6-3D9A-3A27-2E630A5772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FE2D81-84E5-8533-3C5A-9057DDE935DC}"/>
              </a:ext>
            </a:extLst>
          </p:cNvPr>
          <p:cNvSpPr>
            <a:spLocks noGrp="1"/>
          </p:cNvSpPr>
          <p:nvPr>
            <p:ph type="dt" sz="half" idx="10"/>
          </p:nvPr>
        </p:nvSpPr>
        <p:spPr/>
        <p:txBody>
          <a:bodyPr/>
          <a:lstStyle/>
          <a:p>
            <a:fld id="{B259EFD8-D37A-4C44-B40F-DC6F59B81DB5}" type="datetimeFigureOut">
              <a:rPr lang="en-IN" smtClean="0"/>
              <a:t>30-06-2022</a:t>
            </a:fld>
            <a:endParaRPr lang="en-IN"/>
          </a:p>
        </p:txBody>
      </p:sp>
      <p:sp>
        <p:nvSpPr>
          <p:cNvPr id="5" name="Footer Placeholder 4">
            <a:extLst>
              <a:ext uri="{FF2B5EF4-FFF2-40B4-BE49-F238E27FC236}">
                <a16:creationId xmlns:a16="http://schemas.microsoft.com/office/drawing/2014/main" id="{69BFB8E2-C3B0-12A0-9A81-096305B3A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6F40D6-CE13-9511-B570-86A0FA01803E}"/>
              </a:ext>
            </a:extLst>
          </p:cNvPr>
          <p:cNvSpPr>
            <a:spLocks noGrp="1"/>
          </p:cNvSpPr>
          <p:nvPr>
            <p:ph type="sldNum" sz="quarter" idx="12"/>
          </p:nvPr>
        </p:nvSpPr>
        <p:spPr/>
        <p:txBody>
          <a:bodyPr/>
          <a:lstStyle/>
          <a:p>
            <a:fld id="{7FBCEE35-D2EC-4FCE-873D-40CA84CB83B3}" type="slidenum">
              <a:rPr lang="en-IN" smtClean="0"/>
              <a:t>‹#›</a:t>
            </a:fld>
            <a:endParaRPr lang="en-IN"/>
          </a:p>
        </p:txBody>
      </p:sp>
    </p:spTree>
    <p:extLst>
      <p:ext uri="{BB962C8B-B14F-4D97-AF65-F5344CB8AC3E}">
        <p14:creationId xmlns:p14="http://schemas.microsoft.com/office/powerpoint/2010/main" val="150852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EAC6-CFCB-6A2A-6136-5231E3CC2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9C4B62-0856-2A26-1F70-389D10E3E5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FCBC4-D4DD-8F58-E723-70D505827322}"/>
              </a:ext>
            </a:extLst>
          </p:cNvPr>
          <p:cNvSpPr>
            <a:spLocks noGrp="1"/>
          </p:cNvSpPr>
          <p:nvPr>
            <p:ph type="dt" sz="half" idx="10"/>
          </p:nvPr>
        </p:nvSpPr>
        <p:spPr/>
        <p:txBody>
          <a:bodyPr/>
          <a:lstStyle/>
          <a:p>
            <a:fld id="{B259EFD8-D37A-4C44-B40F-DC6F59B81DB5}" type="datetimeFigureOut">
              <a:rPr lang="en-IN" smtClean="0"/>
              <a:t>30-06-2022</a:t>
            </a:fld>
            <a:endParaRPr lang="en-IN"/>
          </a:p>
        </p:txBody>
      </p:sp>
      <p:sp>
        <p:nvSpPr>
          <p:cNvPr id="5" name="Footer Placeholder 4">
            <a:extLst>
              <a:ext uri="{FF2B5EF4-FFF2-40B4-BE49-F238E27FC236}">
                <a16:creationId xmlns:a16="http://schemas.microsoft.com/office/drawing/2014/main" id="{84B25025-0DE6-0558-449D-D79F46D5E9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75AB5-ABB0-CCAC-5AB9-D2E5549A2145}"/>
              </a:ext>
            </a:extLst>
          </p:cNvPr>
          <p:cNvSpPr>
            <a:spLocks noGrp="1"/>
          </p:cNvSpPr>
          <p:nvPr>
            <p:ph type="sldNum" sz="quarter" idx="12"/>
          </p:nvPr>
        </p:nvSpPr>
        <p:spPr/>
        <p:txBody>
          <a:bodyPr/>
          <a:lstStyle/>
          <a:p>
            <a:fld id="{7FBCEE35-D2EC-4FCE-873D-40CA84CB83B3}" type="slidenum">
              <a:rPr lang="en-IN" smtClean="0"/>
              <a:t>‹#›</a:t>
            </a:fld>
            <a:endParaRPr lang="en-IN"/>
          </a:p>
        </p:txBody>
      </p:sp>
    </p:spTree>
    <p:extLst>
      <p:ext uri="{BB962C8B-B14F-4D97-AF65-F5344CB8AC3E}">
        <p14:creationId xmlns:p14="http://schemas.microsoft.com/office/powerpoint/2010/main" val="381538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192A-6A83-2972-EE24-832BAE1D86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9108A8-8069-20B1-738A-02FA529D2D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5BEAEA-8A51-F4BB-1EBC-0ABD4E969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01788D-06AF-249B-C9C8-6C048B2BDC55}"/>
              </a:ext>
            </a:extLst>
          </p:cNvPr>
          <p:cNvSpPr>
            <a:spLocks noGrp="1"/>
          </p:cNvSpPr>
          <p:nvPr>
            <p:ph type="dt" sz="half" idx="10"/>
          </p:nvPr>
        </p:nvSpPr>
        <p:spPr/>
        <p:txBody>
          <a:bodyPr/>
          <a:lstStyle/>
          <a:p>
            <a:fld id="{B259EFD8-D37A-4C44-B40F-DC6F59B81DB5}" type="datetimeFigureOut">
              <a:rPr lang="en-IN" smtClean="0"/>
              <a:t>30-06-2022</a:t>
            </a:fld>
            <a:endParaRPr lang="en-IN"/>
          </a:p>
        </p:txBody>
      </p:sp>
      <p:sp>
        <p:nvSpPr>
          <p:cNvPr id="6" name="Footer Placeholder 5">
            <a:extLst>
              <a:ext uri="{FF2B5EF4-FFF2-40B4-BE49-F238E27FC236}">
                <a16:creationId xmlns:a16="http://schemas.microsoft.com/office/drawing/2014/main" id="{5213CD32-BAA6-B5C9-E946-9075ABE66B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4FEA5-6FBD-5BFD-F625-54504C3B17DD}"/>
              </a:ext>
            </a:extLst>
          </p:cNvPr>
          <p:cNvSpPr>
            <a:spLocks noGrp="1"/>
          </p:cNvSpPr>
          <p:nvPr>
            <p:ph type="sldNum" sz="quarter" idx="12"/>
          </p:nvPr>
        </p:nvSpPr>
        <p:spPr/>
        <p:txBody>
          <a:bodyPr/>
          <a:lstStyle/>
          <a:p>
            <a:fld id="{7FBCEE35-D2EC-4FCE-873D-40CA84CB83B3}" type="slidenum">
              <a:rPr lang="en-IN" smtClean="0"/>
              <a:t>‹#›</a:t>
            </a:fld>
            <a:endParaRPr lang="en-IN"/>
          </a:p>
        </p:txBody>
      </p:sp>
    </p:spTree>
    <p:extLst>
      <p:ext uri="{BB962C8B-B14F-4D97-AF65-F5344CB8AC3E}">
        <p14:creationId xmlns:p14="http://schemas.microsoft.com/office/powerpoint/2010/main" val="5437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D023-78CA-9479-86A3-52F0905810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C58DB2-D76E-C7C8-F53B-2106C66F4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388F9-CACD-C81F-66E9-DB017B8E80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2E96E5-DDD3-CEFF-3044-7D7BDE19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4739A4-BB8B-937E-C5C2-6242F7BAA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EEA1CD-4628-18E6-0D5F-013D649D1AB8}"/>
              </a:ext>
            </a:extLst>
          </p:cNvPr>
          <p:cNvSpPr>
            <a:spLocks noGrp="1"/>
          </p:cNvSpPr>
          <p:nvPr>
            <p:ph type="dt" sz="half" idx="10"/>
          </p:nvPr>
        </p:nvSpPr>
        <p:spPr/>
        <p:txBody>
          <a:bodyPr/>
          <a:lstStyle/>
          <a:p>
            <a:fld id="{B259EFD8-D37A-4C44-B40F-DC6F59B81DB5}" type="datetimeFigureOut">
              <a:rPr lang="en-IN" smtClean="0"/>
              <a:t>30-06-2022</a:t>
            </a:fld>
            <a:endParaRPr lang="en-IN"/>
          </a:p>
        </p:txBody>
      </p:sp>
      <p:sp>
        <p:nvSpPr>
          <p:cNvPr id="8" name="Footer Placeholder 7">
            <a:extLst>
              <a:ext uri="{FF2B5EF4-FFF2-40B4-BE49-F238E27FC236}">
                <a16:creationId xmlns:a16="http://schemas.microsoft.com/office/drawing/2014/main" id="{DF47E20A-E488-6B2D-A365-AEC9E3DF44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273FB1-5108-7A1E-AC9A-F8DC6DB35787}"/>
              </a:ext>
            </a:extLst>
          </p:cNvPr>
          <p:cNvSpPr>
            <a:spLocks noGrp="1"/>
          </p:cNvSpPr>
          <p:nvPr>
            <p:ph type="sldNum" sz="quarter" idx="12"/>
          </p:nvPr>
        </p:nvSpPr>
        <p:spPr/>
        <p:txBody>
          <a:bodyPr/>
          <a:lstStyle/>
          <a:p>
            <a:fld id="{7FBCEE35-D2EC-4FCE-873D-40CA84CB83B3}" type="slidenum">
              <a:rPr lang="en-IN" smtClean="0"/>
              <a:t>‹#›</a:t>
            </a:fld>
            <a:endParaRPr lang="en-IN"/>
          </a:p>
        </p:txBody>
      </p:sp>
    </p:spTree>
    <p:extLst>
      <p:ext uri="{BB962C8B-B14F-4D97-AF65-F5344CB8AC3E}">
        <p14:creationId xmlns:p14="http://schemas.microsoft.com/office/powerpoint/2010/main" val="21186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DB4C-E85A-0C50-7EBD-2B64C6091F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422DC0-161E-36E7-43A6-F3E44B014007}"/>
              </a:ext>
            </a:extLst>
          </p:cNvPr>
          <p:cNvSpPr>
            <a:spLocks noGrp="1"/>
          </p:cNvSpPr>
          <p:nvPr>
            <p:ph type="dt" sz="half" idx="10"/>
          </p:nvPr>
        </p:nvSpPr>
        <p:spPr/>
        <p:txBody>
          <a:bodyPr/>
          <a:lstStyle/>
          <a:p>
            <a:fld id="{B259EFD8-D37A-4C44-B40F-DC6F59B81DB5}" type="datetimeFigureOut">
              <a:rPr lang="en-IN" smtClean="0"/>
              <a:t>30-06-2022</a:t>
            </a:fld>
            <a:endParaRPr lang="en-IN"/>
          </a:p>
        </p:txBody>
      </p:sp>
      <p:sp>
        <p:nvSpPr>
          <p:cNvPr id="4" name="Footer Placeholder 3">
            <a:extLst>
              <a:ext uri="{FF2B5EF4-FFF2-40B4-BE49-F238E27FC236}">
                <a16:creationId xmlns:a16="http://schemas.microsoft.com/office/drawing/2014/main" id="{CB9960AB-C711-D0EF-AF09-5A94BC97E8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BD787A-99BA-2FC6-7E15-10C6583479EE}"/>
              </a:ext>
            </a:extLst>
          </p:cNvPr>
          <p:cNvSpPr>
            <a:spLocks noGrp="1"/>
          </p:cNvSpPr>
          <p:nvPr>
            <p:ph type="sldNum" sz="quarter" idx="12"/>
          </p:nvPr>
        </p:nvSpPr>
        <p:spPr/>
        <p:txBody>
          <a:bodyPr/>
          <a:lstStyle/>
          <a:p>
            <a:fld id="{7FBCEE35-D2EC-4FCE-873D-40CA84CB83B3}" type="slidenum">
              <a:rPr lang="en-IN" smtClean="0"/>
              <a:t>‹#›</a:t>
            </a:fld>
            <a:endParaRPr lang="en-IN"/>
          </a:p>
        </p:txBody>
      </p:sp>
    </p:spTree>
    <p:extLst>
      <p:ext uri="{BB962C8B-B14F-4D97-AF65-F5344CB8AC3E}">
        <p14:creationId xmlns:p14="http://schemas.microsoft.com/office/powerpoint/2010/main" val="336655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5A052-31D3-AD7F-48F7-5BBC2268FFCB}"/>
              </a:ext>
            </a:extLst>
          </p:cNvPr>
          <p:cNvSpPr>
            <a:spLocks noGrp="1"/>
          </p:cNvSpPr>
          <p:nvPr>
            <p:ph type="dt" sz="half" idx="10"/>
          </p:nvPr>
        </p:nvSpPr>
        <p:spPr/>
        <p:txBody>
          <a:bodyPr/>
          <a:lstStyle/>
          <a:p>
            <a:fld id="{B259EFD8-D37A-4C44-B40F-DC6F59B81DB5}" type="datetimeFigureOut">
              <a:rPr lang="en-IN" smtClean="0"/>
              <a:t>30-06-2022</a:t>
            </a:fld>
            <a:endParaRPr lang="en-IN"/>
          </a:p>
        </p:txBody>
      </p:sp>
      <p:sp>
        <p:nvSpPr>
          <p:cNvPr id="3" name="Footer Placeholder 2">
            <a:extLst>
              <a:ext uri="{FF2B5EF4-FFF2-40B4-BE49-F238E27FC236}">
                <a16:creationId xmlns:a16="http://schemas.microsoft.com/office/drawing/2014/main" id="{CAE7F154-9B11-EF13-FFFA-217FE57BC8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4880B0-CEDE-B4B9-6935-71D6624D6AE7}"/>
              </a:ext>
            </a:extLst>
          </p:cNvPr>
          <p:cNvSpPr>
            <a:spLocks noGrp="1"/>
          </p:cNvSpPr>
          <p:nvPr>
            <p:ph type="sldNum" sz="quarter" idx="12"/>
          </p:nvPr>
        </p:nvSpPr>
        <p:spPr/>
        <p:txBody>
          <a:bodyPr/>
          <a:lstStyle/>
          <a:p>
            <a:fld id="{7FBCEE35-D2EC-4FCE-873D-40CA84CB83B3}" type="slidenum">
              <a:rPr lang="en-IN" smtClean="0"/>
              <a:t>‹#›</a:t>
            </a:fld>
            <a:endParaRPr lang="en-IN"/>
          </a:p>
        </p:txBody>
      </p:sp>
    </p:spTree>
    <p:extLst>
      <p:ext uri="{BB962C8B-B14F-4D97-AF65-F5344CB8AC3E}">
        <p14:creationId xmlns:p14="http://schemas.microsoft.com/office/powerpoint/2010/main" val="146455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A261-8927-4399-37F0-F5518BC16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9890FF-71AD-4BE0-3BDB-ECAE3131B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D391B8-50DE-0039-F895-E4B05E69E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C61CD-BA03-4AAB-890F-0104F2BC7AE1}"/>
              </a:ext>
            </a:extLst>
          </p:cNvPr>
          <p:cNvSpPr>
            <a:spLocks noGrp="1"/>
          </p:cNvSpPr>
          <p:nvPr>
            <p:ph type="dt" sz="half" idx="10"/>
          </p:nvPr>
        </p:nvSpPr>
        <p:spPr/>
        <p:txBody>
          <a:bodyPr/>
          <a:lstStyle/>
          <a:p>
            <a:fld id="{B259EFD8-D37A-4C44-B40F-DC6F59B81DB5}" type="datetimeFigureOut">
              <a:rPr lang="en-IN" smtClean="0"/>
              <a:t>30-06-2022</a:t>
            </a:fld>
            <a:endParaRPr lang="en-IN"/>
          </a:p>
        </p:txBody>
      </p:sp>
      <p:sp>
        <p:nvSpPr>
          <p:cNvPr id="6" name="Footer Placeholder 5">
            <a:extLst>
              <a:ext uri="{FF2B5EF4-FFF2-40B4-BE49-F238E27FC236}">
                <a16:creationId xmlns:a16="http://schemas.microsoft.com/office/drawing/2014/main" id="{C2DB4E3E-C6B6-2DA5-DDE7-E429E8AE43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E4BE6E-7D4E-95C8-0DFB-A64920207978}"/>
              </a:ext>
            </a:extLst>
          </p:cNvPr>
          <p:cNvSpPr>
            <a:spLocks noGrp="1"/>
          </p:cNvSpPr>
          <p:nvPr>
            <p:ph type="sldNum" sz="quarter" idx="12"/>
          </p:nvPr>
        </p:nvSpPr>
        <p:spPr/>
        <p:txBody>
          <a:bodyPr/>
          <a:lstStyle/>
          <a:p>
            <a:fld id="{7FBCEE35-D2EC-4FCE-873D-40CA84CB83B3}" type="slidenum">
              <a:rPr lang="en-IN" smtClean="0"/>
              <a:t>‹#›</a:t>
            </a:fld>
            <a:endParaRPr lang="en-IN"/>
          </a:p>
        </p:txBody>
      </p:sp>
    </p:spTree>
    <p:extLst>
      <p:ext uri="{BB962C8B-B14F-4D97-AF65-F5344CB8AC3E}">
        <p14:creationId xmlns:p14="http://schemas.microsoft.com/office/powerpoint/2010/main" val="384619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EA1E-B9A2-59AA-27FE-5DF6F5A46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D81F8A-161C-3F98-1DB5-D897DE7C3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2CCD15-D30C-6B95-D0DE-9CC3F4FAA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C2545-BFE5-A448-CA8F-F1BDA0369108}"/>
              </a:ext>
            </a:extLst>
          </p:cNvPr>
          <p:cNvSpPr>
            <a:spLocks noGrp="1"/>
          </p:cNvSpPr>
          <p:nvPr>
            <p:ph type="dt" sz="half" idx="10"/>
          </p:nvPr>
        </p:nvSpPr>
        <p:spPr/>
        <p:txBody>
          <a:bodyPr/>
          <a:lstStyle/>
          <a:p>
            <a:fld id="{B259EFD8-D37A-4C44-B40F-DC6F59B81DB5}" type="datetimeFigureOut">
              <a:rPr lang="en-IN" smtClean="0"/>
              <a:t>30-06-2022</a:t>
            </a:fld>
            <a:endParaRPr lang="en-IN"/>
          </a:p>
        </p:txBody>
      </p:sp>
      <p:sp>
        <p:nvSpPr>
          <p:cNvPr id="6" name="Footer Placeholder 5">
            <a:extLst>
              <a:ext uri="{FF2B5EF4-FFF2-40B4-BE49-F238E27FC236}">
                <a16:creationId xmlns:a16="http://schemas.microsoft.com/office/drawing/2014/main" id="{FC227DD5-D5E5-5AAB-1B6E-80FF77F419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54886-40E9-FBE9-BE37-597ED541122D}"/>
              </a:ext>
            </a:extLst>
          </p:cNvPr>
          <p:cNvSpPr>
            <a:spLocks noGrp="1"/>
          </p:cNvSpPr>
          <p:nvPr>
            <p:ph type="sldNum" sz="quarter" idx="12"/>
          </p:nvPr>
        </p:nvSpPr>
        <p:spPr/>
        <p:txBody>
          <a:bodyPr/>
          <a:lstStyle/>
          <a:p>
            <a:fld id="{7FBCEE35-D2EC-4FCE-873D-40CA84CB83B3}" type="slidenum">
              <a:rPr lang="en-IN" smtClean="0"/>
              <a:t>‹#›</a:t>
            </a:fld>
            <a:endParaRPr lang="en-IN"/>
          </a:p>
        </p:txBody>
      </p:sp>
    </p:spTree>
    <p:extLst>
      <p:ext uri="{BB962C8B-B14F-4D97-AF65-F5344CB8AC3E}">
        <p14:creationId xmlns:p14="http://schemas.microsoft.com/office/powerpoint/2010/main" val="123734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085C5-29E7-D9DA-645B-72212B8051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463A6C-B73B-D67C-A634-4DB2EA0A7D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7B7A5B-A0DB-88CB-8FDB-D0409F876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9EFD8-D37A-4C44-B40F-DC6F59B81DB5}" type="datetimeFigureOut">
              <a:rPr lang="en-IN" smtClean="0"/>
              <a:t>30-06-2022</a:t>
            </a:fld>
            <a:endParaRPr lang="en-IN"/>
          </a:p>
        </p:txBody>
      </p:sp>
      <p:sp>
        <p:nvSpPr>
          <p:cNvPr id="5" name="Footer Placeholder 4">
            <a:extLst>
              <a:ext uri="{FF2B5EF4-FFF2-40B4-BE49-F238E27FC236}">
                <a16:creationId xmlns:a16="http://schemas.microsoft.com/office/drawing/2014/main" id="{06472956-07E5-433E-614F-14E2C0A4A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450A59-189E-8EF2-9E89-93C6890BD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CEE35-D2EC-4FCE-873D-40CA84CB83B3}" type="slidenum">
              <a:rPr lang="en-IN" smtClean="0"/>
              <a:t>‹#›</a:t>
            </a:fld>
            <a:endParaRPr lang="en-IN"/>
          </a:p>
        </p:txBody>
      </p:sp>
    </p:spTree>
    <p:extLst>
      <p:ext uri="{BB962C8B-B14F-4D97-AF65-F5344CB8AC3E}">
        <p14:creationId xmlns:p14="http://schemas.microsoft.com/office/powerpoint/2010/main" val="2410487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sp>
        <p:nvSpPr>
          <p:cNvPr id="7" name="TextBox 6">
            <a:extLst>
              <a:ext uri="{FF2B5EF4-FFF2-40B4-BE49-F238E27FC236}">
                <a16:creationId xmlns:a16="http://schemas.microsoft.com/office/drawing/2014/main" id="{E31BB0E8-3D7C-E19E-8065-202BFDCE1961}"/>
              </a:ext>
            </a:extLst>
          </p:cNvPr>
          <p:cNvSpPr txBox="1"/>
          <p:nvPr/>
        </p:nvSpPr>
        <p:spPr>
          <a:xfrm>
            <a:off x="5222188" y="860156"/>
            <a:ext cx="2029005" cy="400110"/>
          </a:xfrm>
          <a:prstGeom prst="rect">
            <a:avLst/>
          </a:prstGeom>
          <a:noFill/>
        </p:spPr>
        <p:txBody>
          <a:bodyPr wrap="square">
            <a:spAutoFit/>
          </a:bodyPr>
          <a:lstStyle/>
          <a:p>
            <a:r>
              <a:rPr lang="en-IN" altLang="en-US" sz="2000" b="1" dirty="0">
                <a:solidFill>
                  <a:srgbClr val="000000"/>
                </a:solidFill>
              </a:rPr>
              <a:t>Title of Project</a:t>
            </a:r>
            <a:endParaRPr lang="en-IN" sz="2000" dirty="0"/>
          </a:p>
        </p:txBody>
      </p:sp>
      <p:sp>
        <p:nvSpPr>
          <p:cNvPr id="9" name="TextBox 8">
            <a:extLst>
              <a:ext uri="{FF2B5EF4-FFF2-40B4-BE49-F238E27FC236}">
                <a16:creationId xmlns:a16="http://schemas.microsoft.com/office/drawing/2014/main" id="{F1B9D12E-4818-E3C9-FD38-4DFB4F7249C9}"/>
              </a:ext>
            </a:extLst>
          </p:cNvPr>
          <p:cNvSpPr txBox="1"/>
          <p:nvPr/>
        </p:nvSpPr>
        <p:spPr>
          <a:xfrm>
            <a:off x="3168877" y="1339704"/>
            <a:ext cx="6135624" cy="923330"/>
          </a:xfrm>
          <a:prstGeom prst="rect">
            <a:avLst/>
          </a:prstGeom>
          <a:noFill/>
        </p:spPr>
        <p:txBody>
          <a:bodyPr wrap="square">
            <a:spAutoFit/>
          </a:bodyPr>
          <a:lstStyle/>
          <a:p>
            <a:pPr algn="ctr"/>
            <a:r>
              <a:rPr lang="en-US" b="1" dirty="0">
                <a:solidFill>
                  <a:srgbClr val="00B0F0"/>
                </a:solidFill>
                <a:latin typeface="Arial Rounded"/>
              </a:rPr>
              <a:t>CNG ONLINE SLOT BOOKING(COSB)</a:t>
            </a:r>
            <a:endParaRPr lang="en-US" dirty="0">
              <a:solidFill>
                <a:srgbClr val="00B0F0"/>
              </a:solidFill>
            </a:endParaRPr>
          </a:p>
          <a:p>
            <a:br>
              <a:rPr lang="en-US" dirty="0">
                <a:solidFill>
                  <a:srgbClr val="00B0F0"/>
                </a:solidFill>
              </a:rPr>
            </a:br>
            <a:endParaRPr lang="en-IN" dirty="0">
              <a:solidFill>
                <a:srgbClr val="00B0F0"/>
              </a:solidFill>
            </a:endParaRPr>
          </a:p>
        </p:txBody>
      </p:sp>
      <p:sp>
        <p:nvSpPr>
          <p:cNvPr id="11" name="TextBox 10">
            <a:extLst>
              <a:ext uri="{FF2B5EF4-FFF2-40B4-BE49-F238E27FC236}">
                <a16:creationId xmlns:a16="http://schemas.microsoft.com/office/drawing/2014/main" id="{969730B9-6E56-F3AA-114F-4F257C1F1B26}"/>
              </a:ext>
            </a:extLst>
          </p:cNvPr>
          <p:cNvSpPr txBox="1"/>
          <p:nvPr/>
        </p:nvSpPr>
        <p:spPr>
          <a:xfrm>
            <a:off x="3028187" y="1874284"/>
            <a:ext cx="6135624" cy="400110"/>
          </a:xfrm>
          <a:prstGeom prst="rect">
            <a:avLst/>
          </a:prstGeom>
          <a:noFill/>
        </p:spPr>
        <p:txBody>
          <a:bodyPr wrap="square">
            <a:spAutoFit/>
          </a:bodyPr>
          <a:lstStyle/>
          <a:p>
            <a:pPr algn="ctr">
              <a:spcBef>
                <a:spcPts val="800"/>
              </a:spcBef>
            </a:pPr>
            <a:r>
              <a:rPr lang="en-IN" altLang="en-US" sz="2000" b="1" dirty="0">
                <a:solidFill>
                  <a:srgbClr val="000000"/>
                </a:solidFill>
              </a:rPr>
              <a:t>Presented By :- </a:t>
            </a:r>
          </a:p>
        </p:txBody>
      </p:sp>
      <p:sp>
        <p:nvSpPr>
          <p:cNvPr id="13" name="TextBox 12">
            <a:extLst>
              <a:ext uri="{FF2B5EF4-FFF2-40B4-BE49-F238E27FC236}">
                <a16:creationId xmlns:a16="http://schemas.microsoft.com/office/drawing/2014/main" id="{7EAF0726-0545-E061-ECCD-EB2305A238D2}"/>
              </a:ext>
            </a:extLst>
          </p:cNvPr>
          <p:cNvSpPr txBox="1"/>
          <p:nvPr/>
        </p:nvSpPr>
        <p:spPr>
          <a:xfrm>
            <a:off x="5287434" y="2276879"/>
            <a:ext cx="3069167" cy="1754326"/>
          </a:xfrm>
          <a:prstGeom prst="rect">
            <a:avLst/>
          </a:prstGeom>
          <a:noFill/>
        </p:spPr>
        <p:txBody>
          <a:bodyPr wrap="square">
            <a:spAutoFit/>
          </a:bodyPr>
          <a:lstStyle/>
          <a:p>
            <a:r>
              <a:rPr lang="en-IN" dirty="0">
                <a:solidFill>
                  <a:srgbClr val="000000"/>
                </a:solidFill>
              </a:rPr>
              <a:t>AKSHAY BHUJBAL</a:t>
            </a:r>
            <a:endParaRPr lang="en-IN" dirty="0"/>
          </a:p>
          <a:p>
            <a:r>
              <a:rPr lang="en-IN" dirty="0">
                <a:solidFill>
                  <a:srgbClr val="000000"/>
                </a:solidFill>
              </a:rPr>
              <a:t>KRITIKSHA GADIKAR</a:t>
            </a:r>
            <a:endParaRPr lang="en-IN" dirty="0"/>
          </a:p>
          <a:p>
            <a:r>
              <a:rPr lang="en-IN" dirty="0">
                <a:solidFill>
                  <a:srgbClr val="000000"/>
                </a:solidFill>
              </a:rPr>
              <a:t>GANESH GITE</a:t>
            </a:r>
            <a:endParaRPr lang="en-IN" dirty="0"/>
          </a:p>
          <a:p>
            <a:r>
              <a:rPr lang="en-IN" dirty="0">
                <a:solidFill>
                  <a:srgbClr val="000000"/>
                </a:solidFill>
              </a:rPr>
              <a:t>SAHIL GOHIL</a:t>
            </a:r>
            <a:endParaRPr lang="en-IN" dirty="0"/>
          </a:p>
          <a:p>
            <a:br>
              <a:rPr lang="en-IN" dirty="0"/>
            </a:br>
            <a:endParaRPr lang="en-IN" dirty="0"/>
          </a:p>
        </p:txBody>
      </p:sp>
      <p:sp>
        <p:nvSpPr>
          <p:cNvPr id="15" name="TextBox 14">
            <a:extLst>
              <a:ext uri="{FF2B5EF4-FFF2-40B4-BE49-F238E27FC236}">
                <a16:creationId xmlns:a16="http://schemas.microsoft.com/office/drawing/2014/main" id="{BF8F84B6-0C1E-D7C0-5E54-B6D63E763B14}"/>
              </a:ext>
            </a:extLst>
          </p:cNvPr>
          <p:cNvSpPr txBox="1"/>
          <p:nvPr/>
        </p:nvSpPr>
        <p:spPr>
          <a:xfrm>
            <a:off x="3025479" y="3631095"/>
            <a:ext cx="6138332" cy="400110"/>
          </a:xfrm>
          <a:prstGeom prst="rect">
            <a:avLst/>
          </a:prstGeom>
          <a:noFill/>
        </p:spPr>
        <p:txBody>
          <a:bodyPr wrap="square">
            <a:spAutoFit/>
          </a:bodyPr>
          <a:lstStyle/>
          <a:p>
            <a:pPr algn="ctr">
              <a:spcBef>
                <a:spcPts val="800"/>
              </a:spcBef>
            </a:pPr>
            <a:r>
              <a:rPr lang="en-IN" altLang="en-US" sz="2000" b="1" dirty="0">
                <a:solidFill>
                  <a:srgbClr val="000000"/>
                </a:solidFill>
              </a:rPr>
              <a:t>Guided By</a:t>
            </a:r>
            <a:r>
              <a:rPr lang="en-IN" altLang="en-US" sz="2000" dirty="0">
                <a:solidFill>
                  <a:srgbClr val="000000"/>
                </a:solidFill>
              </a:rPr>
              <a:t> :-</a:t>
            </a:r>
          </a:p>
        </p:txBody>
      </p:sp>
      <p:sp>
        <p:nvSpPr>
          <p:cNvPr id="17" name="TextBox 16">
            <a:extLst>
              <a:ext uri="{FF2B5EF4-FFF2-40B4-BE49-F238E27FC236}">
                <a16:creationId xmlns:a16="http://schemas.microsoft.com/office/drawing/2014/main" id="{A9AAB9D0-15E0-96C2-271D-11340BE78147}"/>
              </a:ext>
            </a:extLst>
          </p:cNvPr>
          <p:cNvSpPr txBox="1"/>
          <p:nvPr/>
        </p:nvSpPr>
        <p:spPr>
          <a:xfrm>
            <a:off x="3025479" y="4159548"/>
            <a:ext cx="6138332" cy="375552"/>
          </a:xfrm>
          <a:prstGeom prst="rect">
            <a:avLst/>
          </a:prstGeom>
          <a:noFill/>
        </p:spPr>
        <p:txBody>
          <a:bodyPr wrap="square">
            <a:spAutoFit/>
          </a:bodyPr>
          <a:lstStyle/>
          <a:p>
            <a:pPr algn="ct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Prof. </a:t>
            </a:r>
            <a:r>
              <a:rPr lang="en-IN" dirty="0" err="1">
                <a:latin typeface="Calibri" panose="020F0502020204030204" pitchFamily="34" charset="0"/>
                <a:ea typeface="Calibri" panose="020F0502020204030204" pitchFamily="34" charset="0"/>
                <a:cs typeface="Mangal" panose="02040503050203030202" pitchFamily="18" charset="0"/>
              </a:rPr>
              <a:t>Javed</a:t>
            </a:r>
            <a:r>
              <a:rPr lang="en-IN" dirty="0">
                <a:latin typeface="Calibri" panose="020F0502020204030204" pitchFamily="34" charset="0"/>
                <a:ea typeface="Calibri" panose="020F0502020204030204" pitchFamily="34" charset="0"/>
                <a:cs typeface="Mangal" panose="02040503050203030202" pitchFamily="18" charset="0"/>
              </a:rPr>
              <a:t> Attar</a:t>
            </a:r>
            <a:endParaRPr lang="en-IN" sz="1100" dirty="0">
              <a:latin typeface="Calibri" panose="020F0502020204030204" pitchFamily="34" charset="0"/>
              <a:ea typeface="Calibri" panose="020F0502020204030204" pitchFamily="34" charset="0"/>
              <a:cs typeface="Mangal" panose="02040503050203030202" pitchFamily="18" charset="0"/>
            </a:endParaRPr>
          </a:p>
        </p:txBody>
      </p:sp>
      <p:sp>
        <p:nvSpPr>
          <p:cNvPr id="19" name="TextBox 18">
            <a:extLst>
              <a:ext uri="{FF2B5EF4-FFF2-40B4-BE49-F238E27FC236}">
                <a16:creationId xmlns:a16="http://schemas.microsoft.com/office/drawing/2014/main" id="{48627DAF-3093-E2F2-BE6D-C2AE59A50FE5}"/>
              </a:ext>
            </a:extLst>
          </p:cNvPr>
          <p:cNvSpPr txBox="1"/>
          <p:nvPr/>
        </p:nvSpPr>
        <p:spPr>
          <a:xfrm>
            <a:off x="3168878" y="4905359"/>
            <a:ext cx="6138332" cy="1173463"/>
          </a:xfrm>
          <a:prstGeom prst="rect">
            <a:avLst/>
          </a:prstGeom>
          <a:noFill/>
        </p:spPr>
        <p:txBody>
          <a:bodyPr wrap="square">
            <a:spAutoFit/>
          </a:bodyPr>
          <a:lstStyle/>
          <a:p>
            <a:pPr algn="ct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Department of MCA</a:t>
            </a:r>
            <a:endParaRPr lang="en-IN" sz="1100" dirty="0">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Met Institute of Engineering Bhujbal Knowledge City</a:t>
            </a:r>
            <a:endParaRPr lang="en-IN" sz="1100" dirty="0">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dirty="0" err="1">
                <a:latin typeface="Calibri" panose="020F0502020204030204" pitchFamily="34" charset="0"/>
                <a:ea typeface="Calibri" panose="020F0502020204030204" pitchFamily="34" charset="0"/>
                <a:cs typeface="Mangal" panose="02040503050203030202" pitchFamily="18" charset="0"/>
              </a:rPr>
              <a:t>Adgaon</a:t>
            </a:r>
            <a:r>
              <a:rPr lang="en-IN" dirty="0">
                <a:latin typeface="Calibri" panose="020F0502020204030204" pitchFamily="34" charset="0"/>
                <a:ea typeface="Calibri" panose="020F0502020204030204" pitchFamily="34" charset="0"/>
                <a:cs typeface="Mangal" panose="02040503050203030202" pitchFamily="18" charset="0"/>
              </a:rPr>
              <a:t> Nashik</a:t>
            </a:r>
            <a:endParaRPr lang="en-IN" sz="11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3897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650506" y="991711"/>
            <a:ext cx="1871841" cy="577712"/>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E</a:t>
            </a:r>
            <a:r>
              <a:rPr lang="en-IN" sz="20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R-DIAGRAM</a:t>
            </a:r>
          </a:p>
        </p:txBody>
      </p:sp>
      <p:pic>
        <p:nvPicPr>
          <p:cNvPr id="8" name="Picture 7">
            <a:extLst>
              <a:ext uri="{FF2B5EF4-FFF2-40B4-BE49-F238E27FC236}">
                <a16:creationId xmlns:a16="http://schemas.microsoft.com/office/drawing/2014/main" id="{8A5DC661-AD34-D906-DEA2-2677623A89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7588" y="991710"/>
            <a:ext cx="8202967" cy="5240413"/>
          </a:xfrm>
          <a:prstGeom prst="rect">
            <a:avLst/>
          </a:prstGeom>
        </p:spPr>
      </p:pic>
    </p:spTree>
    <p:extLst>
      <p:ext uri="{BB962C8B-B14F-4D97-AF65-F5344CB8AC3E}">
        <p14:creationId xmlns:p14="http://schemas.microsoft.com/office/powerpoint/2010/main" val="295425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650506" y="991711"/>
            <a:ext cx="1871841" cy="577712"/>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ACTIVITY DIAGRAM</a:t>
            </a:r>
            <a:endParaRPr lang="en-IN" sz="20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endParaRPr>
          </a:p>
        </p:txBody>
      </p:sp>
      <p:pic>
        <p:nvPicPr>
          <p:cNvPr id="7" name="Picture 6">
            <a:extLst>
              <a:ext uri="{FF2B5EF4-FFF2-40B4-BE49-F238E27FC236}">
                <a16:creationId xmlns:a16="http://schemas.microsoft.com/office/drawing/2014/main" id="{F9943190-3B34-24FD-BAAC-E699350BAE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1138" y="706197"/>
            <a:ext cx="6347218" cy="5445605"/>
          </a:xfrm>
          <a:prstGeom prst="rect">
            <a:avLst/>
          </a:prstGeom>
        </p:spPr>
      </p:pic>
    </p:spTree>
    <p:extLst>
      <p:ext uri="{BB962C8B-B14F-4D97-AF65-F5344CB8AC3E}">
        <p14:creationId xmlns:p14="http://schemas.microsoft.com/office/powerpoint/2010/main" val="73183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454031" y="761389"/>
            <a:ext cx="1871841" cy="577712"/>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Sequence Diagram </a:t>
            </a:r>
          </a:p>
        </p:txBody>
      </p:sp>
      <p:pic>
        <p:nvPicPr>
          <p:cNvPr id="7" name="Picture 6">
            <a:extLst>
              <a:ext uri="{FF2B5EF4-FFF2-40B4-BE49-F238E27FC236}">
                <a16:creationId xmlns:a16="http://schemas.microsoft.com/office/drawing/2014/main" id="{84FCDF85-B7A1-B80B-45D7-4A3135B1E1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8182" y="501799"/>
            <a:ext cx="5926802" cy="5665926"/>
          </a:xfrm>
          <a:prstGeom prst="rect">
            <a:avLst/>
          </a:prstGeom>
        </p:spPr>
      </p:pic>
    </p:spTree>
    <p:extLst>
      <p:ext uri="{BB962C8B-B14F-4D97-AF65-F5344CB8AC3E}">
        <p14:creationId xmlns:p14="http://schemas.microsoft.com/office/powerpoint/2010/main" val="136710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26" name="Picture 2">
            <a:extLst>
              <a:ext uri="{FF2B5EF4-FFF2-40B4-BE49-F238E27FC236}">
                <a16:creationId xmlns:a16="http://schemas.microsoft.com/office/drawing/2014/main" id="{7524EE73-E212-CC61-0555-05A1B3D4A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426" y="4503893"/>
            <a:ext cx="3892551" cy="24352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4832009" y="2851288"/>
            <a:ext cx="2527982" cy="577712"/>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LET’S SEE WEBSITE </a:t>
            </a:r>
          </a:p>
        </p:txBody>
      </p:sp>
    </p:spTree>
    <p:extLst>
      <p:ext uri="{BB962C8B-B14F-4D97-AF65-F5344CB8AC3E}">
        <p14:creationId xmlns:p14="http://schemas.microsoft.com/office/powerpoint/2010/main" val="180828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26" name="Picture 2">
            <a:extLst>
              <a:ext uri="{FF2B5EF4-FFF2-40B4-BE49-F238E27FC236}">
                <a16:creationId xmlns:a16="http://schemas.microsoft.com/office/drawing/2014/main" id="{7524EE73-E212-CC61-0555-05A1B3D4A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426" y="4503893"/>
            <a:ext cx="3892551" cy="24352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5247351"/>
            <a:ext cx="1223797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508004" y="900727"/>
            <a:ext cx="3047997" cy="513207"/>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dirty="0">
                <a:solidFill>
                  <a:schemeClr val="bg1"/>
                </a:solidFill>
                <a:latin typeface="Aharoni" panose="02010803020104030203" pitchFamily="2" charset="-79"/>
                <a:cs typeface="Aharoni" panose="02010803020104030203" pitchFamily="2" charset="-79"/>
              </a:rPr>
              <a:t> Future Enhancement</a:t>
            </a:r>
          </a:p>
        </p:txBody>
      </p:sp>
      <p:sp>
        <p:nvSpPr>
          <p:cNvPr id="12" name="TextBox 11">
            <a:extLst>
              <a:ext uri="{FF2B5EF4-FFF2-40B4-BE49-F238E27FC236}">
                <a16:creationId xmlns:a16="http://schemas.microsoft.com/office/drawing/2014/main" id="{89CDB9DE-D45B-8154-171D-01CE4D623CAF}"/>
              </a:ext>
            </a:extLst>
          </p:cNvPr>
          <p:cNvSpPr txBox="1"/>
          <p:nvPr/>
        </p:nvSpPr>
        <p:spPr>
          <a:xfrm>
            <a:off x="1255708" y="1593836"/>
            <a:ext cx="7951793" cy="2862322"/>
          </a:xfrm>
          <a:prstGeom prst="rect">
            <a:avLst/>
          </a:prstGeom>
          <a:noFill/>
        </p:spPr>
        <p:txBody>
          <a:bodyPr wrap="square">
            <a:spAutoFit/>
          </a:bodyPr>
          <a:lstStyle/>
          <a:p>
            <a:pPr algn="just"/>
            <a:endParaRPr lang="en-IN" dirty="0">
              <a:solidFill>
                <a:srgbClr val="202124"/>
              </a:solidFill>
              <a:latin typeface="Sitka Text Semibold" pitchFamily="2" charset="0"/>
            </a:endParaRPr>
          </a:p>
          <a:p>
            <a:pPr marL="285744" indent="-285744" algn="just">
              <a:buFont typeface="Arial" panose="020B0604020202020204" pitchFamily="34" charset="0"/>
              <a:buChar char="•"/>
            </a:pPr>
            <a:r>
              <a:rPr lang="en-IN" dirty="0">
                <a:solidFill>
                  <a:srgbClr val="000000"/>
                </a:solidFill>
                <a:latin typeface="Sitka Text Semibold" pitchFamily="2" charset="0"/>
                <a:ea typeface="Times New Roman" panose="02020603050405020304" pitchFamily="18" charset="0"/>
                <a:cs typeface="Times New Roman" panose="02020603050405020304" pitchFamily="18" charset="0"/>
              </a:rPr>
              <a:t>In the future we can build Mobile applications for smartphones.</a:t>
            </a:r>
          </a:p>
          <a:p>
            <a:pPr marL="285744" indent="-285744" algn="just">
              <a:buFont typeface="Arial" panose="020B0604020202020204" pitchFamily="34" charset="0"/>
              <a:buChar char="•"/>
            </a:pPr>
            <a:endParaRPr lang="en-IN" dirty="0">
              <a:solidFill>
                <a:srgbClr val="202124"/>
              </a:solidFill>
              <a:latin typeface="Sitka Text Semibold" pitchFamily="2" charset="0"/>
            </a:endParaRPr>
          </a:p>
          <a:p>
            <a:pPr marL="285744" indent="-285744" algn="just">
              <a:buFont typeface="Arial" panose="020B0604020202020204" pitchFamily="34" charset="0"/>
              <a:buChar char="•"/>
            </a:pPr>
            <a:r>
              <a:rPr lang="en-IN" dirty="0">
                <a:solidFill>
                  <a:srgbClr val="202124"/>
                </a:solidFill>
                <a:latin typeface="Sitka Text Semibold" pitchFamily="2" charset="0"/>
              </a:rPr>
              <a:t>Introduce online payment system.</a:t>
            </a:r>
          </a:p>
          <a:p>
            <a:pPr marL="285744" indent="-285744" algn="just">
              <a:buFont typeface="Arial" panose="020B0604020202020204" pitchFamily="34" charset="0"/>
              <a:buChar char="•"/>
            </a:pPr>
            <a:endParaRPr lang="en-IN" dirty="0">
              <a:solidFill>
                <a:srgbClr val="202124"/>
              </a:solidFill>
              <a:latin typeface="Sitka Text Semibold" pitchFamily="2" charset="0"/>
            </a:endParaRPr>
          </a:p>
          <a:p>
            <a:pPr marL="285744" indent="-285744" algn="just">
              <a:buFont typeface="Arial" panose="020B0604020202020204" pitchFamily="34" charset="0"/>
              <a:buChar char="•"/>
            </a:pPr>
            <a:r>
              <a:rPr lang="en-IN" dirty="0">
                <a:solidFill>
                  <a:srgbClr val="202124"/>
                </a:solidFill>
                <a:latin typeface="Sitka Text Semibold" pitchFamily="2" charset="0"/>
              </a:rPr>
              <a:t>Add mobile no. &amp; email id. verifications.</a:t>
            </a:r>
          </a:p>
          <a:p>
            <a:pPr marL="285744" indent="-285744" algn="just">
              <a:buFont typeface="Arial" panose="020B0604020202020204" pitchFamily="34" charset="0"/>
              <a:buChar char="•"/>
            </a:pPr>
            <a:endParaRPr lang="en-IN" dirty="0">
              <a:solidFill>
                <a:srgbClr val="202124"/>
              </a:solidFill>
              <a:latin typeface="Sitka Text Semibold" pitchFamily="2" charset="0"/>
            </a:endParaRPr>
          </a:p>
          <a:p>
            <a:pPr marL="285744" indent="-285744" algn="just">
              <a:buFont typeface="Arial" panose="020B0604020202020204" pitchFamily="34" charset="0"/>
              <a:buChar char="•"/>
            </a:pPr>
            <a:r>
              <a:rPr lang="en-IN" dirty="0">
                <a:solidFill>
                  <a:srgbClr val="000000"/>
                </a:solidFill>
                <a:latin typeface="Sitka Text Semibold" pitchFamily="2" charset="0"/>
                <a:ea typeface="Times New Roman" panose="02020603050405020304" pitchFamily="18" charset="0"/>
                <a:cs typeface="Times New Roman" panose="02020603050405020304" pitchFamily="18" charset="0"/>
              </a:rPr>
              <a:t>Currently the system supports desktop pc and in future we can make mobile browser compatible site.</a:t>
            </a:r>
            <a:endParaRPr lang="en-IN" dirty="0">
              <a:latin typeface="Sitka Text Semibold" pitchFamily="2" charset="0"/>
              <a:ea typeface="Calibri" panose="020F0502020204030204" pitchFamily="34" charset="0"/>
              <a:cs typeface="Times New Roman" panose="02020603050405020304" pitchFamily="18" charset="0"/>
            </a:endParaRPr>
          </a:p>
          <a:p>
            <a:pPr algn="just"/>
            <a:endParaRPr lang="en-IN" dirty="0">
              <a:latin typeface="Sitka Text Semibold" pitchFamily="2" charset="0"/>
            </a:endParaRPr>
          </a:p>
        </p:txBody>
      </p:sp>
      <p:pic>
        <p:nvPicPr>
          <p:cNvPr id="13" name="Graphic 2" descr="Bullseye with solid fill">
            <a:extLst>
              <a:ext uri="{FF2B5EF4-FFF2-40B4-BE49-F238E27FC236}">
                <a16:creationId xmlns:a16="http://schemas.microsoft.com/office/drawing/2014/main" id="{7C8100E9-9267-9279-1E2C-2BB29CAB51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69924" y="838567"/>
            <a:ext cx="622677" cy="613856"/>
          </a:xfrm>
          <a:prstGeom prst="rect">
            <a:avLst/>
          </a:prstGeom>
        </p:spPr>
      </p:pic>
    </p:spTree>
    <p:extLst>
      <p:ext uri="{BB962C8B-B14F-4D97-AF65-F5344CB8AC3E}">
        <p14:creationId xmlns:p14="http://schemas.microsoft.com/office/powerpoint/2010/main" val="21259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26" name="Picture 2">
            <a:extLst>
              <a:ext uri="{FF2B5EF4-FFF2-40B4-BE49-F238E27FC236}">
                <a16:creationId xmlns:a16="http://schemas.microsoft.com/office/drawing/2014/main" id="{7524EE73-E212-CC61-0555-05A1B3D4A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426" y="4503893"/>
            <a:ext cx="3892551" cy="24352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5247351"/>
            <a:ext cx="1223797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939800" y="2400301"/>
            <a:ext cx="4233333" cy="713249"/>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44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THANK YOU… </a:t>
            </a:r>
          </a:p>
        </p:txBody>
      </p:sp>
    </p:spTree>
    <p:extLst>
      <p:ext uri="{BB962C8B-B14F-4D97-AF65-F5344CB8AC3E}">
        <p14:creationId xmlns:p14="http://schemas.microsoft.com/office/powerpoint/2010/main" val="16003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26" name="Picture 2">
            <a:extLst>
              <a:ext uri="{FF2B5EF4-FFF2-40B4-BE49-F238E27FC236}">
                <a16:creationId xmlns:a16="http://schemas.microsoft.com/office/drawing/2014/main" id="{7524EE73-E212-CC61-0555-05A1B3D4A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426" y="4503893"/>
            <a:ext cx="3892551" cy="24352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864627" y="731499"/>
            <a:ext cx="1919967" cy="453600"/>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b="1"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CONTENT </a:t>
            </a:r>
          </a:p>
        </p:txBody>
      </p:sp>
      <p:graphicFrame>
        <p:nvGraphicFramePr>
          <p:cNvPr id="14" name="Table 15">
            <a:extLst>
              <a:ext uri="{FF2B5EF4-FFF2-40B4-BE49-F238E27FC236}">
                <a16:creationId xmlns:a16="http://schemas.microsoft.com/office/drawing/2014/main" id="{94DB5182-0EAC-0FF3-61AC-221C229467D8}"/>
              </a:ext>
            </a:extLst>
          </p:cNvPr>
          <p:cNvGraphicFramePr>
            <a:graphicFrameLocks noGrp="1"/>
          </p:cNvGraphicFramePr>
          <p:nvPr/>
        </p:nvGraphicFramePr>
        <p:xfrm>
          <a:off x="2032000" y="2053303"/>
          <a:ext cx="8141070" cy="2595880"/>
        </p:xfrm>
        <a:graphic>
          <a:graphicData uri="http://schemas.openxmlformats.org/drawingml/2006/table">
            <a:tbl>
              <a:tblPr firstRow="1" bandRow="1">
                <a:tableStyleId>{68D230F3-CF80-4859-8CE7-A43EE81993B5}</a:tableStyleId>
              </a:tblPr>
              <a:tblGrid>
                <a:gridCol w="208280">
                  <a:extLst>
                    <a:ext uri="{9D8B030D-6E8A-4147-A177-3AD203B41FA5}">
                      <a16:colId xmlns:a16="http://schemas.microsoft.com/office/drawing/2014/main" val="3941739474"/>
                    </a:ext>
                  </a:extLst>
                </a:gridCol>
                <a:gridCol w="3966395">
                  <a:extLst>
                    <a:ext uri="{9D8B030D-6E8A-4147-A177-3AD203B41FA5}">
                      <a16:colId xmlns:a16="http://schemas.microsoft.com/office/drawing/2014/main" val="704299602"/>
                    </a:ext>
                  </a:extLst>
                </a:gridCol>
                <a:gridCol w="3966395">
                  <a:extLst>
                    <a:ext uri="{9D8B030D-6E8A-4147-A177-3AD203B41FA5}">
                      <a16:colId xmlns:a16="http://schemas.microsoft.com/office/drawing/2014/main" val="586816231"/>
                    </a:ext>
                  </a:extLst>
                </a:gridCol>
              </a:tblGrid>
              <a:tr h="370840">
                <a:tc>
                  <a:txBody>
                    <a:bodyPr/>
                    <a:lstStyle/>
                    <a:p>
                      <a:endParaRPr lang="en-IN"/>
                    </a:p>
                  </a:txBody>
                  <a:tcPr/>
                </a:tc>
                <a:tc>
                  <a:txBody>
                    <a:bodyPr/>
                    <a:lstStyle/>
                    <a:p>
                      <a:r>
                        <a:rPr lang="en-IN" dirty="0"/>
                        <a:t>1</a:t>
                      </a:r>
                    </a:p>
                  </a:txBody>
                  <a:tcPr/>
                </a:tc>
                <a:tc>
                  <a:txBody>
                    <a:bodyPr/>
                    <a:lstStyle/>
                    <a:p>
                      <a:r>
                        <a:rPr lang="en-IN" dirty="0"/>
                        <a:t>Abstract</a:t>
                      </a:r>
                    </a:p>
                  </a:txBody>
                  <a:tcPr/>
                </a:tc>
                <a:extLst>
                  <a:ext uri="{0D108BD9-81ED-4DB2-BD59-A6C34878D82A}">
                    <a16:rowId xmlns:a16="http://schemas.microsoft.com/office/drawing/2014/main" val="3225661345"/>
                  </a:ext>
                </a:extLst>
              </a:tr>
              <a:tr h="370840">
                <a:tc>
                  <a:txBody>
                    <a:bodyPr/>
                    <a:lstStyle/>
                    <a:p>
                      <a:endParaRPr lang="en-IN"/>
                    </a:p>
                  </a:txBody>
                  <a:tcPr/>
                </a:tc>
                <a:tc>
                  <a:txBody>
                    <a:bodyPr/>
                    <a:lstStyle/>
                    <a:p>
                      <a:r>
                        <a:rPr lang="en-IN" dirty="0"/>
                        <a:t>2</a:t>
                      </a:r>
                    </a:p>
                  </a:txBody>
                  <a:tcPr/>
                </a:tc>
                <a:tc>
                  <a:txBody>
                    <a:bodyPr/>
                    <a:lstStyle/>
                    <a:p>
                      <a:r>
                        <a:rPr lang="en-IN" dirty="0"/>
                        <a:t>Introduction</a:t>
                      </a:r>
                    </a:p>
                  </a:txBody>
                  <a:tcPr/>
                </a:tc>
                <a:extLst>
                  <a:ext uri="{0D108BD9-81ED-4DB2-BD59-A6C34878D82A}">
                    <a16:rowId xmlns:a16="http://schemas.microsoft.com/office/drawing/2014/main" val="1018470573"/>
                  </a:ext>
                </a:extLst>
              </a:tr>
              <a:tr h="370840">
                <a:tc>
                  <a:txBody>
                    <a:bodyPr/>
                    <a:lstStyle/>
                    <a:p>
                      <a:endParaRPr lang="en-IN"/>
                    </a:p>
                  </a:txBody>
                  <a:tcPr/>
                </a:tc>
                <a:tc>
                  <a:txBody>
                    <a:bodyPr/>
                    <a:lstStyle/>
                    <a:p>
                      <a:r>
                        <a:rPr lang="en-IN" dirty="0"/>
                        <a:t>3</a:t>
                      </a:r>
                    </a:p>
                  </a:txBody>
                  <a:tcPr/>
                </a:tc>
                <a:tc>
                  <a:txBody>
                    <a:bodyPr/>
                    <a:lstStyle/>
                    <a:p>
                      <a:r>
                        <a:rPr lang="en-IN" dirty="0"/>
                        <a:t>Objective</a:t>
                      </a:r>
                    </a:p>
                  </a:txBody>
                  <a:tcPr/>
                </a:tc>
                <a:extLst>
                  <a:ext uri="{0D108BD9-81ED-4DB2-BD59-A6C34878D82A}">
                    <a16:rowId xmlns:a16="http://schemas.microsoft.com/office/drawing/2014/main" val="3983873595"/>
                  </a:ext>
                </a:extLst>
              </a:tr>
              <a:tr h="370840">
                <a:tc>
                  <a:txBody>
                    <a:bodyPr/>
                    <a:lstStyle/>
                    <a:p>
                      <a:endParaRPr lang="en-IN"/>
                    </a:p>
                  </a:txBody>
                  <a:tcPr/>
                </a:tc>
                <a:tc>
                  <a:txBody>
                    <a:bodyPr/>
                    <a:lstStyle/>
                    <a:p>
                      <a:r>
                        <a:rPr lang="en-IN" dirty="0"/>
                        <a:t>4</a:t>
                      </a:r>
                    </a:p>
                  </a:txBody>
                  <a:tcPr/>
                </a:tc>
                <a:tc>
                  <a:txBody>
                    <a:bodyPr/>
                    <a:lstStyle/>
                    <a:p>
                      <a:r>
                        <a:rPr lang="en-IN" dirty="0"/>
                        <a:t>Requirements</a:t>
                      </a:r>
                    </a:p>
                  </a:txBody>
                  <a:tcPr/>
                </a:tc>
                <a:extLst>
                  <a:ext uri="{0D108BD9-81ED-4DB2-BD59-A6C34878D82A}">
                    <a16:rowId xmlns:a16="http://schemas.microsoft.com/office/drawing/2014/main" val="854088577"/>
                  </a:ext>
                </a:extLst>
              </a:tr>
              <a:tr h="370840">
                <a:tc>
                  <a:txBody>
                    <a:bodyPr/>
                    <a:lstStyle/>
                    <a:p>
                      <a:endParaRPr lang="en-IN"/>
                    </a:p>
                  </a:txBody>
                  <a:tcPr/>
                </a:tc>
                <a:tc>
                  <a:txBody>
                    <a:bodyPr/>
                    <a:lstStyle/>
                    <a:p>
                      <a:r>
                        <a:rPr lang="en-IN" dirty="0"/>
                        <a:t>5</a:t>
                      </a:r>
                    </a:p>
                  </a:txBody>
                  <a:tcPr/>
                </a:tc>
                <a:tc>
                  <a:txBody>
                    <a:bodyPr/>
                    <a:lstStyle/>
                    <a:p>
                      <a:r>
                        <a:rPr lang="en-IN" dirty="0"/>
                        <a:t>Diagrams</a:t>
                      </a:r>
                    </a:p>
                  </a:txBody>
                  <a:tcPr/>
                </a:tc>
                <a:extLst>
                  <a:ext uri="{0D108BD9-81ED-4DB2-BD59-A6C34878D82A}">
                    <a16:rowId xmlns:a16="http://schemas.microsoft.com/office/drawing/2014/main" val="761671284"/>
                  </a:ext>
                </a:extLst>
              </a:tr>
              <a:tr h="370840">
                <a:tc>
                  <a:txBody>
                    <a:bodyPr/>
                    <a:lstStyle/>
                    <a:p>
                      <a:endParaRPr lang="en-IN"/>
                    </a:p>
                  </a:txBody>
                  <a:tcPr/>
                </a:tc>
                <a:tc>
                  <a:txBody>
                    <a:bodyPr/>
                    <a:lstStyle/>
                    <a:p>
                      <a:r>
                        <a:rPr lang="en-IN" dirty="0"/>
                        <a:t>6</a:t>
                      </a:r>
                    </a:p>
                  </a:txBody>
                  <a:tcPr/>
                </a:tc>
                <a:tc>
                  <a:txBody>
                    <a:bodyPr/>
                    <a:lstStyle/>
                    <a:p>
                      <a:r>
                        <a:rPr lang="en-IN" dirty="0"/>
                        <a:t>Screenshots</a:t>
                      </a:r>
                    </a:p>
                  </a:txBody>
                  <a:tcPr/>
                </a:tc>
                <a:extLst>
                  <a:ext uri="{0D108BD9-81ED-4DB2-BD59-A6C34878D82A}">
                    <a16:rowId xmlns:a16="http://schemas.microsoft.com/office/drawing/2014/main" val="1668148053"/>
                  </a:ext>
                </a:extLst>
              </a:tr>
              <a:tr h="370840">
                <a:tc>
                  <a:txBody>
                    <a:bodyPr/>
                    <a:lstStyle/>
                    <a:p>
                      <a:endParaRPr lang="en-IN"/>
                    </a:p>
                  </a:txBody>
                  <a:tcPr/>
                </a:tc>
                <a:tc>
                  <a:txBody>
                    <a:bodyPr/>
                    <a:lstStyle/>
                    <a:p>
                      <a:r>
                        <a:rPr lang="en-IN" dirty="0"/>
                        <a:t>7</a:t>
                      </a:r>
                    </a:p>
                  </a:txBody>
                  <a:tcPr/>
                </a:tc>
                <a:tc>
                  <a:txBody>
                    <a:bodyPr/>
                    <a:lstStyle/>
                    <a:p>
                      <a:r>
                        <a:rPr lang="en-IN" dirty="0"/>
                        <a:t>Future </a:t>
                      </a:r>
                      <a:r>
                        <a:rPr lang="en-IN" dirty="0" err="1"/>
                        <a:t>Enchancement</a:t>
                      </a:r>
                      <a:endParaRPr lang="en-IN" dirty="0"/>
                    </a:p>
                  </a:txBody>
                  <a:tcPr/>
                </a:tc>
                <a:extLst>
                  <a:ext uri="{0D108BD9-81ED-4DB2-BD59-A6C34878D82A}">
                    <a16:rowId xmlns:a16="http://schemas.microsoft.com/office/drawing/2014/main" val="2342910772"/>
                  </a:ext>
                </a:extLst>
              </a:tr>
            </a:tbl>
          </a:graphicData>
        </a:graphic>
      </p:graphicFrame>
    </p:spTree>
    <p:extLst>
      <p:ext uri="{BB962C8B-B14F-4D97-AF65-F5344CB8AC3E}">
        <p14:creationId xmlns:p14="http://schemas.microsoft.com/office/powerpoint/2010/main" val="210656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26" name="Picture 2">
            <a:extLst>
              <a:ext uri="{FF2B5EF4-FFF2-40B4-BE49-F238E27FC236}">
                <a16:creationId xmlns:a16="http://schemas.microsoft.com/office/drawing/2014/main" id="{7524EE73-E212-CC61-0555-05A1B3D4A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426" y="4503893"/>
            <a:ext cx="3892551" cy="24352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508005" y="758949"/>
            <a:ext cx="2446023" cy="577712"/>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ABSTRACT </a:t>
            </a:r>
          </a:p>
        </p:txBody>
      </p:sp>
      <p:sp>
        <p:nvSpPr>
          <p:cNvPr id="11" name="TextBox 10">
            <a:extLst>
              <a:ext uri="{FF2B5EF4-FFF2-40B4-BE49-F238E27FC236}">
                <a16:creationId xmlns:a16="http://schemas.microsoft.com/office/drawing/2014/main" id="{83C3B81B-EF3D-69D4-387B-B24194D9CF58}"/>
              </a:ext>
            </a:extLst>
          </p:cNvPr>
          <p:cNvSpPr txBox="1"/>
          <p:nvPr/>
        </p:nvSpPr>
        <p:spPr>
          <a:xfrm>
            <a:off x="508003" y="1455607"/>
            <a:ext cx="10871200" cy="3672800"/>
          </a:xfrm>
          <a:prstGeom prst="rect">
            <a:avLst/>
          </a:prstGeom>
          <a:noFill/>
        </p:spPr>
        <p:txBody>
          <a:bodyPr wrap="square">
            <a:spAutoFit/>
          </a:bodyPr>
          <a:lstStyle/>
          <a:p>
            <a:pPr indent="457189" algn="just">
              <a:lnSpc>
                <a:spcPct val="106000"/>
              </a:lnSpc>
              <a:spcAft>
                <a:spcPts val="800"/>
              </a:spcAft>
            </a:pPr>
            <a:r>
              <a:rPr lang="en-IN" sz="1600" dirty="0">
                <a:solidFill>
                  <a:srgbClr val="444444"/>
                </a:solidFill>
                <a:latin typeface="Sitka Text Semibold" pitchFamily="2" charset="0"/>
                <a:ea typeface="Times New Roman" panose="02020603050405020304" pitchFamily="18" charset="0"/>
                <a:cs typeface="Times New Roman" panose="02020603050405020304" pitchFamily="18" charset="0"/>
              </a:rPr>
              <a:t>The project “COSB (CNG ONLINE SLOT BOOKING) '' is a real time system to book slots for CNG pumps. The purpose of this project is to develop and implement an CNG slot booking system for pumps, that will replace the traditional method(manual). </a:t>
            </a:r>
            <a:endParaRPr lang="en-IN" sz="1600" dirty="0">
              <a:latin typeface="Sitka Text Semibold" pitchFamily="2" charset="0"/>
              <a:ea typeface="Times New Roman" panose="02020603050405020304" pitchFamily="18" charset="0"/>
              <a:cs typeface="Times New Roman" panose="02020603050405020304" pitchFamily="18" charset="0"/>
            </a:endParaRPr>
          </a:p>
          <a:p>
            <a:pPr indent="457189" algn="just">
              <a:lnSpc>
                <a:spcPct val="106000"/>
              </a:lnSpc>
              <a:spcAft>
                <a:spcPts val="800"/>
              </a:spcAft>
            </a:pPr>
            <a:r>
              <a:rPr lang="en-IN" sz="1600" dirty="0">
                <a:solidFill>
                  <a:srgbClr val="444444"/>
                </a:solidFill>
                <a:latin typeface="Sitka Text Semibold" pitchFamily="2" charset="0"/>
                <a:ea typeface="Times New Roman" panose="02020603050405020304" pitchFamily="18" charset="0"/>
                <a:cs typeface="Times New Roman" panose="02020603050405020304" pitchFamily="18" charset="0"/>
              </a:rPr>
              <a:t>Nowadays we all are facing many problems regarding filling the CNG in the car. In Nashik, we were facing so many problems like huge numbers of queues on CNG pumps to fill the CNG, and waiting for 5-6 hours  and this will cost our valuable time. This is a problem where we got motivated to do this project. The objects-oriented analysis and design methodology (OOADM) used to </a:t>
            </a:r>
            <a:r>
              <a:rPr lang="en-IN" sz="1600" dirty="0" err="1">
                <a:solidFill>
                  <a:srgbClr val="444444"/>
                </a:solidFill>
                <a:latin typeface="Sitka Text Semibold" pitchFamily="2" charset="0"/>
                <a:ea typeface="Times New Roman" panose="02020603050405020304" pitchFamily="18" charset="0"/>
                <a:cs typeface="Times New Roman" panose="02020603050405020304" pitchFamily="18" charset="0"/>
              </a:rPr>
              <a:t>analyze</a:t>
            </a:r>
            <a:r>
              <a:rPr lang="en-IN" sz="1600" dirty="0">
                <a:solidFill>
                  <a:srgbClr val="444444"/>
                </a:solidFill>
                <a:latin typeface="Sitka Text Semibold" pitchFamily="2" charset="0"/>
                <a:ea typeface="Times New Roman" panose="02020603050405020304" pitchFamily="18" charset="0"/>
                <a:cs typeface="Times New Roman" panose="02020603050405020304" pitchFamily="18" charset="0"/>
              </a:rPr>
              <a:t> the system in order to discover the various objects involved and how they interact with one another so that a new and improved system can be defined.</a:t>
            </a:r>
            <a:endParaRPr lang="en-IN" sz="1600" dirty="0">
              <a:latin typeface="Sitka Text Semibold" pitchFamily="2" charset="0"/>
              <a:ea typeface="Calibri" panose="020F0502020204030204" pitchFamily="34" charset="0"/>
              <a:cs typeface="Times New Roman" panose="02020603050405020304" pitchFamily="18" charset="0"/>
            </a:endParaRPr>
          </a:p>
          <a:p>
            <a:pPr indent="457189" algn="just">
              <a:lnSpc>
                <a:spcPct val="106000"/>
              </a:lnSpc>
              <a:spcAft>
                <a:spcPts val="800"/>
              </a:spcAft>
            </a:pPr>
            <a:r>
              <a:rPr lang="en-IN" sz="1600" dirty="0">
                <a:solidFill>
                  <a:srgbClr val="444444"/>
                </a:solidFill>
                <a:latin typeface="Sitka Text Semibold" pitchFamily="2" charset="0"/>
                <a:ea typeface="Times New Roman" panose="02020603050405020304" pitchFamily="18" charset="0"/>
                <a:cs typeface="Times New Roman" panose="02020603050405020304" pitchFamily="18" charset="0"/>
              </a:rPr>
              <a:t>The main use of an online system to state the date and time wise available slot for filling CNG, using this system, customers can book their slots according to their availability .This system assists the pump owners to  manage the availability of slots, they also reduce other problems like avoiding crowds of cars which leads to traffic on road/pump.</a:t>
            </a:r>
            <a:endParaRPr lang="en-IN" sz="1600" dirty="0">
              <a:latin typeface="Sitka Text Semibold"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04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26" name="Picture 2">
            <a:extLst>
              <a:ext uri="{FF2B5EF4-FFF2-40B4-BE49-F238E27FC236}">
                <a16:creationId xmlns:a16="http://schemas.microsoft.com/office/drawing/2014/main" id="{7524EE73-E212-CC61-0555-05A1B3D4A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426" y="4503893"/>
            <a:ext cx="3892551" cy="24352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508005" y="698737"/>
            <a:ext cx="3040375" cy="577712"/>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b="1"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INTRODUCTION </a:t>
            </a:r>
          </a:p>
        </p:txBody>
      </p:sp>
      <p:sp>
        <p:nvSpPr>
          <p:cNvPr id="11" name="TextBox 10">
            <a:extLst>
              <a:ext uri="{FF2B5EF4-FFF2-40B4-BE49-F238E27FC236}">
                <a16:creationId xmlns:a16="http://schemas.microsoft.com/office/drawing/2014/main" id="{34E65702-2BEF-7CA9-741B-7336DBFE6753}"/>
              </a:ext>
            </a:extLst>
          </p:cNvPr>
          <p:cNvSpPr txBox="1"/>
          <p:nvPr/>
        </p:nvSpPr>
        <p:spPr>
          <a:xfrm>
            <a:off x="508005" y="1615295"/>
            <a:ext cx="11214097" cy="3293209"/>
          </a:xfrm>
          <a:prstGeom prst="rect">
            <a:avLst/>
          </a:prstGeom>
          <a:noFill/>
        </p:spPr>
        <p:txBody>
          <a:bodyPr wrap="square">
            <a:spAutoFit/>
          </a:bodyPr>
          <a:lstStyle/>
          <a:p>
            <a:pPr algn="just"/>
            <a:r>
              <a:rPr lang="en-US" sz="1600" b="1" dirty="0">
                <a:solidFill>
                  <a:srgbClr val="000000"/>
                </a:solidFill>
                <a:latin typeface="Sitka Text Semibold" pitchFamily="2" charset="0"/>
              </a:rPr>
              <a:t>	COSB (CNG ONLINE SLOT BOOKING) </a:t>
            </a:r>
            <a:r>
              <a:rPr lang="en-US" sz="1600" dirty="0">
                <a:solidFill>
                  <a:srgbClr val="000000"/>
                </a:solidFill>
                <a:latin typeface="Sitka Text Semibold" pitchFamily="2" charset="0"/>
              </a:rPr>
              <a:t>Project aim to design and implementation of an  CNG slot booking system which will provides customers  a facility to reserve there slot without any hassle. It is web based system  and it will save valuable time and efforts for CNG feeling. </a:t>
            </a:r>
            <a:r>
              <a:rPr lang="en-US" sz="1600" dirty="0">
                <a:latin typeface="Sitka Text Semibold" pitchFamily="2" charset="0"/>
                <a:cs typeface="Arial" panose="020B0604020202020204" pitchFamily="34" charset="0"/>
              </a:rPr>
              <a:t>This project entitled design and implement of an CNG booking system can applicable to register CNG pumps. The features of this system will be similar as a common booking system.</a:t>
            </a:r>
            <a:r>
              <a:rPr lang="en-US" sz="1600" b="1" dirty="0">
                <a:latin typeface="Sitka Text Semibold" pitchFamily="2" charset="0"/>
              </a:rPr>
              <a:t> The customer can only book the slot on this website but by their convenient time. </a:t>
            </a:r>
          </a:p>
          <a:p>
            <a:pPr algn="just"/>
            <a:r>
              <a:rPr lang="en-US" sz="1600" b="1" dirty="0">
                <a:solidFill>
                  <a:srgbClr val="000000"/>
                </a:solidFill>
                <a:latin typeface="Sitka Text Semibold" pitchFamily="2" charset="0"/>
              </a:rPr>
              <a:t>	</a:t>
            </a:r>
            <a:r>
              <a:rPr lang="en-US" sz="1600" dirty="0">
                <a:solidFill>
                  <a:srgbClr val="000000"/>
                </a:solidFill>
                <a:latin typeface="Sitka Text Semibold" pitchFamily="2" charset="0"/>
              </a:rPr>
              <a:t>The COSB  system designed in this project was developed using PHP, JavaScript, CSS and HTML as the programming languages and MYSQL as the database management system. The methodology adopted for this project is Agile methods. This allows real time communication admin and user. This system  allows to select or search cities( between Nashik, Mumbai, Pune) and CNG pumps. And after select cities then this system allows the user to book their slots with date and time, user can select slots available in systems. Then book their slots…</a:t>
            </a:r>
          </a:p>
          <a:p>
            <a:pPr algn="just"/>
            <a:endParaRPr lang="en-US" sz="1600" dirty="0">
              <a:latin typeface="Sitka Text Semibold" pitchFamily="2" charset="0"/>
              <a:cs typeface="Arial" panose="020B0604020202020204" pitchFamily="34" charset="0"/>
            </a:endParaRPr>
          </a:p>
        </p:txBody>
      </p:sp>
    </p:spTree>
    <p:extLst>
      <p:ext uri="{BB962C8B-B14F-4D97-AF65-F5344CB8AC3E}">
        <p14:creationId xmlns:p14="http://schemas.microsoft.com/office/powerpoint/2010/main" val="22208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26" name="Picture 2">
            <a:extLst>
              <a:ext uri="{FF2B5EF4-FFF2-40B4-BE49-F238E27FC236}">
                <a16:creationId xmlns:a16="http://schemas.microsoft.com/office/drawing/2014/main" id="{7524EE73-E212-CC61-0555-05A1B3D4A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426" y="4503893"/>
            <a:ext cx="3892551" cy="24352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508005" y="900727"/>
            <a:ext cx="1871841" cy="577712"/>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OBJECTIVES </a:t>
            </a:r>
          </a:p>
        </p:txBody>
      </p:sp>
      <p:sp>
        <p:nvSpPr>
          <p:cNvPr id="11" name="TextBox 10">
            <a:extLst>
              <a:ext uri="{FF2B5EF4-FFF2-40B4-BE49-F238E27FC236}">
                <a16:creationId xmlns:a16="http://schemas.microsoft.com/office/drawing/2014/main" id="{002C370B-0D53-89FB-164D-09A513BB3280}"/>
              </a:ext>
            </a:extLst>
          </p:cNvPr>
          <p:cNvSpPr txBox="1"/>
          <p:nvPr/>
        </p:nvSpPr>
        <p:spPr>
          <a:xfrm>
            <a:off x="508003" y="1901364"/>
            <a:ext cx="6136104" cy="1477328"/>
          </a:xfrm>
          <a:prstGeom prst="rect">
            <a:avLst/>
          </a:prstGeom>
          <a:noFill/>
        </p:spPr>
        <p:txBody>
          <a:bodyPr wrap="square">
            <a:spAutoFit/>
          </a:bodyPr>
          <a:lstStyle/>
          <a:p>
            <a:pPr marL="285744" indent="-285744">
              <a:buFont typeface="Wingdings" panose="05000000000000000000" pitchFamily="2" charset="2"/>
              <a:buChar char="v"/>
            </a:pPr>
            <a:r>
              <a:rPr lang="en-IN" dirty="0">
                <a:solidFill>
                  <a:srgbClr val="000000"/>
                </a:solidFill>
                <a:latin typeface="Sitka Text Semibold" pitchFamily="2" charset="0"/>
              </a:rPr>
              <a:t>To save time and effort of for CNG filling.</a:t>
            </a:r>
          </a:p>
          <a:p>
            <a:pPr marL="285744" indent="-285744">
              <a:buFont typeface="Wingdings" panose="05000000000000000000" pitchFamily="2" charset="2"/>
              <a:buChar char="v"/>
            </a:pPr>
            <a:endParaRPr lang="en-IN" dirty="0">
              <a:solidFill>
                <a:srgbClr val="000000"/>
              </a:solidFill>
              <a:latin typeface="Sitka Text Semibold" pitchFamily="2" charset="0"/>
            </a:endParaRPr>
          </a:p>
          <a:p>
            <a:pPr marL="285744" indent="-285744">
              <a:buFont typeface="Wingdings" panose="05000000000000000000" pitchFamily="2" charset="2"/>
              <a:buChar char="v"/>
            </a:pPr>
            <a:r>
              <a:rPr lang="en-IN" dirty="0">
                <a:solidFill>
                  <a:srgbClr val="000000"/>
                </a:solidFill>
                <a:latin typeface="Sitka Text Semibold" pitchFamily="2" charset="0"/>
              </a:rPr>
              <a:t>To reduce the hassle of the user.</a:t>
            </a:r>
          </a:p>
          <a:p>
            <a:pPr marL="285744" indent="-285744">
              <a:buFont typeface="Wingdings" panose="05000000000000000000" pitchFamily="2" charset="2"/>
              <a:buChar char="v"/>
            </a:pPr>
            <a:endParaRPr lang="en-IN" dirty="0">
              <a:solidFill>
                <a:srgbClr val="000000"/>
              </a:solidFill>
              <a:latin typeface="Sitka Text Semibold" pitchFamily="2" charset="0"/>
            </a:endParaRPr>
          </a:p>
          <a:p>
            <a:pPr marL="285744" indent="-285744">
              <a:buFont typeface="Wingdings" panose="05000000000000000000" pitchFamily="2" charset="2"/>
              <a:buChar char="v"/>
            </a:pPr>
            <a:r>
              <a:rPr lang="en-IN" dirty="0">
                <a:solidFill>
                  <a:srgbClr val="000000"/>
                </a:solidFill>
                <a:latin typeface="Sitka Text Semibold" pitchFamily="2" charset="0"/>
              </a:rPr>
              <a:t>To make CNG filling easier for user.</a:t>
            </a:r>
            <a:endParaRPr lang="en-IN" dirty="0">
              <a:latin typeface="Sitka Text Semibold" pitchFamily="2" charset="0"/>
            </a:endParaRPr>
          </a:p>
        </p:txBody>
      </p:sp>
    </p:spTree>
    <p:extLst>
      <p:ext uri="{BB962C8B-B14F-4D97-AF65-F5344CB8AC3E}">
        <p14:creationId xmlns:p14="http://schemas.microsoft.com/office/powerpoint/2010/main" val="129110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26" name="Picture 2">
            <a:extLst>
              <a:ext uri="{FF2B5EF4-FFF2-40B4-BE49-F238E27FC236}">
                <a16:creationId xmlns:a16="http://schemas.microsoft.com/office/drawing/2014/main" id="{7524EE73-E212-CC61-0555-05A1B3D4A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426" y="4503893"/>
            <a:ext cx="3892551" cy="24352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508004" y="841429"/>
            <a:ext cx="2697211" cy="608131"/>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b="1"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REQUIREMENTS</a:t>
            </a:r>
          </a:p>
        </p:txBody>
      </p:sp>
      <p:sp>
        <p:nvSpPr>
          <p:cNvPr id="10" name="TextBox 9">
            <a:extLst>
              <a:ext uri="{FF2B5EF4-FFF2-40B4-BE49-F238E27FC236}">
                <a16:creationId xmlns:a16="http://schemas.microsoft.com/office/drawing/2014/main" id="{B70F9B9B-8A1D-CDF5-DB37-50004FCE97D7}"/>
              </a:ext>
            </a:extLst>
          </p:cNvPr>
          <p:cNvSpPr txBox="1"/>
          <p:nvPr/>
        </p:nvSpPr>
        <p:spPr>
          <a:xfrm>
            <a:off x="1291403" y="2976110"/>
            <a:ext cx="6169307" cy="338554"/>
          </a:xfrm>
          <a:prstGeom prst="rect">
            <a:avLst/>
          </a:prstGeom>
          <a:noFill/>
        </p:spPr>
        <p:txBody>
          <a:bodyPr wrap="square">
            <a:spAutoFit/>
          </a:bodyPr>
          <a:lstStyle/>
          <a:p>
            <a:r>
              <a:rPr lang="en-US" sz="1600" b="1" dirty="0"/>
              <a:t>SOFTWARE REQUIREMENT:-</a:t>
            </a:r>
          </a:p>
        </p:txBody>
      </p:sp>
      <p:sp>
        <p:nvSpPr>
          <p:cNvPr id="11" name="TextBox 10">
            <a:extLst>
              <a:ext uri="{FF2B5EF4-FFF2-40B4-BE49-F238E27FC236}">
                <a16:creationId xmlns:a16="http://schemas.microsoft.com/office/drawing/2014/main" id="{67C6D2AA-46C8-4999-3786-FF633CFABD01}"/>
              </a:ext>
            </a:extLst>
          </p:cNvPr>
          <p:cNvSpPr txBox="1"/>
          <p:nvPr/>
        </p:nvSpPr>
        <p:spPr>
          <a:xfrm>
            <a:off x="1291403" y="1862499"/>
            <a:ext cx="6169307" cy="338554"/>
          </a:xfrm>
          <a:prstGeom prst="rect">
            <a:avLst/>
          </a:prstGeom>
          <a:noFill/>
        </p:spPr>
        <p:txBody>
          <a:bodyPr wrap="square">
            <a:spAutoFit/>
          </a:bodyPr>
          <a:lstStyle/>
          <a:p>
            <a:r>
              <a:rPr lang="en-US" sz="1600" b="1" dirty="0"/>
              <a:t>HARDWARE REQUIREMENT:-</a:t>
            </a:r>
          </a:p>
        </p:txBody>
      </p:sp>
      <p:sp>
        <p:nvSpPr>
          <p:cNvPr id="12" name="TextBox 11">
            <a:extLst>
              <a:ext uri="{FF2B5EF4-FFF2-40B4-BE49-F238E27FC236}">
                <a16:creationId xmlns:a16="http://schemas.microsoft.com/office/drawing/2014/main" id="{17D42AFB-B276-35D7-26BE-227A4EBE8D32}"/>
              </a:ext>
            </a:extLst>
          </p:cNvPr>
          <p:cNvSpPr txBox="1"/>
          <p:nvPr/>
        </p:nvSpPr>
        <p:spPr>
          <a:xfrm>
            <a:off x="1291403" y="2159237"/>
            <a:ext cx="6169307" cy="790473"/>
          </a:xfrm>
          <a:prstGeom prst="rect">
            <a:avLst/>
          </a:prstGeom>
          <a:noFill/>
        </p:spPr>
        <p:txBody>
          <a:bodyPr wrap="square">
            <a:spAutoFit/>
          </a:bodyPr>
          <a:lstStyle/>
          <a:p>
            <a:pPr marL="1371566" indent="457189">
              <a:lnSpc>
                <a:spcPct val="106000"/>
              </a:lnSpc>
              <a:spcBef>
                <a:spcPts val="1200"/>
              </a:spcBef>
              <a:spcAft>
                <a:spcPts val="800"/>
              </a:spcAft>
            </a:pPr>
            <a:r>
              <a:rPr lang="en-IN" sz="1400" dirty="0">
                <a:solidFill>
                  <a:srgbClr val="000000"/>
                </a:solidFill>
                <a:latin typeface="Sitka Text Semibold" pitchFamily="2" charset="0"/>
                <a:ea typeface="Times New Roman" panose="02020603050405020304" pitchFamily="18" charset="0"/>
                <a:cs typeface="Times New Roman" panose="02020603050405020304" pitchFamily="18" charset="0"/>
              </a:rPr>
              <a:t>Processor: Intel i3</a:t>
            </a:r>
            <a:endParaRPr lang="en-IN" sz="1400" dirty="0">
              <a:latin typeface="Sitka Text Semibold" pitchFamily="2" charset="0"/>
              <a:ea typeface="Calibri" panose="020F0502020204030204" pitchFamily="34" charset="0"/>
              <a:cs typeface="Times New Roman" panose="02020603050405020304" pitchFamily="18" charset="0"/>
            </a:endParaRPr>
          </a:p>
          <a:p>
            <a:pPr marL="1371566" indent="457189">
              <a:lnSpc>
                <a:spcPct val="106000"/>
              </a:lnSpc>
              <a:spcBef>
                <a:spcPts val="1200"/>
              </a:spcBef>
              <a:spcAft>
                <a:spcPts val="800"/>
              </a:spcAft>
            </a:pPr>
            <a:r>
              <a:rPr lang="en-IN" sz="1400" dirty="0">
                <a:solidFill>
                  <a:srgbClr val="000000"/>
                </a:solidFill>
                <a:latin typeface="Sitka Text Semibold" pitchFamily="2" charset="0"/>
                <a:ea typeface="Times New Roman" panose="02020603050405020304" pitchFamily="18" charset="0"/>
                <a:cs typeface="Times New Roman" panose="02020603050405020304" pitchFamily="18" charset="0"/>
              </a:rPr>
              <a:t>RAM: 4GB or more </a:t>
            </a:r>
            <a:endParaRPr lang="en-IN" sz="1400" dirty="0">
              <a:latin typeface="Sitka Text Semibold" pitchFamily="2"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08E64596-14BE-BF5F-6D31-9305FE7EF189}"/>
              </a:ext>
            </a:extLst>
          </p:cNvPr>
          <p:cNvSpPr txBox="1"/>
          <p:nvPr/>
        </p:nvSpPr>
        <p:spPr>
          <a:xfrm>
            <a:off x="1291403" y="3386521"/>
            <a:ext cx="6960040" cy="2450286"/>
          </a:xfrm>
          <a:prstGeom prst="rect">
            <a:avLst/>
          </a:prstGeom>
          <a:noFill/>
        </p:spPr>
        <p:txBody>
          <a:bodyPr wrap="square">
            <a:spAutoFit/>
          </a:bodyPr>
          <a:lstStyle/>
          <a:p>
            <a:pPr marL="1371566" indent="457189">
              <a:lnSpc>
                <a:spcPct val="106000"/>
              </a:lnSpc>
              <a:spcBef>
                <a:spcPts val="1200"/>
              </a:spcBef>
              <a:spcAft>
                <a:spcPts val="1200"/>
              </a:spcAft>
            </a:pPr>
            <a:r>
              <a:rPr lang="en-IN" sz="1400" dirty="0">
                <a:solidFill>
                  <a:srgbClr val="000000"/>
                </a:solidFill>
                <a:latin typeface="Sitka Text Semibold" pitchFamily="2" charset="0"/>
                <a:ea typeface="Times New Roman" panose="02020603050405020304" pitchFamily="18" charset="0"/>
                <a:cs typeface="Times New Roman" panose="02020603050405020304" pitchFamily="18" charset="0"/>
              </a:rPr>
              <a:t>Operating System: Windows 7 or above.</a:t>
            </a:r>
            <a:endParaRPr lang="en-IN" sz="1400" dirty="0">
              <a:latin typeface="Sitka Text Semibold" pitchFamily="2" charset="0"/>
              <a:ea typeface="Calibri" panose="020F0502020204030204" pitchFamily="34" charset="0"/>
              <a:cs typeface="Times New Roman" panose="02020603050405020304" pitchFamily="18" charset="0"/>
            </a:endParaRPr>
          </a:p>
          <a:p>
            <a:pPr marL="1371566" indent="457189">
              <a:lnSpc>
                <a:spcPct val="106000"/>
              </a:lnSpc>
              <a:spcBef>
                <a:spcPts val="1200"/>
              </a:spcBef>
              <a:spcAft>
                <a:spcPts val="1200"/>
              </a:spcAft>
            </a:pPr>
            <a:r>
              <a:rPr lang="en-IN" sz="1400" dirty="0">
                <a:solidFill>
                  <a:srgbClr val="000000"/>
                </a:solidFill>
                <a:latin typeface="Sitka Text Semibold" pitchFamily="2" charset="0"/>
                <a:ea typeface="Times New Roman" panose="02020603050405020304" pitchFamily="18" charset="0"/>
                <a:cs typeface="Times New Roman" panose="02020603050405020304" pitchFamily="18" charset="0"/>
              </a:rPr>
              <a:t>Front end: HTML, CSS, JS, Bootstrap.</a:t>
            </a:r>
            <a:endParaRPr lang="en-IN" sz="1400" dirty="0">
              <a:latin typeface="Sitka Text Semibold" pitchFamily="2" charset="0"/>
              <a:ea typeface="Calibri" panose="020F0502020204030204" pitchFamily="34" charset="0"/>
              <a:cs typeface="Times New Roman" panose="02020603050405020304" pitchFamily="18" charset="0"/>
            </a:endParaRPr>
          </a:p>
          <a:p>
            <a:pPr marL="1371566" indent="457189">
              <a:lnSpc>
                <a:spcPct val="106000"/>
              </a:lnSpc>
              <a:spcBef>
                <a:spcPts val="1200"/>
              </a:spcBef>
              <a:spcAft>
                <a:spcPts val="1200"/>
              </a:spcAft>
            </a:pPr>
            <a:r>
              <a:rPr lang="en-IN" sz="1400" dirty="0">
                <a:solidFill>
                  <a:srgbClr val="000000"/>
                </a:solidFill>
                <a:latin typeface="Sitka Text Semibold" pitchFamily="2" charset="0"/>
                <a:ea typeface="Times New Roman" panose="02020603050405020304" pitchFamily="18" charset="0"/>
                <a:cs typeface="Times New Roman" panose="02020603050405020304" pitchFamily="18" charset="0"/>
              </a:rPr>
              <a:t>Back End: PHP.</a:t>
            </a:r>
            <a:endParaRPr lang="en-IN" sz="1400" dirty="0">
              <a:latin typeface="Sitka Text Semibold" pitchFamily="2" charset="0"/>
              <a:ea typeface="Calibri" panose="020F0502020204030204" pitchFamily="34" charset="0"/>
              <a:cs typeface="Times New Roman" panose="02020603050405020304" pitchFamily="18" charset="0"/>
            </a:endParaRPr>
          </a:p>
          <a:p>
            <a:pPr marL="1371566" indent="457189">
              <a:lnSpc>
                <a:spcPct val="106000"/>
              </a:lnSpc>
              <a:spcBef>
                <a:spcPts val="1200"/>
              </a:spcBef>
              <a:spcAft>
                <a:spcPts val="1200"/>
              </a:spcAft>
            </a:pPr>
            <a:r>
              <a:rPr lang="en-IN" sz="1400" dirty="0">
                <a:solidFill>
                  <a:srgbClr val="000000"/>
                </a:solidFill>
                <a:latin typeface="Sitka Text Semibold" pitchFamily="2" charset="0"/>
                <a:ea typeface="Times New Roman" panose="02020603050405020304" pitchFamily="18" charset="0"/>
                <a:cs typeface="Times New Roman" panose="02020603050405020304" pitchFamily="18" charset="0"/>
              </a:rPr>
              <a:t>Database: MySQL.</a:t>
            </a:r>
          </a:p>
          <a:p>
            <a:pPr marL="1371566" indent="457189">
              <a:lnSpc>
                <a:spcPct val="106000"/>
              </a:lnSpc>
              <a:spcBef>
                <a:spcPts val="1200"/>
              </a:spcBef>
              <a:spcAft>
                <a:spcPts val="1200"/>
              </a:spcAft>
            </a:pPr>
            <a:r>
              <a:rPr lang="en-IN" sz="1400" dirty="0">
                <a:solidFill>
                  <a:srgbClr val="000000"/>
                </a:solidFill>
                <a:latin typeface="Sitka Text Semibold" pitchFamily="2" charset="0"/>
                <a:ea typeface="Calibri" panose="020F0502020204030204" pitchFamily="34" charset="0"/>
                <a:cs typeface="Times New Roman" panose="02020603050405020304" pitchFamily="18" charset="0"/>
              </a:rPr>
              <a:t>Browser: Chrome, Opera, Firefox, Microsoft Edge</a:t>
            </a:r>
            <a:endParaRPr lang="en-IN" sz="1400" dirty="0">
              <a:latin typeface="Sitka Text Semibold"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183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12" name="TextBox 11">
            <a:extLst>
              <a:ext uri="{FF2B5EF4-FFF2-40B4-BE49-F238E27FC236}">
                <a16:creationId xmlns:a16="http://schemas.microsoft.com/office/drawing/2014/main" id="{3C051414-52F2-2B47-6374-72E4D7762DC7}"/>
              </a:ext>
            </a:extLst>
          </p:cNvPr>
          <p:cNvSpPr txBox="1"/>
          <p:nvPr/>
        </p:nvSpPr>
        <p:spPr>
          <a:xfrm>
            <a:off x="508003" y="1682667"/>
            <a:ext cx="7089495" cy="846065"/>
          </a:xfrm>
          <a:prstGeom prst="rect">
            <a:avLst/>
          </a:prstGeom>
          <a:noFill/>
        </p:spPr>
        <p:txBody>
          <a:bodyPr wrap="square">
            <a:spAutoFit/>
          </a:bodyPr>
          <a:lstStyle/>
          <a:p>
            <a:pPr marL="1371566" indent="457189">
              <a:lnSpc>
                <a:spcPct val="106000"/>
              </a:lnSpc>
              <a:spcBef>
                <a:spcPts val="1200"/>
              </a:spcBef>
              <a:spcAft>
                <a:spcPts val="1200"/>
              </a:spcAft>
            </a:pPr>
            <a:r>
              <a:rPr lang="en-IN"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IDE: Adobe Dreamweaver CS 6.0 | VS Code.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1828754">
              <a:lnSpc>
                <a:spcPct val="106000"/>
              </a:lnSpc>
              <a:spcBef>
                <a:spcPts val="1200"/>
              </a:spcBef>
              <a:spcAft>
                <a:spcPts val="1200"/>
              </a:spcAft>
            </a:pPr>
            <a:r>
              <a:rPr lang="en-IN"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Server: Apache Server XAMPP Application. </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6DDF7452-75CF-2BD7-0AAF-83F2CFF43DD1}"/>
              </a:ext>
            </a:extLst>
          </p:cNvPr>
          <p:cNvSpPr txBox="1"/>
          <p:nvPr/>
        </p:nvSpPr>
        <p:spPr>
          <a:xfrm>
            <a:off x="508003" y="1221264"/>
            <a:ext cx="6169307" cy="338554"/>
          </a:xfrm>
          <a:prstGeom prst="rect">
            <a:avLst/>
          </a:prstGeom>
          <a:noFill/>
        </p:spPr>
        <p:txBody>
          <a:bodyPr wrap="square">
            <a:spAutoFit/>
          </a:bodyPr>
          <a:lstStyle/>
          <a:p>
            <a:r>
              <a:rPr lang="en-US" sz="1600" b="1" dirty="0"/>
              <a:t>PLATFORM REQUIREMENT:-</a:t>
            </a:r>
          </a:p>
        </p:txBody>
      </p:sp>
      <p:pic>
        <p:nvPicPr>
          <p:cNvPr id="14" name="Content Placeholder 2">
            <a:extLst>
              <a:ext uri="{FF2B5EF4-FFF2-40B4-BE49-F238E27FC236}">
                <a16:creationId xmlns:a16="http://schemas.microsoft.com/office/drawing/2014/main" id="{C3C114E6-1C46-C33D-B0DF-9D77147C8816}"/>
              </a:ext>
            </a:extLst>
          </p:cNvPr>
          <p:cNvPicPr>
            <a:picLocks noChangeAspect="1"/>
          </p:cNvPicPr>
          <p:nvPr/>
        </p:nvPicPr>
        <p:blipFill>
          <a:blip r:embed="rId5"/>
          <a:stretch>
            <a:fillRect/>
          </a:stretch>
        </p:blipFill>
        <p:spPr>
          <a:xfrm>
            <a:off x="8403644" y="2716201"/>
            <a:ext cx="3075133" cy="3718788"/>
          </a:xfrm>
          <a:prstGeom prst="rect">
            <a:avLst/>
          </a:prstGeom>
        </p:spPr>
      </p:pic>
    </p:spTree>
    <p:extLst>
      <p:ext uri="{BB962C8B-B14F-4D97-AF65-F5344CB8AC3E}">
        <p14:creationId xmlns:p14="http://schemas.microsoft.com/office/powerpoint/2010/main" val="21814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650506" y="991711"/>
            <a:ext cx="1871841" cy="577712"/>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USE CASE DIAGRAM</a:t>
            </a:r>
            <a:endParaRPr lang="en-IN" sz="20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F7B0B1F6-CA42-D470-9766-E04744D67805}"/>
              </a:ext>
            </a:extLst>
          </p:cNvPr>
          <p:cNvPicPr>
            <a:picLocks noChangeAspect="1"/>
          </p:cNvPicPr>
          <p:nvPr/>
        </p:nvPicPr>
        <p:blipFill>
          <a:blip r:embed="rId5"/>
          <a:stretch>
            <a:fillRect/>
          </a:stretch>
        </p:blipFill>
        <p:spPr>
          <a:xfrm>
            <a:off x="3338951" y="764840"/>
            <a:ext cx="5805050" cy="4762227"/>
          </a:xfrm>
          <a:prstGeom prst="rect">
            <a:avLst/>
          </a:prstGeom>
        </p:spPr>
      </p:pic>
      <p:sp>
        <p:nvSpPr>
          <p:cNvPr id="10" name="Rectangle 9">
            <a:extLst>
              <a:ext uri="{FF2B5EF4-FFF2-40B4-BE49-F238E27FC236}">
                <a16:creationId xmlns:a16="http://schemas.microsoft.com/office/drawing/2014/main" id="{C9DD4EE7-5627-6E65-8CCE-2127B9C4A70C}"/>
              </a:ext>
            </a:extLst>
          </p:cNvPr>
          <p:cNvSpPr/>
          <p:nvPr/>
        </p:nvSpPr>
        <p:spPr>
          <a:xfrm>
            <a:off x="4243527" y="477804"/>
            <a:ext cx="3559945" cy="5701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EE1D725-5CAE-D449-CE67-5CE927A69BFB}"/>
              </a:ext>
            </a:extLst>
          </p:cNvPr>
          <p:cNvSpPr txBox="1"/>
          <p:nvPr/>
        </p:nvSpPr>
        <p:spPr>
          <a:xfrm>
            <a:off x="4190728" y="5527067"/>
            <a:ext cx="3665541" cy="646331"/>
          </a:xfrm>
          <a:prstGeom prst="rect">
            <a:avLst/>
          </a:prstGeom>
          <a:noFill/>
        </p:spPr>
        <p:txBody>
          <a:bodyPr wrap="square">
            <a:spAutoFit/>
          </a:bodyPr>
          <a:lstStyle/>
          <a:p>
            <a:pPr algn="ctr"/>
            <a:r>
              <a:rPr lang="en-US" dirty="0"/>
              <a:t>COSB</a:t>
            </a:r>
          </a:p>
          <a:p>
            <a:pPr algn="ctr"/>
            <a:r>
              <a:rPr lang="en-US" dirty="0"/>
              <a:t>CNG ONLINE SLOT BOOKING</a:t>
            </a:r>
            <a:endParaRPr lang="en-IN" dirty="0"/>
          </a:p>
        </p:txBody>
      </p:sp>
    </p:spTree>
    <p:extLst>
      <p:ext uri="{BB962C8B-B14F-4D97-AF65-F5344CB8AC3E}">
        <p14:creationId xmlns:p14="http://schemas.microsoft.com/office/powerpoint/2010/main" val="6271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54E5E4-F19D-5E6E-D9EF-48F451DB3F12}"/>
              </a:ext>
            </a:extLst>
          </p:cNvPr>
          <p:cNvGrpSpPr>
            <a:grpSpLocks/>
          </p:cNvGrpSpPr>
          <p:nvPr/>
        </p:nvGrpSpPr>
        <p:grpSpPr bwMode="auto">
          <a:xfrm>
            <a:off x="2" y="39012"/>
            <a:ext cx="12237975" cy="633215"/>
            <a:chOff x="838" y="47"/>
            <a:chExt cx="5856" cy="457"/>
          </a:xfrm>
        </p:grpSpPr>
        <p:sp>
          <p:nvSpPr>
            <p:cNvPr id="3" name="Rectangle 2">
              <a:extLst>
                <a:ext uri="{FF2B5EF4-FFF2-40B4-BE49-F238E27FC236}">
                  <a16:creationId xmlns:a16="http://schemas.microsoft.com/office/drawing/2014/main" id="{DCCA74EA-ECEA-28CB-41C7-45B452D6E783}"/>
                </a:ext>
              </a:extLst>
            </p:cNvPr>
            <p:cNvSpPr>
              <a:spLocks noChangeArrowheads="1"/>
            </p:cNvSpPr>
            <p:nvPr/>
          </p:nvSpPr>
          <p:spPr bwMode="auto">
            <a:xfrm>
              <a:off x="838" y="47"/>
              <a:ext cx="5834" cy="262"/>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dirty="0">
                  <a:solidFill>
                    <a:srgbClr val="FFFFFF"/>
                  </a:solidFill>
                  <a:latin typeface="Calibri" panose="020F0502020204030204" pitchFamily="34" charset="0"/>
                  <a:cs typeface="Droid Sans Fallback" charset="0"/>
                </a:rPr>
                <a:t>Bhujbal Knowledge City</a:t>
              </a:r>
            </a:p>
          </p:txBody>
        </p:sp>
        <p:sp>
          <p:nvSpPr>
            <p:cNvPr id="4" name="Rectangle 4">
              <a:extLst>
                <a:ext uri="{FF2B5EF4-FFF2-40B4-BE49-F238E27FC236}">
                  <a16:creationId xmlns:a16="http://schemas.microsoft.com/office/drawing/2014/main" id="{602F2705-E894-33CF-2CCD-C1BCD8CF1D38}"/>
                </a:ext>
              </a:extLst>
            </p:cNvPr>
            <p:cNvSpPr>
              <a:spLocks noChangeArrowheads="1"/>
            </p:cNvSpPr>
            <p:nvPr/>
          </p:nvSpPr>
          <p:spPr bwMode="auto">
            <a:xfrm>
              <a:off x="4940" y="258"/>
              <a:ext cx="17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1600" dirty="0">
                  <a:solidFill>
                    <a:srgbClr val="000000"/>
                  </a:solidFill>
                  <a:cs typeface="Droid Sans Fallback" charset="0"/>
                </a:rPr>
                <a:t>MET Institute of Engineering</a:t>
              </a:r>
            </a:p>
          </p:txBody>
        </p:sp>
      </p:grpSp>
      <p:pic>
        <p:nvPicPr>
          <p:cNvPr id="5" name="Picture 4">
            <a:extLst>
              <a:ext uri="{FF2B5EF4-FFF2-40B4-BE49-F238E27FC236}">
                <a16:creationId xmlns:a16="http://schemas.microsoft.com/office/drawing/2014/main" id="{477C6DEE-5AE7-5440-758A-E3B0DA7ABAE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2156" t="5595" r="12607" b="28786"/>
          <a:stretch/>
        </p:blipFill>
        <p:spPr>
          <a:xfrm>
            <a:off x="508003" y="24204"/>
            <a:ext cx="1078424" cy="453600"/>
          </a:xfrm>
          <a:prstGeom prst="rect">
            <a:avLst/>
          </a:prstGeom>
        </p:spPr>
      </p:pic>
      <p:pic>
        <p:nvPicPr>
          <p:cNvPr id="1040" name="Picture 16">
            <a:extLst>
              <a:ext uri="{FF2B5EF4-FFF2-40B4-BE49-F238E27FC236}">
                <a16:creationId xmlns:a16="http://schemas.microsoft.com/office/drawing/2014/main" id="{5EEC8693-0C9B-E5AF-2A66-306E38A08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2" y="5247351"/>
            <a:ext cx="12231625" cy="162019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94FBD0-243E-C030-89BC-471E17BD1BCF}"/>
              </a:ext>
            </a:extLst>
          </p:cNvPr>
          <p:cNvSpPr txBox="1"/>
          <p:nvPr/>
        </p:nvSpPr>
        <p:spPr>
          <a:xfrm>
            <a:off x="1255706" y="6338970"/>
            <a:ext cx="1631951" cy="1200329"/>
          </a:xfrm>
          <a:prstGeom prst="rect">
            <a:avLst/>
          </a:prstGeom>
          <a:noFill/>
        </p:spPr>
        <p:txBody>
          <a:bodyPr wrap="square">
            <a:spAutoFit/>
          </a:bodyPr>
          <a:lstStyle/>
          <a:p>
            <a:pPr eaLnBrk="1" hangingPunct="1">
              <a:lnSpc>
                <a:spcPct val="100000"/>
              </a:lnSpc>
            </a:pPr>
            <a:r>
              <a:rPr lang="en-IN" altLang="en-US" sz="2400" b="1" dirty="0">
                <a:solidFill>
                  <a:schemeClr val="accent6">
                    <a:lumMod val="75000"/>
                  </a:schemeClr>
                </a:solidFill>
                <a:latin typeface="Arial Rounded MT Bold" panose="020F0704030504030204" pitchFamily="34" charset="0"/>
              </a:rPr>
              <a:t>COSB</a:t>
            </a:r>
          </a:p>
          <a:p>
            <a:pPr algn="just" eaLnBrk="1" hangingPunct="1">
              <a:lnSpc>
                <a:spcPct val="100000"/>
              </a:lnSpc>
              <a:buClrTx/>
              <a:buSzTx/>
              <a:buFontTx/>
              <a:buNone/>
            </a:pPr>
            <a:endParaRPr lang="en-IN" altLang="en-US" sz="2400" dirty="0">
              <a:latin typeface="Arial Rounded MT Bold" panose="020F0704030504030204" pitchFamily="34" charset="0"/>
            </a:endParaRPr>
          </a:p>
          <a:p>
            <a:pPr algn="just" eaLnBrk="1" hangingPunct="1">
              <a:lnSpc>
                <a:spcPct val="100000"/>
              </a:lnSpc>
              <a:buClrTx/>
              <a:buSzTx/>
              <a:buFontTx/>
              <a:buNone/>
            </a:pPr>
            <a:endParaRPr lang="en-IN" altLang="en-US" sz="2400" dirty="0">
              <a:latin typeface="Arial Rounded MT Bold" panose="020F0704030504030204" pitchFamily="34" charset="0"/>
            </a:endParaRPr>
          </a:p>
        </p:txBody>
      </p:sp>
      <p:sp>
        <p:nvSpPr>
          <p:cNvPr id="40" name="Rectangle 39">
            <a:extLst>
              <a:ext uri="{FF2B5EF4-FFF2-40B4-BE49-F238E27FC236}">
                <a16:creationId xmlns:a16="http://schemas.microsoft.com/office/drawing/2014/main" id="{C859D42F-F54E-A425-D912-090AD353D74F}"/>
              </a:ext>
            </a:extLst>
          </p:cNvPr>
          <p:cNvSpPr/>
          <p:nvPr/>
        </p:nvSpPr>
        <p:spPr>
          <a:xfrm>
            <a:off x="508003" y="915944"/>
            <a:ext cx="1871841" cy="577712"/>
          </a:xfrm>
          <a:prstGeom prst="rect">
            <a:avLst/>
          </a:prstGeom>
          <a:solidFill>
            <a:schemeClr val="accent6">
              <a:lumMod val="50000"/>
            </a:schemeClr>
          </a:solidFill>
          <a:effectLst>
            <a:outerShdw blurRad="57150" dist="19050" dir="5400000" algn="ctr" rotWithShape="0">
              <a:srgbClr val="000000">
                <a:alpha val="63000"/>
              </a:srgbClr>
            </a:outerShdw>
            <a:reflection blurRad="6350" stA="50000" endA="300" endPos="55500" dist="50800" dir="5400000" sy="-100000" algn="bl" rotWithShape="0"/>
          </a:effectLst>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dirty="0">
                <a:ln w="0"/>
                <a:solidFill>
                  <a:schemeClr val="bg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DATA FLOW DIAGRAM </a:t>
            </a:r>
          </a:p>
        </p:txBody>
      </p:sp>
      <p:pic>
        <p:nvPicPr>
          <p:cNvPr id="6" name="Picture 5">
            <a:extLst>
              <a:ext uri="{FF2B5EF4-FFF2-40B4-BE49-F238E27FC236}">
                <a16:creationId xmlns:a16="http://schemas.microsoft.com/office/drawing/2014/main" id="{A05C06C6-A0DC-DAA8-F0A0-3341EB8FB0B4}"/>
              </a:ext>
            </a:extLst>
          </p:cNvPr>
          <p:cNvPicPr>
            <a:picLocks noChangeAspect="1"/>
          </p:cNvPicPr>
          <p:nvPr/>
        </p:nvPicPr>
        <p:blipFill>
          <a:blip r:embed="rId5"/>
          <a:stretch>
            <a:fillRect/>
          </a:stretch>
        </p:blipFill>
        <p:spPr>
          <a:xfrm>
            <a:off x="1586427" y="1569423"/>
            <a:ext cx="9541067" cy="4279763"/>
          </a:xfrm>
          <a:prstGeom prst="rect">
            <a:avLst/>
          </a:prstGeom>
        </p:spPr>
      </p:pic>
    </p:spTree>
    <p:extLst>
      <p:ext uri="{BB962C8B-B14F-4D97-AF65-F5344CB8AC3E}">
        <p14:creationId xmlns:p14="http://schemas.microsoft.com/office/powerpoint/2010/main" val="1434260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768</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Aharoni</vt:lpstr>
      <vt:lpstr>Arial</vt:lpstr>
      <vt:lpstr>Arial Rounded</vt:lpstr>
      <vt:lpstr>Arial Rounded MT Bold</vt:lpstr>
      <vt:lpstr>Calibri</vt:lpstr>
      <vt:lpstr>Calibri Light</vt:lpstr>
      <vt:lpstr>Sitka Text Semibold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Gohil</dc:creator>
  <cp:lastModifiedBy>Sahil Gohil</cp:lastModifiedBy>
  <cp:revision>1</cp:revision>
  <dcterms:created xsi:type="dcterms:W3CDTF">2022-06-30T17:55:35Z</dcterms:created>
  <dcterms:modified xsi:type="dcterms:W3CDTF">2022-06-30T17:57:39Z</dcterms:modified>
</cp:coreProperties>
</file>