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58" r:id="rId5"/>
    <p:sldId id="260" r:id="rId6"/>
    <p:sldId id="259" r:id="rId7"/>
    <p:sldId id="261" r:id="rId8"/>
    <p:sldId id="263" r:id="rId9"/>
    <p:sldId id="262" r:id="rId10"/>
    <p:sldId id="264"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368" autoAdjust="0"/>
    <p:restoredTop sz="94660"/>
  </p:normalViewPr>
  <p:slideViewPr>
    <p:cSldViewPr snapToGrid="0">
      <p:cViewPr varScale="1">
        <p:scale>
          <a:sx n="88" d="100"/>
          <a:sy n="88" d="100"/>
        </p:scale>
        <p:origin x="-494" y="-77"/>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3AB8A9-F39E-44CB-9F2F-4B61B18C23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9B69F07D-4E52-44DC-99F1-B98F9F1F98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5393232D-82E3-416A-94F7-427E83057A38}"/>
              </a:ext>
            </a:extLst>
          </p:cNvPr>
          <p:cNvSpPr>
            <a:spLocks noGrp="1"/>
          </p:cNvSpPr>
          <p:nvPr>
            <p:ph type="dt" sz="half" idx="10"/>
          </p:nvPr>
        </p:nvSpPr>
        <p:spPr/>
        <p:txBody>
          <a:bodyPr/>
          <a:lstStyle/>
          <a:p>
            <a:fld id="{C5C1236C-926A-4A7F-8352-F94223A33732}" type="datetimeFigureOut">
              <a:rPr lang="en-IN" smtClean="0"/>
              <a:pPr/>
              <a:t>29-04-2020</a:t>
            </a:fld>
            <a:endParaRPr lang="en-IN"/>
          </a:p>
        </p:txBody>
      </p:sp>
      <p:sp>
        <p:nvSpPr>
          <p:cNvPr id="5" name="Footer Placeholder 4">
            <a:extLst>
              <a:ext uri="{FF2B5EF4-FFF2-40B4-BE49-F238E27FC236}">
                <a16:creationId xmlns:a16="http://schemas.microsoft.com/office/drawing/2014/main" xmlns="" id="{1B61DBDB-BF7D-4EC4-9B61-4C87835B95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54E79C4-24A4-409A-9266-A78530633615}"/>
              </a:ext>
            </a:extLst>
          </p:cNvPr>
          <p:cNvSpPr>
            <a:spLocks noGrp="1"/>
          </p:cNvSpPr>
          <p:nvPr>
            <p:ph type="sldNum" sz="quarter" idx="12"/>
          </p:nvPr>
        </p:nvSpPr>
        <p:spPr/>
        <p:txBody>
          <a:bodyPr/>
          <a:lstStyle/>
          <a:p>
            <a:fld id="{E61C9417-3747-41E7-9519-B81BD26A81E0}" type="slidenum">
              <a:rPr lang="en-IN" smtClean="0"/>
              <a:pPr/>
              <a:t>‹#›</a:t>
            </a:fld>
            <a:endParaRPr lang="en-IN"/>
          </a:p>
        </p:txBody>
      </p:sp>
    </p:spTree>
    <p:extLst>
      <p:ext uri="{BB962C8B-B14F-4D97-AF65-F5344CB8AC3E}">
        <p14:creationId xmlns:p14="http://schemas.microsoft.com/office/powerpoint/2010/main" xmlns="" val="3926716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8DE452-5BEC-40D9-8316-BF3B8799057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C3BCE26C-6F94-4FC4-A5D5-2E81037D62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A6130B3-DD06-4D4C-A7F7-7F077A7D0915}"/>
              </a:ext>
            </a:extLst>
          </p:cNvPr>
          <p:cNvSpPr>
            <a:spLocks noGrp="1"/>
          </p:cNvSpPr>
          <p:nvPr>
            <p:ph type="dt" sz="half" idx="10"/>
          </p:nvPr>
        </p:nvSpPr>
        <p:spPr/>
        <p:txBody>
          <a:bodyPr/>
          <a:lstStyle/>
          <a:p>
            <a:fld id="{C5C1236C-926A-4A7F-8352-F94223A33732}" type="datetimeFigureOut">
              <a:rPr lang="en-IN" smtClean="0"/>
              <a:pPr/>
              <a:t>29-04-2020</a:t>
            </a:fld>
            <a:endParaRPr lang="en-IN"/>
          </a:p>
        </p:txBody>
      </p:sp>
      <p:sp>
        <p:nvSpPr>
          <p:cNvPr id="5" name="Footer Placeholder 4">
            <a:extLst>
              <a:ext uri="{FF2B5EF4-FFF2-40B4-BE49-F238E27FC236}">
                <a16:creationId xmlns:a16="http://schemas.microsoft.com/office/drawing/2014/main" xmlns="" id="{B8E097EB-2CD8-48AC-826C-8A0488426B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9725FE6-2F26-4376-9B38-889F2602BC14}"/>
              </a:ext>
            </a:extLst>
          </p:cNvPr>
          <p:cNvSpPr>
            <a:spLocks noGrp="1"/>
          </p:cNvSpPr>
          <p:nvPr>
            <p:ph type="sldNum" sz="quarter" idx="12"/>
          </p:nvPr>
        </p:nvSpPr>
        <p:spPr/>
        <p:txBody>
          <a:bodyPr/>
          <a:lstStyle/>
          <a:p>
            <a:fld id="{E61C9417-3747-41E7-9519-B81BD26A81E0}" type="slidenum">
              <a:rPr lang="en-IN" smtClean="0"/>
              <a:pPr/>
              <a:t>‹#›</a:t>
            </a:fld>
            <a:endParaRPr lang="en-IN"/>
          </a:p>
        </p:txBody>
      </p:sp>
    </p:spTree>
    <p:extLst>
      <p:ext uri="{BB962C8B-B14F-4D97-AF65-F5344CB8AC3E}">
        <p14:creationId xmlns:p14="http://schemas.microsoft.com/office/powerpoint/2010/main" xmlns="" val="2680156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714B74D-03FD-4749-A01A-30CD9BB6299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B7B5C288-C4D1-482C-8013-79B82C6FFF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F532433-23C2-4875-9CE8-9A0135B1CFB5}"/>
              </a:ext>
            </a:extLst>
          </p:cNvPr>
          <p:cNvSpPr>
            <a:spLocks noGrp="1"/>
          </p:cNvSpPr>
          <p:nvPr>
            <p:ph type="dt" sz="half" idx="10"/>
          </p:nvPr>
        </p:nvSpPr>
        <p:spPr/>
        <p:txBody>
          <a:bodyPr/>
          <a:lstStyle/>
          <a:p>
            <a:fld id="{C5C1236C-926A-4A7F-8352-F94223A33732}" type="datetimeFigureOut">
              <a:rPr lang="en-IN" smtClean="0"/>
              <a:pPr/>
              <a:t>29-04-2020</a:t>
            </a:fld>
            <a:endParaRPr lang="en-IN"/>
          </a:p>
        </p:txBody>
      </p:sp>
      <p:sp>
        <p:nvSpPr>
          <p:cNvPr id="5" name="Footer Placeholder 4">
            <a:extLst>
              <a:ext uri="{FF2B5EF4-FFF2-40B4-BE49-F238E27FC236}">
                <a16:creationId xmlns:a16="http://schemas.microsoft.com/office/drawing/2014/main" xmlns="" id="{B26D7E98-8F38-4328-B3C9-2D443501DB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0E96A04-7440-41A9-80EC-68FF921377E3}"/>
              </a:ext>
            </a:extLst>
          </p:cNvPr>
          <p:cNvSpPr>
            <a:spLocks noGrp="1"/>
          </p:cNvSpPr>
          <p:nvPr>
            <p:ph type="sldNum" sz="quarter" idx="12"/>
          </p:nvPr>
        </p:nvSpPr>
        <p:spPr/>
        <p:txBody>
          <a:bodyPr/>
          <a:lstStyle/>
          <a:p>
            <a:fld id="{E61C9417-3747-41E7-9519-B81BD26A81E0}" type="slidenum">
              <a:rPr lang="en-IN" smtClean="0"/>
              <a:pPr/>
              <a:t>‹#›</a:t>
            </a:fld>
            <a:endParaRPr lang="en-IN"/>
          </a:p>
        </p:txBody>
      </p:sp>
    </p:spTree>
    <p:extLst>
      <p:ext uri="{BB962C8B-B14F-4D97-AF65-F5344CB8AC3E}">
        <p14:creationId xmlns:p14="http://schemas.microsoft.com/office/powerpoint/2010/main" xmlns="" val="879045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2DB8DF-99B3-4FE9-99E6-EC122C0BEA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11C498D-0FDE-4102-8F70-BCA77072CE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4F638BE-63C9-4F39-9F29-EDE7FFEB7E59}"/>
              </a:ext>
            </a:extLst>
          </p:cNvPr>
          <p:cNvSpPr>
            <a:spLocks noGrp="1"/>
          </p:cNvSpPr>
          <p:nvPr>
            <p:ph type="dt" sz="half" idx="10"/>
          </p:nvPr>
        </p:nvSpPr>
        <p:spPr/>
        <p:txBody>
          <a:bodyPr/>
          <a:lstStyle/>
          <a:p>
            <a:fld id="{C5C1236C-926A-4A7F-8352-F94223A33732}" type="datetimeFigureOut">
              <a:rPr lang="en-IN" smtClean="0"/>
              <a:pPr/>
              <a:t>29-04-2020</a:t>
            </a:fld>
            <a:endParaRPr lang="en-IN"/>
          </a:p>
        </p:txBody>
      </p:sp>
      <p:sp>
        <p:nvSpPr>
          <p:cNvPr id="5" name="Footer Placeholder 4">
            <a:extLst>
              <a:ext uri="{FF2B5EF4-FFF2-40B4-BE49-F238E27FC236}">
                <a16:creationId xmlns:a16="http://schemas.microsoft.com/office/drawing/2014/main" xmlns="" id="{5C65EEA7-65AD-48F3-BA70-19784CF85F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7444489-FEA3-4881-B1AD-515A7980885C}"/>
              </a:ext>
            </a:extLst>
          </p:cNvPr>
          <p:cNvSpPr>
            <a:spLocks noGrp="1"/>
          </p:cNvSpPr>
          <p:nvPr>
            <p:ph type="sldNum" sz="quarter" idx="12"/>
          </p:nvPr>
        </p:nvSpPr>
        <p:spPr/>
        <p:txBody>
          <a:bodyPr/>
          <a:lstStyle/>
          <a:p>
            <a:fld id="{E61C9417-3747-41E7-9519-B81BD26A81E0}" type="slidenum">
              <a:rPr lang="en-IN" smtClean="0"/>
              <a:pPr/>
              <a:t>‹#›</a:t>
            </a:fld>
            <a:endParaRPr lang="en-IN"/>
          </a:p>
        </p:txBody>
      </p:sp>
    </p:spTree>
    <p:extLst>
      <p:ext uri="{BB962C8B-B14F-4D97-AF65-F5344CB8AC3E}">
        <p14:creationId xmlns:p14="http://schemas.microsoft.com/office/powerpoint/2010/main" xmlns="" val="3398342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6E607D-C6E2-4500-B88A-425E3CA866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F68B384-76C1-4A8B-8BC9-F84B7D9BA3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0BED7E0E-427E-4915-9D0C-420B85FAB5A6}"/>
              </a:ext>
            </a:extLst>
          </p:cNvPr>
          <p:cNvSpPr>
            <a:spLocks noGrp="1"/>
          </p:cNvSpPr>
          <p:nvPr>
            <p:ph type="dt" sz="half" idx="10"/>
          </p:nvPr>
        </p:nvSpPr>
        <p:spPr/>
        <p:txBody>
          <a:bodyPr/>
          <a:lstStyle/>
          <a:p>
            <a:fld id="{C5C1236C-926A-4A7F-8352-F94223A33732}" type="datetimeFigureOut">
              <a:rPr lang="en-IN" smtClean="0"/>
              <a:pPr/>
              <a:t>29-04-2020</a:t>
            </a:fld>
            <a:endParaRPr lang="en-IN"/>
          </a:p>
        </p:txBody>
      </p:sp>
      <p:sp>
        <p:nvSpPr>
          <p:cNvPr id="5" name="Footer Placeholder 4">
            <a:extLst>
              <a:ext uri="{FF2B5EF4-FFF2-40B4-BE49-F238E27FC236}">
                <a16:creationId xmlns:a16="http://schemas.microsoft.com/office/drawing/2014/main" xmlns="" id="{2E7B74BA-6AEF-4584-A546-F36C2CAC26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A7E8DE3-CE25-44F4-9040-109233B426EB}"/>
              </a:ext>
            </a:extLst>
          </p:cNvPr>
          <p:cNvSpPr>
            <a:spLocks noGrp="1"/>
          </p:cNvSpPr>
          <p:nvPr>
            <p:ph type="sldNum" sz="quarter" idx="12"/>
          </p:nvPr>
        </p:nvSpPr>
        <p:spPr/>
        <p:txBody>
          <a:bodyPr/>
          <a:lstStyle/>
          <a:p>
            <a:fld id="{E61C9417-3747-41E7-9519-B81BD26A81E0}" type="slidenum">
              <a:rPr lang="en-IN" smtClean="0"/>
              <a:pPr/>
              <a:t>‹#›</a:t>
            </a:fld>
            <a:endParaRPr lang="en-IN"/>
          </a:p>
        </p:txBody>
      </p:sp>
    </p:spTree>
    <p:extLst>
      <p:ext uri="{BB962C8B-B14F-4D97-AF65-F5344CB8AC3E}">
        <p14:creationId xmlns:p14="http://schemas.microsoft.com/office/powerpoint/2010/main" xmlns="" val="2470424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F08FAA-54A8-4904-9F61-92790C4A28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2005B9E-DEFF-4674-94A6-9E1E490489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A663BBC9-F474-44C4-B832-DB1350C1E9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E39D9235-98CA-42E3-BEBB-8B4191C08EEC}"/>
              </a:ext>
            </a:extLst>
          </p:cNvPr>
          <p:cNvSpPr>
            <a:spLocks noGrp="1"/>
          </p:cNvSpPr>
          <p:nvPr>
            <p:ph type="dt" sz="half" idx="10"/>
          </p:nvPr>
        </p:nvSpPr>
        <p:spPr/>
        <p:txBody>
          <a:bodyPr/>
          <a:lstStyle/>
          <a:p>
            <a:fld id="{C5C1236C-926A-4A7F-8352-F94223A33732}" type="datetimeFigureOut">
              <a:rPr lang="en-IN" smtClean="0"/>
              <a:pPr/>
              <a:t>29-04-2020</a:t>
            </a:fld>
            <a:endParaRPr lang="en-IN"/>
          </a:p>
        </p:txBody>
      </p:sp>
      <p:sp>
        <p:nvSpPr>
          <p:cNvPr id="6" name="Footer Placeholder 5">
            <a:extLst>
              <a:ext uri="{FF2B5EF4-FFF2-40B4-BE49-F238E27FC236}">
                <a16:creationId xmlns:a16="http://schemas.microsoft.com/office/drawing/2014/main" xmlns="" id="{CA889031-5817-4C4D-AC4C-473EA5C418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0A852C6B-F571-434B-958C-9FAFD5EA91B7}"/>
              </a:ext>
            </a:extLst>
          </p:cNvPr>
          <p:cNvSpPr>
            <a:spLocks noGrp="1"/>
          </p:cNvSpPr>
          <p:nvPr>
            <p:ph type="sldNum" sz="quarter" idx="12"/>
          </p:nvPr>
        </p:nvSpPr>
        <p:spPr/>
        <p:txBody>
          <a:bodyPr/>
          <a:lstStyle/>
          <a:p>
            <a:fld id="{E61C9417-3747-41E7-9519-B81BD26A81E0}" type="slidenum">
              <a:rPr lang="en-IN" smtClean="0"/>
              <a:pPr/>
              <a:t>‹#›</a:t>
            </a:fld>
            <a:endParaRPr lang="en-IN"/>
          </a:p>
        </p:txBody>
      </p:sp>
    </p:spTree>
    <p:extLst>
      <p:ext uri="{BB962C8B-B14F-4D97-AF65-F5344CB8AC3E}">
        <p14:creationId xmlns:p14="http://schemas.microsoft.com/office/powerpoint/2010/main" xmlns="" val="402552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EB9D6F-7180-471B-9CB8-02CB2C65FCB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540B32F1-2AE7-42B6-82F8-DB624BEC49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53478A2B-D3DE-4171-84AD-20F02486CC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889B77A6-C0BF-4395-84AA-039C66360B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61B28F4F-F584-44E0-ABEB-5CADF8A884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6CB0BB34-17F3-4A33-8AB7-3C91A517977F}"/>
              </a:ext>
            </a:extLst>
          </p:cNvPr>
          <p:cNvSpPr>
            <a:spLocks noGrp="1"/>
          </p:cNvSpPr>
          <p:nvPr>
            <p:ph type="dt" sz="half" idx="10"/>
          </p:nvPr>
        </p:nvSpPr>
        <p:spPr/>
        <p:txBody>
          <a:bodyPr/>
          <a:lstStyle/>
          <a:p>
            <a:fld id="{C5C1236C-926A-4A7F-8352-F94223A33732}" type="datetimeFigureOut">
              <a:rPr lang="en-IN" smtClean="0"/>
              <a:pPr/>
              <a:t>29-04-2020</a:t>
            </a:fld>
            <a:endParaRPr lang="en-IN"/>
          </a:p>
        </p:txBody>
      </p:sp>
      <p:sp>
        <p:nvSpPr>
          <p:cNvPr id="8" name="Footer Placeholder 7">
            <a:extLst>
              <a:ext uri="{FF2B5EF4-FFF2-40B4-BE49-F238E27FC236}">
                <a16:creationId xmlns:a16="http://schemas.microsoft.com/office/drawing/2014/main" xmlns="" id="{DB64EB3E-A24F-4DDB-9345-B0B637D1C69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534EDD32-F7C6-4EFD-9323-0824214EDF8B}"/>
              </a:ext>
            </a:extLst>
          </p:cNvPr>
          <p:cNvSpPr>
            <a:spLocks noGrp="1"/>
          </p:cNvSpPr>
          <p:nvPr>
            <p:ph type="sldNum" sz="quarter" idx="12"/>
          </p:nvPr>
        </p:nvSpPr>
        <p:spPr/>
        <p:txBody>
          <a:bodyPr/>
          <a:lstStyle/>
          <a:p>
            <a:fld id="{E61C9417-3747-41E7-9519-B81BD26A81E0}" type="slidenum">
              <a:rPr lang="en-IN" smtClean="0"/>
              <a:pPr/>
              <a:t>‹#›</a:t>
            </a:fld>
            <a:endParaRPr lang="en-IN"/>
          </a:p>
        </p:txBody>
      </p:sp>
    </p:spTree>
    <p:extLst>
      <p:ext uri="{BB962C8B-B14F-4D97-AF65-F5344CB8AC3E}">
        <p14:creationId xmlns:p14="http://schemas.microsoft.com/office/powerpoint/2010/main" xmlns="" val="1967821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6057AF-F4FD-4755-A84A-24955BD10A1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7A4AB2AD-E061-4EE1-B096-CD662909A8B6}"/>
              </a:ext>
            </a:extLst>
          </p:cNvPr>
          <p:cNvSpPr>
            <a:spLocks noGrp="1"/>
          </p:cNvSpPr>
          <p:nvPr>
            <p:ph type="dt" sz="half" idx="10"/>
          </p:nvPr>
        </p:nvSpPr>
        <p:spPr/>
        <p:txBody>
          <a:bodyPr/>
          <a:lstStyle/>
          <a:p>
            <a:fld id="{C5C1236C-926A-4A7F-8352-F94223A33732}" type="datetimeFigureOut">
              <a:rPr lang="en-IN" smtClean="0"/>
              <a:pPr/>
              <a:t>29-04-2020</a:t>
            </a:fld>
            <a:endParaRPr lang="en-IN"/>
          </a:p>
        </p:txBody>
      </p:sp>
      <p:sp>
        <p:nvSpPr>
          <p:cNvPr id="4" name="Footer Placeholder 3">
            <a:extLst>
              <a:ext uri="{FF2B5EF4-FFF2-40B4-BE49-F238E27FC236}">
                <a16:creationId xmlns:a16="http://schemas.microsoft.com/office/drawing/2014/main" xmlns="" id="{AC761404-6FAF-469F-AF7C-9A53CF47CB5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FF9F065D-FBD5-477C-ADDB-B9CBD42B988B}"/>
              </a:ext>
            </a:extLst>
          </p:cNvPr>
          <p:cNvSpPr>
            <a:spLocks noGrp="1"/>
          </p:cNvSpPr>
          <p:nvPr>
            <p:ph type="sldNum" sz="quarter" idx="12"/>
          </p:nvPr>
        </p:nvSpPr>
        <p:spPr/>
        <p:txBody>
          <a:bodyPr/>
          <a:lstStyle/>
          <a:p>
            <a:fld id="{E61C9417-3747-41E7-9519-B81BD26A81E0}" type="slidenum">
              <a:rPr lang="en-IN" smtClean="0"/>
              <a:pPr/>
              <a:t>‹#›</a:t>
            </a:fld>
            <a:endParaRPr lang="en-IN"/>
          </a:p>
        </p:txBody>
      </p:sp>
    </p:spTree>
    <p:extLst>
      <p:ext uri="{BB962C8B-B14F-4D97-AF65-F5344CB8AC3E}">
        <p14:creationId xmlns:p14="http://schemas.microsoft.com/office/powerpoint/2010/main" xmlns="" val="2593257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92E79DD-EFA6-4770-8283-2F5FC27D30FD}"/>
              </a:ext>
            </a:extLst>
          </p:cNvPr>
          <p:cNvSpPr>
            <a:spLocks noGrp="1"/>
          </p:cNvSpPr>
          <p:nvPr>
            <p:ph type="dt" sz="half" idx="10"/>
          </p:nvPr>
        </p:nvSpPr>
        <p:spPr/>
        <p:txBody>
          <a:bodyPr/>
          <a:lstStyle/>
          <a:p>
            <a:fld id="{C5C1236C-926A-4A7F-8352-F94223A33732}" type="datetimeFigureOut">
              <a:rPr lang="en-IN" smtClean="0"/>
              <a:pPr/>
              <a:t>29-04-2020</a:t>
            </a:fld>
            <a:endParaRPr lang="en-IN"/>
          </a:p>
        </p:txBody>
      </p:sp>
      <p:sp>
        <p:nvSpPr>
          <p:cNvPr id="3" name="Footer Placeholder 2">
            <a:extLst>
              <a:ext uri="{FF2B5EF4-FFF2-40B4-BE49-F238E27FC236}">
                <a16:creationId xmlns:a16="http://schemas.microsoft.com/office/drawing/2014/main" xmlns="" id="{EDBEB4D9-7CB1-46A0-8FDF-637D791E26B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4871B535-C35F-4B37-BEB4-F61BA247F5B5}"/>
              </a:ext>
            </a:extLst>
          </p:cNvPr>
          <p:cNvSpPr>
            <a:spLocks noGrp="1"/>
          </p:cNvSpPr>
          <p:nvPr>
            <p:ph type="sldNum" sz="quarter" idx="12"/>
          </p:nvPr>
        </p:nvSpPr>
        <p:spPr/>
        <p:txBody>
          <a:bodyPr/>
          <a:lstStyle/>
          <a:p>
            <a:fld id="{E61C9417-3747-41E7-9519-B81BD26A81E0}" type="slidenum">
              <a:rPr lang="en-IN" smtClean="0"/>
              <a:pPr/>
              <a:t>‹#›</a:t>
            </a:fld>
            <a:endParaRPr lang="en-IN"/>
          </a:p>
        </p:txBody>
      </p:sp>
    </p:spTree>
    <p:extLst>
      <p:ext uri="{BB962C8B-B14F-4D97-AF65-F5344CB8AC3E}">
        <p14:creationId xmlns:p14="http://schemas.microsoft.com/office/powerpoint/2010/main" xmlns="" val="2303386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8B4D32-4FF0-4292-B4CD-C833499A50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3115D1B-32DB-4009-A43C-69E3586161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FE6892B0-C416-4C6F-AEEA-20D6914B15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D342F7C-32E6-438B-ABD9-111874BD2684}"/>
              </a:ext>
            </a:extLst>
          </p:cNvPr>
          <p:cNvSpPr>
            <a:spLocks noGrp="1"/>
          </p:cNvSpPr>
          <p:nvPr>
            <p:ph type="dt" sz="half" idx="10"/>
          </p:nvPr>
        </p:nvSpPr>
        <p:spPr/>
        <p:txBody>
          <a:bodyPr/>
          <a:lstStyle/>
          <a:p>
            <a:fld id="{C5C1236C-926A-4A7F-8352-F94223A33732}" type="datetimeFigureOut">
              <a:rPr lang="en-IN" smtClean="0"/>
              <a:pPr/>
              <a:t>29-04-2020</a:t>
            </a:fld>
            <a:endParaRPr lang="en-IN"/>
          </a:p>
        </p:txBody>
      </p:sp>
      <p:sp>
        <p:nvSpPr>
          <p:cNvPr id="6" name="Footer Placeholder 5">
            <a:extLst>
              <a:ext uri="{FF2B5EF4-FFF2-40B4-BE49-F238E27FC236}">
                <a16:creationId xmlns:a16="http://schemas.microsoft.com/office/drawing/2014/main" xmlns="" id="{34303FE5-4549-48CA-8459-6218C19CFC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0CFB89A-34A6-437D-B322-A363F062284E}"/>
              </a:ext>
            </a:extLst>
          </p:cNvPr>
          <p:cNvSpPr>
            <a:spLocks noGrp="1"/>
          </p:cNvSpPr>
          <p:nvPr>
            <p:ph type="sldNum" sz="quarter" idx="12"/>
          </p:nvPr>
        </p:nvSpPr>
        <p:spPr/>
        <p:txBody>
          <a:bodyPr/>
          <a:lstStyle/>
          <a:p>
            <a:fld id="{E61C9417-3747-41E7-9519-B81BD26A81E0}" type="slidenum">
              <a:rPr lang="en-IN" smtClean="0"/>
              <a:pPr/>
              <a:t>‹#›</a:t>
            </a:fld>
            <a:endParaRPr lang="en-IN"/>
          </a:p>
        </p:txBody>
      </p:sp>
    </p:spTree>
    <p:extLst>
      <p:ext uri="{BB962C8B-B14F-4D97-AF65-F5344CB8AC3E}">
        <p14:creationId xmlns:p14="http://schemas.microsoft.com/office/powerpoint/2010/main" xmlns="" val="3460632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DE30A8-0C3D-4D25-932B-F2EB5738F0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E4BCD0D1-684D-4DAE-B3B2-C07FACF75D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47222CC9-CF09-44BD-A836-3E8A4DEA22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35E2349-CE1A-4324-AF44-3950C0450725}"/>
              </a:ext>
            </a:extLst>
          </p:cNvPr>
          <p:cNvSpPr>
            <a:spLocks noGrp="1"/>
          </p:cNvSpPr>
          <p:nvPr>
            <p:ph type="dt" sz="half" idx="10"/>
          </p:nvPr>
        </p:nvSpPr>
        <p:spPr/>
        <p:txBody>
          <a:bodyPr/>
          <a:lstStyle/>
          <a:p>
            <a:fld id="{C5C1236C-926A-4A7F-8352-F94223A33732}" type="datetimeFigureOut">
              <a:rPr lang="en-IN" smtClean="0"/>
              <a:pPr/>
              <a:t>29-04-2020</a:t>
            </a:fld>
            <a:endParaRPr lang="en-IN"/>
          </a:p>
        </p:txBody>
      </p:sp>
      <p:sp>
        <p:nvSpPr>
          <p:cNvPr id="6" name="Footer Placeholder 5">
            <a:extLst>
              <a:ext uri="{FF2B5EF4-FFF2-40B4-BE49-F238E27FC236}">
                <a16:creationId xmlns:a16="http://schemas.microsoft.com/office/drawing/2014/main" xmlns="" id="{47636819-1AEB-43B5-A087-4CF78C9486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E816C64-A6E7-4505-95C3-0FBD22013649}"/>
              </a:ext>
            </a:extLst>
          </p:cNvPr>
          <p:cNvSpPr>
            <a:spLocks noGrp="1"/>
          </p:cNvSpPr>
          <p:nvPr>
            <p:ph type="sldNum" sz="quarter" idx="12"/>
          </p:nvPr>
        </p:nvSpPr>
        <p:spPr/>
        <p:txBody>
          <a:bodyPr/>
          <a:lstStyle/>
          <a:p>
            <a:fld id="{E61C9417-3747-41E7-9519-B81BD26A81E0}" type="slidenum">
              <a:rPr lang="en-IN" smtClean="0"/>
              <a:pPr/>
              <a:t>‹#›</a:t>
            </a:fld>
            <a:endParaRPr lang="en-IN"/>
          </a:p>
        </p:txBody>
      </p:sp>
    </p:spTree>
    <p:extLst>
      <p:ext uri="{BB962C8B-B14F-4D97-AF65-F5344CB8AC3E}">
        <p14:creationId xmlns:p14="http://schemas.microsoft.com/office/powerpoint/2010/main" xmlns="" val="4083941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43B67D0-D19C-438D-A1B4-78521A3D16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305F331-2570-44EB-AA70-1C4AE127ED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74A4F2A-F2A9-4237-8129-3BB5D367D3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C1236C-926A-4A7F-8352-F94223A33732}" type="datetimeFigureOut">
              <a:rPr lang="en-IN" smtClean="0"/>
              <a:pPr/>
              <a:t>29-04-2020</a:t>
            </a:fld>
            <a:endParaRPr lang="en-IN"/>
          </a:p>
        </p:txBody>
      </p:sp>
      <p:sp>
        <p:nvSpPr>
          <p:cNvPr id="5" name="Footer Placeholder 4">
            <a:extLst>
              <a:ext uri="{FF2B5EF4-FFF2-40B4-BE49-F238E27FC236}">
                <a16:creationId xmlns:a16="http://schemas.microsoft.com/office/drawing/2014/main" xmlns="" id="{119A30C9-8C5F-4DC7-AB27-2A25C70523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DAAE2B01-33DC-45C4-80C6-ABADB23A97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1C9417-3747-41E7-9519-B81BD26A81E0}" type="slidenum">
              <a:rPr lang="en-IN" smtClean="0"/>
              <a:pPr/>
              <a:t>‹#›</a:t>
            </a:fld>
            <a:endParaRPr lang="en-IN"/>
          </a:p>
        </p:txBody>
      </p:sp>
    </p:spTree>
    <p:extLst>
      <p:ext uri="{BB962C8B-B14F-4D97-AF65-F5344CB8AC3E}">
        <p14:creationId xmlns:p14="http://schemas.microsoft.com/office/powerpoint/2010/main" xmlns="" val="3760176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www.electronicshub.org/wp-content/uploads/2018/12/Arduino-Car-Speed-Detector-Image-1.jp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5F3343-4221-48A0-AA55-F16351F6832A}"/>
              </a:ext>
            </a:extLst>
          </p:cNvPr>
          <p:cNvSpPr>
            <a:spLocks noGrp="1"/>
          </p:cNvSpPr>
          <p:nvPr>
            <p:ph type="ctrTitle"/>
          </p:nvPr>
        </p:nvSpPr>
        <p:spPr>
          <a:xfrm>
            <a:off x="6746628" y="1783959"/>
            <a:ext cx="4645250" cy="2889114"/>
          </a:xfrm>
        </p:spPr>
        <p:txBody>
          <a:bodyPr anchor="b">
            <a:normAutofit fontScale="90000"/>
          </a:bodyPr>
          <a:lstStyle/>
          <a:p>
            <a:pPr algn="l"/>
            <a:r>
              <a:rPr lang="en-IN" sz="5600" b="1" dirty="0" smtClean="0"/>
              <a:t>Automatic Door Opening System</a:t>
            </a:r>
            <a:r>
              <a:rPr lang="en-IN" sz="5600" b="1" dirty="0"/>
              <a:t/>
            </a:r>
            <a:br>
              <a:rPr lang="en-IN" sz="5600" b="1" dirty="0"/>
            </a:br>
            <a:endParaRPr lang="en-IN" sz="5600" dirty="0"/>
          </a:p>
        </p:txBody>
      </p:sp>
      <p:sp>
        <p:nvSpPr>
          <p:cNvPr id="1028" name="Freeform: Shape 70">
            <a:extLst>
              <a:ext uri="{FF2B5EF4-FFF2-40B4-BE49-F238E27FC236}">
                <a16:creationId xmlns:a16="http://schemas.microsoft.com/office/drawing/2014/main" xmlns="" id="{1DB7C82F-AB7E-4F0C-B829-FA1B9C4151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wertyuio.jpg"/>
          <p:cNvPicPr>
            <a:picLocks noChangeAspect="1"/>
          </p:cNvPicPr>
          <p:nvPr/>
        </p:nvPicPr>
        <p:blipFill>
          <a:blip r:embed="rId2"/>
          <a:stretch>
            <a:fillRect/>
          </a:stretch>
        </p:blipFill>
        <p:spPr>
          <a:xfrm>
            <a:off x="0" y="0"/>
            <a:ext cx="6193766" cy="6858000"/>
          </a:xfrm>
          <a:prstGeom prst="rect">
            <a:avLst/>
          </a:prstGeom>
        </p:spPr>
      </p:pic>
    </p:spTree>
    <p:extLst>
      <p:ext uri="{BB962C8B-B14F-4D97-AF65-F5344CB8AC3E}">
        <p14:creationId xmlns:p14="http://schemas.microsoft.com/office/powerpoint/2010/main" xmlns="" val="18744229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8BAA6E-0AD7-42A3-8B06-8A01D1DCD005}"/>
              </a:ext>
            </a:extLst>
          </p:cNvPr>
          <p:cNvSpPr>
            <a:spLocks noGrp="1"/>
          </p:cNvSpPr>
          <p:nvPr>
            <p:ph type="title"/>
          </p:nvPr>
        </p:nvSpPr>
        <p:spPr>
          <a:xfrm>
            <a:off x="838200" y="658088"/>
            <a:ext cx="10515600" cy="291823"/>
          </a:xfrm>
        </p:spPr>
        <p:txBody>
          <a:bodyPr>
            <a:normAutofit fontScale="90000"/>
          </a:bodyPr>
          <a:lstStyle/>
          <a:p>
            <a:r>
              <a:rPr lang="en-US" b="1" dirty="0"/>
              <a:t>Working</a:t>
            </a:r>
            <a:br>
              <a:rPr lang="en-US" b="1" dirty="0"/>
            </a:br>
            <a:endParaRPr lang="en-IN" dirty="0"/>
          </a:p>
        </p:txBody>
      </p:sp>
      <p:sp>
        <p:nvSpPr>
          <p:cNvPr id="3" name="Content Placeholder 2">
            <a:extLst>
              <a:ext uri="{FF2B5EF4-FFF2-40B4-BE49-F238E27FC236}">
                <a16:creationId xmlns:a16="http://schemas.microsoft.com/office/drawing/2014/main" xmlns="" id="{3986A54E-A42B-454B-89C3-53F0565969AA}"/>
              </a:ext>
            </a:extLst>
          </p:cNvPr>
          <p:cNvSpPr>
            <a:spLocks noGrp="1"/>
          </p:cNvSpPr>
          <p:nvPr>
            <p:ph idx="1"/>
          </p:nvPr>
        </p:nvSpPr>
        <p:spPr>
          <a:xfrm>
            <a:off x="825137" y="1168677"/>
            <a:ext cx="10515600" cy="3270158"/>
          </a:xfrm>
        </p:spPr>
        <p:txBody>
          <a:bodyPr>
            <a:noAutofit/>
          </a:bodyPr>
          <a:lstStyle/>
          <a:p>
            <a:pPr fontAlgn="base"/>
            <a:r>
              <a:rPr lang="en-US" sz="2400" dirty="0" smtClean="0">
                <a:latin typeface="Times New Roman" pitchFamily="18" charset="0"/>
                <a:cs typeface="Times New Roman" pitchFamily="18" charset="0"/>
              </a:rPr>
              <a:t>The working of the Automatic Door Opener System using </a:t>
            </a:r>
            <a:r>
              <a:rPr lang="en-US" sz="2400" dirty="0" err="1" smtClean="0">
                <a:latin typeface="Times New Roman" pitchFamily="18" charset="0"/>
                <a:cs typeface="Times New Roman" pitchFamily="18" charset="0"/>
              </a:rPr>
              <a:t>Arduino</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and IR </a:t>
            </a:r>
            <a:r>
              <a:rPr lang="en-US" sz="2400" dirty="0" smtClean="0">
                <a:latin typeface="Times New Roman" pitchFamily="18" charset="0"/>
                <a:cs typeface="Times New Roman" pitchFamily="18" charset="0"/>
              </a:rPr>
              <a:t>Sensor is very simple. This project can be considered as an extension of </a:t>
            </a:r>
            <a:r>
              <a:rPr lang="en-US" sz="2400" dirty="0" err="1" smtClean="0">
                <a:latin typeface="Times New Roman" pitchFamily="18" charset="0"/>
                <a:cs typeface="Times New Roman" pitchFamily="18" charset="0"/>
              </a:rPr>
              <a:t>Arduino</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IR </a:t>
            </a:r>
            <a:r>
              <a:rPr lang="en-US" sz="2400" dirty="0" smtClean="0">
                <a:latin typeface="Times New Roman" pitchFamily="18" charset="0"/>
                <a:cs typeface="Times New Roman" pitchFamily="18" charset="0"/>
              </a:rPr>
              <a:t>Sensor Tutorial and </a:t>
            </a:r>
            <a:r>
              <a:rPr lang="en-US" sz="2400" dirty="0" err="1" smtClean="0">
                <a:latin typeface="Times New Roman" pitchFamily="18" charset="0"/>
                <a:cs typeface="Times New Roman" pitchFamily="18" charset="0"/>
              </a:rPr>
              <a:t>Arduino</a:t>
            </a:r>
            <a:r>
              <a:rPr lang="en-US" sz="2400" dirty="0" smtClean="0">
                <a:latin typeface="Times New Roman" pitchFamily="18" charset="0"/>
                <a:cs typeface="Times New Roman" pitchFamily="18" charset="0"/>
              </a:rPr>
              <a:t> L298N DC Motor Control Tutorial</a:t>
            </a:r>
            <a:endParaRPr lang="en-US" sz="2400" dirty="0">
              <a:latin typeface="Times New Roman" pitchFamily="18" charset="0"/>
              <a:cs typeface="Times New Roman" pitchFamily="18" charset="0"/>
            </a:endParaRPr>
          </a:p>
          <a:p>
            <a:pPr fontAlgn="base"/>
            <a:r>
              <a:rPr lang="en-US" sz="2400" dirty="0" smtClean="0">
                <a:latin typeface="Times New Roman" pitchFamily="18" charset="0"/>
                <a:cs typeface="Times New Roman" pitchFamily="18" charset="0"/>
              </a:rPr>
              <a:t>When the </a:t>
            </a:r>
            <a:r>
              <a:rPr lang="en-US" sz="2400" dirty="0" smtClean="0">
                <a:latin typeface="Times New Roman" pitchFamily="18" charset="0"/>
                <a:cs typeface="Times New Roman" pitchFamily="18" charset="0"/>
              </a:rPr>
              <a:t>IR </a:t>
            </a:r>
            <a:r>
              <a:rPr lang="en-US" sz="2400" dirty="0" smtClean="0">
                <a:latin typeface="Times New Roman" pitchFamily="18" charset="0"/>
                <a:cs typeface="Times New Roman" pitchFamily="18" charset="0"/>
              </a:rPr>
              <a:t>Sensor detects any motion of a person, its Data OUT Pin will become HIGH. As this pin is connected to the </a:t>
            </a:r>
            <a:r>
              <a:rPr lang="en-US" sz="2400" dirty="0" err="1" smtClean="0">
                <a:latin typeface="Times New Roman" pitchFamily="18" charset="0"/>
                <a:cs typeface="Times New Roman" pitchFamily="18" charset="0"/>
              </a:rPr>
              <a:t>Arduino</a:t>
            </a:r>
            <a:r>
              <a:rPr lang="en-US" sz="2400" dirty="0" smtClean="0">
                <a:latin typeface="Times New Roman" pitchFamily="18" charset="0"/>
                <a:cs typeface="Times New Roman" pitchFamily="18" charset="0"/>
              </a:rPr>
              <a:t>, it will detect this HIGH Signal and understands that there is person approaching the door.</a:t>
            </a:r>
          </a:p>
          <a:p>
            <a:pPr fontAlgn="base"/>
            <a:r>
              <a:rPr lang="en-US" sz="2400" dirty="0" err="1" smtClean="0">
                <a:latin typeface="Times New Roman" pitchFamily="18" charset="0"/>
                <a:cs typeface="Times New Roman" pitchFamily="18" charset="0"/>
              </a:rPr>
              <a:t>Arduino</a:t>
            </a:r>
            <a:r>
              <a:rPr lang="en-US" sz="2400" dirty="0" smtClean="0">
                <a:latin typeface="Times New Roman" pitchFamily="18" charset="0"/>
                <a:cs typeface="Times New Roman" pitchFamily="18" charset="0"/>
              </a:rPr>
              <a:t> then immediately activates the L298N Motor Driver module to open the door. After some time (about 2 to 5 seconds in this project), the </a:t>
            </a:r>
            <a:r>
              <a:rPr lang="en-US" sz="2400" dirty="0" err="1" smtClean="0">
                <a:latin typeface="Times New Roman" pitchFamily="18" charset="0"/>
                <a:cs typeface="Times New Roman" pitchFamily="18" charset="0"/>
              </a:rPr>
              <a:t>Arduino</a:t>
            </a:r>
            <a:r>
              <a:rPr lang="en-US" sz="2400" dirty="0" smtClean="0">
                <a:latin typeface="Times New Roman" pitchFamily="18" charset="0"/>
                <a:cs typeface="Times New Roman" pitchFamily="18" charset="0"/>
              </a:rPr>
              <a:t> will once again activate the Motor Drive to close the door. </a:t>
            </a:r>
            <a:r>
              <a:rPr lang="en-US" sz="2400" dirty="0"/>
              <a:t/>
            </a:r>
            <a:br>
              <a:rPr lang="en-US" sz="2400" dirty="0"/>
            </a:br>
            <a:r>
              <a:rPr lang="en-US" sz="2400" dirty="0">
                <a:hlinkClick r:id="rId2"/>
              </a:rPr>
              <a:t/>
            </a:r>
            <a:br>
              <a:rPr lang="en-US" sz="2400" dirty="0">
                <a:hlinkClick r:id="rId2"/>
              </a:rPr>
            </a:br>
            <a:endParaRPr lang="en-IN" sz="2400" dirty="0"/>
          </a:p>
        </p:txBody>
      </p:sp>
      <p:pic>
        <p:nvPicPr>
          <p:cNvPr id="7" name="Picture 6" descr="download.jfif"/>
          <p:cNvPicPr>
            <a:picLocks noChangeAspect="1"/>
          </p:cNvPicPr>
          <p:nvPr/>
        </p:nvPicPr>
        <p:blipFill>
          <a:blip r:embed="rId3"/>
          <a:stretch>
            <a:fillRect/>
          </a:stretch>
        </p:blipFill>
        <p:spPr>
          <a:xfrm>
            <a:off x="7352078" y="4363384"/>
            <a:ext cx="4121054" cy="2037415"/>
          </a:xfrm>
          <a:prstGeom prst="rect">
            <a:avLst/>
          </a:prstGeom>
        </p:spPr>
      </p:pic>
    </p:spTree>
    <p:extLst>
      <p:ext uri="{BB962C8B-B14F-4D97-AF65-F5344CB8AC3E}">
        <p14:creationId xmlns:p14="http://schemas.microsoft.com/office/powerpoint/2010/main" xmlns="" val="34694973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7FB97D-53B7-4842-99E8-07DC7EC1068C}"/>
              </a:ext>
            </a:extLst>
          </p:cNvPr>
          <p:cNvSpPr>
            <a:spLocks noGrp="1"/>
          </p:cNvSpPr>
          <p:nvPr>
            <p:ph type="title"/>
          </p:nvPr>
        </p:nvSpPr>
        <p:spPr/>
        <p:txBody>
          <a:bodyPr/>
          <a:lstStyle/>
          <a:p>
            <a:r>
              <a:rPr lang="en-US" b="1" dirty="0"/>
              <a:t>Applications</a:t>
            </a:r>
            <a:br>
              <a:rPr lang="en-US" b="1" dirty="0"/>
            </a:br>
            <a:endParaRPr lang="en-IN" dirty="0"/>
          </a:p>
        </p:txBody>
      </p:sp>
      <p:sp>
        <p:nvSpPr>
          <p:cNvPr id="3" name="Content Placeholder 2">
            <a:extLst>
              <a:ext uri="{FF2B5EF4-FFF2-40B4-BE49-F238E27FC236}">
                <a16:creationId xmlns:a16="http://schemas.microsoft.com/office/drawing/2014/main" xmlns="" id="{C1002F9E-A7E6-421D-AAB9-004AA7DAA8E4}"/>
              </a:ext>
            </a:extLst>
          </p:cNvPr>
          <p:cNvSpPr>
            <a:spLocks noGrp="1"/>
          </p:cNvSpPr>
          <p:nvPr>
            <p:ph idx="1"/>
          </p:nvPr>
        </p:nvSpPr>
        <p:spPr>
          <a:xfrm>
            <a:off x="838200" y="1293223"/>
            <a:ext cx="10515600" cy="1528354"/>
          </a:xfrm>
        </p:spPr>
        <p:txBody>
          <a:bodyPr>
            <a:noAutofit/>
          </a:bodyPr>
          <a:lstStyle/>
          <a:p>
            <a:pPr fontAlgn="base"/>
            <a:r>
              <a:rPr lang="en-US" sz="2400" dirty="0" err="1" smtClean="0">
                <a:latin typeface="Times New Roman" pitchFamily="18" charset="0"/>
                <a:cs typeface="Times New Roman" pitchFamily="18" charset="0"/>
              </a:rPr>
              <a:t>Arduino</a:t>
            </a:r>
            <a:r>
              <a:rPr lang="en-US" sz="2400" dirty="0" smtClean="0">
                <a:latin typeface="Times New Roman" pitchFamily="18" charset="0"/>
                <a:cs typeface="Times New Roman" pitchFamily="18" charset="0"/>
              </a:rPr>
              <a:t> based Automatic Door Opener System is a very useful project as it enables you to understand the concept of such automatic door opener systems and how they work.</a:t>
            </a:r>
          </a:p>
          <a:p>
            <a:pPr fontAlgn="base"/>
            <a:r>
              <a:rPr lang="en-US" sz="2400" dirty="0" smtClean="0">
                <a:latin typeface="Times New Roman" pitchFamily="18" charset="0"/>
                <a:cs typeface="Times New Roman" pitchFamily="18" charset="0"/>
              </a:rPr>
              <a:t>These systems are already being used in many places like malls, theatres and hospitals.</a:t>
            </a:r>
          </a:p>
          <a:p>
            <a:pPr fontAlgn="base"/>
            <a:r>
              <a:rPr lang="en-US" sz="2400" dirty="0" smtClean="0">
                <a:latin typeface="Times New Roman" pitchFamily="18" charset="0"/>
                <a:cs typeface="Times New Roman" pitchFamily="18" charset="0"/>
              </a:rPr>
              <a:t>You can implement this </a:t>
            </a:r>
            <a:r>
              <a:rPr lang="en-US" sz="2400" dirty="0" err="1" smtClean="0">
                <a:latin typeface="Times New Roman" pitchFamily="18" charset="0"/>
                <a:cs typeface="Times New Roman" pitchFamily="18" charset="0"/>
              </a:rPr>
              <a:t>Arduino</a:t>
            </a:r>
            <a:r>
              <a:rPr lang="en-US" sz="2400" dirty="0" smtClean="0">
                <a:latin typeface="Times New Roman" pitchFamily="18" charset="0"/>
                <a:cs typeface="Times New Roman" pitchFamily="18" charset="0"/>
              </a:rPr>
              <a:t> based project at you home in Garage Door Openers, toilet cover openers, Office door openers, etc.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41994729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53144"/>
            <a:ext cx="9144000" cy="888274"/>
          </a:xfrm>
        </p:spPr>
        <p:txBody>
          <a:bodyPr>
            <a:normAutofit/>
          </a:bodyPr>
          <a:lstStyle/>
          <a:p>
            <a:r>
              <a:rPr lang="en-IN" sz="3600" b="1" dirty="0" smtClean="0"/>
              <a:t>CONCLUSION</a:t>
            </a:r>
            <a:endParaRPr lang="en-IN" sz="3600" b="1" dirty="0"/>
          </a:p>
        </p:txBody>
      </p:sp>
      <p:sp>
        <p:nvSpPr>
          <p:cNvPr id="3" name="Subtitle 2"/>
          <p:cNvSpPr>
            <a:spLocks noGrp="1"/>
          </p:cNvSpPr>
          <p:nvPr>
            <p:ph type="subTitle" idx="1"/>
          </p:nvPr>
        </p:nvSpPr>
        <p:spPr>
          <a:xfrm>
            <a:off x="836023" y="2063931"/>
            <a:ext cx="9831977" cy="3722914"/>
          </a:xfrm>
        </p:spPr>
        <p:txBody>
          <a:bodyPr/>
          <a:lstStyle/>
          <a:p>
            <a:pPr algn="just"/>
            <a:r>
              <a:rPr lang="en-IN" dirty="0" smtClean="0">
                <a:latin typeface="Times New Roman" pitchFamily="18" charset="0"/>
                <a:cs typeface="Times New Roman" pitchFamily="18" charset="0"/>
              </a:rPr>
              <a:t>This project is a simple design of automatic door opening system where </a:t>
            </a:r>
            <a:r>
              <a:rPr lang="en-IN" dirty="0" smtClean="0">
                <a:latin typeface="Times New Roman" pitchFamily="18" charset="0"/>
                <a:cs typeface="Times New Roman" pitchFamily="18" charset="0"/>
              </a:rPr>
              <a:t>IR </a:t>
            </a:r>
            <a:r>
              <a:rPr lang="en-IN" dirty="0" smtClean="0">
                <a:latin typeface="Times New Roman" pitchFamily="18" charset="0"/>
                <a:cs typeface="Times New Roman" pitchFamily="18" charset="0"/>
              </a:rPr>
              <a:t>sensor serves the main input function and here </a:t>
            </a:r>
            <a:r>
              <a:rPr lang="en-IN" dirty="0" err="1" smtClean="0">
                <a:latin typeface="Times New Roman" pitchFamily="18" charset="0"/>
                <a:cs typeface="Times New Roman" pitchFamily="18" charset="0"/>
              </a:rPr>
              <a:t>arduino</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uno</a:t>
            </a:r>
            <a:r>
              <a:rPr lang="en-IN" dirty="0" smtClean="0">
                <a:latin typeface="Times New Roman" pitchFamily="18" charset="0"/>
                <a:cs typeface="Times New Roman" pitchFamily="18" charset="0"/>
              </a:rPr>
              <a:t> is a microcontroller board based on the ATmega328p.</a:t>
            </a:r>
          </a:p>
          <a:p>
            <a:pPr algn="just"/>
            <a:r>
              <a:rPr lang="en-IN" dirty="0" smtClean="0">
                <a:latin typeface="Times New Roman" pitchFamily="18" charset="0"/>
                <a:cs typeface="Times New Roman" pitchFamily="18" charset="0"/>
              </a:rPr>
              <a:t>We’ve considered two feedbacks to this architecture that when we implement an effective system then there can be a display unit for showing number of persons entered in a particular room along with this system we can use face-detection through camera for automated attendance system</a:t>
            </a:r>
          </a:p>
          <a:p>
            <a:pPr algn="just"/>
            <a:r>
              <a:rPr lang="en-IN" dirty="0" smtClean="0">
                <a:latin typeface="Times New Roman" pitchFamily="18" charset="0"/>
                <a:cs typeface="Times New Roman" pitchFamily="18" charset="0"/>
              </a:rPr>
              <a:t>Thus, we can conclude that this is a simple and low cost architecture of automatic door opening system but having lots of benefits such as we can conserve energy, reduces human efforts, saves time, etc.</a:t>
            </a:r>
          </a:p>
          <a:p>
            <a:pPr algn="l"/>
            <a:endParaRPr lang="en-IN" dirty="0" smtClean="0">
              <a:latin typeface="Times New Roman" pitchFamily="18" charset="0"/>
              <a:cs typeface="Times New Roman" pitchFamily="18" charset="0"/>
            </a:endParaRPr>
          </a:p>
          <a:p>
            <a:pPr algn="l"/>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2808514"/>
            <a:ext cx="9144000" cy="3226526"/>
          </a:xfrm>
        </p:spPr>
        <p:txBody>
          <a:bodyPr>
            <a:noAutofit/>
          </a:bodyPr>
          <a:lstStyle/>
          <a:p>
            <a:r>
              <a:rPr lang="en-IN" b="1" dirty="0" smtClean="0">
                <a:latin typeface="Times New Roman" pitchFamily="18" charset="0"/>
                <a:cs typeface="Times New Roman" pitchFamily="18" charset="0"/>
              </a:rPr>
              <a:t>PREPARED BY:</a:t>
            </a:r>
          </a:p>
          <a:p>
            <a:endParaRPr lang="en-IN" b="1" dirty="0" smtClean="0">
              <a:latin typeface="Times New Roman" pitchFamily="18" charset="0"/>
              <a:cs typeface="Times New Roman" pitchFamily="18" charset="0"/>
            </a:endParaRPr>
          </a:p>
          <a:p>
            <a:r>
              <a:rPr lang="en-IN" b="1" dirty="0" err="1" smtClean="0">
                <a:latin typeface="Times New Roman" pitchFamily="18" charset="0"/>
                <a:cs typeface="Times New Roman" pitchFamily="18" charset="0"/>
              </a:rPr>
              <a:t>Dipesh</a:t>
            </a:r>
            <a:r>
              <a:rPr lang="en-IN" b="1" dirty="0" smtClean="0">
                <a:latin typeface="Times New Roman" pitchFamily="18" charset="0"/>
                <a:cs typeface="Times New Roman" pitchFamily="18" charset="0"/>
              </a:rPr>
              <a:t> </a:t>
            </a:r>
            <a:r>
              <a:rPr lang="en-IN" b="1" dirty="0" err="1" smtClean="0">
                <a:latin typeface="Times New Roman" pitchFamily="18" charset="0"/>
                <a:cs typeface="Times New Roman" pitchFamily="18" charset="0"/>
              </a:rPr>
              <a:t>Jadhav</a:t>
            </a:r>
            <a:r>
              <a:rPr lang="en-IN" b="1" dirty="0" smtClean="0">
                <a:latin typeface="Times New Roman" pitchFamily="18" charset="0"/>
                <a:cs typeface="Times New Roman" pitchFamily="18" charset="0"/>
              </a:rPr>
              <a:t> [T-625]</a:t>
            </a:r>
          </a:p>
          <a:p>
            <a:r>
              <a:rPr lang="en-IN" b="1" dirty="0" err="1" smtClean="0">
                <a:latin typeface="Times New Roman" pitchFamily="18" charset="0"/>
                <a:cs typeface="Times New Roman" pitchFamily="18" charset="0"/>
              </a:rPr>
              <a:t>Akshay</a:t>
            </a:r>
            <a:r>
              <a:rPr lang="en-IN" b="1" dirty="0" smtClean="0">
                <a:latin typeface="Times New Roman" pitchFamily="18" charset="0"/>
                <a:cs typeface="Times New Roman" pitchFamily="18" charset="0"/>
              </a:rPr>
              <a:t> </a:t>
            </a:r>
            <a:r>
              <a:rPr lang="en-IN" b="1" dirty="0" err="1" smtClean="0">
                <a:latin typeface="Times New Roman" pitchFamily="18" charset="0"/>
                <a:cs typeface="Times New Roman" pitchFamily="18" charset="0"/>
              </a:rPr>
              <a:t>Kalapgar</a:t>
            </a:r>
            <a:r>
              <a:rPr lang="en-IN" b="1" dirty="0" smtClean="0">
                <a:latin typeface="Times New Roman" pitchFamily="18" charset="0"/>
                <a:cs typeface="Times New Roman" pitchFamily="18" charset="0"/>
              </a:rPr>
              <a:t> [T-631]</a:t>
            </a:r>
          </a:p>
          <a:p>
            <a:r>
              <a:rPr lang="en-IN" b="1" dirty="0" err="1" smtClean="0">
                <a:latin typeface="Times New Roman" pitchFamily="18" charset="0"/>
                <a:cs typeface="Times New Roman" pitchFamily="18" charset="0"/>
              </a:rPr>
              <a:t>Mohit</a:t>
            </a:r>
            <a:r>
              <a:rPr lang="en-IN" b="1" dirty="0" smtClean="0">
                <a:latin typeface="Times New Roman" pitchFamily="18" charset="0"/>
                <a:cs typeface="Times New Roman" pitchFamily="18" charset="0"/>
              </a:rPr>
              <a:t> </a:t>
            </a:r>
            <a:r>
              <a:rPr lang="en-IN" b="1" dirty="0" err="1" smtClean="0">
                <a:latin typeface="Times New Roman" pitchFamily="18" charset="0"/>
                <a:cs typeface="Times New Roman" pitchFamily="18" charset="0"/>
              </a:rPr>
              <a:t>Kamble</a:t>
            </a:r>
            <a:r>
              <a:rPr lang="en-IN" b="1" dirty="0" smtClean="0">
                <a:latin typeface="Times New Roman" pitchFamily="18" charset="0"/>
                <a:cs typeface="Times New Roman" pitchFamily="18" charset="0"/>
              </a:rPr>
              <a:t> [T-632]</a:t>
            </a:r>
          </a:p>
          <a:p>
            <a:endParaRPr lang="en-IN" b="1" dirty="0" smtClean="0">
              <a:latin typeface="Times New Roman" pitchFamily="18" charset="0"/>
              <a:cs typeface="Times New Roman" pitchFamily="18" charset="0"/>
            </a:endParaRPr>
          </a:p>
          <a:p>
            <a:r>
              <a:rPr lang="en-IN" b="1" dirty="0" smtClean="0">
                <a:latin typeface="Times New Roman" pitchFamily="18" charset="0"/>
                <a:cs typeface="Times New Roman" pitchFamily="18" charset="0"/>
              </a:rPr>
              <a:t>(Students)</a:t>
            </a:r>
            <a:endParaRPr lang="en-IN" b="1" dirty="0">
              <a:latin typeface="Times New Roman" pitchFamily="18" charset="0"/>
              <a:cs typeface="Times New Roman" pitchFamily="18" charset="0"/>
            </a:endParaRPr>
          </a:p>
        </p:txBody>
      </p:sp>
      <p:pic>
        <p:nvPicPr>
          <p:cNvPr id="4" name="image2.png"/>
          <p:cNvPicPr/>
          <p:nvPr/>
        </p:nvPicPr>
        <p:blipFill>
          <a:blip r:embed="rId2"/>
          <a:srcRect/>
          <a:stretch>
            <a:fillRect/>
          </a:stretch>
        </p:blipFill>
        <p:spPr>
          <a:xfrm>
            <a:off x="2155371" y="783771"/>
            <a:ext cx="7772400" cy="1672046"/>
          </a:xfrm>
          <a:prstGeom prst="rect">
            <a:avLst/>
          </a:prstGeom>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273EA6-54CE-4F11-83EF-5B27F3C3FB99}"/>
              </a:ext>
            </a:extLst>
          </p:cNvPr>
          <p:cNvSpPr>
            <a:spLocks noGrp="1"/>
          </p:cNvSpPr>
          <p:nvPr>
            <p:ph type="ctrTitle"/>
          </p:nvPr>
        </p:nvSpPr>
        <p:spPr>
          <a:xfrm>
            <a:off x="966650" y="1499520"/>
            <a:ext cx="10463349" cy="4789137"/>
          </a:xfrm>
        </p:spPr>
        <p:txBody>
          <a:bodyPr>
            <a:normAutofit fontScale="90000"/>
          </a:bodyPr>
          <a:lstStyle/>
          <a:p>
            <a:pPr algn="l" fontAlgn="base"/>
            <a:r>
              <a:rPr lang="en-US" sz="2400" dirty="0" smtClean="0">
                <a:latin typeface="Times New Roman" pitchFamily="18" charset="0"/>
                <a:cs typeface="Times New Roman" pitchFamily="18" charset="0"/>
              </a:rPr>
              <a:t>You must have seen </a:t>
            </a:r>
            <a:r>
              <a:rPr lang="en-US" sz="2400" b="1" dirty="0" smtClean="0">
                <a:latin typeface="Times New Roman" pitchFamily="18" charset="0"/>
                <a:cs typeface="Times New Roman" pitchFamily="18" charset="0"/>
              </a:rPr>
              <a:t>automatic door openers</a:t>
            </a:r>
            <a:r>
              <a:rPr lang="en-US" sz="2400" dirty="0" smtClean="0">
                <a:latin typeface="Times New Roman" pitchFamily="18" charset="0"/>
                <a:cs typeface="Times New Roman" pitchFamily="18" charset="0"/>
              </a:rPr>
              <a:t> in shopping malls and other commercial buildings. They open the door when someone comes near the entrance and close it after sometime. A number of technologies are available to make such kinds of systems like </a:t>
            </a:r>
            <a:r>
              <a:rPr lang="en-US" sz="2400" dirty="0" smtClean="0">
                <a:latin typeface="Times New Roman" pitchFamily="18" charset="0"/>
                <a:cs typeface="Times New Roman" pitchFamily="18" charset="0"/>
              </a:rPr>
              <a:t>IR </a:t>
            </a:r>
            <a:r>
              <a:rPr lang="en-US" sz="2400" dirty="0" smtClean="0">
                <a:latin typeface="Times New Roman" pitchFamily="18" charset="0"/>
                <a:cs typeface="Times New Roman" pitchFamily="18" charset="0"/>
              </a:rPr>
              <a:t>sensors, Radar sensors,  Laser sensors, Infrared sensors, etc. In this </a:t>
            </a:r>
            <a:r>
              <a:rPr lang="en-US" sz="2400" dirty="0" err="1" smtClean="0">
                <a:latin typeface="Times New Roman" pitchFamily="18" charset="0"/>
                <a:cs typeface="Times New Roman" pitchFamily="18" charset="0"/>
              </a:rPr>
              <a:t>arduino</a:t>
            </a:r>
            <a:r>
              <a:rPr lang="en-US" sz="2400" dirty="0" smtClean="0">
                <a:latin typeface="Times New Roman" pitchFamily="18" charset="0"/>
                <a:cs typeface="Times New Roman" pitchFamily="18" charset="0"/>
              </a:rPr>
              <a:t> based project, we have tried to replicate the same system by using a </a:t>
            </a:r>
            <a:r>
              <a:rPr lang="en-US" sz="2400" dirty="0" smtClean="0">
                <a:latin typeface="Times New Roman" pitchFamily="18" charset="0"/>
                <a:cs typeface="Times New Roman" pitchFamily="18" charset="0"/>
              </a:rPr>
              <a:t>IR </a:t>
            </a:r>
            <a:r>
              <a:rPr lang="en-US" sz="2400" dirty="0" smtClean="0">
                <a:latin typeface="Times New Roman" pitchFamily="18" charset="0"/>
                <a:cs typeface="Times New Roman" pitchFamily="18" charset="0"/>
              </a:rPr>
              <a:t>sensor.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700" dirty="0" smtClean="0">
                <a:latin typeface="Times New Roman" pitchFamily="18" charset="0"/>
                <a:cs typeface="Times New Roman" pitchFamily="18" charset="0"/>
              </a:rPr>
              <a:t>It uses a motion-detecting sensor </a:t>
            </a:r>
            <a:r>
              <a:rPr lang="en-US" sz="2700" dirty="0" smtClean="0">
                <a:latin typeface="Times New Roman" pitchFamily="18" charset="0"/>
                <a:cs typeface="Times New Roman" pitchFamily="18" charset="0"/>
              </a:rPr>
              <a:t>(IR </a:t>
            </a:r>
            <a:r>
              <a:rPr lang="en-US" sz="2700" dirty="0" smtClean="0">
                <a:latin typeface="Times New Roman" pitchFamily="18" charset="0"/>
                <a:cs typeface="Times New Roman" pitchFamily="18" charset="0"/>
              </a:rPr>
              <a:t>sensor) to open or close the door which detects the infrared energy omitted from human's body. When someone comes in front of the door, the infrared energy detected by the sensor changes and it triggers the sensor to open the door whenever someone approaches the door. The signal is further sent to </a:t>
            </a:r>
            <a:r>
              <a:rPr lang="en-US" sz="2700" dirty="0" err="1" smtClean="0">
                <a:latin typeface="Times New Roman" pitchFamily="18" charset="0"/>
                <a:cs typeface="Times New Roman" pitchFamily="18" charset="0"/>
              </a:rPr>
              <a:t>arduino</a:t>
            </a:r>
            <a:r>
              <a:rPr lang="en-US" sz="2700" dirty="0" smtClean="0">
                <a:latin typeface="Times New Roman" pitchFamily="18" charset="0"/>
                <a:cs typeface="Times New Roman" pitchFamily="18" charset="0"/>
              </a:rPr>
              <a:t> </a:t>
            </a:r>
            <a:r>
              <a:rPr lang="en-US" sz="2700" dirty="0" err="1" smtClean="0">
                <a:latin typeface="Times New Roman" pitchFamily="18" charset="0"/>
                <a:cs typeface="Times New Roman" pitchFamily="18" charset="0"/>
              </a:rPr>
              <a:t>uno</a:t>
            </a:r>
            <a:r>
              <a:rPr lang="en-US" sz="2700" dirty="0" smtClean="0">
                <a:latin typeface="Times New Roman" pitchFamily="18" charset="0"/>
                <a:cs typeface="Times New Roman" pitchFamily="18" charset="0"/>
              </a:rPr>
              <a:t> that controls the door. </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a:solidFill>
                  <a:srgbClr val="000000"/>
                </a:solidFill>
                <a:latin typeface="Poppins"/>
              </a:rPr>
              <a:t/>
            </a:r>
            <a:br>
              <a:rPr lang="en-US" sz="2400" dirty="0">
                <a:solidFill>
                  <a:srgbClr val="000000"/>
                </a:solidFill>
                <a:latin typeface="Poppins"/>
              </a:rPr>
            </a:br>
            <a:endParaRPr lang="en-IN" sz="2400" dirty="0"/>
          </a:p>
        </p:txBody>
      </p:sp>
      <p:sp>
        <p:nvSpPr>
          <p:cNvPr id="4" name="Rectangle 3">
            <a:extLst>
              <a:ext uri="{FF2B5EF4-FFF2-40B4-BE49-F238E27FC236}">
                <a16:creationId xmlns:a16="http://schemas.microsoft.com/office/drawing/2014/main" xmlns="" id="{4463DD96-D3C1-4B7A-96B1-768538740135}"/>
              </a:ext>
            </a:extLst>
          </p:cNvPr>
          <p:cNvSpPr/>
          <p:nvPr/>
        </p:nvSpPr>
        <p:spPr>
          <a:xfrm>
            <a:off x="3552547" y="536645"/>
            <a:ext cx="5086905" cy="830997"/>
          </a:xfrm>
          <a:prstGeom prst="rect">
            <a:avLst/>
          </a:prstGeom>
        </p:spPr>
        <p:txBody>
          <a:bodyPr wrap="square">
            <a:spAutoFit/>
          </a:bodyPr>
          <a:lstStyle/>
          <a:p>
            <a:pPr algn="ctr" fontAlgn="base"/>
            <a:r>
              <a:rPr lang="en-IN" sz="4800" b="1" i="0" dirty="0">
                <a:solidFill>
                  <a:srgbClr val="000000"/>
                </a:solidFill>
                <a:effectLst/>
                <a:latin typeface="Poppins"/>
              </a:rPr>
              <a:t>Introduction</a:t>
            </a:r>
          </a:p>
        </p:txBody>
      </p:sp>
    </p:spTree>
    <p:extLst>
      <p:ext uri="{BB962C8B-B14F-4D97-AF65-F5344CB8AC3E}">
        <p14:creationId xmlns:p14="http://schemas.microsoft.com/office/powerpoint/2010/main" xmlns="" val="26856253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F597D3-1763-451F-9469-54B0B6960BE6}"/>
              </a:ext>
            </a:extLst>
          </p:cNvPr>
          <p:cNvSpPr>
            <a:spLocks noGrp="1"/>
          </p:cNvSpPr>
          <p:nvPr>
            <p:ph type="title"/>
          </p:nvPr>
        </p:nvSpPr>
        <p:spPr>
          <a:xfrm>
            <a:off x="838200" y="681037"/>
            <a:ext cx="10515600" cy="469376"/>
          </a:xfrm>
        </p:spPr>
        <p:txBody>
          <a:bodyPr>
            <a:normAutofit fontScale="90000"/>
          </a:bodyPr>
          <a:lstStyle/>
          <a:p>
            <a:r>
              <a:rPr lang="en-IN" b="1" dirty="0"/>
              <a:t>Principle of the Project</a:t>
            </a:r>
            <a:br>
              <a:rPr lang="en-IN" b="1" dirty="0"/>
            </a:br>
            <a:endParaRPr lang="en-IN" dirty="0"/>
          </a:p>
        </p:txBody>
      </p:sp>
      <p:sp>
        <p:nvSpPr>
          <p:cNvPr id="3" name="Content Placeholder 2">
            <a:extLst>
              <a:ext uri="{FF2B5EF4-FFF2-40B4-BE49-F238E27FC236}">
                <a16:creationId xmlns:a16="http://schemas.microsoft.com/office/drawing/2014/main" xmlns="" id="{C85804DC-1376-4F44-AC13-471EB19DD957}"/>
              </a:ext>
            </a:extLst>
          </p:cNvPr>
          <p:cNvSpPr>
            <a:spLocks noGrp="1"/>
          </p:cNvSpPr>
          <p:nvPr>
            <p:ph idx="1"/>
          </p:nvPr>
        </p:nvSpPr>
        <p:spPr>
          <a:xfrm>
            <a:off x="838200" y="1447060"/>
            <a:ext cx="10515600" cy="4729903"/>
          </a:xfrm>
        </p:spPr>
        <p:txBody>
          <a:bodyPr>
            <a:noAutofit/>
          </a:bodyPr>
          <a:lstStyle/>
          <a:p>
            <a:pPr algn="just" fontAlgn="base"/>
            <a:r>
              <a:rPr lang="en-US" sz="2400" dirty="0" smtClean="0">
                <a:latin typeface="Times New Roman" pitchFamily="18" charset="0"/>
                <a:cs typeface="Times New Roman" pitchFamily="18" charset="0"/>
              </a:rPr>
              <a:t>An Automatic Door Opener System is a simple project based on </a:t>
            </a:r>
            <a:r>
              <a:rPr lang="en-US" sz="2400" b="1" dirty="0" smtClean="0">
                <a:latin typeface="Times New Roman" pitchFamily="18" charset="0"/>
                <a:cs typeface="Times New Roman" pitchFamily="18" charset="0"/>
              </a:rPr>
              <a:t>IR </a:t>
            </a:r>
            <a:r>
              <a:rPr lang="en-US" sz="2400" b="1" dirty="0" smtClean="0">
                <a:latin typeface="Times New Roman" pitchFamily="18" charset="0"/>
                <a:cs typeface="Times New Roman" pitchFamily="18" charset="0"/>
              </a:rPr>
              <a:t>Sensor </a:t>
            </a:r>
            <a:r>
              <a:rPr lang="en-US" sz="2400" dirty="0" smtClean="0">
                <a:latin typeface="Times New Roman" pitchFamily="18" charset="0"/>
                <a:cs typeface="Times New Roman" pitchFamily="18" charset="0"/>
              </a:rPr>
              <a:t>and </a:t>
            </a:r>
            <a:r>
              <a:rPr lang="en-US" sz="2400" dirty="0" err="1" smtClean="0">
                <a:latin typeface="Times New Roman" pitchFamily="18" charset="0"/>
                <a:cs typeface="Times New Roman" pitchFamily="18" charset="0"/>
              </a:rPr>
              <a:t>Arduino</a:t>
            </a:r>
            <a:r>
              <a:rPr lang="en-US" sz="2400" dirty="0" smtClean="0">
                <a:latin typeface="Times New Roman" pitchFamily="18" charset="0"/>
                <a:cs typeface="Times New Roman" pitchFamily="18" charset="0"/>
              </a:rPr>
              <a:t>, which automatically opens and closes the door by detecting a person or object.</a:t>
            </a:r>
          </a:p>
          <a:p>
            <a:pPr algn="just" fontAlgn="base"/>
            <a:r>
              <a:rPr lang="en-US" sz="2400" dirty="0" smtClean="0">
                <a:latin typeface="Times New Roman" pitchFamily="18" charset="0"/>
                <a:cs typeface="Times New Roman" pitchFamily="18" charset="0"/>
              </a:rPr>
              <a:t>You might have seen Automatic Door Opener Systems at shopping malls, cinemas, hospitals etc. where, as soon as a person approaches the door (at about 2 or 3 feet), the door automatically slides open. And after some time (about 5 to 10 seconds), the door closes by sliding in the reverse direction.</a:t>
            </a:r>
          </a:p>
          <a:p>
            <a:pPr algn="just" fontAlgn="base"/>
            <a:r>
              <a:rPr lang="en-US" sz="2400" dirty="0" smtClean="0">
                <a:latin typeface="Times New Roman" pitchFamily="18" charset="0"/>
                <a:cs typeface="Times New Roman" pitchFamily="18" charset="0"/>
              </a:rPr>
              <a:t>Such Automatic Door Opener Systems are very useful as you do not need a person to standby the door and open it whenever a guest comes. Also, since the doors are opened and closed only when a person approaches the door, there is significantly less loss of air conditioning.</a:t>
            </a:r>
          </a:p>
          <a:p>
            <a:pPr algn="just" fontAlgn="base"/>
            <a:r>
              <a:rPr lang="en-US" sz="2400" dirty="0" smtClean="0">
                <a:latin typeface="Times New Roman" pitchFamily="18" charset="0"/>
                <a:cs typeface="Times New Roman" pitchFamily="18" charset="0"/>
              </a:rPr>
              <a:t>So, in order to understand the potential of this concept, we have implemented a simple Automatic Door Opener System using </a:t>
            </a:r>
            <a:r>
              <a:rPr lang="en-US" sz="2400" dirty="0" err="1" smtClean="0">
                <a:latin typeface="Times New Roman" pitchFamily="18" charset="0"/>
                <a:cs typeface="Times New Roman" pitchFamily="18" charset="0"/>
              </a:rPr>
              <a:t>Arduino</a:t>
            </a:r>
            <a:r>
              <a:rPr lang="en-US" sz="2400" dirty="0" smtClean="0">
                <a:latin typeface="Times New Roman" pitchFamily="18" charset="0"/>
                <a:cs typeface="Times New Roman" pitchFamily="18" charset="0"/>
              </a:rPr>
              <a:t> and </a:t>
            </a:r>
            <a:r>
              <a:rPr lang="en-US" sz="2400" dirty="0" smtClean="0">
                <a:latin typeface="Times New Roman" pitchFamily="18" charset="0"/>
                <a:cs typeface="Times New Roman" pitchFamily="18" charset="0"/>
              </a:rPr>
              <a:t>IR </a:t>
            </a:r>
            <a:r>
              <a:rPr lang="en-US" sz="2400" dirty="0" smtClean="0">
                <a:latin typeface="Times New Roman" pitchFamily="18" charset="0"/>
                <a:cs typeface="Times New Roman" pitchFamily="18" charset="0"/>
              </a:rPr>
              <a:t>Sensor.</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21956524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71465F-2DAD-4074-B9CF-7A6C5CCD2906}"/>
              </a:ext>
            </a:extLst>
          </p:cNvPr>
          <p:cNvSpPr>
            <a:spLocks noGrp="1"/>
          </p:cNvSpPr>
          <p:nvPr>
            <p:ph type="title"/>
          </p:nvPr>
        </p:nvSpPr>
        <p:spPr>
          <a:xfrm>
            <a:off x="1985008" y="274319"/>
            <a:ext cx="7496344" cy="771027"/>
          </a:xfrm>
        </p:spPr>
        <p:txBody>
          <a:bodyPr>
            <a:noAutofit/>
          </a:bodyPr>
          <a:lstStyle/>
          <a:p>
            <a:pPr algn="ctr" fontAlgn="base"/>
            <a:r>
              <a:rPr lang="en-US" sz="2400" b="1" dirty="0" smtClean="0">
                <a:latin typeface="Times New Roman" pitchFamily="18" charset="0"/>
                <a:cs typeface="Times New Roman" pitchFamily="18" charset="0"/>
              </a:rPr>
              <a:t>Circuit </a:t>
            </a:r>
            <a:r>
              <a:rPr lang="en-US" sz="2400" b="1" dirty="0">
                <a:latin typeface="Times New Roman" pitchFamily="18" charset="0"/>
                <a:cs typeface="Times New Roman" pitchFamily="18" charset="0"/>
              </a:rPr>
              <a:t>Diagram of Arduino Car Speed Detector</a:t>
            </a:r>
            <a:br>
              <a:rPr lang="en-US" sz="2400" b="1" dirty="0">
                <a:latin typeface="Times New Roman" pitchFamily="18" charset="0"/>
                <a:cs typeface="Times New Roman" pitchFamily="18" charset="0"/>
              </a:rPr>
            </a:b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endParaRPr lang="en-IN" sz="2400" dirty="0">
              <a:latin typeface="Times New Roman" pitchFamily="18" charset="0"/>
              <a:cs typeface="Times New Roman" pitchFamily="18" charset="0"/>
            </a:endParaRPr>
          </a:p>
        </p:txBody>
      </p:sp>
      <p:sp>
        <p:nvSpPr>
          <p:cNvPr id="4" name="Text Placeholder 3">
            <a:extLst>
              <a:ext uri="{FF2B5EF4-FFF2-40B4-BE49-F238E27FC236}">
                <a16:creationId xmlns:a16="http://schemas.microsoft.com/office/drawing/2014/main" xmlns="" id="{C9A95162-9F98-4CB6-8B8F-DFCB82113806}"/>
              </a:ext>
            </a:extLst>
          </p:cNvPr>
          <p:cNvSpPr>
            <a:spLocks noGrp="1"/>
          </p:cNvSpPr>
          <p:nvPr>
            <p:ph type="body" sz="half" idx="2"/>
          </p:nvPr>
        </p:nvSpPr>
        <p:spPr>
          <a:xfrm>
            <a:off x="957532" y="653143"/>
            <a:ext cx="9669039" cy="744583"/>
          </a:xfrm>
        </p:spPr>
        <p:txBody>
          <a:bodyPr>
            <a:noAutofit/>
          </a:bodyPr>
          <a:lstStyle/>
          <a:p>
            <a:r>
              <a:rPr lang="en-US" sz="2400" dirty="0">
                <a:latin typeface="Times New Roman" pitchFamily="18" charset="0"/>
                <a:cs typeface="Times New Roman" pitchFamily="18" charset="0"/>
              </a:rPr>
              <a:t>The following image shows the circuit diagram of the </a:t>
            </a:r>
            <a:r>
              <a:rPr lang="en-IN" sz="2400" b="1" dirty="0" smtClean="0"/>
              <a:t>Automatic Door Opening System.</a:t>
            </a:r>
            <a:endParaRPr lang="en-IN" sz="2400" dirty="0">
              <a:latin typeface="Times New Roman" pitchFamily="18" charset="0"/>
              <a:cs typeface="Times New Roman" pitchFamily="18" charset="0"/>
            </a:endParaRPr>
          </a:p>
        </p:txBody>
      </p:sp>
      <p:pic>
        <p:nvPicPr>
          <p:cNvPr id="7" name="Picture 2">
            <a:extLst>
              <a:ext uri="{FF2B5EF4-FFF2-40B4-BE49-F238E27FC236}">
                <a16:creationId xmlns:a16="http://schemas.microsoft.com/office/drawing/2014/main" xmlns="" id="{BBE50348-26F8-40AF-8A49-46C13AB499C6}"/>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888520" y="1939882"/>
            <a:ext cx="10455215" cy="398646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0349345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3F380D-D060-46A1-84A6-CC9C16F490FD}"/>
              </a:ext>
            </a:extLst>
          </p:cNvPr>
          <p:cNvSpPr>
            <a:spLocks noGrp="1"/>
          </p:cNvSpPr>
          <p:nvPr>
            <p:ph type="title"/>
          </p:nvPr>
        </p:nvSpPr>
        <p:spPr/>
        <p:txBody>
          <a:bodyPr/>
          <a:lstStyle/>
          <a:p>
            <a:r>
              <a:rPr lang="en-US" b="1" dirty="0"/>
              <a:t>Components Required</a:t>
            </a:r>
            <a:br>
              <a:rPr lang="en-US" b="1" dirty="0"/>
            </a:br>
            <a:endParaRPr lang="en-IN" dirty="0"/>
          </a:p>
        </p:txBody>
      </p:sp>
      <p:sp>
        <p:nvSpPr>
          <p:cNvPr id="3" name="Content Placeholder 2">
            <a:extLst>
              <a:ext uri="{FF2B5EF4-FFF2-40B4-BE49-F238E27FC236}">
                <a16:creationId xmlns:a16="http://schemas.microsoft.com/office/drawing/2014/main" xmlns="" id="{6ACDFC5B-7F2E-43F2-9719-88D22884DAF1}"/>
              </a:ext>
            </a:extLst>
          </p:cNvPr>
          <p:cNvSpPr>
            <a:spLocks noGrp="1"/>
          </p:cNvSpPr>
          <p:nvPr>
            <p:ph idx="1"/>
          </p:nvPr>
        </p:nvSpPr>
        <p:spPr/>
        <p:txBody>
          <a:bodyPr/>
          <a:lstStyle/>
          <a:p>
            <a:r>
              <a:rPr lang="en-US" sz="2400" dirty="0" err="1" smtClean="0">
                <a:latin typeface="Times New Roman" pitchFamily="18" charset="0"/>
                <a:cs typeface="Times New Roman" pitchFamily="18" charset="0"/>
              </a:rPr>
              <a:t>Arduino</a:t>
            </a:r>
            <a:r>
              <a:rPr lang="en-US" sz="2400" dirty="0" smtClean="0">
                <a:latin typeface="Times New Roman" pitchFamily="18" charset="0"/>
                <a:cs typeface="Times New Roman" pitchFamily="18" charset="0"/>
              </a:rPr>
              <a:t> UNO  </a:t>
            </a:r>
          </a:p>
          <a:p>
            <a:r>
              <a:rPr lang="en-US" sz="2400" dirty="0" smtClean="0">
                <a:latin typeface="Times New Roman" pitchFamily="18" charset="0"/>
                <a:cs typeface="Times New Roman" pitchFamily="18" charset="0"/>
              </a:rPr>
              <a:t>IR </a:t>
            </a:r>
            <a:r>
              <a:rPr lang="en-US" sz="2400" dirty="0" smtClean="0">
                <a:latin typeface="Times New Roman" pitchFamily="18" charset="0"/>
                <a:cs typeface="Times New Roman" pitchFamily="18" charset="0"/>
              </a:rPr>
              <a:t>Sensor  </a:t>
            </a:r>
          </a:p>
          <a:p>
            <a:r>
              <a:rPr lang="en-US" sz="2400" dirty="0" smtClean="0">
                <a:latin typeface="Times New Roman" pitchFamily="18" charset="0"/>
                <a:cs typeface="Times New Roman" pitchFamily="18" charset="0"/>
              </a:rPr>
              <a:t>L298N Motor Driver Module </a:t>
            </a:r>
          </a:p>
          <a:p>
            <a:r>
              <a:rPr lang="en-US" sz="2400" dirty="0" smtClean="0">
                <a:latin typeface="Times New Roman" pitchFamily="18" charset="0"/>
                <a:cs typeface="Times New Roman" pitchFamily="18" charset="0"/>
              </a:rPr>
              <a:t>CD Tray with 5V Motor</a:t>
            </a:r>
          </a:p>
          <a:p>
            <a:r>
              <a:rPr lang="en-US" sz="2400" dirty="0" smtClean="0">
                <a:latin typeface="Times New Roman" pitchFamily="18" charset="0"/>
                <a:cs typeface="Times New Roman" pitchFamily="18" charset="0"/>
              </a:rPr>
              <a:t>Breadboard  </a:t>
            </a:r>
          </a:p>
          <a:p>
            <a:r>
              <a:rPr lang="en-US" sz="2400" dirty="0" smtClean="0">
                <a:latin typeface="Times New Roman" pitchFamily="18" charset="0"/>
                <a:cs typeface="Times New Roman" pitchFamily="18" charset="0"/>
              </a:rPr>
              <a:t>Connecting Wires  </a:t>
            </a:r>
          </a:p>
          <a:p>
            <a:r>
              <a:rPr lang="en-US" sz="2400" dirty="0" smtClean="0">
                <a:latin typeface="Times New Roman" pitchFamily="18" charset="0"/>
                <a:cs typeface="Times New Roman" pitchFamily="18" charset="0"/>
              </a:rPr>
              <a:t>Power Supply </a:t>
            </a:r>
          </a:p>
          <a:p>
            <a:endParaRPr lang="en-IN" dirty="0"/>
          </a:p>
        </p:txBody>
      </p:sp>
    </p:spTree>
    <p:extLst>
      <p:ext uri="{BB962C8B-B14F-4D97-AF65-F5344CB8AC3E}">
        <p14:creationId xmlns:p14="http://schemas.microsoft.com/office/powerpoint/2010/main" xmlns="" val="22837912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0BF5EA-EFDC-4ACB-BA8E-E0EC015C3ABC}"/>
              </a:ext>
            </a:extLst>
          </p:cNvPr>
          <p:cNvSpPr>
            <a:spLocks noGrp="1"/>
          </p:cNvSpPr>
          <p:nvPr>
            <p:ph type="title"/>
          </p:nvPr>
        </p:nvSpPr>
        <p:spPr>
          <a:xfrm>
            <a:off x="900344" y="1056442"/>
            <a:ext cx="10515600" cy="112867"/>
          </a:xfrm>
        </p:spPr>
        <p:txBody>
          <a:bodyPr>
            <a:normAutofit fontScale="90000"/>
          </a:bodyPr>
          <a:lstStyle/>
          <a:p>
            <a:pPr fontAlgn="base"/>
            <a:r>
              <a:rPr lang="en-US" sz="4000" b="1" dirty="0"/>
              <a:t>A Brief Note on </a:t>
            </a:r>
            <a:r>
              <a:rPr lang="en-US" sz="4000" b="1" dirty="0" smtClean="0"/>
              <a:t>IR </a:t>
            </a:r>
            <a:r>
              <a:rPr lang="en-US" sz="4000" b="1" dirty="0"/>
              <a:t>Sensor</a:t>
            </a:r>
            <a:r>
              <a:rPr lang="en-US" b="1" dirty="0"/>
              <a:t/>
            </a:r>
            <a:br>
              <a:rPr lang="en-US" b="1" dirty="0"/>
            </a:br>
            <a:r>
              <a:rPr lang="en-US" dirty="0"/>
              <a:t/>
            </a:r>
            <a:br>
              <a:rPr lang="en-US" dirty="0"/>
            </a:br>
            <a:endParaRPr lang="en-IN" dirty="0"/>
          </a:p>
        </p:txBody>
      </p:sp>
      <p:sp>
        <p:nvSpPr>
          <p:cNvPr id="3" name="Content Placeholder 2">
            <a:extLst>
              <a:ext uri="{FF2B5EF4-FFF2-40B4-BE49-F238E27FC236}">
                <a16:creationId xmlns:a16="http://schemas.microsoft.com/office/drawing/2014/main" xmlns="" id="{73FA577C-38D7-40EC-8458-EE5D6175C920}"/>
              </a:ext>
            </a:extLst>
          </p:cNvPr>
          <p:cNvSpPr>
            <a:spLocks noGrp="1"/>
          </p:cNvSpPr>
          <p:nvPr>
            <p:ph idx="1"/>
          </p:nvPr>
        </p:nvSpPr>
        <p:spPr>
          <a:xfrm>
            <a:off x="838200" y="1112875"/>
            <a:ext cx="10515600" cy="4351338"/>
          </a:xfrm>
        </p:spPr>
        <p:txBody>
          <a:bodyPr>
            <a:normAutofit fontScale="92500" lnSpcReduction="10000"/>
          </a:bodyPr>
          <a:lstStyle/>
          <a:p>
            <a:pPr algn="just" fontAlgn="base"/>
            <a:r>
              <a:rPr lang="en-US" sz="2600" dirty="0" smtClean="0">
                <a:latin typeface="Times New Roman" pitchFamily="18" charset="0"/>
                <a:cs typeface="Times New Roman" pitchFamily="18" charset="0"/>
              </a:rPr>
              <a:t>First of all, I have used two digital IR Sensors, which consists of an IR Transmitter (IR LED), an IR Receiver (Photo Diode), a Comparator IC and a few supporting components. The IR Transmitter and Receiver Pair are placed side-by-side so that they form a Reflective Type IR Sensor.</a:t>
            </a:r>
          </a:p>
          <a:p>
            <a:pPr algn="just" fontAlgn="base"/>
            <a:r>
              <a:rPr lang="en-US" sz="2600" dirty="0" smtClean="0">
                <a:latin typeface="Times New Roman" pitchFamily="18" charset="0"/>
                <a:cs typeface="Times New Roman" pitchFamily="18" charset="0"/>
              </a:rPr>
              <a:t>In this type, the IR Transmitter continuously emits Infrared radiations and if there is no object in front of the sensor, none of the Infrared radiation gets reflected back to the IR Receiver.</a:t>
            </a:r>
          </a:p>
          <a:p>
            <a:pPr algn="just" fontAlgn="base"/>
            <a:r>
              <a:rPr lang="en-US" sz="2600" dirty="0" smtClean="0">
                <a:latin typeface="Times New Roman" pitchFamily="18" charset="0"/>
                <a:cs typeface="Times New Roman" pitchFamily="18" charset="0"/>
              </a:rPr>
              <a:t>But if there is an object in front of the sensor, some of the infrared radiation hits the object and gets reflected back. This reflected radiation falls on the IR Receiver, which means that the sensor has detected the object.</a:t>
            </a:r>
          </a:p>
          <a:p>
            <a:pPr algn="just" fontAlgn="base"/>
            <a:r>
              <a:rPr lang="en-US" sz="2600" dirty="0" smtClean="0">
                <a:latin typeface="Times New Roman" pitchFamily="18" charset="0"/>
                <a:cs typeface="Times New Roman" pitchFamily="18" charset="0"/>
              </a:rPr>
              <a:t>Some IR Sensors has the option to produce both Analog and Digital Outputs but the module I have used has only Digital Output i.e. the output is HIGH when an object is detected and LOW when there is no object.</a:t>
            </a:r>
          </a:p>
          <a:p>
            <a:pPr fontAlgn="base"/>
            <a:endParaRPr lang="en-IN" dirty="0"/>
          </a:p>
        </p:txBody>
      </p:sp>
      <p:pic>
        <p:nvPicPr>
          <p:cNvPr id="6" name="Picture 2">
            <a:extLst>
              <a:ext uri="{FF2B5EF4-FFF2-40B4-BE49-F238E27FC236}">
                <a16:creationId xmlns:a16="http://schemas.microsoft.com/office/drawing/2014/main" xmlns="" id="{4FF7E736-1DB4-42FE-9FBC-7A25F28D0CFD}"/>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844106" y="5149969"/>
            <a:ext cx="3077103" cy="133709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002789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C27534-4DB8-4267-A31D-71352DBD10E2}"/>
              </a:ext>
            </a:extLst>
          </p:cNvPr>
          <p:cNvSpPr>
            <a:spLocks noGrp="1"/>
          </p:cNvSpPr>
          <p:nvPr>
            <p:ph type="title"/>
          </p:nvPr>
        </p:nvSpPr>
        <p:spPr>
          <a:xfrm>
            <a:off x="4377818" y="873588"/>
            <a:ext cx="6821641" cy="556909"/>
          </a:xfrm>
        </p:spPr>
        <p:txBody>
          <a:bodyPr>
            <a:noAutofit/>
          </a:bodyPr>
          <a:lstStyle/>
          <a:p>
            <a:r>
              <a:rPr lang="en-IN" sz="4400" dirty="0"/>
              <a:t>Circuit Design</a:t>
            </a:r>
            <a:br>
              <a:rPr lang="en-IN" sz="4400" dirty="0"/>
            </a:br>
            <a:endParaRPr lang="en-IN" sz="4400" dirty="0"/>
          </a:p>
        </p:txBody>
      </p:sp>
      <p:sp>
        <p:nvSpPr>
          <p:cNvPr id="4" name="Text Placeholder 3">
            <a:extLst>
              <a:ext uri="{FF2B5EF4-FFF2-40B4-BE49-F238E27FC236}">
                <a16:creationId xmlns:a16="http://schemas.microsoft.com/office/drawing/2014/main" xmlns="" id="{FE5CDC48-F133-40CC-9ED0-E1836639B926}"/>
              </a:ext>
            </a:extLst>
          </p:cNvPr>
          <p:cNvSpPr>
            <a:spLocks noGrp="1"/>
          </p:cNvSpPr>
          <p:nvPr>
            <p:ph type="body" sz="half" idx="2"/>
          </p:nvPr>
        </p:nvSpPr>
        <p:spPr>
          <a:xfrm>
            <a:off x="6785886" y="1528354"/>
            <a:ext cx="5221441" cy="3844169"/>
          </a:xfrm>
        </p:spPr>
        <p:txBody>
          <a:bodyPr>
            <a:normAutofit fontScale="77500" lnSpcReduction="20000"/>
          </a:bodyPr>
          <a:lstStyle/>
          <a:p>
            <a:pPr marL="342900" indent="-342900" fontAlgn="base">
              <a:buFont typeface="Arial" panose="020B0604020202020204" pitchFamily="34" charset="0"/>
              <a:buChar char="•"/>
            </a:pPr>
            <a:r>
              <a:rPr lang="en-US" sz="3100" dirty="0">
                <a:latin typeface="Times New Roman" pitchFamily="18" charset="0"/>
                <a:cs typeface="Times New Roman" pitchFamily="18" charset="0"/>
              </a:rPr>
              <a:t>The Digital OUT of the first IR Sensor is connected to Pin 11 of Arduino and the Digital OUT of the second IR Sensor is connected to Pin 12 of Arduino. Both the IR Sensors are provided with necessary power supply connections.</a:t>
            </a:r>
          </a:p>
          <a:p>
            <a:pPr marL="342900" indent="-342900" fontAlgn="base">
              <a:buFont typeface="Arial" panose="020B0604020202020204" pitchFamily="34" charset="0"/>
              <a:buChar char="•"/>
            </a:pPr>
            <a:r>
              <a:rPr lang="en-US" sz="3100" dirty="0">
                <a:latin typeface="Times New Roman" pitchFamily="18" charset="0"/>
                <a:cs typeface="Times New Roman" pitchFamily="18" charset="0"/>
              </a:rPr>
              <a:t>In order to view the car speed details, I have used a 16×2 LCD. Its data pins i.e. D4 – D7 are connected to Digital I/O pins 5 – 2. The RS and E pins of LCD are connected to pins 7 and 6 of Arduino. Rest of the connections are mentioned in the circuit diagram</a:t>
            </a:r>
            <a:r>
              <a:rPr lang="en-US" sz="3100" dirty="0"/>
              <a:t>.</a:t>
            </a:r>
          </a:p>
          <a:p>
            <a:endParaRPr lang="en-IN" dirty="0"/>
          </a:p>
        </p:txBody>
      </p:sp>
      <p:pic>
        <p:nvPicPr>
          <p:cNvPr id="4098" name="Picture 2" descr="Arduino Car Speed Detector Image 3">
            <a:extLst>
              <a:ext uri="{FF2B5EF4-FFF2-40B4-BE49-F238E27FC236}">
                <a16:creationId xmlns:a16="http://schemas.microsoft.com/office/drawing/2014/main" xmlns="" id="{062958CF-F841-42DE-B7F9-8937263859D4}"/>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71021" y="1500326"/>
            <a:ext cx="6276513" cy="410559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892260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39D4E4-AACD-46D4-8021-AC1AA81E106F}"/>
              </a:ext>
            </a:extLst>
          </p:cNvPr>
          <p:cNvSpPr>
            <a:spLocks noGrp="1"/>
          </p:cNvSpPr>
          <p:nvPr>
            <p:ph type="title"/>
          </p:nvPr>
        </p:nvSpPr>
        <p:spPr>
          <a:xfrm>
            <a:off x="838200" y="631456"/>
            <a:ext cx="10515600" cy="416110"/>
          </a:xfrm>
        </p:spPr>
        <p:txBody>
          <a:bodyPr>
            <a:normAutofit fontScale="90000"/>
          </a:bodyPr>
          <a:lstStyle/>
          <a:p>
            <a:r>
              <a:rPr lang="en-IN" b="1" dirty="0"/>
              <a:t>Code</a:t>
            </a:r>
            <a:br>
              <a:rPr lang="en-IN" b="1" dirty="0"/>
            </a:br>
            <a:endParaRPr lang="en-IN" dirty="0"/>
          </a:p>
        </p:txBody>
      </p:sp>
      <p:sp>
        <p:nvSpPr>
          <p:cNvPr id="3" name="Content Placeholder 2">
            <a:extLst>
              <a:ext uri="{FF2B5EF4-FFF2-40B4-BE49-F238E27FC236}">
                <a16:creationId xmlns:a16="http://schemas.microsoft.com/office/drawing/2014/main" xmlns="" id="{0C613C4F-183D-49C5-9728-83C41B8E46A8}"/>
              </a:ext>
            </a:extLst>
          </p:cNvPr>
          <p:cNvSpPr>
            <a:spLocks noGrp="1"/>
          </p:cNvSpPr>
          <p:nvPr>
            <p:ph idx="1"/>
          </p:nvPr>
        </p:nvSpPr>
        <p:spPr>
          <a:xfrm>
            <a:off x="838200" y="1594173"/>
            <a:ext cx="10515600" cy="3669653"/>
          </a:xfrm>
        </p:spPr>
        <p:txBody>
          <a:bodyPr/>
          <a:lstStyle/>
          <a:p>
            <a:pPr fontAlgn="base"/>
            <a:r>
              <a:rPr lang="en-US" sz="2400" b="1" dirty="0" smtClean="0">
                <a:latin typeface="Times New Roman" pitchFamily="18" charset="0"/>
                <a:cs typeface="Times New Roman" pitchFamily="18" charset="0"/>
              </a:rPr>
              <a:t>How to operate Automatic Door Opening System?</a:t>
            </a:r>
          </a:p>
          <a:p>
            <a:pPr fontAlgn="base"/>
            <a:r>
              <a:rPr lang="en-US" sz="2400" dirty="0" smtClean="0">
                <a:latin typeface="Times New Roman" pitchFamily="18" charset="0"/>
                <a:cs typeface="Times New Roman" pitchFamily="18" charset="0"/>
              </a:rPr>
              <a:t>Make </a:t>
            </a:r>
            <a:r>
              <a:rPr lang="en-US" sz="2400" dirty="0">
                <a:latin typeface="Times New Roman" pitchFamily="18" charset="0"/>
                <a:cs typeface="Times New Roman" pitchFamily="18" charset="0"/>
              </a:rPr>
              <a:t>all the necessary connections with respect to the circuit diagram and upload the code to Arduino.</a:t>
            </a:r>
          </a:p>
          <a:p>
            <a:pPr fontAlgn="base"/>
            <a:r>
              <a:rPr lang="en-US" sz="2400" dirty="0">
                <a:latin typeface="Times New Roman" pitchFamily="18" charset="0"/>
                <a:cs typeface="Times New Roman" pitchFamily="18" charset="0"/>
              </a:rPr>
              <a:t>Place the two IR Sensors on the edge of the breadboard so that the distance between them is approximately 10 centimeters.</a:t>
            </a:r>
          </a:p>
          <a:p>
            <a:pPr fontAlgn="base"/>
            <a:r>
              <a:rPr lang="en-US" sz="2400" dirty="0">
                <a:latin typeface="Times New Roman" pitchFamily="18" charset="0"/>
                <a:cs typeface="Times New Roman" pitchFamily="18" charset="0"/>
              </a:rPr>
              <a:t>Simulate a </a:t>
            </a:r>
            <a:r>
              <a:rPr lang="en-US" sz="2400" dirty="0" smtClean="0">
                <a:latin typeface="Times New Roman" pitchFamily="18" charset="0"/>
                <a:cs typeface="Times New Roman" pitchFamily="18" charset="0"/>
              </a:rPr>
              <a:t>movement </a:t>
            </a:r>
            <a:r>
              <a:rPr lang="en-US" sz="2400" dirty="0">
                <a:latin typeface="Times New Roman" pitchFamily="18" charset="0"/>
                <a:cs typeface="Times New Roman" pitchFamily="18" charset="0"/>
              </a:rPr>
              <a:t>in front of the sensors either by using your hands or a </a:t>
            </a:r>
            <a:r>
              <a:rPr lang="en-US" sz="2400" dirty="0" smtClean="0">
                <a:latin typeface="Times New Roman" pitchFamily="18" charset="0"/>
                <a:cs typeface="Times New Roman" pitchFamily="18" charset="0"/>
              </a:rPr>
              <a:t>object.</a:t>
            </a:r>
            <a:endParaRPr lang="en-US" sz="2400" dirty="0">
              <a:latin typeface="Times New Roman" pitchFamily="18" charset="0"/>
              <a:cs typeface="Times New Roman" pitchFamily="18" charset="0"/>
            </a:endParaRPr>
          </a:p>
          <a:p>
            <a:pPr fontAlgn="base"/>
            <a:r>
              <a:rPr lang="en-US" sz="2400" dirty="0">
                <a:latin typeface="Times New Roman" pitchFamily="18" charset="0"/>
                <a:cs typeface="Times New Roman" pitchFamily="18" charset="0"/>
              </a:rPr>
              <a:t>Arduino calculates the speed and displays the result on the 16×2 LCD.</a:t>
            </a:r>
          </a:p>
          <a:p>
            <a:endParaRPr lang="en-IN" dirty="0"/>
          </a:p>
        </p:txBody>
      </p:sp>
    </p:spTree>
    <p:extLst>
      <p:ext uri="{BB962C8B-B14F-4D97-AF65-F5344CB8AC3E}">
        <p14:creationId xmlns:p14="http://schemas.microsoft.com/office/powerpoint/2010/main" xmlns="" val="1023685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916</Words>
  <Application>Microsoft Office PowerPoint</Application>
  <PresentationFormat>Custom</PresentationFormat>
  <Paragraphs>51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Automatic Door Opening System </vt:lpstr>
      <vt:lpstr>Slide 2</vt:lpstr>
      <vt:lpstr>You must have seen automatic door openers in shopping malls and other commercial buildings. They open the door when someone comes near the entrance and close it after sometime. A number of technologies are available to make such kinds of systems like IR sensors, Radar sensors,  Laser sensors, Infrared sensors, etc. In this arduino based project, we have tried to replicate the same system by using a IR sensor.    It uses a motion-detecting sensor (IR sensor) to open or close the door which detects the infrared energy omitted from human's body. When someone comes in front of the door, the infrared energy detected by the sensor changes and it triggers the sensor to open the door whenever someone approaches the door. The signal is further sent to arduino uno that controls the door.    </vt:lpstr>
      <vt:lpstr>Principle of the Project </vt:lpstr>
      <vt:lpstr>Circuit Diagram of Arduino Car Speed Detector  </vt:lpstr>
      <vt:lpstr>Components Required </vt:lpstr>
      <vt:lpstr>A Brief Note on IR Sensor  </vt:lpstr>
      <vt:lpstr>Circuit Design </vt:lpstr>
      <vt:lpstr>Code </vt:lpstr>
      <vt:lpstr>Working </vt:lpstr>
      <vt:lpstr>Applications </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Car Speed Detector</dc:title>
  <dc:creator>Samir Baniya</dc:creator>
  <cp:lastModifiedBy>919869264233</cp:lastModifiedBy>
  <cp:revision>22</cp:revision>
  <dcterms:created xsi:type="dcterms:W3CDTF">2019-10-10T00:02:01Z</dcterms:created>
  <dcterms:modified xsi:type="dcterms:W3CDTF">2020-04-29T15:33:22Z</dcterms:modified>
</cp:coreProperties>
</file>