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4.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52" r:id="rId4"/>
    <p:sldMasterId id="2147483789" r:id="rId5"/>
    <p:sldMasterId id="2147483824" r:id="rId6"/>
    <p:sldMasterId id="2147483862" r:id="rId7"/>
    <p:sldMasterId id="2147483895" r:id="rId8"/>
  </p:sldMasterIdLst>
  <p:notesMasterIdLst>
    <p:notesMasterId r:id="rId28"/>
  </p:notesMasterIdLst>
  <p:handoutMasterIdLst>
    <p:handoutMasterId r:id="rId29"/>
  </p:handoutMasterIdLst>
  <p:sldIdLst>
    <p:sldId id="278" r:id="rId9"/>
    <p:sldId id="279" r:id="rId10"/>
    <p:sldId id="280" r:id="rId11"/>
    <p:sldId id="304" r:id="rId12"/>
    <p:sldId id="312" r:id="rId13"/>
    <p:sldId id="308" r:id="rId14"/>
    <p:sldId id="331" r:id="rId15"/>
    <p:sldId id="327" r:id="rId16"/>
    <p:sldId id="328" r:id="rId17"/>
    <p:sldId id="329" r:id="rId18"/>
    <p:sldId id="320" r:id="rId19"/>
    <p:sldId id="315" r:id="rId20"/>
    <p:sldId id="322" r:id="rId21"/>
    <p:sldId id="334" r:id="rId22"/>
    <p:sldId id="335" r:id="rId23"/>
    <p:sldId id="326" r:id="rId24"/>
    <p:sldId id="336" r:id="rId25"/>
    <p:sldId id="337" r:id="rId26"/>
    <p:sldId id="330" r:id="rId27"/>
  </p:sldIdLst>
  <p:sldSz cx="12192000" cy="6858000"/>
  <p:notesSz cx="9775825" cy="6645275"/>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E8BF54A-1323-4403-83F8-D7B5510C9D53}">
          <p14:sldIdLst>
            <p14:sldId id="278"/>
            <p14:sldId id="279"/>
            <p14:sldId id="280"/>
            <p14:sldId id="304"/>
            <p14:sldId id="312"/>
            <p14:sldId id="308"/>
            <p14:sldId id="331"/>
            <p14:sldId id="327"/>
            <p14:sldId id="328"/>
            <p14:sldId id="329"/>
            <p14:sldId id="320"/>
            <p14:sldId id="315"/>
            <p14:sldId id="322"/>
            <p14:sldId id="334"/>
            <p14:sldId id="335"/>
            <p14:sldId id="326"/>
            <p14:sldId id="336"/>
            <p14:sldId id="337"/>
            <p14:sldId id="3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8000"/>
    <a:srgbClr val="333333"/>
    <a:srgbClr val="000000"/>
    <a:srgbClr val="5F5F5F"/>
    <a:srgbClr val="F3622C"/>
    <a:srgbClr val="004050"/>
    <a:srgbClr val="FF004C"/>
    <a:srgbClr val="99FF66"/>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17" autoAdjust="0"/>
    <p:restoredTop sz="80080" autoAdjust="0"/>
  </p:normalViewPr>
  <p:slideViewPr>
    <p:cSldViewPr snapToGrid="0" snapToObjects="1" showGuides="1">
      <p:cViewPr varScale="1">
        <p:scale>
          <a:sx n="64" d="100"/>
          <a:sy n="64" d="100"/>
        </p:scale>
        <p:origin x="1214" y="72"/>
      </p:cViewPr>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showGuides="1">
      <p:cViewPr varScale="1">
        <p:scale>
          <a:sx n="117" d="100"/>
          <a:sy n="117" d="100"/>
        </p:scale>
        <p:origin x="2052" y="6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sz="1050" dirty="0">
              <a:latin typeface="Montserrat" panose="00000500000000000000" pitchFamily="2" charset="0"/>
            </a:endParaRPr>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z="1050" smtClean="0">
                <a:latin typeface="Montserrat" panose="00000500000000000000" pitchFamily="2" charset="0"/>
              </a:rPr>
              <a:t>11/04/2024</a:t>
            </a:fld>
            <a:endParaRPr lang="en-GB" sz="1050" dirty="0">
              <a:latin typeface="Montserrat" panose="00000500000000000000" pitchFamily="2" charset="0"/>
            </a:endParaRPr>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sz="1050" dirty="0">
              <a:latin typeface="Montserrat" panose="00000500000000000000" pitchFamily="2" charset="0"/>
            </a:endParaRPr>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z="1050" smtClean="0">
                <a:latin typeface="Montserrat" panose="00000500000000000000" pitchFamily="2" charset="0"/>
              </a:rPr>
              <a:t>‹#›</a:t>
            </a:fld>
            <a:endParaRPr lang="en-GB" sz="1050" dirty="0">
              <a:latin typeface="Montserrat" panose="00000500000000000000" pitchFamily="2" charset="0"/>
            </a:endParaRPr>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05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050">
                <a:latin typeface="Montserrat" panose="00000500000000000000" pitchFamily="2" charset="0"/>
              </a:defRPr>
            </a:lvl1pPr>
          </a:lstStyle>
          <a:p>
            <a:fld id="{1D6B66C6-1E92-0F4E-A300-9D4ED1F0C23F}" type="datetimeFigureOut">
              <a:rPr lang="en-GB" smtClean="0"/>
              <a:pPr/>
              <a:t>11/04/2024</a:t>
            </a:fld>
            <a:endParaRPr lang="en-GB" dirty="0"/>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050">
                <a:latin typeface="Montserrat" panose="00000500000000000000" pitchFamily="2" charset="0"/>
              </a:defRPr>
            </a:lvl1pPr>
          </a:lstStyle>
          <a:p>
            <a:endParaRPr lang="en-GB" dirty="0"/>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050">
                <a:latin typeface="Montserrat" panose="00000500000000000000" pitchFamily="2" charset="0"/>
              </a:defRPr>
            </a:lvl1pPr>
          </a:lstStyle>
          <a:p>
            <a:fld id="{548901C6-1DA1-FB44-ABEE-06A0FEB7738E}" type="slidenum">
              <a:rPr lang="en-GB" smtClean="0"/>
              <a:pPr/>
              <a:t>‹#›</a:t>
            </a:fld>
            <a:endParaRPr lang="en-GB" dirty="0"/>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050" kern="1200">
        <a:solidFill>
          <a:schemeClr val="tx1"/>
        </a:solidFill>
        <a:latin typeface="Montserrat" panose="00000500000000000000" pitchFamily="2" charset="0"/>
        <a:ea typeface="+mn-ea"/>
        <a:cs typeface="+mn-cs"/>
      </a:defRPr>
    </a:lvl1pPr>
    <a:lvl2pPr marL="457200" algn="l" defTabSz="914400" rtl="0" eaLnBrk="1" latinLnBrk="0" hangingPunct="1">
      <a:defRPr sz="1050" kern="1200">
        <a:solidFill>
          <a:schemeClr val="tx1"/>
        </a:solidFill>
        <a:latin typeface="Montserrat" panose="00000500000000000000" pitchFamily="2" charset="0"/>
        <a:ea typeface="+mn-ea"/>
        <a:cs typeface="+mn-cs"/>
      </a:defRPr>
    </a:lvl2pPr>
    <a:lvl3pPr marL="914400" algn="l" defTabSz="914400" rtl="0" eaLnBrk="1" latinLnBrk="0" hangingPunct="1">
      <a:defRPr sz="1050" kern="1200">
        <a:solidFill>
          <a:schemeClr val="tx1"/>
        </a:solidFill>
        <a:latin typeface="Montserrat" panose="00000500000000000000" pitchFamily="2" charset="0"/>
        <a:ea typeface="+mn-ea"/>
        <a:cs typeface="+mn-cs"/>
      </a:defRPr>
    </a:lvl3pPr>
    <a:lvl4pPr marL="1371600" algn="l" defTabSz="914400" rtl="0" eaLnBrk="1" latinLnBrk="0" hangingPunct="1">
      <a:defRPr sz="1050" kern="1200">
        <a:solidFill>
          <a:schemeClr val="tx1"/>
        </a:solidFill>
        <a:latin typeface="Montserrat" panose="00000500000000000000" pitchFamily="2" charset="0"/>
        <a:ea typeface="+mn-ea"/>
        <a:cs typeface="+mn-cs"/>
      </a:defRPr>
    </a:lvl4pPr>
    <a:lvl5pPr marL="1828800" algn="l" defTabSz="914400" rtl="0" eaLnBrk="1" latinLnBrk="0" hangingPunct="1">
      <a:defRPr sz="105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Notes</a:t>
            </a:r>
          </a:p>
          <a:p>
            <a:endParaRPr lang="en-GB" b="1" dirty="0"/>
          </a:p>
          <a:p>
            <a:pPr marL="228600" indent="-228600">
              <a:buAutoNum type="arabicParenR"/>
            </a:pPr>
            <a:r>
              <a:rPr lang="en-GB" b="0" dirty="0"/>
              <a:t>This module gives a high level overview of Spring.</a:t>
            </a:r>
          </a:p>
          <a:p>
            <a:pPr marL="228600" indent="-228600">
              <a:buAutoNum type="arabicParenR"/>
            </a:pPr>
            <a:r>
              <a:rPr lang="en-GB" b="0" dirty="0"/>
              <a:t>The slides make uses of </a:t>
            </a:r>
            <a:r>
              <a:rPr lang="en-GB" b="1" dirty="0"/>
              <a:t>ANIMATION</a:t>
            </a:r>
            <a:r>
              <a:rPr lang="en-GB" b="0" dirty="0"/>
              <a:t> and you need to use Presentation Mode (press F5)</a:t>
            </a:r>
          </a:p>
          <a:p>
            <a:pPr marL="228600" indent="-228600">
              <a:buAutoNum type="arabicParenR"/>
            </a:pPr>
            <a:r>
              <a:rPr lang="en-GB" b="0" dirty="0"/>
              <a:t>Each slide will show the notes and sequence of the animation within the context of the slide</a:t>
            </a:r>
          </a:p>
          <a:p>
            <a:pPr marL="228600" indent="-228600">
              <a:buAutoNum type="arabicParenR"/>
            </a:pPr>
            <a:r>
              <a:rPr lang="en-GB" b="1" dirty="0"/>
              <a:t>(*CLICK*) </a:t>
            </a:r>
            <a:r>
              <a:rPr lang="en-GB" b="0" dirty="0"/>
              <a:t>represents where you should do a mouse click to start the next animation</a:t>
            </a:r>
            <a:endParaRPr lang="en-GB" b="1"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a:t>
            </a:fld>
            <a:endParaRPr lang="en-GB" dirty="0"/>
          </a:p>
        </p:txBody>
      </p:sp>
    </p:spTree>
    <p:extLst>
      <p:ext uri="{BB962C8B-B14F-4D97-AF65-F5344CB8AC3E}">
        <p14:creationId xmlns:p14="http://schemas.microsoft.com/office/powerpoint/2010/main" val="1134308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CD to the work directory</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dirty="0"/>
          </a:p>
        </p:txBody>
      </p:sp>
    </p:spTree>
    <p:extLst>
      <p:ext uri="{BB962C8B-B14F-4D97-AF65-F5344CB8AC3E}">
        <p14:creationId xmlns:p14="http://schemas.microsoft.com/office/powerpoint/2010/main" val="407031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introduction.  Illustration of how DI works in the next Slide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dirty="0"/>
          </a:p>
        </p:txBody>
      </p:sp>
    </p:spTree>
    <p:extLst>
      <p:ext uri="{BB962C8B-B14F-4D97-AF65-F5344CB8AC3E}">
        <p14:creationId xmlns:p14="http://schemas.microsoft.com/office/powerpoint/2010/main" val="3557708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Client Class:</a:t>
            </a:r>
            <a:r>
              <a:rPr lang="en-GB" dirty="0"/>
              <a:t> This is the dependent class and is dependent on the Service class.</a:t>
            </a:r>
          </a:p>
          <a:p>
            <a:pPr marL="171450" indent="-171450">
              <a:buFont typeface="Arial" panose="020B0604020202020204" pitchFamily="34" charset="0"/>
              <a:buChar char="•"/>
            </a:pPr>
            <a:r>
              <a:rPr lang="en-GB" b="1" dirty="0"/>
              <a:t>Service Class:</a:t>
            </a:r>
            <a:r>
              <a:rPr lang="en-GB" dirty="0"/>
              <a:t> This class provides a service to the client class.</a:t>
            </a:r>
          </a:p>
          <a:p>
            <a:pPr marL="171450" indent="-171450">
              <a:buFont typeface="Arial" panose="020B0604020202020204" pitchFamily="34" charset="0"/>
              <a:buChar char="•"/>
            </a:pPr>
            <a:r>
              <a:rPr lang="en-GB" b="1" dirty="0"/>
              <a:t>Injector:</a:t>
            </a:r>
            <a:r>
              <a:rPr lang="en-GB" dirty="0"/>
              <a:t> This class is responsible for injecting the service class object into the client class</a:t>
            </a:r>
          </a:p>
          <a:p>
            <a:pPr marL="0" indent="0">
              <a:buFont typeface="+mj-lt"/>
              <a:buNone/>
            </a:pPr>
            <a:endParaRPr lang="en-GB" b="1" dirty="0"/>
          </a:p>
          <a:p>
            <a:pPr marL="228600" indent="-228600">
              <a:buFont typeface="+mj-lt"/>
              <a:buAutoNum type="arabicPeriod"/>
            </a:pPr>
            <a:endParaRPr lang="en-GB" b="1" dirty="0"/>
          </a:p>
          <a:p>
            <a:pPr marL="228600" indent="-228600">
              <a:buFont typeface="+mj-lt"/>
              <a:buAutoNum type="arabicPeriod"/>
            </a:pPr>
            <a:r>
              <a:rPr lang="en-GB" b="1" dirty="0"/>
              <a:t>(**CLICK**) </a:t>
            </a:r>
            <a:r>
              <a:rPr lang="en-GB" b="0" dirty="0"/>
              <a:t>Lesson has a dependency on the </a:t>
            </a:r>
            <a:r>
              <a:rPr lang="en-GB" b="0" dirty="0" err="1"/>
              <a:t>UserProfileService</a:t>
            </a:r>
            <a:r>
              <a:rPr lang="en-GB" b="0" dirty="0"/>
              <a:t> class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b="1" dirty="0"/>
              <a:t>(**CLICK**) </a:t>
            </a:r>
            <a:r>
              <a:rPr lang="en-GB" b="0" dirty="0"/>
              <a:t>Without DI, you would have to explicit instantiate the </a:t>
            </a:r>
            <a:r>
              <a:rPr lang="en-GB" b="0" dirty="0" err="1"/>
              <a:t>UserProfileService</a:t>
            </a:r>
            <a:r>
              <a:rPr lang="en-GB" b="0" dirty="0"/>
              <a:t> class yourself</a:t>
            </a:r>
          </a:p>
          <a:p>
            <a:pPr marL="228600" indent="-228600">
              <a:buFont typeface="+mj-lt"/>
              <a:buAutoNum type="arabicPeriod"/>
            </a:pPr>
            <a:r>
              <a:rPr lang="en-GB" b="1" dirty="0"/>
              <a:t>(**CLICK**) </a:t>
            </a:r>
            <a:r>
              <a:rPr lang="en-GB" b="0" dirty="0"/>
              <a:t>Spring uses an Injector class to inject components into Client Classes. </a:t>
            </a:r>
          </a:p>
          <a:p>
            <a:pPr marL="228600" indent="-228600">
              <a:buFont typeface="+mj-lt"/>
              <a:buAutoNum type="arabicPeriod"/>
            </a:pPr>
            <a:r>
              <a:rPr lang="en-GB" b="1" dirty="0"/>
              <a:t>(**CLICK**) </a:t>
            </a:r>
            <a:r>
              <a:rPr lang="en-GB" b="0" dirty="0"/>
              <a:t>Here </a:t>
            </a:r>
            <a:r>
              <a:rPr lang="en-GB" b="1" dirty="0"/>
              <a:t>@Service</a:t>
            </a:r>
            <a:r>
              <a:rPr lang="en-GB" b="0" dirty="0"/>
              <a:t> tells Spring that this is a component to be managed by </a:t>
            </a:r>
            <a:r>
              <a:rPr lang="en-GB" b="0"/>
              <a:t>Spring.  In </a:t>
            </a:r>
            <a:r>
              <a:rPr lang="en-GB" b="0" dirty="0"/>
              <a:t>the Client Class, </a:t>
            </a:r>
            <a:r>
              <a:rPr lang="en-GB" b="1" dirty="0"/>
              <a:t>@Autowired </a:t>
            </a:r>
            <a:r>
              <a:rPr lang="en-GB" b="0" dirty="0"/>
              <a:t>tell spring that it wants Spring to manage the instantiation and assignment for that variable</a:t>
            </a:r>
            <a:endParaRPr lang="en-GB" b="1" dirty="0"/>
          </a:p>
          <a:p>
            <a:pPr marL="228600" indent="-228600">
              <a:buFont typeface="+mj-lt"/>
              <a:buAutoNum type="arabicPeriod"/>
            </a:pPr>
            <a:r>
              <a:rPr lang="en-GB" b="0" dirty="0"/>
              <a:t>We will discuss different Spring Component Types later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b="1" dirty="0"/>
              <a:t>(**CLICK**) </a:t>
            </a:r>
            <a:r>
              <a:rPr lang="en-GB" b="0" dirty="0"/>
              <a:t>When Spring sees a Client Class using a Spring Component managed by Spring, it will automatically do the assignment behind the scene</a:t>
            </a:r>
          </a:p>
          <a:p>
            <a:pPr marL="228600" indent="-228600">
              <a:buFont typeface="+mj-lt"/>
              <a:buAutoNum type="arabicPeriod"/>
            </a:pPr>
            <a:endParaRPr lang="en-GB" b="0" dirty="0"/>
          </a:p>
          <a:p>
            <a:pPr>
              <a:buFont typeface="Arial" panose="020B0604020202020204" pitchFamily="34" charset="0"/>
              <a:buNone/>
            </a:pPr>
            <a:r>
              <a:rPr lang="en-GB" b="1" dirty="0"/>
              <a:t>** DEMONSTRATION / Hands On **</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dirty="0"/>
          </a:p>
        </p:txBody>
      </p:sp>
    </p:spTree>
    <p:extLst>
      <p:ext uri="{BB962C8B-B14F-4D97-AF65-F5344CB8AC3E}">
        <p14:creationId xmlns:p14="http://schemas.microsoft.com/office/powerpoint/2010/main" val="2692512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the </a:t>
            </a:r>
            <a:r>
              <a:rPr lang="en-GB" b="1" dirty="0"/>
              <a:t>@Autowired and @Service </a:t>
            </a:r>
            <a:r>
              <a:rPr lang="en-GB" dirty="0"/>
              <a:t>annotation</a:t>
            </a:r>
          </a:p>
          <a:p>
            <a:endParaRPr lang="en-GB" dirty="0"/>
          </a:p>
          <a:p>
            <a:r>
              <a:rPr lang="en-GB" dirty="0"/>
              <a:t>Demonstration, Hindson?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dirty="0"/>
          </a:p>
        </p:txBody>
      </p:sp>
    </p:spTree>
    <p:extLst>
      <p:ext uri="{BB962C8B-B14F-4D97-AF65-F5344CB8AC3E}">
        <p14:creationId xmlns:p14="http://schemas.microsoft.com/office/powerpoint/2010/main" val="320214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the </a:t>
            </a:r>
            <a:r>
              <a:rPr lang="en-GB" b="1" dirty="0"/>
              <a:t>@Autowired and @Service </a:t>
            </a:r>
            <a:r>
              <a:rPr lang="en-GB" dirty="0"/>
              <a:t>annotation</a:t>
            </a:r>
          </a:p>
          <a:p>
            <a:endParaRPr lang="en-GB" dirty="0"/>
          </a:p>
          <a:p>
            <a:r>
              <a:rPr lang="en-GB" dirty="0"/>
              <a:t>Demonstration, Hindson?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dirty="0"/>
          </a:p>
        </p:txBody>
      </p:sp>
    </p:spTree>
    <p:extLst>
      <p:ext uri="{BB962C8B-B14F-4D97-AF65-F5344CB8AC3E}">
        <p14:creationId xmlns:p14="http://schemas.microsoft.com/office/powerpoint/2010/main" val="200057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the </a:t>
            </a:r>
            <a:r>
              <a:rPr lang="en-GB" b="1" dirty="0"/>
              <a:t>@Autowired and @Service </a:t>
            </a:r>
            <a:r>
              <a:rPr lang="en-GB" dirty="0"/>
              <a:t>annotation</a:t>
            </a:r>
          </a:p>
          <a:p>
            <a:endParaRPr lang="en-GB" dirty="0"/>
          </a:p>
          <a:p>
            <a:r>
              <a:rPr lang="en-GB" dirty="0"/>
              <a:t>Demonstration, Hindson?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dirty="0"/>
          </a:p>
        </p:txBody>
      </p:sp>
    </p:spTree>
    <p:extLst>
      <p:ext uri="{BB962C8B-B14F-4D97-AF65-F5344CB8AC3E}">
        <p14:creationId xmlns:p14="http://schemas.microsoft.com/office/powerpoint/2010/main" val="280744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course we will be Focusing the on the REST API</a:t>
            </a:r>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dirty="0"/>
          </a:p>
        </p:txBody>
      </p:sp>
    </p:spTree>
    <p:extLst>
      <p:ext uri="{BB962C8B-B14F-4D97-AF65-F5344CB8AC3E}">
        <p14:creationId xmlns:p14="http://schemas.microsoft.com/office/powerpoint/2010/main" val="290243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course we will be Focusing the on the REST API</a:t>
            </a:r>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dirty="0"/>
          </a:p>
        </p:txBody>
      </p:sp>
    </p:spTree>
    <p:extLst>
      <p:ext uri="{BB962C8B-B14F-4D97-AF65-F5344CB8AC3E}">
        <p14:creationId xmlns:p14="http://schemas.microsoft.com/office/powerpoint/2010/main" val="2787115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course we will be Focusing the on the REST API</a:t>
            </a:r>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dirty="0"/>
          </a:p>
        </p:txBody>
      </p:sp>
    </p:spTree>
    <p:extLst>
      <p:ext uri="{BB962C8B-B14F-4D97-AF65-F5344CB8AC3E}">
        <p14:creationId xmlns:p14="http://schemas.microsoft.com/office/powerpoint/2010/main" val="126263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Notes:</a:t>
            </a:r>
          </a:p>
          <a:p>
            <a:endParaRPr lang="en-GB" dirty="0"/>
          </a:p>
          <a:p>
            <a:r>
              <a:rPr lang="en-GB" dirty="0"/>
              <a:t>Explain course content and objectives for each part and how they all come together when developing a spring application.</a:t>
            </a:r>
          </a:p>
          <a:p>
            <a:endParaRPr lang="en-GB" dirty="0"/>
          </a:p>
          <a:p>
            <a:r>
              <a:rPr lang="en-GB" dirty="0"/>
              <a:t>There aren’t many exercise labs as most of the exercises would be part of the build-along where the trainer demonstrates code live and get the learners to follow but also make their own tweaks.</a:t>
            </a:r>
          </a:p>
          <a:p>
            <a:r>
              <a:rPr lang="en-GB" dirty="0"/>
              <a:t>That way there is a common project for the trainers and learners to discuss.</a:t>
            </a:r>
          </a:p>
          <a:p>
            <a:endParaRPr lang="en-GB" dirty="0"/>
          </a:p>
          <a:p>
            <a:r>
              <a:rPr lang="en-GB" dirty="0"/>
              <a:t>For reference, there is a sample </a:t>
            </a:r>
            <a:r>
              <a:rPr lang="en-GB" dirty="0" err="1"/>
              <a:t>todo</a:t>
            </a:r>
            <a:r>
              <a:rPr lang="en-GB" dirty="0"/>
              <a:t>-application on </a:t>
            </a:r>
            <a:r>
              <a:rPr lang="en-GB" dirty="0" err="1"/>
              <a:t>sharepoint</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a:t>
            </a:fld>
            <a:endParaRPr lang="en-GB" dirty="0"/>
          </a:p>
        </p:txBody>
      </p:sp>
    </p:spTree>
    <p:extLst>
      <p:ext uri="{BB962C8B-B14F-4D97-AF65-F5344CB8AC3E}">
        <p14:creationId xmlns:p14="http://schemas.microsoft.com/office/powerpoint/2010/main" val="2262747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Environment</a:t>
            </a:r>
          </a:p>
          <a:p>
            <a:endParaRPr lang="en-GB" dirty="0"/>
          </a:p>
          <a:p>
            <a:pPr marL="228600" indent="-228600">
              <a:buAutoNum type="arabicParenR"/>
            </a:pPr>
            <a:r>
              <a:rPr lang="en-GB" dirty="0" err="1"/>
              <a:t>mvn</a:t>
            </a:r>
            <a:r>
              <a:rPr lang="en-GB" dirty="0"/>
              <a:t> installed and added to PATH</a:t>
            </a:r>
          </a:p>
          <a:p>
            <a:pPr marL="228600" indent="-228600">
              <a:buAutoNum type="arabicParenR"/>
            </a:pPr>
            <a:r>
              <a:rPr lang="en-GB" dirty="0"/>
              <a:t>Java 17</a:t>
            </a:r>
          </a:p>
          <a:p>
            <a:pPr marL="228600" indent="-228600">
              <a:buAutoNum type="arabicParenR"/>
            </a:pPr>
            <a:r>
              <a:rPr lang="en-GB" dirty="0" err="1"/>
              <a:t>Intellij</a:t>
            </a:r>
            <a:r>
              <a:rPr lang="en-GB" dirty="0"/>
              <a:t> </a:t>
            </a:r>
            <a:r>
              <a:rPr lang="en-GB" dirty="0" err="1"/>
              <a:t>Comminity</a:t>
            </a:r>
            <a:r>
              <a:rPr lang="en-GB" dirty="0"/>
              <a:t> Edition</a:t>
            </a:r>
          </a:p>
          <a:p>
            <a:endParaRPr lang="en-GB" dirty="0"/>
          </a:p>
          <a:p>
            <a:endParaRPr lang="en-GB" dirty="0"/>
          </a:p>
          <a:p>
            <a:r>
              <a:rPr lang="en-GB" b="1" dirty="0"/>
              <a:t>Not Covered in this module</a:t>
            </a:r>
          </a:p>
          <a:p>
            <a:endParaRPr lang="en-GB" dirty="0"/>
          </a:p>
          <a:p>
            <a:r>
              <a:rPr lang="en-GB" dirty="0"/>
              <a:t>Spring Security</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dirty="0"/>
          </a:p>
        </p:txBody>
      </p:sp>
    </p:spTree>
    <p:extLst>
      <p:ext uri="{BB962C8B-B14F-4D97-AF65-F5344CB8AC3E}">
        <p14:creationId xmlns:p14="http://schemas.microsoft.com/office/powerpoint/2010/main" val="258955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Notes:</a:t>
            </a:r>
          </a:p>
          <a:p>
            <a:endParaRPr lang="en-GB" dirty="0"/>
          </a:p>
          <a:p>
            <a:r>
              <a:rPr lang="en-GB" dirty="0"/>
              <a:t>Explain spring boot and the core dependencies used along with their functionality.</a:t>
            </a:r>
          </a:p>
          <a:p>
            <a:r>
              <a:rPr lang="en-GB" dirty="0"/>
              <a:t>Can use this opportunity to give any additional resources the trainer may personally have.</a:t>
            </a:r>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dirty="0"/>
          </a:p>
        </p:txBody>
      </p:sp>
    </p:spTree>
    <p:extLst>
      <p:ext uri="{BB962C8B-B14F-4D97-AF65-F5344CB8AC3E}">
        <p14:creationId xmlns:p14="http://schemas.microsoft.com/office/powerpoint/2010/main" val="270227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dirty="0"/>
          </a:p>
        </p:txBody>
      </p:sp>
    </p:spTree>
    <p:extLst>
      <p:ext uri="{BB962C8B-B14F-4D97-AF65-F5344CB8AC3E}">
        <p14:creationId xmlns:p14="http://schemas.microsoft.com/office/powerpoint/2010/main" val="1865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dirty="0"/>
          </a:p>
        </p:txBody>
      </p:sp>
    </p:spTree>
    <p:extLst>
      <p:ext uri="{BB962C8B-B14F-4D97-AF65-F5344CB8AC3E}">
        <p14:creationId xmlns:p14="http://schemas.microsoft.com/office/powerpoint/2010/main" val="2559988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Demonstrate how to use the Spring Initializr website to generate a basic Spring application and how to run a Spring app</a:t>
            </a:r>
          </a:p>
          <a:p>
            <a:r>
              <a:rPr lang="en-GB" dirty="0"/>
              <a:t>If a new spring version has been released since the last time this content was updated then the version numbers might not match up with what’s in the slides/labs but it should be fine to just use whichever is the latest LTS version (usually the one without the word snapshot)</a:t>
            </a:r>
          </a:p>
          <a:p>
            <a:r>
              <a:rPr lang="en-GB" dirty="0"/>
              <a:t>There are currently two versions of the first lab – one uses Spring </a:t>
            </a:r>
            <a:r>
              <a:rPr lang="en-GB" dirty="0" err="1"/>
              <a:t>Initilizr</a:t>
            </a:r>
            <a:r>
              <a:rPr lang="en-GB" dirty="0"/>
              <a:t> (free), the other requires IntelliJ Premium, use whichever is appropriate for the cohort</a:t>
            </a:r>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dirty="0"/>
          </a:p>
        </p:txBody>
      </p:sp>
    </p:spTree>
    <p:extLst>
      <p:ext uri="{BB962C8B-B14F-4D97-AF65-F5344CB8AC3E}">
        <p14:creationId xmlns:p14="http://schemas.microsoft.com/office/powerpoint/2010/main" val="234778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  Instructor should show this on their own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 </a:t>
            </a:r>
            <a:r>
              <a:rPr lang="en-GB" b="0" dirty="0"/>
              <a:t>Unzip Project File to work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Examine the </a:t>
            </a:r>
            <a:r>
              <a:rPr lang="en-GB" b="0" dirty="0" err="1"/>
              <a:t>TODOApplicaiton</a:t>
            </a:r>
            <a:r>
              <a:rPr lang="en-GB" b="0" dirty="0"/>
              <a:t> and explain more on IOC, that is the Life Cycle and management of Objects is managed by Spring Boot</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dirty="0"/>
          </a:p>
        </p:txBody>
      </p:sp>
    </p:spTree>
    <p:extLst>
      <p:ext uri="{BB962C8B-B14F-4D97-AF65-F5344CB8AC3E}">
        <p14:creationId xmlns:p14="http://schemas.microsoft.com/office/powerpoint/2010/main" val="694786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a:t>
            </a:r>
          </a:p>
          <a:p>
            <a:endParaRPr lang="en-GB" dirty="0"/>
          </a:p>
          <a:p>
            <a:r>
              <a:rPr lang="en-GB" dirty="0"/>
              <a:t>Explain the purpose and importance of the pom file</a:t>
            </a:r>
          </a:p>
          <a:p>
            <a:r>
              <a:rPr lang="en-GB" dirty="0"/>
              <a:t>Show maven repository website/spring documentation links – where we get the dependencies for the project from and/or to read up on what dependencies are available and what they do</a:t>
            </a:r>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dirty="0"/>
          </a:p>
        </p:txBody>
      </p:sp>
    </p:spTree>
    <p:extLst>
      <p:ext uri="{BB962C8B-B14F-4D97-AF65-F5344CB8AC3E}">
        <p14:creationId xmlns:p14="http://schemas.microsoft.com/office/powerpoint/2010/main" val="2115283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9.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2.wdp"/><Relationship Id="rId4" Type="http://schemas.openxmlformats.org/officeDocument/2006/relationships/image" Target="../media/image8.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9.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7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8.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3.wdp"/><Relationship Id="rId4" Type="http://schemas.openxmlformats.org/officeDocument/2006/relationships/image" Target="../media/image27.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06709905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04118425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303A16D8-C47D-2646-8D74-7305970A0AC7}"/>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2987186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99CE94EC-D689-0844-B168-B5C04CE1057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0113537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0D1907F4-B2E5-E241-8CFF-3C1A5962F4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3936412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5A35AD87-FF52-FA40-A269-A1F35A25AE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8428644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592D96B5-6708-5946-B56D-48C7C909EBD0}"/>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20733477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2147789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63942"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0ADBD2A6-9D59-8A42-B712-28AECE5544C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0793900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9795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425D0E0-656F-8441-9B06-9CCBF96661F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3970156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90422B83-86F8-9643-B75F-38DF13EE57D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4685403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85337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ECDA1F6-68EE-9047-9ECF-D975CA62C8D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110748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041479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3F2FEA9A-101A-5A4C-83E2-4C0044BA6EE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961392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23A21BE0-4841-FF4C-ABD6-32E1F111A99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1865751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ctivity 3">
    <p:bg>
      <p:bgPr>
        <a:solidFill>
          <a:srgbClr val="E8602E"/>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
        <p:nvSpPr>
          <p:cNvPr id="7" name="Title 1">
            <a:extLst>
              <a:ext uri="{FF2B5EF4-FFF2-40B4-BE49-F238E27FC236}">
                <a16:creationId xmlns:a16="http://schemas.microsoft.com/office/drawing/2014/main" id="{0B84A5C5-2EE0-4240-9019-8B715BEE897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DE123B60-D604-9A41-BA50-1BF4AC36AE93}"/>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58896012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1_Activity 3">
    <p:bg>
      <p:bgPr>
        <a:solidFill>
          <a:srgbClr val="FFD217"/>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2F7793DD-F793-8F4F-B74E-6B8630C8266F}"/>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BF20315E-2B12-1B43-A789-90CFB92D6FF0}"/>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20141417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2_Title Slide - White / Orang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2B509EB7-6C12-4E21-BEEC-0CCC27628661}"/>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6A2322C5-1CF3-42B4-96D7-04AE4FF89F65}"/>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37027922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3_Title Slide - White / Orang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D507EE1D-A14D-478F-853C-B98EB3E70EB2}"/>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3A918B64-9105-4E90-815B-8AC734F02D2B}"/>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35752256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29665977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1EB17D6-1862-9E4C-AC48-E047218919E4}"/>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11634476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Meet &amp; Greet 3">
    <p:bg>
      <p:bgPr>
        <a:solidFill>
          <a:srgbClr val="28CFF9"/>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F9FE28BE-DA40-4803-B8FE-167E8D45A140}"/>
              </a:ext>
            </a:extLst>
          </p:cNvPr>
          <p:cNvPicPr>
            <a:picLocks noChangeAspect="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226085699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02417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5741527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924560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24357051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4242561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6879398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87985980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18707784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63607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6781613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74415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32088230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962218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6613024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0066963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494843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0955364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1427334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8779383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615320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1014370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9435792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746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5445339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4167557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5821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9899116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72216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6495964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033245"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100596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3196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765605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9184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4882592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44802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5447247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Activity 2">
    <p:bg>
      <p:bgPr>
        <a:solidFill>
          <a:srgbClr val="23CEF9"/>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97224438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52F189F0-0DDE-404F-9FD7-21EBA1DC016F}"/>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7BA3DF19-D33D-4658-9164-10D3FE685928}"/>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53330151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5329328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312149709"/>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864806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51403552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1547081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1378688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0931489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438269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9632901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7716824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2899523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3221574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56587910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2066967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dirty="0"/>
              <a:t>Housekeeping</a:t>
            </a:r>
            <a:endParaRPr lang="en-GB" noProof="0"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748688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673552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886235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423904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8974679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140679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3039588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91710599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4631051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602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30322014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7336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345326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eet &amp; Greet">
    <p:bg>
      <p:bgPr>
        <a:solidFill>
          <a:schemeClr val="tx2"/>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7" name="Picture 6">
            <a:extLst>
              <a:ext uri="{FF2B5EF4-FFF2-40B4-BE49-F238E27FC236}">
                <a16:creationId xmlns:a16="http://schemas.microsoft.com/office/drawing/2014/main" id="{4E33C862-6C7D-4099-B29A-B18CFC640A13}"/>
              </a:ext>
            </a:extLst>
          </p:cNvPr>
          <p:cNvPicPr>
            <a:picLocks noChangeAspect="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216424011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2377157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Tree>
    <p:extLst>
      <p:ext uri="{BB962C8B-B14F-4D97-AF65-F5344CB8AC3E}">
        <p14:creationId xmlns:p14="http://schemas.microsoft.com/office/powerpoint/2010/main" val="239649451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6" name="Title 1">
            <a:extLst>
              <a:ext uri="{FF2B5EF4-FFF2-40B4-BE49-F238E27FC236}">
                <a16:creationId xmlns:a16="http://schemas.microsoft.com/office/drawing/2014/main" id="{4E7C86B2-491D-4175-B781-C85C7A96028A}"/>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71043564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Divider or Header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5A61FC8-7A75-4791-8E3A-93C63D7CBE33}"/>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20682" y="290721"/>
            <a:ext cx="2323508" cy="1416483"/>
          </a:xfrm>
          <a:prstGeom prst="rect">
            <a:avLst/>
          </a:prstGeom>
        </p:spPr>
      </p:pic>
      <p:sp>
        <p:nvSpPr>
          <p:cNvPr id="6" name="Title 1">
            <a:extLst>
              <a:ext uri="{FF2B5EF4-FFF2-40B4-BE49-F238E27FC236}">
                <a16:creationId xmlns:a16="http://schemas.microsoft.com/office/drawing/2014/main" id="{5A1CD1B7-29EB-4FA8-8E8E-E672878F69C9}"/>
              </a:ext>
            </a:extLst>
          </p:cNvPr>
          <p:cNvSpPr>
            <a:spLocks noGrp="1"/>
          </p:cNvSpPr>
          <p:nvPr>
            <p:ph type="ctrTitle"/>
          </p:nvPr>
        </p:nvSpPr>
        <p:spPr>
          <a:xfrm>
            <a:off x="548369" y="3637583"/>
            <a:ext cx="6484729" cy="1247616"/>
          </a:xfrm>
        </p:spPr>
        <p:txBody>
          <a:bodyPr anchor="ctr" anchorCtr="0">
            <a:normAutofit/>
          </a:bodyPr>
          <a:lstStyle>
            <a:lvl1pPr algn="l">
              <a:lnSpc>
                <a:spcPct val="80000"/>
              </a:lnSpc>
              <a:defRPr sz="4800" cap="all" baseline="0">
                <a:solidFill>
                  <a:schemeClr val="bg1"/>
                </a:solidFill>
              </a:defRPr>
            </a:lvl1pPr>
          </a:lstStyle>
          <a:p>
            <a:r>
              <a:rPr lang="en-US" noProof="0" dirty="0"/>
              <a:t>Click to edit Master title</a:t>
            </a:r>
            <a:endParaRPr lang="en-GB" noProof="0" dirty="0"/>
          </a:p>
        </p:txBody>
      </p:sp>
      <p:sp>
        <p:nvSpPr>
          <p:cNvPr id="7" name="Text Placeholder 7">
            <a:extLst>
              <a:ext uri="{FF2B5EF4-FFF2-40B4-BE49-F238E27FC236}">
                <a16:creationId xmlns:a16="http://schemas.microsoft.com/office/drawing/2014/main" id="{207F7D92-0503-4291-B4C6-7F995240BD86}"/>
              </a:ext>
            </a:extLst>
          </p:cNvPr>
          <p:cNvSpPr>
            <a:spLocks noGrp="1"/>
          </p:cNvSpPr>
          <p:nvPr>
            <p:ph type="body" sz="quarter" idx="10" hasCustomPrompt="1"/>
          </p:nvPr>
        </p:nvSpPr>
        <p:spPr>
          <a:xfrm>
            <a:off x="548368" y="4983151"/>
            <a:ext cx="6484729" cy="354384"/>
          </a:xfrm>
        </p:spPr>
        <p:txBody>
          <a:bodyPr/>
          <a:lstStyle>
            <a:lvl1pPr marL="0" indent="0">
              <a:buFont typeface="Arial" panose="020B0604020202020204" pitchFamily="34" charset="0"/>
              <a:buNone/>
              <a:defRPr>
                <a:solidFill>
                  <a:schemeClr val="bg1"/>
                </a:solidFill>
              </a:defRPr>
            </a:lvl1pPr>
            <a:lvl5pPr>
              <a:defRPr/>
            </a:lvl5pPr>
          </a:lstStyle>
          <a:p>
            <a:pPr lvl="0"/>
            <a:r>
              <a:rPr lang="en-GB" dirty="0"/>
              <a:t>Subtitle to sit here</a:t>
            </a:r>
          </a:p>
        </p:txBody>
      </p:sp>
      <p:pic>
        <p:nvPicPr>
          <p:cNvPr id="8" name="Graphic 7">
            <a:extLst>
              <a:ext uri="{FF2B5EF4-FFF2-40B4-BE49-F238E27FC236}">
                <a16:creationId xmlns:a16="http://schemas.microsoft.com/office/drawing/2014/main" id="{83148DA8-E7DA-4E0B-BC5B-50A9C28797A5}"/>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273082" y="443121"/>
            <a:ext cx="2323508" cy="1416483"/>
          </a:xfrm>
          <a:prstGeom prst="rect">
            <a:avLst/>
          </a:prstGeom>
        </p:spPr>
      </p:pic>
    </p:spTree>
    <p:extLst>
      <p:ext uri="{BB962C8B-B14F-4D97-AF65-F5344CB8AC3E}">
        <p14:creationId xmlns:p14="http://schemas.microsoft.com/office/powerpoint/2010/main" val="10516336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Contents or agenda">
    <p:spTree>
      <p:nvGrpSpPr>
        <p:cNvPr id="1" name=""/>
        <p:cNvGrpSpPr/>
        <p:nvPr/>
      </p:nvGrpSpPr>
      <p:grpSpPr>
        <a:xfrm>
          <a:off x="0" y="0"/>
          <a:ext cx="0" cy="0"/>
          <a:chOff x="0" y="0"/>
          <a:chExt cx="0" cy="0"/>
        </a:xfrm>
      </p:grpSpPr>
      <p:pic>
        <p:nvPicPr>
          <p:cNvPr id="26" name="Picture 25" descr="Shape&#10;&#10;Description automatically generated with medium confidence">
            <a:extLst>
              <a:ext uri="{FF2B5EF4-FFF2-40B4-BE49-F238E27FC236}">
                <a16:creationId xmlns:a16="http://schemas.microsoft.com/office/drawing/2014/main" id="{3B4E1F50-500D-4F08-9594-04DCAC10E481}"/>
              </a:ext>
            </a:extLst>
          </p:cNvPr>
          <p:cNvPicPr>
            <a:picLocks noChangeAspect="1"/>
          </p:cNvPicPr>
          <p:nvPr userDrawn="1"/>
        </p:nvPicPr>
        <p:blipFill>
          <a:blip r:embed="rId2"/>
          <a:stretch>
            <a:fillRect/>
          </a:stretch>
        </p:blipFill>
        <p:spPr>
          <a:xfrm>
            <a:off x="7877310" y="0"/>
            <a:ext cx="4314690" cy="6858000"/>
          </a:xfrm>
          <a:prstGeom prst="rect">
            <a:avLst/>
          </a:prstGeom>
        </p:spPr>
      </p:pic>
      <p:cxnSp>
        <p:nvCxnSpPr>
          <p:cNvPr id="13" name="Straight Connector 12"/>
          <p:cNvCxnSpPr/>
          <p:nvPr userDrawn="1"/>
        </p:nvCxnSpPr>
        <p:spPr>
          <a:xfrm>
            <a:off x="3101975" y="1484598"/>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14589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2807184"/>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46847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12977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4791062"/>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sp>
        <p:nvSpPr>
          <p:cNvPr id="30" name="Text Placeholder 2"/>
          <p:cNvSpPr>
            <a:spLocks noGrp="1"/>
          </p:cNvSpPr>
          <p:nvPr>
            <p:ph type="body" sz="quarter" idx="10" hasCustomPrompt="1"/>
          </p:nvPr>
        </p:nvSpPr>
        <p:spPr>
          <a:xfrm>
            <a:off x="384784" y="1484598"/>
            <a:ext cx="2521449" cy="1962150"/>
          </a:xfrm>
        </p:spPr>
        <p:txBody>
          <a:bodyPr/>
          <a:lstStyle>
            <a:lvl1pPr marL="0" indent="0">
              <a:lnSpc>
                <a:spcPct val="90000"/>
              </a:lnSpc>
              <a:spcAft>
                <a:spcPts val="0"/>
              </a:spcAft>
              <a:buFont typeface="Arial" panose="020B0604020202020204" pitchFamily="34" charset="0"/>
              <a:buNone/>
              <a:defRPr sz="4000" b="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161944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166661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280736"/>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327903"/>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2939432"/>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2986599"/>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359442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364159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259419"/>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306586"/>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4937056"/>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4984223"/>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08200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Plain side block - A">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71E76E-2742-450B-96BA-3BB549EE2428}"/>
              </a:ext>
            </a:extLst>
          </p:cNvPr>
          <p:cNvSpPr/>
          <p:nvPr userDrawn="1"/>
        </p:nvSpPr>
        <p:spPr>
          <a:xfrm>
            <a:off x="0" y="0"/>
            <a:ext cx="415255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 Placeholder 2"/>
          <p:cNvSpPr>
            <a:spLocks noGrp="1"/>
          </p:cNvSpPr>
          <p:nvPr>
            <p:ph type="body" sz="quarter" idx="12" hasCustomPrompt="1"/>
          </p:nvPr>
        </p:nvSpPr>
        <p:spPr>
          <a:xfrm>
            <a:off x="376238" y="1233488"/>
            <a:ext cx="3437005" cy="2030142"/>
          </a:xfrm>
        </p:spPr>
        <p:txBody>
          <a:bodyPr/>
          <a:lstStyle>
            <a:lvl1pPr marL="0" indent="0">
              <a:lnSpc>
                <a:spcPct val="90000"/>
              </a:lnSpc>
              <a:spcAft>
                <a:spcPts val="0"/>
              </a:spcAft>
              <a:buFont typeface="Arial" panose="020B0604020202020204" pitchFamily="34" charset="0"/>
              <a:buNone/>
              <a:defRPr sz="4000" b="0" cap="none"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5037138" y="1233488"/>
            <a:ext cx="6770687" cy="4651746"/>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E91400AF-DDE0-4462-9B4B-DC7F95F911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45063" y="5980266"/>
            <a:ext cx="781218" cy="552176"/>
          </a:xfrm>
          <a:prstGeom prst="rect">
            <a:avLst/>
          </a:prstGeom>
        </p:spPr>
      </p:pic>
      <p:pic>
        <p:nvPicPr>
          <p:cNvPr id="8" name="Picture 7">
            <a:extLst>
              <a:ext uri="{FF2B5EF4-FFF2-40B4-BE49-F238E27FC236}">
                <a16:creationId xmlns:a16="http://schemas.microsoft.com/office/drawing/2014/main" id="{AB547ADA-2CB9-46E7-811F-C8E01F6F3CE5}"/>
              </a:ext>
            </a:extLst>
          </p:cNvPr>
          <p:cNvPicPr>
            <a:picLocks noChangeAspect="1"/>
          </p:cNvPicPr>
          <p:nvPr userDrawn="1"/>
        </p:nvPicPr>
        <p:blipFill>
          <a:blip r:embed="rId4"/>
          <a:srcRect/>
          <a:stretch/>
        </p:blipFill>
        <p:spPr>
          <a:xfrm>
            <a:off x="0" y="4283345"/>
            <a:ext cx="5907041" cy="2574654"/>
          </a:xfrm>
          <a:prstGeom prst="rect">
            <a:avLst/>
          </a:prstGeom>
        </p:spPr>
      </p:pic>
    </p:spTree>
    <p:extLst>
      <p:ext uri="{BB962C8B-B14F-4D97-AF65-F5344CB8AC3E}">
        <p14:creationId xmlns:p14="http://schemas.microsoft.com/office/powerpoint/2010/main" val="22645934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 Column B">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13D787C6-D70B-4FC4-97F4-CFE3F4731862}"/>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5" name="Text Placeholder 2"/>
          <p:cNvSpPr>
            <a:spLocks noGrp="1"/>
          </p:cNvSpPr>
          <p:nvPr>
            <p:ph type="body" sz="quarter" idx="12" hasCustomPrompt="1"/>
          </p:nvPr>
        </p:nvSpPr>
        <p:spPr>
          <a:xfrm>
            <a:off x="376238" y="453058"/>
            <a:ext cx="10464801" cy="520262"/>
          </a:xfrm>
        </p:spPr>
        <p:txBody>
          <a:bodyPr/>
          <a:lstStyle>
            <a:lvl1pPr marL="0" indent="0">
              <a:lnSpc>
                <a:spcPct val="90000"/>
              </a:lnSpc>
              <a:spcAft>
                <a:spcPts val="0"/>
              </a:spcAft>
              <a:buFont typeface="Arial" panose="020B0604020202020204" pitchFamily="34" charset="0"/>
              <a:buNone/>
              <a:defRPr sz="4000" b="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376239" y="1635854"/>
            <a:ext cx="10464800"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8DEF2034-2DE3-492A-96E2-AC3A81511F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45063" y="5980266"/>
            <a:ext cx="781218" cy="552176"/>
          </a:xfrm>
          <a:prstGeom prst="rect">
            <a:avLst/>
          </a:prstGeom>
        </p:spPr>
      </p:pic>
    </p:spTree>
    <p:extLst>
      <p:ext uri="{BB962C8B-B14F-4D97-AF65-F5344CB8AC3E}">
        <p14:creationId xmlns:p14="http://schemas.microsoft.com/office/powerpoint/2010/main" val="274234687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Column A">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13D787C6-D70B-4FC4-97F4-CFE3F4731862}"/>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5" name="Text Placeholder 2"/>
          <p:cNvSpPr>
            <a:spLocks noGrp="1"/>
          </p:cNvSpPr>
          <p:nvPr>
            <p:ph type="body" sz="quarter" idx="12" hasCustomPrompt="1"/>
          </p:nvPr>
        </p:nvSpPr>
        <p:spPr>
          <a:xfrm>
            <a:off x="1357921" y="453058"/>
            <a:ext cx="9483118" cy="520262"/>
          </a:xfrm>
        </p:spPr>
        <p:txBody>
          <a:bodyPr/>
          <a:lstStyle>
            <a:lvl1pPr marL="0" indent="0">
              <a:lnSpc>
                <a:spcPct val="90000"/>
              </a:lnSpc>
              <a:spcAft>
                <a:spcPts val="0"/>
              </a:spcAft>
              <a:buFont typeface="Arial" panose="020B0604020202020204" pitchFamily="34" charset="0"/>
              <a:buNone/>
              <a:defRPr sz="4000" b="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1635854"/>
            <a:ext cx="9483117"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s A">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0B3D3E76-7890-4FA3-97ED-08A6CF0084EA}"/>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1B0DBB49-FE50-4DE8-A65C-31F9CEE195AB}"/>
              </a:ext>
            </a:extLst>
          </p:cNvPr>
          <p:cNvSpPr>
            <a:spLocks noGrp="1"/>
          </p:cNvSpPr>
          <p:nvPr>
            <p:ph type="body" sz="quarter" idx="11"/>
          </p:nvPr>
        </p:nvSpPr>
        <p:spPr>
          <a:xfrm>
            <a:off x="1357922"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endParaRPr lang="en-US" dirty="0"/>
          </a:p>
        </p:txBody>
      </p:sp>
      <p:sp>
        <p:nvSpPr>
          <p:cNvPr id="4" name="Text Placeholder 7">
            <a:extLst>
              <a:ext uri="{FF2B5EF4-FFF2-40B4-BE49-F238E27FC236}">
                <a16:creationId xmlns:a16="http://schemas.microsoft.com/office/drawing/2014/main" id="{8881AC6B-3501-42AE-A0AC-843B0CEE9D2B}"/>
              </a:ext>
            </a:extLst>
          </p:cNvPr>
          <p:cNvSpPr>
            <a:spLocks noGrp="1"/>
          </p:cNvSpPr>
          <p:nvPr>
            <p:ph type="body" sz="quarter" idx="12"/>
          </p:nvPr>
        </p:nvSpPr>
        <p:spPr>
          <a:xfrm>
            <a:off x="6195034"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1F3F6775-5D50-4053-AFC2-945D3FAFD2B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261040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umn A Plain">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453058"/>
            <a:ext cx="9483118" cy="520262"/>
          </a:xfrm>
        </p:spPr>
        <p:txBody>
          <a:bodyPr/>
          <a:lstStyle>
            <a:lvl1pPr marL="0" indent="0">
              <a:lnSpc>
                <a:spcPct val="90000"/>
              </a:lnSpc>
              <a:spcAft>
                <a:spcPts val="0"/>
              </a:spcAft>
              <a:buFont typeface="Arial" panose="020B0604020202020204" pitchFamily="34" charset="0"/>
              <a:buNone/>
              <a:defRPr sz="4000" b="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1635854"/>
            <a:ext cx="9483117"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14729812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dirty="0"/>
              <a:t>CLICK TO EDIT TITLE</a:t>
            </a:r>
            <a:endParaRPr lang="en-GB" noProof="0" dirty="0"/>
          </a:p>
        </p:txBody>
      </p:sp>
      <p:sp>
        <p:nvSpPr>
          <p:cNvPr id="2" name="Rectangle 1"/>
          <p:cNvSpPr/>
          <p:nvPr/>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5302647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A Pl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1B0DBB49-FE50-4DE8-A65C-31F9CEE195AB}"/>
              </a:ext>
            </a:extLst>
          </p:cNvPr>
          <p:cNvSpPr>
            <a:spLocks noGrp="1"/>
          </p:cNvSpPr>
          <p:nvPr>
            <p:ph type="body" sz="quarter" idx="11"/>
          </p:nvPr>
        </p:nvSpPr>
        <p:spPr>
          <a:xfrm>
            <a:off x="1357922"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endParaRPr lang="en-US" dirty="0"/>
          </a:p>
        </p:txBody>
      </p:sp>
      <p:sp>
        <p:nvSpPr>
          <p:cNvPr id="4" name="Text Placeholder 7">
            <a:extLst>
              <a:ext uri="{FF2B5EF4-FFF2-40B4-BE49-F238E27FC236}">
                <a16:creationId xmlns:a16="http://schemas.microsoft.com/office/drawing/2014/main" id="{8881AC6B-3501-42AE-A0AC-843B0CEE9D2B}"/>
              </a:ext>
            </a:extLst>
          </p:cNvPr>
          <p:cNvSpPr>
            <a:spLocks noGrp="1"/>
          </p:cNvSpPr>
          <p:nvPr>
            <p:ph type="body" sz="quarter" idx="12"/>
          </p:nvPr>
        </p:nvSpPr>
        <p:spPr>
          <a:xfrm>
            <a:off x="6195034"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1F3F6775-5D50-4053-AFC2-945D3FAFD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679632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umns B">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F8457ED5-FFC6-4734-A6E8-9C12AAF7EA0D}"/>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a:xfrm>
            <a:off x="376238" y="450398"/>
            <a:ext cx="10464799" cy="687614"/>
          </a:xfrm>
        </p:spPr>
        <p:txBody>
          <a:bodyPr/>
          <a:lstStyle/>
          <a:p>
            <a:r>
              <a:rPr lang="en-US" dirty="0"/>
              <a:t>Click to edit Master title style</a:t>
            </a:r>
            <a:endParaRPr lang="en-GB" dirty="0"/>
          </a:p>
        </p:txBody>
      </p:sp>
      <p:sp>
        <p:nvSpPr>
          <p:cNvPr id="3" name="Text Placeholder 7">
            <a:extLst>
              <a:ext uri="{FF2B5EF4-FFF2-40B4-BE49-F238E27FC236}">
                <a16:creationId xmlns:a16="http://schemas.microsoft.com/office/drawing/2014/main" id="{1B0DBB49-FE50-4DE8-A65C-31F9CEE195AB}"/>
              </a:ext>
            </a:extLst>
          </p:cNvPr>
          <p:cNvSpPr>
            <a:spLocks noGrp="1"/>
          </p:cNvSpPr>
          <p:nvPr>
            <p:ph type="body" sz="quarter" idx="11"/>
          </p:nvPr>
        </p:nvSpPr>
        <p:spPr>
          <a:xfrm>
            <a:off x="376238" y="1635854"/>
            <a:ext cx="5627688"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sp>
        <p:nvSpPr>
          <p:cNvPr id="4" name="Text Placeholder 7">
            <a:extLst>
              <a:ext uri="{FF2B5EF4-FFF2-40B4-BE49-F238E27FC236}">
                <a16:creationId xmlns:a16="http://schemas.microsoft.com/office/drawing/2014/main" id="{8881AC6B-3501-42AE-A0AC-843B0CEE9D2B}"/>
              </a:ext>
            </a:extLst>
          </p:cNvPr>
          <p:cNvSpPr>
            <a:spLocks noGrp="1"/>
          </p:cNvSpPr>
          <p:nvPr>
            <p:ph type="body" sz="quarter" idx="12"/>
          </p:nvPr>
        </p:nvSpPr>
        <p:spPr>
          <a:xfrm>
            <a:off x="6195034"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5" name="Graphic 31">
            <a:extLst>
              <a:ext uri="{FF2B5EF4-FFF2-40B4-BE49-F238E27FC236}">
                <a16:creationId xmlns:a16="http://schemas.microsoft.com/office/drawing/2014/main" id="{6E7E2E15-3B47-4552-B2F2-43A358272F5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45063" y="5980266"/>
            <a:ext cx="781218" cy="552176"/>
          </a:xfrm>
          <a:prstGeom prst="rect">
            <a:avLst/>
          </a:prstGeom>
        </p:spPr>
      </p:pic>
    </p:spTree>
    <p:extLst>
      <p:ext uri="{BB962C8B-B14F-4D97-AF65-F5344CB8AC3E}">
        <p14:creationId xmlns:p14="http://schemas.microsoft.com/office/powerpoint/2010/main" val="3930530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p:txBody>
          <a:bodyPr/>
          <a:lstStyle/>
          <a:p>
            <a:r>
              <a:rPr lang="en-US"/>
              <a:t>Click to edit Master title style</a:t>
            </a:r>
            <a:endParaRPr lang="en-GB"/>
          </a:p>
        </p:txBody>
      </p:sp>
      <p:pic>
        <p:nvPicPr>
          <p:cNvPr id="7" name="Graphic 31">
            <a:extLst>
              <a:ext uri="{FF2B5EF4-FFF2-40B4-BE49-F238E27FC236}">
                <a16:creationId xmlns:a16="http://schemas.microsoft.com/office/drawing/2014/main" id="{1F3F6775-5D50-4053-AFC2-945D3FAFD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143803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 Slide - QA Left Side">
    <p:bg>
      <p:bgPr>
        <a:solidFill>
          <a:schemeClr val="bg1"/>
        </a:solidFill>
        <a:effectLst/>
      </p:bgPr>
    </p:bg>
    <p:spTree>
      <p:nvGrpSpPr>
        <p:cNvPr id="1" name=""/>
        <p:cNvGrpSpPr/>
        <p:nvPr/>
      </p:nvGrpSpPr>
      <p:grpSpPr>
        <a:xfrm>
          <a:off x="0" y="0"/>
          <a:ext cx="0" cy="0"/>
          <a:chOff x="0" y="0"/>
          <a:chExt cx="0" cy="0"/>
        </a:xfrm>
      </p:grpSpPr>
      <p:pic>
        <p:nvPicPr>
          <p:cNvPr id="7" name="Graphic 31">
            <a:extLst>
              <a:ext uri="{FF2B5EF4-FFF2-40B4-BE49-F238E27FC236}">
                <a16:creationId xmlns:a16="http://schemas.microsoft.com/office/drawing/2014/main" id="{E91400AF-DDE0-4462-9B4B-DC7F95F911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45063" y="5980266"/>
            <a:ext cx="781218" cy="552176"/>
          </a:xfrm>
          <a:prstGeom prst="rect">
            <a:avLst/>
          </a:prstGeom>
        </p:spPr>
      </p:pic>
    </p:spTree>
    <p:extLst>
      <p:ext uri="{BB962C8B-B14F-4D97-AF65-F5344CB8AC3E}">
        <p14:creationId xmlns:p14="http://schemas.microsoft.com/office/powerpoint/2010/main" val="3747991474"/>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lain Background">
    <p:spTree>
      <p:nvGrpSpPr>
        <p:cNvPr id="1" name=""/>
        <p:cNvGrpSpPr/>
        <p:nvPr/>
      </p:nvGrpSpPr>
      <p:grpSpPr>
        <a:xfrm>
          <a:off x="0" y="0"/>
          <a:ext cx="0" cy="0"/>
          <a:chOff x="0" y="0"/>
          <a:chExt cx="0" cy="0"/>
        </a:xfrm>
      </p:grpSpPr>
      <p:sp>
        <p:nvSpPr>
          <p:cNvPr id="2" name="Rectangle 1"/>
          <p:cNvSpPr/>
          <p:nvPr userDrawn="1"/>
        </p:nvSpPr>
        <p:spPr>
          <a:xfrm>
            <a:off x="269737" y="304800"/>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6157694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135799008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33749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Housekeeping">
    <p:bg>
      <p:bgPr>
        <a:solidFill>
          <a:schemeClr val="accent3"/>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4"/>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0948F714-4D77-CD42-BD58-84592393B6D2}"/>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17335061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1_Meet &amp; Greet">
    <p:bg>
      <p:bgPr>
        <a:solidFill>
          <a:schemeClr val="accent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CDCD9ABD-8C57-4882-866C-BC056D757780}"/>
              </a:ext>
            </a:extLst>
          </p:cNvPr>
          <p:cNvPicPr>
            <a:picLocks noChangeAspect="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153247573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chemeClr val="accent4"/>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chemeClr val="accent3"/>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accent3"/>
                </a:solidFill>
              </a:defRPr>
            </a:lvl1pPr>
          </a:lstStyle>
          <a:p>
            <a:r>
              <a:rPr lang="en-US" noProof="0"/>
              <a:t>CLICK TO EDIT TITLE</a:t>
            </a:r>
            <a:endParaRPr lang="en-GB" noProof="0"/>
          </a:p>
        </p:txBody>
      </p:sp>
      <p:sp>
        <p:nvSpPr>
          <p:cNvPr id="2" name="Rectangle 1"/>
          <p:cNvSpPr/>
          <p:nvPr/>
        </p:nvSpPr>
        <p:spPr>
          <a:xfrm>
            <a:off x="0" y="3843795"/>
            <a:ext cx="82296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5963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5387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chemeClr val="accent4"/>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1336967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chemeClr val="accent3"/>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79636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534439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271037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3"/>
          </a:solidFill>
        </p:spPr>
        <p:txBody>
          <a:bodyPr wrap="square" lIns="0" tIns="0" rIns="0" bIns="0" rtlCol="0"/>
          <a:lstStyle/>
          <a:p>
            <a:endParaRPr sz="1029"/>
          </a:p>
        </p:txBody>
      </p:sp>
    </p:spTree>
    <p:extLst>
      <p:ext uri="{BB962C8B-B14F-4D97-AF65-F5344CB8AC3E}">
        <p14:creationId xmlns:p14="http://schemas.microsoft.com/office/powerpoint/2010/main" val="3282367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57284820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918598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81241565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674114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0459826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769868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150341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7155126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681011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9930038-7324-754A-9850-A216F52D7ED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80772063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CDF1ACB8-AF73-DE42-B25D-407198650B9A}"/>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403822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E45BD70D-705E-6C48-85F0-2B8B8D29C2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7875616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61090407-4F3B-F847-A7AB-C8C0EFB28AF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9372227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E49C0454-8721-7947-A56E-58D569350C28}"/>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2186746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E98B0132-AE9F-DA4C-9229-D8371E10A71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1545168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935086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734548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3935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46C840F-99B2-8C4C-A37D-F1F388F0C20C}"/>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6027526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8241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39C13B6-7320-8544-8C3F-972BE573F629}"/>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0420009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91069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032C547-F94C-1241-9D31-1F73ADBB2494}"/>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166848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0865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698D41BD-7B3B-1742-B394-CDE3B9E03C5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4378784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E2A682AD-D487-474A-ACC8-8097477C31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659178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37A21872-726D-FD41-8C44-AEDB5C04354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2363603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Activity 02">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514" y="377546"/>
            <a:ext cx="5336420" cy="6147015"/>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60775263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1_Title Slide - White / Purple">
    <p:spTree>
      <p:nvGrpSpPr>
        <p:cNvPr id="1" name=""/>
        <p:cNvGrpSpPr/>
        <p:nvPr/>
      </p:nvGrpSpPr>
      <p:grpSpPr>
        <a:xfrm>
          <a:off x="0" y="0"/>
          <a:ext cx="0" cy="0"/>
          <a:chOff x="0" y="0"/>
          <a:chExt cx="0" cy="0"/>
        </a:xfrm>
      </p:grpSpPr>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
        <p:nvSpPr>
          <p:cNvPr id="6" name="Title 1">
            <a:extLst>
              <a:ext uri="{FF2B5EF4-FFF2-40B4-BE49-F238E27FC236}">
                <a16:creationId xmlns:a16="http://schemas.microsoft.com/office/drawing/2014/main" id="{E0184910-58FA-4EFA-A539-4B89BFCDC982}"/>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
        <p:nvSpPr>
          <p:cNvPr id="8" name="Text Placeholder 3">
            <a:extLst>
              <a:ext uri="{FF2B5EF4-FFF2-40B4-BE49-F238E27FC236}">
                <a16:creationId xmlns:a16="http://schemas.microsoft.com/office/drawing/2014/main" id="{E6FB43B3-B490-477F-9165-5EA7092C4040}"/>
              </a:ext>
            </a:extLst>
          </p:cNvPr>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35731583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1_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314287398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3217898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97343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5635952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Housekeeping">
    <p:bg>
      <p:bgPr>
        <a:solidFill>
          <a:schemeClr val="accent5"/>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6"/>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BC7927F0-0060-E641-9DF6-FBEA1036D28B}"/>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108439205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1_Housekeeping">
    <p:bg>
      <p:bgPr>
        <a:solidFill>
          <a:schemeClr val="accent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63AF44A-1995-DE4D-9A46-5A2394C80A9F}"/>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5262978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Meet &amp; Greet 2">
    <p:bg>
      <p:bgPr>
        <a:solidFill>
          <a:srgbClr val="E8CC47"/>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D5995ECC-57F0-414E-B59C-F055BAC9DFC8}"/>
              </a:ext>
            </a:extLst>
          </p:cNvPr>
          <p:cNvPicPr>
            <a:picLocks noChangeAspect="1"/>
          </p:cNvPicPr>
          <p:nvPr/>
        </p:nvPicPr>
        <p:blipFill rotWithShape="1">
          <a:blip r:embed="rId4">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71837161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1_Meet &amp; Greet 2">
    <p:bg>
      <p:bgPr>
        <a:solidFill>
          <a:srgbClr val="FF612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EF62B12B-0209-4F2C-B3BB-EE7164671235}"/>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76215597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chemeClr val="accent5"/>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chemeClr val="accent6"/>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bg1"/>
                </a:solidFill>
              </a:defRPr>
            </a:lvl1pPr>
          </a:lstStyle>
          <a:p>
            <a:r>
              <a:rPr lang="en-US" noProof="0"/>
              <a:t>CLICK TO EDIT TITLE</a:t>
            </a:r>
            <a:endParaRPr lang="en-GB" noProof="0"/>
          </a:p>
        </p:txBody>
      </p:sp>
      <p:sp>
        <p:nvSpPr>
          <p:cNvPr id="2" name="Rectangle 1"/>
          <p:cNvSpPr/>
          <p:nvPr/>
        </p:nvSpPr>
        <p:spPr>
          <a:xfrm>
            <a:off x="0" y="3843795"/>
            <a:ext cx="82296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625259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chemeClr val="accent5"/>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924039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chemeClr val="accent6"/>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640671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bg1"/>
                </a:solidFill>
              </a:defRPr>
            </a:lvl1pPr>
          </a:lstStyle>
          <a:p>
            <a:r>
              <a:rPr lang="en-US" noProof="0" dirty="0"/>
              <a:t>CLICK TO EDIT TITLE</a:t>
            </a:r>
            <a:endParaRPr lang="en-GB" noProof="0" dirty="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2851157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0469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366043586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Tree>
    <p:extLst>
      <p:ext uri="{BB962C8B-B14F-4D97-AF65-F5344CB8AC3E}">
        <p14:creationId xmlns:p14="http://schemas.microsoft.com/office/powerpoint/2010/main" val="15037309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74063521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709880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418023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7334672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2033726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0839522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0312746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7365595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E719BA34-23BB-1044-9AD7-64A0FC498A8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799457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image" Target="../media/image1.png"/><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theme" Target="../theme/theme2.xml"/><Relationship Id="rId8"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slideLayout" Target="../slideLayouts/slideLayout104.xml"/><Relationship Id="rId39" Type="http://schemas.openxmlformats.org/officeDocument/2006/relationships/image" Target="../media/image1.png"/><Relationship Id="rId21" Type="http://schemas.openxmlformats.org/officeDocument/2006/relationships/slideLayout" Target="../slideLayouts/slideLayout99.xml"/><Relationship Id="rId34" Type="http://schemas.openxmlformats.org/officeDocument/2006/relationships/slideLayout" Target="../slideLayouts/slideLayout112.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slideLayout" Target="../slideLayouts/slideLayout103.xml"/><Relationship Id="rId33" Type="http://schemas.openxmlformats.org/officeDocument/2006/relationships/slideLayout" Target="../slideLayouts/slideLayout111.xml"/><Relationship Id="rId38" Type="http://schemas.openxmlformats.org/officeDocument/2006/relationships/theme" Target="../theme/theme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29" Type="http://schemas.openxmlformats.org/officeDocument/2006/relationships/slideLayout" Target="../slideLayouts/slideLayout107.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slideLayout" Target="../slideLayouts/slideLayout102.xml"/><Relationship Id="rId32" Type="http://schemas.openxmlformats.org/officeDocument/2006/relationships/slideLayout" Target="../slideLayouts/slideLayout110.xml"/><Relationship Id="rId37" Type="http://schemas.openxmlformats.org/officeDocument/2006/relationships/slideLayout" Target="../slideLayouts/slideLayout115.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28" Type="http://schemas.openxmlformats.org/officeDocument/2006/relationships/slideLayout" Target="../slideLayouts/slideLayout106.xml"/><Relationship Id="rId36" Type="http://schemas.openxmlformats.org/officeDocument/2006/relationships/slideLayout" Target="../slideLayouts/slideLayout114.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31" Type="http://schemas.openxmlformats.org/officeDocument/2006/relationships/slideLayout" Target="../slideLayouts/slideLayout109.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 Id="rId27" Type="http://schemas.openxmlformats.org/officeDocument/2006/relationships/slideLayout" Target="../slideLayouts/slideLayout105.xml"/><Relationship Id="rId30" Type="http://schemas.openxmlformats.org/officeDocument/2006/relationships/slideLayout" Target="../slideLayouts/slideLayout108.xml"/><Relationship Id="rId35" Type="http://schemas.openxmlformats.org/officeDocument/2006/relationships/slideLayout" Target="../slideLayouts/slideLayout113.xml"/><Relationship Id="rId8" Type="http://schemas.openxmlformats.org/officeDocument/2006/relationships/slideLayout" Target="../slideLayouts/slideLayout86.xml"/><Relationship Id="rId3"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 Type="http://schemas.openxmlformats.org/officeDocument/2006/relationships/slideLayout" Target="../slideLayouts/slideLayout118.xml"/><Relationship Id="rId21" Type="http://schemas.openxmlformats.org/officeDocument/2006/relationships/slideLayout" Target="../slideLayouts/slideLayout136.xml"/><Relationship Id="rId34" Type="http://schemas.openxmlformats.org/officeDocument/2006/relationships/image" Target="../media/image1.png"/><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theme" Target="../theme/theme4.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8" Type="http://schemas.openxmlformats.org/officeDocument/2006/relationships/slideLayout" Target="../slideLayouts/slideLayout1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image" Target="../media/image1.png"/><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image" Target="../media/image10.svg"/><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image" Target="../media/image9.png"/><Relationship Id="rId5" Type="http://schemas.openxmlformats.org/officeDocument/2006/relationships/slideLayout" Target="../slideLayouts/slideLayout152.xml"/><Relationship Id="rId10" Type="http://schemas.openxmlformats.org/officeDocument/2006/relationships/theme" Target="../theme/theme5.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
        <p:nvSpPr>
          <p:cNvPr id="4" name="Title Placeholder 1">
            <a:extLst>
              <a:ext uri="{FF2B5EF4-FFF2-40B4-BE49-F238E27FC236}">
                <a16:creationId xmlns:a16="http://schemas.microsoft.com/office/drawing/2014/main" id="{68C8FF7A-4122-1CFB-3D05-628DA91B7891}"/>
              </a:ext>
            </a:extLst>
          </p:cNvPr>
          <p:cNvSpPr>
            <a:spLocks noGrp="1"/>
          </p:cNvSpPr>
          <p:nvPr>
            <p:ph type="title"/>
          </p:nvPr>
        </p:nvSpPr>
        <p:spPr>
          <a:xfrm>
            <a:off x="1349374" y="450398"/>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6" name="Text Placeholder 2">
            <a:extLst>
              <a:ext uri="{FF2B5EF4-FFF2-40B4-BE49-F238E27FC236}">
                <a16:creationId xmlns:a16="http://schemas.microsoft.com/office/drawing/2014/main" id="{CABF3FD1-8B87-CE14-15B2-733621E745D2}"/>
              </a:ext>
            </a:extLst>
          </p:cNvPr>
          <p:cNvSpPr>
            <a:spLocks noGrp="1"/>
          </p:cNvSpPr>
          <p:nvPr>
            <p:ph type="body" idx="1"/>
          </p:nvPr>
        </p:nvSpPr>
        <p:spPr>
          <a:xfrm>
            <a:off x="1350676" y="1596719"/>
            <a:ext cx="9490362" cy="458024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2215713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 id="2147483777" r:id="rId25"/>
    <p:sldLayoutId id="2147483778" r:id="rId26"/>
    <p:sldLayoutId id="2147483779" r:id="rId27"/>
    <p:sldLayoutId id="2147483780" r:id="rId28"/>
    <p:sldLayoutId id="2147483781" r:id="rId29"/>
    <p:sldLayoutId id="2147483782" r:id="rId30"/>
    <p:sldLayoutId id="2147483783" r:id="rId31"/>
    <p:sldLayoutId id="2147483784" r:id="rId32"/>
    <p:sldLayoutId id="2147483785" r:id="rId33"/>
    <p:sldLayoutId id="2147483786" r:id="rId34"/>
    <p:sldLayoutId id="2147483787" r:id="rId35"/>
    <p:sldLayoutId id="2147483788" r:id="rId36"/>
    <p:sldLayoutId id="2147483650" r:id="rId37"/>
    <p:sldLayoutId id="2147483743" r:id="rId38"/>
    <p:sldLayoutId id="2147483748" r:id="rId39"/>
    <p:sldLayoutId id="2147483749" r:id="rId40"/>
    <p:sldLayoutId id="2147483744" r:id="rId41"/>
    <p:sldLayoutId id="2147483747" r:id="rId42"/>
    <p:sldLayoutId id="2147483750" r:id="rId43"/>
    <p:sldLayoutId id="2147483660" r:id="rId44"/>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6"/>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6"/>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6"/>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6"/>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5" pos="851">
          <p15:clr>
            <a:srgbClr val="F26B43"/>
          </p15:clr>
        </p15:guide>
        <p15:guide id="8" pos="1955">
          <p15:clr>
            <a:srgbClr val="F26B43"/>
          </p15:clr>
        </p15:guide>
        <p15:guide id="11" pos="2683">
          <p15:clr>
            <a:srgbClr val="F26B43"/>
          </p15:clr>
        </p15:guide>
        <p15:guide id="14" pos="3783">
          <p15:clr>
            <a:srgbClr val="F26B43"/>
          </p15:clr>
        </p15:guide>
        <p15:guide id="17" pos="4507">
          <p15:clr>
            <a:srgbClr val="F26B43"/>
          </p15:clr>
        </p15:guide>
        <p15:guide id="20" pos="5611">
          <p15:clr>
            <a:srgbClr val="F26B43"/>
          </p15:clr>
        </p15:guide>
        <p15:guide id="23" pos="6335">
          <p15:clr>
            <a:srgbClr val="F26B43"/>
          </p15:clr>
        </p15:guide>
        <p15:guide id="26" pos="7439">
          <p15:clr>
            <a:srgbClr val="F26B43"/>
          </p15:clr>
        </p15:guide>
        <p15:guide id="29" orient="horz" pos="238" userDrawn="1">
          <p15:clr>
            <a:srgbClr val="F26B43"/>
          </p15:clr>
        </p15:guide>
        <p15:guide id="30" orient="horz" pos="4081" userDrawn="1">
          <p15:clr>
            <a:srgbClr val="F26B43"/>
          </p15:clr>
        </p15:guide>
        <p15:guide id="31" pos="237" userDrawn="1">
          <p15:clr>
            <a:srgbClr val="F26B43"/>
          </p15:clr>
        </p15:guide>
        <p15:guide id="32" pos="732" userDrawn="1">
          <p15:clr>
            <a:srgbClr val="F26B43"/>
          </p15:clr>
        </p15:guide>
        <p15:guide id="33" pos="850" userDrawn="1">
          <p15:clr>
            <a:srgbClr val="F26B43"/>
          </p15:clr>
        </p15:guide>
        <p15:guide id="34" pos="1345" userDrawn="1">
          <p15:clr>
            <a:srgbClr val="F26B43"/>
          </p15:clr>
        </p15:guide>
        <p15:guide id="35" pos="1460" userDrawn="1">
          <p15:clr>
            <a:srgbClr val="F26B43"/>
          </p15:clr>
        </p15:guide>
        <p15:guide id="36" pos="1954" userDrawn="1">
          <p15:clr>
            <a:srgbClr val="F26B43"/>
          </p15:clr>
        </p15:guide>
        <p15:guide id="37" pos="2069" userDrawn="1">
          <p15:clr>
            <a:srgbClr val="F26B43"/>
          </p15:clr>
        </p15:guide>
        <p15:guide id="38" pos="2564" userDrawn="1">
          <p15:clr>
            <a:srgbClr val="F26B43"/>
          </p15:clr>
        </p15:guide>
        <p15:guide id="39" pos="2678" userDrawn="1">
          <p15:clr>
            <a:srgbClr val="F26B43"/>
          </p15:clr>
        </p15:guide>
        <p15:guide id="40" pos="3173" userDrawn="1">
          <p15:clr>
            <a:srgbClr val="F26B43"/>
          </p15:clr>
        </p15:guide>
        <p15:guide id="41" pos="3288" userDrawn="1">
          <p15:clr>
            <a:srgbClr val="F26B43"/>
          </p15:clr>
        </p15:guide>
        <p15:guide id="42" pos="3782" userDrawn="1">
          <p15:clr>
            <a:srgbClr val="F26B43"/>
          </p15:clr>
        </p15:guide>
        <p15:guide id="43" pos="3897" userDrawn="1">
          <p15:clr>
            <a:srgbClr val="F26B43"/>
          </p15:clr>
        </p15:guide>
        <p15:guide id="44" pos="4392" userDrawn="1">
          <p15:clr>
            <a:srgbClr val="F26B43"/>
          </p15:clr>
        </p15:guide>
        <p15:guide id="45" pos="4506" userDrawn="1">
          <p15:clr>
            <a:srgbClr val="F26B43"/>
          </p15:clr>
        </p15:guide>
        <p15:guide id="46" pos="5001" userDrawn="1">
          <p15:clr>
            <a:srgbClr val="F26B43"/>
          </p15:clr>
        </p15:guide>
        <p15:guide id="47" pos="5115" userDrawn="1">
          <p15:clr>
            <a:srgbClr val="F26B43"/>
          </p15:clr>
        </p15:guide>
        <p15:guide id="48" pos="5610" userDrawn="1">
          <p15:clr>
            <a:srgbClr val="F26B43"/>
          </p15:clr>
        </p15:guide>
        <p15:guide id="49" pos="5725" userDrawn="1">
          <p15:clr>
            <a:srgbClr val="F26B43"/>
          </p15:clr>
        </p15:guide>
        <p15:guide id="50" pos="6220" userDrawn="1">
          <p15:clr>
            <a:srgbClr val="F26B43"/>
          </p15:clr>
        </p15:guide>
        <p15:guide id="51" pos="6334" userDrawn="1">
          <p15:clr>
            <a:srgbClr val="F26B43"/>
          </p15:clr>
        </p15:guide>
        <p15:guide id="52" pos="6829" userDrawn="1">
          <p15:clr>
            <a:srgbClr val="F26B43"/>
          </p15:clr>
        </p15:guide>
        <p15:guide id="53" pos="6943" userDrawn="1">
          <p15:clr>
            <a:srgbClr val="F26B43"/>
          </p15:clr>
        </p15:guide>
        <p15:guide id="54" pos="7438" userDrawn="1">
          <p15:clr>
            <a:srgbClr val="F26B43"/>
          </p15:clr>
        </p15:guide>
        <p15:guide id="55" pos="3840" userDrawn="1">
          <p15:clr>
            <a:srgbClr val="9FCC3B"/>
          </p15:clr>
        </p15:guide>
        <p15:guide id="56"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895827227"/>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 id="2147483816" r:id="rId27"/>
    <p:sldLayoutId id="2147483817" r:id="rId28"/>
    <p:sldLayoutId id="2147483818" r:id="rId29"/>
    <p:sldLayoutId id="2147483819" r:id="rId30"/>
    <p:sldLayoutId id="2147483820" r:id="rId31"/>
    <p:sldLayoutId id="2147483821" r:id="rId32"/>
    <p:sldLayoutId id="2147483822" r:id="rId33"/>
    <p:sldLayoutId id="2147483823" r:id="rId34"/>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6"/>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6"/>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207996546"/>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9"/>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9"/>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26196463"/>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 id="2147483881" r:id="rId19"/>
    <p:sldLayoutId id="2147483882" r:id="rId20"/>
    <p:sldLayoutId id="2147483883" r:id="rId21"/>
    <p:sldLayoutId id="2147483884" r:id="rId22"/>
    <p:sldLayoutId id="2147483885" r:id="rId23"/>
    <p:sldLayoutId id="2147483886" r:id="rId24"/>
    <p:sldLayoutId id="2147483887" r:id="rId25"/>
    <p:sldLayoutId id="2147483888" r:id="rId26"/>
    <p:sldLayoutId id="2147483889" r:id="rId27"/>
    <p:sldLayoutId id="2147483890" r:id="rId28"/>
    <p:sldLayoutId id="2147483891" r:id="rId29"/>
    <p:sldLayoutId id="2147483892" r:id="rId30"/>
    <p:sldLayoutId id="2147483893" r:id="rId31"/>
    <p:sldLayoutId id="2147483894" r:id="rId32"/>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4"/>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4"/>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0864272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15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156.xml"/><Relationship Id="rId6" Type="http://schemas.openxmlformats.org/officeDocument/2006/relationships/image" Target="../media/image33.png"/><Relationship Id="rId5" Type="http://schemas.openxmlformats.org/officeDocument/2006/relationships/image" Target="../media/image1.png"/><Relationship Id="rId4" Type="http://schemas.openxmlformats.org/officeDocument/2006/relationships/image" Target="../media/image46.wm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56.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xml"/><Relationship Id="rId1" Type="http://schemas.openxmlformats.org/officeDocument/2006/relationships/slideLayout" Target="../slideLayouts/slideLayout156.xml"/><Relationship Id="rId5" Type="http://schemas.openxmlformats.org/officeDocument/2006/relationships/image" Target="../media/image39.png"/><Relationship Id="rId4" Type="http://schemas.openxmlformats.org/officeDocument/2006/relationships/hyperlink" Target="https://start.spring.i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FF9645-10D3-4636-8E7B-FE1FF2991808}"/>
              </a:ext>
            </a:extLst>
          </p:cNvPr>
          <p:cNvSpPr>
            <a:spLocks noGrp="1"/>
          </p:cNvSpPr>
          <p:nvPr>
            <p:ph type="ctrTitle"/>
          </p:nvPr>
        </p:nvSpPr>
        <p:spPr>
          <a:xfrm>
            <a:off x="227356" y="3918000"/>
            <a:ext cx="6484729" cy="1247616"/>
          </a:xfrm>
        </p:spPr>
        <p:txBody>
          <a:bodyPr>
            <a:normAutofit fontScale="90000"/>
          </a:bodyPr>
          <a:lstStyle/>
          <a:p>
            <a:r>
              <a:rPr lang="en-GB" dirty="0"/>
              <a:t>Java Microservices with Spring Boot</a:t>
            </a:r>
          </a:p>
        </p:txBody>
      </p:sp>
    </p:spTree>
    <p:extLst>
      <p:ext uri="{BB962C8B-B14F-4D97-AF65-F5344CB8AC3E}">
        <p14:creationId xmlns:p14="http://schemas.microsoft.com/office/powerpoint/2010/main" val="117794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F2132B-FDD2-FEFE-ABBC-EBD5BF21F0C9}"/>
              </a:ext>
            </a:extLst>
          </p:cNvPr>
          <p:cNvSpPr>
            <a:spLocks noGrp="1"/>
          </p:cNvSpPr>
          <p:nvPr>
            <p:ph type="body" sz="quarter" idx="4294967295"/>
          </p:nvPr>
        </p:nvSpPr>
        <p:spPr>
          <a:xfrm>
            <a:off x="1134118" y="315177"/>
            <a:ext cx="10464800" cy="4843463"/>
          </a:xfrm>
        </p:spPr>
        <p:txBody>
          <a:bodyPr/>
          <a:lstStyle/>
          <a:p>
            <a:r>
              <a:rPr lang="en-GB" sz="3600" dirty="0">
                <a:latin typeface="Montserrat Black" panose="00000A00000000000000" pitchFamily="2" charset="0"/>
              </a:rPr>
              <a:t>Running the Skeleton Application</a:t>
            </a:r>
          </a:p>
        </p:txBody>
      </p:sp>
      <p:sp>
        <p:nvSpPr>
          <p:cNvPr id="5" name="Text Placeholder 2">
            <a:extLst>
              <a:ext uri="{FF2B5EF4-FFF2-40B4-BE49-F238E27FC236}">
                <a16:creationId xmlns:a16="http://schemas.microsoft.com/office/drawing/2014/main" id="{B6B20F89-5B3A-AD2D-0772-1E8269A70401}"/>
              </a:ext>
            </a:extLst>
          </p:cNvPr>
          <p:cNvSpPr txBox="1">
            <a:spLocks/>
          </p:cNvSpPr>
          <p:nvPr/>
        </p:nvSpPr>
        <p:spPr>
          <a:xfrm>
            <a:off x="496309" y="3874765"/>
            <a:ext cx="4749942" cy="374422"/>
          </a:xfrm>
          <a:prstGeom prst="rect">
            <a:avLst/>
          </a:prstGeom>
          <a:solidFill>
            <a:schemeClr val="accent1">
              <a:lumMod val="10000"/>
              <a:lumOff val="90000"/>
            </a:schemeClr>
          </a:solidFill>
          <a:ln>
            <a:solidFill>
              <a:schemeClr val="bg1">
                <a:lumMod val="65000"/>
              </a:schemeClr>
            </a:solidFill>
          </a:ln>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300" b="0" dirty="0">
                <a:solidFill>
                  <a:srgbClr val="00B050"/>
                </a:solidFill>
                <a:latin typeface="Calibri" panose="020F0502020204030204" pitchFamily="34" charset="0"/>
                <a:ea typeface="Calibri" panose="020F0502020204030204" pitchFamily="34" charset="0"/>
                <a:cs typeface="Calibri" panose="020F0502020204030204" pitchFamily="34" charset="0"/>
              </a:rPr>
              <a:t>&gt; java -jar target/todo-0.0.1-SNAPSHOT.jar</a:t>
            </a:r>
            <a:endParaRPr lang="en-GB" sz="1300" dirty="0"/>
          </a:p>
        </p:txBody>
      </p:sp>
      <p:pic>
        <p:nvPicPr>
          <p:cNvPr id="7" name="Picture 6">
            <a:extLst>
              <a:ext uri="{FF2B5EF4-FFF2-40B4-BE49-F238E27FC236}">
                <a16:creationId xmlns:a16="http://schemas.microsoft.com/office/drawing/2014/main" id="{B4A6A4CB-F751-43A7-D3E1-F0DEA14E6430}"/>
              </a:ext>
            </a:extLst>
          </p:cNvPr>
          <p:cNvPicPr>
            <a:picLocks noChangeAspect="1"/>
          </p:cNvPicPr>
          <p:nvPr/>
        </p:nvPicPr>
        <p:blipFill>
          <a:blip r:embed="rId4"/>
          <a:stretch>
            <a:fillRect/>
          </a:stretch>
        </p:blipFill>
        <p:spPr>
          <a:xfrm>
            <a:off x="496309" y="1356978"/>
            <a:ext cx="4757883" cy="2363187"/>
          </a:xfrm>
          <a:prstGeom prst="rect">
            <a:avLst/>
          </a:prstGeom>
          <a:effectLst/>
        </p:spPr>
      </p:pic>
      <p:pic>
        <p:nvPicPr>
          <p:cNvPr id="9" name="Picture 8">
            <a:extLst>
              <a:ext uri="{FF2B5EF4-FFF2-40B4-BE49-F238E27FC236}">
                <a16:creationId xmlns:a16="http://schemas.microsoft.com/office/drawing/2014/main" id="{61F86D9C-1E19-908B-33DE-E91BB85D06B7}"/>
              </a:ext>
            </a:extLst>
          </p:cNvPr>
          <p:cNvPicPr>
            <a:picLocks noChangeAspect="1"/>
          </p:cNvPicPr>
          <p:nvPr/>
        </p:nvPicPr>
        <p:blipFill>
          <a:blip r:embed="rId5"/>
          <a:stretch>
            <a:fillRect/>
          </a:stretch>
        </p:blipFill>
        <p:spPr>
          <a:xfrm>
            <a:off x="496309" y="4292168"/>
            <a:ext cx="4749943" cy="2313872"/>
          </a:xfrm>
          <a:prstGeom prst="rect">
            <a:avLst/>
          </a:prstGeom>
        </p:spPr>
      </p:pic>
      <p:sp>
        <p:nvSpPr>
          <p:cNvPr id="4" name="Text Placeholder 2">
            <a:extLst>
              <a:ext uri="{FF2B5EF4-FFF2-40B4-BE49-F238E27FC236}">
                <a16:creationId xmlns:a16="http://schemas.microsoft.com/office/drawing/2014/main" id="{165050E9-0B7A-4512-EB39-D72D2F43AA10}"/>
              </a:ext>
            </a:extLst>
          </p:cNvPr>
          <p:cNvSpPr txBox="1">
            <a:spLocks/>
          </p:cNvSpPr>
          <p:nvPr/>
        </p:nvSpPr>
        <p:spPr>
          <a:xfrm>
            <a:off x="496309" y="973320"/>
            <a:ext cx="4749943" cy="374422"/>
          </a:xfrm>
          <a:prstGeom prst="rect">
            <a:avLst/>
          </a:prstGeom>
          <a:solidFill>
            <a:schemeClr val="accent1">
              <a:lumMod val="10000"/>
              <a:lumOff val="90000"/>
            </a:schemeClr>
          </a:solidFill>
          <a:ln>
            <a:solidFill>
              <a:schemeClr val="bg1">
                <a:lumMod val="65000"/>
              </a:schemeClr>
            </a:solidFill>
          </a:ln>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300" b="0" dirty="0">
                <a:solidFill>
                  <a:srgbClr val="00B050"/>
                </a:solidFill>
                <a:latin typeface="Calibri" panose="020F0502020204030204" pitchFamily="34" charset="0"/>
                <a:ea typeface="Calibri" panose="020F0502020204030204" pitchFamily="34" charset="0"/>
                <a:cs typeface="Calibri" panose="020F0502020204030204" pitchFamily="34" charset="0"/>
              </a:rPr>
              <a:t>&gt; </a:t>
            </a:r>
            <a:r>
              <a:rPr lang="en-GB" sz="1300" b="0" dirty="0" err="1">
                <a:solidFill>
                  <a:srgbClr val="00B050"/>
                </a:solidFill>
                <a:latin typeface="Calibri" panose="020F0502020204030204" pitchFamily="34" charset="0"/>
                <a:ea typeface="Calibri" panose="020F0502020204030204" pitchFamily="34" charset="0"/>
                <a:cs typeface="Calibri" panose="020F0502020204030204" pitchFamily="34" charset="0"/>
              </a:rPr>
              <a:t>mvn</a:t>
            </a:r>
            <a:r>
              <a:rPr lang="en-GB" sz="1300" b="0" dirty="0">
                <a:solidFill>
                  <a:srgbClr val="00B050"/>
                </a:solidFill>
                <a:latin typeface="Calibri" panose="020F0502020204030204" pitchFamily="34" charset="0"/>
                <a:ea typeface="Calibri" panose="020F0502020204030204" pitchFamily="34" charset="0"/>
                <a:cs typeface="Calibri" panose="020F0502020204030204" pitchFamily="34" charset="0"/>
              </a:rPr>
              <a:t> clean package</a:t>
            </a:r>
            <a:endParaRPr lang="en-GB" sz="1300" dirty="0"/>
          </a:p>
        </p:txBody>
      </p:sp>
      <p:pic>
        <p:nvPicPr>
          <p:cNvPr id="19" name="Picture 18">
            <a:extLst>
              <a:ext uri="{FF2B5EF4-FFF2-40B4-BE49-F238E27FC236}">
                <a16:creationId xmlns:a16="http://schemas.microsoft.com/office/drawing/2014/main" id="{D59E3F9F-7EF9-226C-358C-711CB0D02932}"/>
              </a:ext>
            </a:extLst>
          </p:cNvPr>
          <p:cNvPicPr>
            <a:picLocks noChangeAspect="1"/>
          </p:cNvPicPr>
          <p:nvPr/>
        </p:nvPicPr>
        <p:blipFill>
          <a:blip r:embed="rId6"/>
          <a:stretch>
            <a:fillRect/>
          </a:stretch>
        </p:blipFill>
        <p:spPr>
          <a:xfrm>
            <a:off x="6247579" y="3720165"/>
            <a:ext cx="4906060" cy="2876951"/>
          </a:xfrm>
          <a:prstGeom prst="rect">
            <a:avLst/>
          </a:prstGeom>
        </p:spPr>
      </p:pic>
      <p:cxnSp>
        <p:nvCxnSpPr>
          <p:cNvPr id="22" name="Straight Connector 21">
            <a:extLst>
              <a:ext uri="{FF2B5EF4-FFF2-40B4-BE49-F238E27FC236}">
                <a16:creationId xmlns:a16="http://schemas.microsoft.com/office/drawing/2014/main" id="{951319D8-2AF6-0813-7041-09EEDF341066}"/>
              </a:ext>
            </a:extLst>
          </p:cNvPr>
          <p:cNvCxnSpPr>
            <a:cxnSpLocks/>
          </p:cNvCxnSpPr>
          <p:nvPr/>
        </p:nvCxnSpPr>
        <p:spPr>
          <a:xfrm>
            <a:off x="5246251" y="1194268"/>
            <a:ext cx="808020" cy="2706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0E528C1-FF8D-7E66-CFA0-8299F11DECAE}"/>
              </a:ext>
            </a:extLst>
          </p:cNvPr>
          <p:cNvGrpSpPr/>
          <p:nvPr/>
        </p:nvGrpSpPr>
        <p:grpSpPr>
          <a:xfrm>
            <a:off x="6106387" y="1136491"/>
            <a:ext cx="4880022" cy="772353"/>
            <a:chOff x="7265573" y="4796672"/>
            <a:chExt cx="4880022" cy="772353"/>
          </a:xfrm>
        </p:grpSpPr>
        <p:sp>
          <p:nvSpPr>
            <p:cNvPr id="26" name="Rectangle: Rounded Corners 25">
              <a:extLst>
                <a:ext uri="{FF2B5EF4-FFF2-40B4-BE49-F238E27FC236}">
                  <a16:creationId xmlns:a16="http://schemas.microsoft.com/office/drawing/2014/main" id="{69C20679-D4C7-2DC6-7839-6FDB235B60F9}"/>
                </a:ext>
              </a:extLst>
            </p:cNvPr>
            <p:cNvSpPr/>
            <p:nvPr/>
          </p:nvSpPr>
          <p:spPr>
            <a:xfrm>
              <a:off x="7387713" y="5149876"/>
              <a:ext cx="4757882" cy="419149"/>
            </a:xfrm>
            <a:prstGeom prst="roundRect">
              <a:avLst>
                <a:gd name="adj" fmla="val 369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7" name="Picture 26" descr="Icon&#10;&#10;Description automatically generated">
              <a:extLst>
                <a:ext uri="{FF2B5EF4-FFF2-40B4-BE49-F238E27FC236}">
                  <a16:creationId xmlns:a16="http://schemas.microsoft.com/office/drawing/2014/main" id="{13E7AF3A-D546-B4C3-1A1C-8CF71E071FC3}"/>
                </a:ext>
              </a:extLst>
            </p:cNvPr>
            <p:cNvPicPr>
              <a:picLocks noChangeAspect="1"/>
            </p:cNvPicPr>
            <p:nvPr/>
          </p:nvPicPr>
          <p:blipFill>
            <a:blip r:embed="rId7"/>
            <a:stretch>
              <a:fillRect/>
            </a:stretch>
          </p:blipFill>
          <p:spPr>
            <a:xfrm>
              <a:off x="7265573" y="4799415"/>
              <a:ext cx="520262" cy="520262"/>
            </a:xfrm>
            <a:prstGeom prst="rect">
              <a:avLst/>
            </a:prstGeom>
            <a:ln>
              <a:noFill/>
            </a:ln>
            <a:effectLst>
              <a:outerShdw blurRad="50800" dist="38100" dir="2700000" algn="tl" rotWithShape="0">
                <a:prstClr val="black">
                  <a:alpha val="40000"/>
                </a:prstClr>
              </a:outerShdw>
            </a:effectLst>
          </p:spPr>
        </p:pic>
        <p:sp>
          <p:nvSpPr>
            <p:cNvPr id="28" name="TextBox 27">
              <a:extLst>
                <a:ext uri="{FF2B5EF4-FFF2-40B4-BE49-F238E27FC236}">
                  <a16:creationId xmlns:a16="http://schemas.microsoft.com/office/drawing/2014/main" id="{DDD93AFB-7791-DE53-12DA-14966B07862C}"/>
                </a:ext>
              </a:extLst>
            </p:cNvPr>
            <p:cNvSpPr txBox="1"/>
            <p:nvPr/>
          </p:nvSpPr>
          <p:spPr>
            <a:xfrm>
              <a:off x="7713961" y="4796672"/>
              <a:ext cx="938097" cy="369332"/>
            </a:xfrm>
            <a:prstGeom prst="rect">
              <a:avLst/>
            </a:prstGeom>
            <a:noFill/>
            <a:ln>
              <a:noFill/>
            </a:ln>
          </p:spPr>
          <p:txBody>
            <a:bodyPr wrap="square">
              <a:spAutoFit/>
            </a:bodyPr>
            <a:lstStyle/>
            <a:p>
              <a:pPr algn="ctr"/>
              <a:r>
                <a:rPr lang="en-GB" sz="1800" b="1" dirty="0">
                  <a:solidFill>
                    <a:schemeClr val="tx1">
                      <a:lumMod val="75000"/>
                      <a:lumOff val="25000"/>
                    </a:schemeClr>
                  </a:solidFill>
                </a:rPr>
                <a:t>Notes</a:t>
              </a:r>
            </a:p>
          </p:txBody>
        </p:sp>
        <p:sp>
          <p:nvSpPr>
            <p:cNvPr id="29" name="TextBox 28">
              <a:extLst>
                <a:ext uri="{FF2B5EF4-FFF2-40B4-BE49-F238E27FC236}">
                  <a16:creationId xmlns:a16="http://schemas.microsoft.com/office/drawing/2014/main" id="{B0B7E401-2BA4-B99F-E2CD-899A34039F8B}"/>
                </a:ext>
              </a:extLst>
            </p:cNvPr>
            <p:cNvSpPr txBox="1"/>
            <p:nvPr/>
          </p:nvSpPr>
          <p:spPr>
            <a:xfrm>
              <a:off x="7711126" y="5125935"/>
              <a:ext cx="3360816" cy="276999"/>
            </a:xfrm>
            <a:prstGeom prst="rect">
              <a:avLst/>
            </a:prstGeom>
            <a:noFill/>
            <a:ln>
              <a:noFill/>
            </a:ln>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GB" sz="1200" dirty="0"/>
                <a:t>Need to check in project directory</a:t>
              </a:r>
              <a:endParaRPr lang="en-GB" sz="1200" b="0" dirty="0"/>
            </a:p>
          </p:txBody>
        </p:sp>
      </p:grpSp>
      <p:grpSp>
        <p:nvGrpSpPr>
          <p:cNvPr id="34" name="Group 33">
            <a:extLst>
              <a:ext uri="{FF2B5EF4-FFF2-40B4-BE49-F238E27FC236}">
                <a16:creationId xmlns:a16="http://schemas.microsoft.com/office/drawing/2014/main" id="{34199100-9D13-671C-B3CB-61FD1E4F713E}"/>
              </a:ext>
            </a:extLst>
          </p:cNvPr>
          <p:cNvGrpSpPr/>
          <p:nvPr/>
        </p:nvGrpSpPr>
        <p:grpSpPr>
          <a:xfrm>
            <a:off x="6109050" y="2186604"/>
            <a:ext cx="4875421" cy="1391758"/>
            <a:chOff x="7265573" y="4796672"/>
            <a:chExt cx="4745687" cy="1391758"/>
          </a:xfrm>
        </p:grpSpPr>
        <p:sp>
          <p:nvSpPr>
            <p:cNvPr id="35" name="Rectangle: Rounded Corners 34">
              <a:extLst>
                <a:ext uri="{FF2B5EF4-FFF2-40B4-BE49-F238E27FC236}">
                  <a16:creationId xmlns:a16="http://schemas.microsoft.com/office/drawing/2014/main" id="{0FDD7D84-5054-9852-EB43-862981F09A52}"/>
                </a:ext>
              </a:extLst>
            </p:cNvPr>
            <p:cNvSpPr/>
            <p:nvPr/>
          </p:nvSpPr>
          <p:spPr>
            <a:xfrm>
              <a:off x="7387713" y="5172768"/>
              <a:ext cx="4623547" cy="1015662"/>
            </a:xfrm>
            <a:prstGeom prst="roundRect">
              <a:avLst>
                <a:gd name="adj" fmla="val 369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descr="Icon&#10;&#10;Description automatically generated">
              <a:extLst>
                <a:ext uri="{FF2B5EF4-FFF2-40B4-BE49-F238E27FC236}">
                  <a16:creationId xmlns:a16="http://schemas.microsoft.com/office/drawing/2014/main" id="{409A543E-B095-4DAE-FA71-25D707EA46B6}"/>
                </a:ext>
              </a:extLst>
            </p:cNvPr>
            <p:cNvPicPr>
              <a:picLocks noChangeAspect="1"/>
            </p:cNvPicPr>
            <p:nvPr/>
          </p:nvPicPr>
          <p:blipFill>
            <a:blip r:embed="rId7"/>
            <a:stretch>
              <a:fillRect/>
            </a:stretch>
          </p:blipFill>
          <p:spPr>
            <a:xfrm>
              <a:off x="7265573" y="4799415"/>
              <a:ext cx="520262" cy="520262"/>
            </a:xfrm>
            <a:prstGeom prst="rect">
              <a:avLst/>
            </a:prstGeom>
            <a:ln>
              <a:noFill/>
            </a:ln>
            <a:effectLst>
              <a:outerShdw blurRad="50800" dist="38100" dir="2700000" algn="tl" rotWithShape="0">
                <a:prstClr val="black">
                  <a:alpha val="40000"/>
                </a:prstClr>
              </a:outerShdw>
            </a:effectLst>
          </p:spPr>
        </p:pic>
        <p:sp>
          <p:nvSpPr>
            <p:cNvPr id="37" name="TextBox 36">
              <a:extLst>
                <a:ext uri="{FF2B5EF4-FFF2-40B4-BE49-F238E27FC236}">
                  <a16:creationId xmlns:a16="http://schemas.microsoft.com/office/drawing/2014/main" id="{EA431969-F5CE-3F5A-F7FC-1FD1C8D47A35}"/>
                </a:ext>
              </a:extLst>
            </p:cNvPr>
            <p:cNvSpPr txBox="1"/>
            <p:nvPr/>
          </p:nvSpPr>
          <p:spPr>
            <a:xfrm>
              <a:off x="7713961" y="4796672"/>
              <a:ext cx="938097" cy="369332"/>
            </a:xfrm>
            <a:prstGeom prst="rect">
              <a:avLst/>
            </a:prstGeom>
            <a:noFill/>
            <a:ln>
              <a:noFill/>
            </a:ln>
          </p:spPr>
          <p:txBody>
            <a:bodyPr wrap="square">
              <a:spAutoFit/>
            </a:bodyPr>
            <a:lstStyle/>
            <a:p>
              <a:pPr algn="ctr"/>
              <a:r>
                <a:rPr lang="en-GB" sz="1800" b="1" dirty="0">
                  <a:solidFill>
                    <a:schemeClr val="tx1">
                      <a:lumMod val="75000"/>
                      <a:lumOff val="25000"/>
                    </a:schemeClr>
                  </a:solidFill>
                </a:rPr>
                <a:t>Notes</a:t>
              </a:r>
            </a:p>
          </p:txBody>
        </p:sp>
        <p:sp>
          <p:nvSpPr>
            <p:cNvPr id="38" name="TextBox 37">
              <a:extLst>
                <a:ext uri="{FF2B5EF4-FFF2-40B4-BE49-F238E27FC236}">
                  <a16:creationId xmlns:a16="http://schemas.microsoft.com/office/drawing/2014/main" id="{2FC6BF50-F770-6C89-0AED-2C997B2A4ABD}"/>
                </a:ext>
              </a:extLst>
            </p:cNvPr>
            <p:cNvSpPr txBox="1"/>
            <p:nvPr/>
          </p:nvSpPr>
          <p:spPr>
            <a:xfrm>
              <a:off x="7711126" y="5125935"/>
              <a:ext cx="4300134" cy="1015663"/>
            </a:xfrm>
            <a:prstGeom prst="rect">
              <a:avLst/>
            </a:prstGeom>
            <a:noFill/>
            <a:ln>
              <a:noFill/>
            </a:ln>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GB" sz="1200" dirty="0"/>
                <a:t>You can try to invoke the skeleton application in the browser </a:t>
              </a:r>
              <a:r>
                <a:rPr lang="en-GB" sz="1200" b="1" dirty="0"/>
                <a:t>(http://localhost:8080)</a:t>
              </a:r>
              <a:r>
                <a:rPr lang="en-GB" sz="1200" dirty="0"/>
                <a:t> and you should get a White Page Error as no Endpoint has been defined.</a:t>
              </a:r>
            </a:p>
            <a:p>
              <a:pPr marR="0" lvl="0" algn="l" defTabSz="914400" rtl="0" eaLnBrk="1" fontAlgn="auto" latinLnBrk="0" hangingPunct="1">
                <a:lnSpc>
                  <a:spcPct val="100000"/>
                </a:lnSpc>
                <a:spcBef>
                  <a:spcPts val="0"/>
                </a:spcBef>
                <a:spcAft>
                  <a:spcPts val="0"/>
                </a:spcAft>
                <a:buClrTx/>
                <a:buSzTx/>
                <a:tabLst/>
                <a:defRPr/>
              </a:pPr>
              <a:endParaRPr lang="en-GB" sz="1200" b="0" dirty="0"/>
            </a:p>
            <a:p>
              <a:pPr marR="0" lvl="0" algn="l" defTabSz="914400" rtl="0" eaLnBrk="1" fontAlgn="auto" latinLnBrk="0" hangingPunct="1">
                <a:lnSpc>
                  <a:spcPct val="100000"/>
                </a:lnSpc>
                <a:spcBef>
                  <a:spcPts val="0"/>
                </a:spcBef>
                <a:spcAft>
                  <a:spcPts val="0"/>
                </a:spcAft>
                <a:buClrTx/>
                <a:buSzTx/>
                <a:tabLst/>
                <a:defRPr/>
              </a:pPr>
              <a:r>
                <a:rPr lang="en-GB" sz="1200" dirty="0">
                  <a:solidFill>
                    <a:schemeClr val="accent4">
                      <a:lumMod val="75000"/>
                    </a:schemeClr>
                  </a:solidFill>
                </a:rPr>
                <a:t>Spring Boot defaults to port 8080</a:t>
              </a:r>
            </a:p>
          </p:txBody>
        </p:sp>
      </p:grpSp>
      <p:cxnSp>
        <p:nvCxnSpPr>
          <p:cNvPr id="39" name="Straight Connector 38">
            <a:extLst>
              <a:ext uri="{FF2B5EF4-FFF2-40B4-BE49-F238E27FC236}">
                <a16:creationId xmlns:a16="http://schemas.microsoft.com/office/drawing/2014/main" id="{76380230-2167-641C-5BC7-E104AF596CCD}"/>
              </a:ext>
            </a:extLst>
          </p:cNvPr>
          <p:cNvCxnSpPr>
            <a:cxnSpLocks/>
            <a:endCxn id="35" idx="1"/>
          </p:cNvCxnSpPr>
          <p:nvPr/>
        </p:nvCxnSpPr>
        <p:spPr>
          <a:xfrm flipV="1">
            <a:off x="5267242" y="3070531"/>
            <a:ext cx="967287" cy="223252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A533417-E371-1ADA-1E3E-50E8B7055C94}"/>
              </a:ext>
            </a:extLst>
          </p:cNvPr>
          <p:cNvSpPr>
            <a:spLocks noGrp="1"/>
          </p:cNvSpPr>
          <p:nvPr>
            <p:ph type="sldNum" sz="quarter" idx="4"/>
          </p:nvPr>
        </p:nvSpPr>
        <p:spPr/>
        <p:txBody>
          <a:bodyPr/>
          <a:lstStyle/>
          <a:p>
            <a:fld id="{EF892D59-8F09-EF4B-AD6D-DA609442F868}" type="slidenum">
              <a:rPr lang="en-GB" smtClean="0"/>
              <a:pPr/>
              <a:t>10</a:t>
            </a:fld>
            <a:endParaRPr lang="en-GB"/>
          </a:p>
        </p:txBody>
      </p:sp>
    </p:spTree>
    <p:extLst>
      <p:ext uri="{BB962C8B-B14F-4D97-AF65-F5344CB8AC3E}">
        <p14:creationId xmlns:p14="http://schemas.microsoft.com/office/powerpoint/2010/main" val="251027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463C78-9B0F-B3E5-947C-C6564C586799}"/>
              </a:ext>
            </a:extLst>
          </p:cNvPr>
          <p:cNvSpPr>
            <a:spLocks noGrp="1"/>
          </p:cNvSpPr>
          <p:nvPr>
            <p:ph type="body" sz="quarter" idx="10"/>
          </p:nvPr>
        </p:nvSpPr>
        <p:spPr/>
        <p:txBody>
          <a:bodyPr/>
          <a:lstStyle/>
          <a:p>
            <a:r>
              <a:rPr lang="en-GB" dirty="0"/>
              <a:t>Dependency injection</a:t>
            </a:r>
          </a:p>
        </p:txBody>
      </p:sp>
      <p:grpSp>
        <p:nvGrpSpPr>
          <p:cNvPr id="12" name="Group 11">
            <a:extLst>
              <a:ext uri="{FF2B5EF4-FFF2-40B4-BE49-F238E27FC236}">
                <a16:creationId xmlns:a16="http://schemas.microsoft.com/office/drawing/2014/main" id="{31F95F20-7B6C-AD5E-6CD4-88667E939754}"/>
              </a:ext>
            </a:extLst>
          </p:cNvPr>
          <p:cNvGrpSpPr/>
          <p:nvPr/>
        </p:nvGrpSpPr>
        <p:grpSpPr>
          <a:xfrm>
            <a:off x="9727578" y="811176"/>
            <a:ext cx="2620391" cy="3646177"/>
            <a:chOff x="9446050" y="708930"/>
            <a:chExt cx="2620391" cy="3646177"/>
          </a:xfrm>
        </p:grpSpPr>
        <p:pic>
          <p:nvPicPr>
            <p:cNvPr id="5" name="Picture 4" descr="A picture containing device&#10;&#10;Description automatically generated">
              <a:extLst>
                <a:ext uri="{FF2B5EF4-FFF2-40B4-BE49-F238E27FC236}">
                  <a16:creationId xmlns:a16="http://schemas.microsoft.com/office/drawing/2014/main" id="{9D5DC5AD-AC5F-905A-3A5D-9387B4DD2F0D}"/>
                </a:ext>
              </a:extLst>
            </p:cNvPr>
            <p:cNvPicPr>
              <a:picLocks noChangeAspect="1"/>
            </p:cNvPicPr>
            <p:nvPr/>
          </p:nvPicPr>
          <p:blipFill>
            <a:blip r:embed="rId3"/>
            <a:stretch>
              <a:fillRect/>
            </a:stretch>
          </p:blipFill>
          <p:spPr>
            <a:xfrm rot="3764874">
              <a:off x="9628041" y="708930"/>
              <a:ext cx="2438400" cy="24384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65CC792D-EE5E-5A32-7A46-A8CF2F02604B}"/>
                </a:ext>
              </a:extLst>
            </p:cNvPr>
            <p:cNvPicPr>
              <a:picLocks noChangeAspect="1"/>
            </p:cNvPicPr>
            <p:nvPr/>
          </p:nvPicPr>
          <p:blipFill>
            <a:blip r:embed="rId4"/>
            <a:stretch>
              <a:fillRect/>
            </a:stretch>
          </p:blipFill>
          <p:spPr>
            <a:xfrm rot="1983478">
              <a:off x="9446050" y="3148662"/>
              <a:ext cx="716865" cy="499633"/>
            </a:xfrm>
            <a:prstGeom prst="rect">
              <a:avLst/>
            </a:prstGeom>
            <a:effectLst>
              <a:outerShdw blurRad="50800" dist="38100" dir="2700000" algn="tl" rotWithShape="0">
                <a:prstClr val="black">
                  <a:alpha val="40000"/>
                </a:prstClr>
              </a:outerShdw>
            </a:effectLst>
          </p:spPr>
        </p:pic>
        <p:pic>
          <p:nvPicPr>
            <p:cNvPr id="8" name="Picture 7" descr="Graphical user interface, application&#10;&#10;Description automatically generated">
              <a:extLst>
                <a:ext uri="{FF2B5EF4-FFF2-40B4-BE49-F238E27FC236}">
                  <a16:creationId xmlns:a16="http://schemas.microsoft.com/office/drawing/2014/main" id="{A137E1A4-2F08-DD3B-A64F-712EFFA40DA0}"/>
                </a:ext>
              </a:extLst>
            </p:cNvPr>
            <p:cNvPicPr>
              <a:picLocks noChangeAspect="1"/>
            </p:cNvPicPr>
            <p:nvPr/>
          </p:nvPicPr>
          <p:blipFill>
            <a:blip r:embed="rId4"/>
            <a:stretch>
              <a:fillRect/>
            </a:stretch>
          </p:blipFill>
          <p:spPr>
            <a:xfrm rot="1259699">
              <a:off x="10036341" y="3515439"/>
              <a:ext cx="716865" cy="499633"/>
            </a:xfrm>
            <a:prstGeom prst="rect">
              <a:avLst/>
            </a:prstGeom>
            <a:effectLst>
              <a:outerShdw blurRad="50800" dist="38100" dir="2700000" algn="tl" rotWithShape="0">
                <a:prstClr val="black">
                  <a:alpha val="40000"/>
                </a:prstClr>
              </a:outerShdw>
            </a:effectLst>
          </p:spPr>
        </p:pic>
        <p:pic>
          <p:nvPicPr>
            <p:cNvPr id="9" name="Picture 8" descr="Graphical user interface, application&#10;&#10;Description automatically generated">
              <a:extLst>
                <a:ext uri="{FF2B5EF4-FFF2-40B4-BE49-F238E27FC236}">
                  <a16:creationId xmlns:a16="http://schemas.microsoft.com/office/drawing/2014/main" id="{92BDBECD-A57F-D394-02EB-A977A26E3F67}"/>
                </a:ext>
              </a:extLst>
            </p:cNvPr>
            <p:cNvPicPr>
              <a:picLocks noChangeAspect="1"/>
            </p:cNvPicPr>
            <p:nvPr/>
          </p:nvPicPr>
          <p:blipFill>
            <a:blip r:embed="rId4"/>
            <a:stretch>
              <a:fillRect/>
            </a:stretch>
          </p:blipFill>
          <p:spPr>
            <a:xfrm rot="1549789">
              <a:off x="9559829" y="3491569"/>
              <a:ext cx="716865" cy="499633"/>
            </a:xfrm>
            <a:prstGeom prst="rect">
              <a:avLst/>
            </a:prstGeom>
            <a:effectLst>
              <a:outerShdw blurRad="50800" dist="38100" dir="2700000" algn="tl" rotWithShape="0">
                <a:prstClr val="black">
                  <a:alpha val="40000"/>
                </a:prstClr>
              </a:outerShdw>
            </a:effectLst>
          </p:spPr>
        </p:pic>
        <p:pic>
          <p:nvPicPr>
            <p:cNvPr id="10" name="Picture 9" descr="Graphical user interface, application&#10;&#10;Description automatically generated">
              <a:extLst>
                <a:ext uri="{FF2B5EF4-FFF2-40B4-BE49-F238E27FC236}">
                  <a16:creationId xmlns:a16="http://schemas.microsoft.com/office/drawing/2014/main" id="{1486B6E6-76B0-81D2-CDBE-F55C7C392555}"/>
                </a:ext>
              </a:extLst>
            </p:cNvPr>
            <p:cNvPicPr>
              <a:picLocks noChangeAspect="1"/>
            </p:cNvPicPr>
            <p:nvPr/>
          </p:nvPicPr>
          <p:blipFill>
            <a:blip r:embed="rId4"/>
            <a:stretch>
              <a:fillRect/>
            </a:stretch>
          </p:blipFill>
          <p:spPr>
            <a:xfrm rot="1689181">
              <a:off x="9918965" y="3912335"/>
              <a:ext cx="635281" cy="442772"/>
            </a:xfrm>
            <a:prstGeom prst="rect">
              <a:avLst/>
            </a:prstGeom>
            <a:effectLst>
              <a:outerShdw blurRad="50800" dist="38100" dir="2700000" algn="tl" rotWithShape="0">
                <a:prstClr val="black">
                  <a:alpha val="40000"/>
                </a:prstClr>
              </a:outerShdw>
            </a:effectLst>
          </p:spPr>
        </p:pic>
      </p:grpSp>
      <p:sp>
        <p:nvSpPr>
          <p:cNvPr id="11" name="Oval 10">
            <a:extLst>
              <a:ext uri="{FF2B5EF4-FFF2-40B4-BE49-F238E27FC236}">
                <a16:creationId xmlns:a16="http://schemas.microsoft.com/office/drawing/2014/main" id="{6AC05271-C6A2-280A-23A4-3901414ADA1C}"/>
              </a:ext>
            </a:extLst>
          </p:cNvPr>
          <p:cNvSpPr/>
          <p:nvPr/>
        </p:nvSpPr>
        <p:spPr>
          <a:xfrm>
            <a:off x="5036812" y="4992828"/>
            <a:ext cx="1185687" cy="1185687"/>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0070C0"/>
                </a:solidFill>
              </a:rPr>
              <a:t>Spring Injector</a:t>
            </a:r>
          </a:p>
        </p:txBody>
      </p:sp>
      <p:sp>
        <p:nvSpPr>
          <p:cNvPr id="13" name="Oval 12">
            <a:extLst>
              <a:ext uri="{FF2B5EF4-FFF2-40B4-BE49-F238E27FC236}">
                <a16:creationId xmlns:a16="http://schemas.microsoft.com/office/drawing/2014/main" id="{08E39748-9E6E-A062-7ACF-63D36471C553}"/>
              </a:ext>
            </a:extLst>
          </p:cNvPr>
          <p:cNvSpPr/>
          <p:nvPr/>
        </p:nvSpPr>
        <p:spPr>
          <a:xfrm>
            <a:off x="7005373" y="3766358"/>
            <a:ext cx="1185687" cy="1185687"/>
          </a:xfrm>
          <a:prstGeom prst="ellipse">
            <a:avLst/>
          </a:prstGeom>
          <a:solidFill>
            <a:schemeClr val="bg1"/>
          </a:solid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accent4">
                    <a:lumMod val="75000"/>
                  </a:schemeClr>
                </a:solidFill>
              </a:rPr>
              <a:t>Service Class</a:t>
            </a:r>
          </a:p>
        </p:txBody>
      </p:sp>
      <p:sp>
        <p:nvSpPr>
          <p:cNvPr id="14" name="Oval 13">
            <a:extLst>
              <a:ext uri="{FF2B5EF4-FFF2-40B4-BE49-F238E27FC236}">
                <a16:creationId xmlns:a16="http://schemas.microsoft.com/office/drawing/2014/main" id="{215C7DAE-B773-3B5E-37CA-DF9F977E15A3}"/>
              </a:ext>
            </a:extLst>
          </p:cNvPr>
          <p:cNvSpPr/>
          <p:nvPr/>
        </p:nvSpPr>
        <p:spPr>
          <a:xfrm>
            <a:off x="9018687" y="4970883"/>
            <a:ext cx="1185687" cy="1185687"/>
          </a:xfrm>
          <a:prstGeom prst="ellipse">
            <a:avLst/>
          </a:prstGeom>
          <a:solidFill>
            <a:schemeClr val="bg1"/>
          </a:solidFill>
          <a:ln w="571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008000"/>
                </a:solidFill>
              </a:rPr>
              <a:t>Client Class</a:t>
            </a:r>
          </a:p>
        </p:txBody>
      </p:sp>
      <p:cxnSp>
        <p:nvCxnSpPr>
          <p:cNvPr id="16" name="Straight Arrow Connector 15">
            <a:extLst>
              <a:ext uri="{FF2B5EF4-FFF2-40B4-BE49-F238E27FC236}">
                <a16:creationId xmlns:a16="http://schemas.microsoft.com/office/drawing/2014/main" id="{68C8EED5-8603-C0A4-D74A-08DB47541ED9}"/>
              </a:ext>
            </a:extLst>
          </p:cNvPr>
          <p:cNvCxnSpPr>
            <a:cxnSpLocks/>
            <a:stCxn id="11" idx="7"/>
            <a:endCxn id="13" idx="2"/>
          </p:cNvCxnSpPr>
          <p:nvPr/>
        </p:nvCxnSpPr>
        <p:spPr>
          <a:xfrm flipV="1">
            <a:off x="6048859" y="4359202"/>
            <a:ext cx="956514" cy="80726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751A5B-625D-1EC1-6147-1DA64DD2122D}"/>
              </a:ext>
            </a:extLst>
          </p:cNvPr>
          <p:cNvCxnSpPr>
            <a:cxnSpLocks/>
            <a:stCxn id="11" idx="6"/>
            <a:endCxn id="14" idx="2"/>
          </p:cNvCxnSpPr>
          <p:nvPr/>
        </p:nvCxnSpPr>
        <p:spPr>
          <a:xfrm flipV="1">
            <a:off x="6222499" y="5563727"/>
            <a:ext cx="2796188" cy="2194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C518C6B-2F6E-F136-F126-B51C8C23C0D4}"/>
              </a:ext>
            </a:extLst>
          </p:cNvPr>
          <p:cNvSpPr txBox="1"/>
          <p:nvPr/>
        </p:nvSpPr>
        <p:spPr>
          <a:xfrm>
            <a:off x="5389098" y="4414126"/>
            <a:ext cx="1114831" cy="584775"/>
          </a:xfrm>
          <a:prstGeom prst="rect">
            <a:avLst/>
          </a:prstGeom>
          <a:noFill/>
        </p:spPr>
        <p:txBody>
          <a:bodyPr wrap="square">
            <a:spAutoFit/>
          </a:bodyPr>
          <a:lstStyle/>
          <a:p>
            <a:pPr algn="ctr"/>
            <a:r>
              <a:rPr lang="en-GB" sz="1600" dirty="0">
                <a:solidFill>
                  <a:srgbClr val="0070C0"/>
                </a:solidFill>
                <a:latin typeface="Montserrat Black" panose="00000A00000000000000" pitchFamily="2" charset="0"/>
              </a:rPr>
              <a:t>(1) Create</a:t>
            </a:r>
          </a:p>
        </p:txBody>
      </p:sp>
      <p:sp>
        <p:nvSpPr>
          <p:cNvPr id="24" name="TextBox 23">
            <a:extLst>
              <a:ext uri="{FF2B5EF4-FFF2-40B4-BE49-F238E27FC236}">
                <a16:creationId xmlns:a16="http://schemas.microsoft.com/office/drawing/2014/main" id="{83B7AC2F-F0B0-235D-E374-38F191C17D3E}"/>
              </a:ext>
            </a:extLst>
          </p:cNvPr>
          <p:cNvSpPr txBox="1"/>
          <p:nvPr/>
        </p:nvSpPr>
        <p:spPr>
          <a:xfrm>
            <a:off x="7120982" y="5603593"/>
            <a:ext cx="1114831" cy="584775"/>
          </a:xfrm>
          <a:prstGeom prst="rect">
            <a:avLst/>
          </a:prstGeom>
          <a:noFill/>
        </p:spPr>
        <p:txBody>
          <a:bodyPr wrap="square">
            <a:spAutoFit/>
          </a:bodyPr>
          <a:lstStyle/>
          <a:p>
            <a:pPr algn="ctr"/>
            <a:r>
              <a:rPr lang="en-GB" sz="1600" dirty="0">
                <a:solidFill>
                  <a:srgbClr val="0070C0"/>
                </a:solidFill>
                <a:latin typeface="Montserrat Black" panose="00000A00000000000000" pitchFamily="2" charset="0"/>
              </a:rPr>
              <a:t>(2) Inject</a:t>
            </a:r>
          </a:p>
        </p:txBody>
      </p:sp>
      <p:cxnSp>
        <p:nvCxnSpPr>
          <p:cNvPr id="25" name="Straight Arrow Connector 24">
            <a:extLst>
              <a:ext uri="{FF2B5EF4-FFF2-40B4-BE49-F238E27FC236}">
                <a16:creationId xmlns:a16="http://schemas.microsoft.com/office/drawing/2014/main" id="{BB1723C4-9634-9CB7-1F67-DB0AD7546EBB}"/>
              </a:ext>
            </a:extLst>
          </p:cNvPr>
          <p:cNvCxnSpPr>
            <a:cxnSpLocks/>
            <a:stCxn id="14" idx="1"/>
          </p:cNvCxnSpPr>
          <p:nvPr/>
        </p:nvCxnSpPr>
        <p:spPr>
          <a:xfrm flipH="1" flipV="1">
            <a:off x="8235813" y="4340364"/>
            <a:ext cx="956514" cy="804159"/>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6CB41BB-982B-B1E0-DC5B-7E40A99FCEEA}"/>
              </a:ext>
            </a:extLst>
          </p:cNvPr>
          <p:cNvSpPr txBox="1"/>
          <p:nvPr/>
        </p:nvSpPr>
        <p:spPr>
          <a:xfrm>
            <a:off x="8733809" y="4537236"/>
            <a:ext cx="1114831" cy="338554"/>
          </a:xfrm>
          <a:prstGeom prst="rect">
            <a:avLst/>
          </a:prstGeom>
          <a:noFill/>
        </p:spPr>
        <p:txBody>
          <a:bodyPr wrap="square">
            <a:spAutoFit/>
          </a:bodyPr>
          <a:lstStyle/>
          <a:p>
            <a:pPr algn="ctr"/>
            <a:r>
              <a:rPr lang="en-GB" sz="1600" dirty="0">
                <a:solidFill>
                  <a:srgbClr val="008000"/>
                </a:solidFill>
                <a:latin typeface="Montserrat Black" panose="00000A00000000000000" pitchFamily="2" charset="0"/>
              </a:rPr>
              <a:t>(3) Use</a:t>
            </a:r>
          </a:p>
        </p:txBody>
      </p:sp>
      <p:sp>
        <p:nvSpPr>
          <p:cNvPr id="6" name="Text Placeholder 5">
            <a:extLst>
              <a:ext uri="{FF2B5EF4-FFF2-40B4-BE49-F238E27FC236}">
                <a16:creationId xmlns:a16="http://schemas.microsoft.com/office/drawing/2014/main" id="{910E5EFE-5C16-2113-62A3-ACFF5C5F7FC5}"/>
              </a:ext>
            </a:extLst>
          </p:cNvPr>
          <p:cNvSpPr>
            <a:spLocks noGrp="1"/>
          </p:cNvSpPr>
          <p:nvPr>
            <p:ph type="body" sz="quarter" idx="15"/>
          </p:nvPr>
        </p:nvSpPr>
        <p:spPr>
          <a:xfrm>
            <a:off x="4559965" y="433878"/>
            <a:ext cx="5247369" cy="5119407"/>
          </a:xfrm>
        </p:spPr>
        <p:txBody>
          <a:bodyPr/>
          <a:lstStyle/>
          <a:p>
            <a:r>
              <a:rPr lang="en-GB" sz="2000" dirty="0"/>
              <a:t>Dependency Injection is the ability of an object to supply dependencies of another object.</a:t>
            </a:r>
          </a:p>
          <a:p>
            <a:endParaRPr lang="en-GB" sz="2000" dirty="0"/>
          </a:p>
          <a:p>
            <a:r>
              <a:rPr lang="en-GB" sz="2000" dirty="0"/>
              <a:t>Dependency Injection is one of the main functionalities provided by Spring. It is the process in which Spring will take care of creating and assigning objects needed by another class.</a:t>
            </a:r>
          </a:p>
          <a:p>
            <a:endParaRPr lang="en-GB" sz="2000" dirty="0"/>
          </a:p>
          <a:p>
            <a:endParaRPr lang="en-GB" sz="2000" dirty="0"/>
          </a:p>
          <a:p>
            <a:endParaRPr lang="en-GB" sz="2000" dirty="0"/>
          </a:p>
        </p:txBody>
      </p:sp>
      <p:sp>
        <p:nvSpPr>
          <p:cNvPr id="2" name="Slide Number Placeholder 1">
            <a:extLst>
              <a:ext uri="{FF2B5EF4-FFF2-40B4-BE49-F238E27FC236}">
                <a16:creationId xmlns:a16="http://schemas.microsoft.com/office/drawing/2014/main" id="{077E3D8A-D480-31ED-F38A-0C592897E9DB}"/>
              </a:ext>
            </a:extLst>
          </p:cNvPr>
          <p:cNvSpPr>
            <a:spLocks noGrp="1"/>
          </p:cNvSpPr>
          <p:nvPr>
            <p:ph type="sldNum" sz="quarter" idx="4"/>
          </p:nvPr>
        </p:nvSpPr>
        <p:spPr/>
        <p:txBody>
          <a:bodyPr/>
          <a:lstStyle/>
          <a:p>
            <a:fld id="{EF892D59-8F09-EF4B-AD6D-DA609442F868}" type="slidenum">
              <a:rPr lang="en-GB" smtClean="0"/>
              <a:pPr/>
              <a:t>11</a:t>
            </a:fld>
            <a:endParaRPr lang="en-GB"/>
          </a:p>
        </p:txBody>
      </p:sp>
    </p:spTree>
    <p:extLst>
      <p:ext uri="{BB962C8B-B14F-4D97-AF65-F5344CB8AC3E}">
        <p14:creationId xmlns:p14="http://schemas.microsoft.com/office/powerpoint/2010/main" val="272340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9FE078E9-926F-2256-4763-CFD2869CB3C0}"/>
              </a:ext>
            </a:extLst>
          </p:cNvPr>
          <p:cNvSpPr/>
          <p:nvPr/>
        </p:nvSpPr>
        <p:spPr>
          <a:xfrm>
            <a:off x="1866507" y="1307111"/>
            <a:ext cx="4053525" cy="5395344"/>
          </a:xfrm>
          <a:prstGeom prst="roundRect">
            <a:avLst>
              <a:gd name="adj" fmla="val 188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Object 6">
            <a:extLst>
              <a:ext uri="{FF2B5EF4-FFF2-40B4-BE49-F238E27FC236}">
                <a16:creationId xmlns:a16="http://schemas.microsoft.com/office/drawing/2014/main" id="{B0420869-646A-E2AA-32A2-5780E8B2AB4C}"/>
              </a:ext>
            </a:extLst>
          </p:cNvPr>
          <p:cNvGraphicFramePr>
            <a:graphicFrameLocks noChangeAspect="1"/>
          </p:cNvGraphicFramePr>
          <p:nvPr>
            <p:extLst>
              <p:ext uri="{D42A27DB-BD31-4B8C-83A1-F6EECF244321}">
                <p14:modId xmlns:p14="http://schemas.microsoft.com/office/powerpoint/2010/main" val="2692886884"/>
              </p:ext>
            </p:extLst>
          </p:nvPr>
        </p:nvGraphicFramePr>
        <p:xfrm>
          <a:off x="109689" y="4533396"/>
          <a:ext cx="780386" cy="838832"/>
        </p:xfrm>
        <a:graphic>
          <a:graphicData uri="http://schemas.openxmlformats.org/presentationml/2006/ole">
            <mc:AlternateContent xmlns:mc="http://schemas.openxmlformats.org/markup-compatibility/2006">
              <mc:Choice xmlns:v="urn:schemas-microsoft-com:vml" Requires="v">
                <p:oleObj r:id="rId3" imgW="6437880" imgH="6488640" progId="">
                  <p:embed/>
                </p:oleObj>
              </mc:Choice>
              <mc:Fallback>
                <p:oleObj r:id="rId3" imgW="6437880" imgH="6488640" progId="">
                  <p:embed/>
                  <p:pic>
                    <p:nvPicPr>
                      <p:cNvPr id="7" name="Object 6">
                        <a:extLst>
                          <a:ext uri="{FF2B5EF4-FFF2-40B4-BE49-F238E27FC236}">
                            <a16:creationId xmlns:a16="http://schemas.microsoft.com/office/drawing/2014/main" id="{B0420869-646A-E2AA-32A2-5780E8B2AB4C}"/>
                          </a:ext>
                        </a:extLst>
                      </p:cNvPr>
                      <p:cNvPicPr/>
                      <p:nvPr/>
                    </p:nvPicPr>
                    <p:blipFill>
                      <a:blip r:embed="rId4"/>
                      <a:stretch>
                        <a:fillRect/>
                      </a:stretch>
                    </p:blipFill>
                    <p:spPr>
                      <a:xfrm>
                        <a:off x="109689" y="4533396"/>
                        <a:ext cx="780386" cy="838832"/>
                      </a:xfrm>
                      <a:prstGeom prst="rect">
                        <a:avLst/>
                      </a:prstGeom>
                    </p:spPr>
                  </p:pic>
                </p:oleObj>
              </mc:Fallback>
            </mc:AlternateContent>
          </a:graphicData>
        </a:graphic>
      </p:graphicFrame>
      <p:grpSp>
        <p:nvGrpSpPr>
          <p:cNvPr id="11" name="Group 10">
            <a:extLst>
              <a:ext uri="{FF2B5EF4-FFF2-40B4-BE49-F238E27FC236}">
                <a16:creationId xmlns:a16="http://schemas.microsoft.com/office/drawing/2014/main" id="{F5DB848A-3663-9A72-7C10-9D9CD34611BB}"/>
              </a:ext>
            </a:extLst>
          </p:cNvPr>
          <p:cNvGrpSpPr/>
          <p:nvPr/>
        </p:nvGrpSpPr>
        <p:grpSpPr>
          <a:xfrm>
            <a:off x="2216497" y="3707473"/>
            <a:ext cx="3480549" cy="2495861"/>
            <a:chOff x="2602996" y="3806083"/>
            <a:chExt cx="3480549" cy="2180437"/>
          </a:xfrm>
        </p:grpSpPr>
        <p:sp>
          <p:nvSpPr>
            <p:cNvPr id="15" name="Text Placeholder 2">
              <a:extLst>
                <a:ext uri="{FF2B5EF4-FFF2-40B4-BE49-F238E27FC236}">
                  <a16:creationId xmlns:a16="http://schemas.microsoft.com/office/drawing/2014/main" id="{DA08C49C-F92B-EDED-EBAA-06E045F1F404}"/>
                </a:ext>
              </a:extLst>
            </p:cNvPr>
            <p:cNvSpPr txBox="1">
              <a:spLocks/>
            </p:cNvSpPr>
            <p:nvPr/>
          </p:nvSpPr>
          <p:spPr>
            <a:xfrm>
              <a:off x="2602996" y="3806083"/>
              <a:ext cx="3480549" cy="1856061"/>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public Lesson()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 </a:t>
              </a:r>
              <a:r>
                <a:rPr lang="en-GB" sz="1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new</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a:solidFill>
                    <a:srgbClr val="00B050"/>
                  </a:solidFill>
                  <a:latin typeface="Consolas" panose="020B0609020204030204" pitchFamily="49" charset="0"/>
                  <a:ea typeface="Calibri" panose="020F0502020204030204" pitchFamily="34" charset="0"/>
                  <a:cs typeface="Calibri" panose="020F0502020204030204" pitchFamily="34" charset="0"/>
                </a:rPr>
                <a:t>.....</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dirty="0"/>
            </a:p>
          </p:txBody>
        </p:sp>
        <p:sp>
          <p:nvSpPr>
            <p:cNvPr id="6" name="Text Placeholder 2">
              <a:extLst>
                <a:ext uri="{FF2B5EF4-FFF2-40B4-BE49-F238E27FC236}">
                  <a16:creationId xmlns:a16="http://schemas.microsoft.com/office/drawing/2014/main" id="{3A4A6517-E7A7-F383-2A71-D796B5CB03EB}"/>
                </a:ext>
              </a:extLst>
            </p:cNvPr>
            <p:cNvSpPr txBox="1">
              <a:spLocks/>
            </p:cNvSpPr>
            <p:nvPr/>
          </p:nvSpPr>
          <p:spPr>
            <a:xfrm>
              <a:off x="2602996" y="5652717"/>
              <a:ext cx="3480549" cy="33380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Client Class</a:t>
              </a:r>
            </a:p>
          </p:txBody>
        </p:sp>
      </p:grpSp>
      <p:grpSp>
        <p:nvGrpSpPr>
          <p:cNvPr id="10" name="Group 9">
            <a:extLst>
              <a:ext uri="{FF2B5EF4-FFF2-40B4-BE49-F238E27FC236}">
                <a16:creationId xmlns:a16="http://schemas.microsoft.com/office/drawing/2014/main" id="{D90D7CF1-C575-C3D1-7CD7-23CDF18265D7}"/>
              </a:ext>
            </a:extLst>
          </p:cNvPr>
          <p:cNvGrpSpPr/>
          <p:nvPr/>
        </p:nvGrpSpPr>
        <p:grpSpPr>
          <a:xfrm>
            <a:off x="2199292" y="1490487"/>
            <a:ext cx="3480549" cy="1251550"/>
            <a:chOff x="2602996" y="378709"/>
            <a:chExt cx="3480549" cy="1251550"/>
          </a:xfrm>
        </p:grpSpPr>
        <p:sp>
          <p:nvSpPr>
            <p:cNvPr id="8" name="Text Placeholder 2">
              <a:extLst>
                <a:ext uri="{FF2B5EF4-FFF2-40B4-BE49-F238E27FC236}">
                  <a16:creationId xmlns:a16="http://schemas.microsoft.com/office/drawing/2014/main" id="{7BD425EA-7D96-DDEB-52A3-F1EAB1844B5B}"/>
                </a:ext>
              </a:extLst>
            </p:cNvPr>
            <p:cNvSpPr txBox="1">
              <a:spLocks/>
            </p:cNvSpPr>
            <p:nvPr/>
          </p:nvSpPr>
          <p:spPr>
            <a:xfrm>
              <a:off x="2602996" y="714306"/>
              <a:ext cx="3480548" cy="915953"/>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a:solidFill>
                    <a:srgbClr val="00B050"/>
                  </a:solidFill>
                  <a:latin typeface="Consolas" panose="020B0609020204030204" pitchFamily="49" charset="0"/>
                  <a:ea typeface="Calibri" panose="020F0502020204030204" pitchFamily="34" charset="0"/>
                  <a:cs typeface="Calibri" panose="020F0502020204030204" pitchFamily="34" charset="0"/>
                </a:rPr>
                <a:t>.....</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endParaRPr lang="en-GB" dirty="0">
                <a:solidFill>
                  <a:srgbClr val="00B050"/>
                </a:solidFill>
              </a:endParaRPr>
            </a:p>
          </p:txBody>
        </p:sp>
        <p:sp>
          <p:nvSpPr>
            <p:cNvPr id="9" name="Text Placeholder 2">
              <a:extLst>
                <a:ext uri="{FF2B5EF4-FFF2-40B4-BE49-F238E27FC236}">
                  <a16:creationId xmlns:a16="http://schemas.microsoft.com/office/drawing/2014/main" id="{8BAB8B67-35BB-18A9-DB05-80383170444E}"/>
                </a:ext>
              </a:extLst>
            </p:cNvPr>
            <p:cNvSpPr txBox="1">
              <a:spLocks/>
            </p:cNvSpPr>
            <p:nvPr/>
          </p:nvSpPr>
          <p:spPr>
            <a:xfrm>
              <a:off x="2602996" y="378709"/>
              <a:ext cx="3480549" cy="33380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Service Class</a:t>
              </a:r>
            </a:p>
          </p:txBody>
        </p:sp>
      </p:grpSp>
      <p:grpSp>
        <p:nvGrpSpPr>
          <p:cNvPr id="1037" name="Group 1036">
            <a:extLst>
              <a:ext uri="{FF2B5EF4-FFF2-40B4-BE49-F238E27FC236}">
                <a16:creationId xmlns:a16="http://schemas.microsoft.com/office/drawing/2014/main" id="{85708BDE-CC34-C7FD-F63E-A3725C61A2FD}"/>
              </a:ext>
            </a:extLst>
          </p:cNvPr>
          <p:cNvGrpSpPr/>
          <p:nvPr/>
        </p:nvGrpSpPr>
        <p:grpSpPr>
          <a:xfrm>
            <a:off x="956562" y="4781106"/>
            <a:ext cx="1428419" cy="673839"/>
            <a:chOff x="956562" y="4781106"/>
            <a:chExt cx="1428419" cy="673839"/>
          </a:xfrm>
        </p:grpSpPr>
        <p:sp>
          <p:nvSpPr>
            <p:cNvPr id="28" name="TextBox 27">
              <a:extLst>
                <a:ext uri="{FF2B5EF4-FFF2-40B4-BE49-F238E27FC236}">
                  <a16:creationId xmlns:a16="http://schemas.microsoft.com/office/drawing/2014/main" id="{4205727A-404E-792F-C2F7-F35F9EF48C65}"/>
                </a:ext>
              </a:extLst>
            </p:cNvPr>
            <p:cNvSpPr txBox="1"/>
            <p:nvPr/>
          </p:nvSpPr>
          <p:spPr>
            <a:xfrm>
              <a:off x="956562" y="4870170"/>
              <a:ext cx="1259935" cy="584775"/>
            </a:xfrm>
            <a:prstGeom prst="rect">
              <a:avLst/>
            </a:prstGeom>
            <a:noFill/>
          </p:spPr>
          <p:txBody>
            <a:bodyPr wrap="square">
              <a:spAutoFit/>
            </a:bodyPr>
            <a:lstStyle/>
            <a:p>
              <a:pPr algn="ctr"/>
              <a:r>
                <a:rPr lang="en-GB" sz="16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Explicit instantiation</a:t>
              </a:r>
            </a:p>
          </p:txBody>
        </p:sp>
        <p:cxnSp>
          <p:nvCxnSpPr>
            <p:cNvPr id="17" name="Straight Arrow Connector 16">
              <a:extLst>
                <a:ext uri="{FF2B5EF4-FFF2-40B4-BE49-F238E27FC236}">
                  <a16:creationId xmlns:a16="http://schemas.microsoft.com/office/drawing/2014/main" id="{92322F60-A903-F319-3A1E-AFC3BC125923}"/>
                </a:ext>
              </a:extLst>
            </p:cNvPr>
            <p:cNvCxnSpPr>
              <a:cxnSpLocks/>
            </p:cNvCxnSpPr>
            <p:nvPr/>
          </p:nvCxnSpPr>
          <p:spPr>
            <a:xfrm flipV="1">
              <a:off x="956562" y="4781106"/>
              <a:ext cx="1428419" cy="7633"/>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9" name="Group 1038">
            <a:extLst>
              <a:ext uri="{FF2B5EF4-FFF2-40B4-BE49-F238E27FC236}">
                <a16:creationId xmlns:a16="http://schemas.microsoft.com/office/drawing/2014/main" id="{5E34D409-51B6-CF42-F52C-2C2C0A48514D}"/>
              </a:ext>
            </a:extLst>
          </p:cNvPr>
          <p:cNvGrpSpPr/>
          <p:nvPr/>
        </p:nvGrpSpPr>
        <p:grpSpPr>
          <a:xfrm>
            <a:off x="9995948" y="2034890"/>
            <a:ext cx="1523816" cy="1318132"/>
            <a:chOff x="9995948" y="2034890"/>
            <a:chExt cx="1523816" cy="1318132"/>
          </a:xfrm>
        </p:grpSpPr>
        <p:cxnSp>
          <p:nvCxnSpPr>
            <p:cNvPr id="57" name="Straight Arrow Connector 56">
              <a:extLst>
                <a:ext uri="{FF2B5EF4-FFF2-40B4-BE49-F238E27FC236}">
                  <a16:creationId xmlns:a16="http://schemas.microsoft.com/office/drawing/2014/main" id="{AD56B710-B149-3439-CF8D-F8C3BA187991}"/>
                </a:ext>
              </a:extLst>
            </p:cNvPr>
            <p:cNvCxnSpPr>
              <a:cxnSpLocks/>
              <a:stCxn id="38" idx="0"/>
            </p:cNvCxnSpPr>
            <p:nvPr/>
          </p:nvCxnSpPr>
          <p:spPr>
            <a:xfrm flipH="1" flipV="1">
              <a:off x="10005908" y="2422670"/>
              <a:ext cx="1013885" cy="930352"/>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DAAB45F-9656-9957-1D78-970AFDB11863}"/>
                </a:ext>
              </a:extLst>
            </p:cNvPr>
            <p:cNvSpPr txBox="1"/>
            <p:nvPr/>
          </p:nvSpPr>
          <p:spPr>
            <a:xfrm>
              <a:off x="9995948" y="2034890"/>
              <a:ext cx="1523816" cy="338554"/>
            </a:xfrm>
            <a:prstGeom prst="rect">
              <a:avLst/>
            </a:prstGeom>
            <a:noFill/>
          </p:spPr>
          <p:txBody>
            <a:bodyPr wrap="square">
              <a:spAutoFit/>
            </a:bodyPr>
            <a:lstStyle/>
            <a:p>
              <a:pPr algn="ctr"/>
              <a:r>
                <a:rPr lang="en-GB" sz="16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(1) Instantiate</a:t>
              </a:r>
            </a:p>
          </p:txBody>
        </p:sp>
      </p:grpSp>
      <p:grpSp>
        <p:nvGrpSpPr>
          <p:cNvPr id="1045" name="Group 1044">
            <a:extLst>
              <a:ext uri="{FF2B5EF4-FFF2-40B4-BE49-F238E27FC236}">
                <a16:creationId xmlns:a16="http://schemas.microsoft.com/office/drawing/2014/main" id="{CEBC0048-D21C-981F-C11A-BB61741A46E9}"/>
              </a:ext>
            </a:extLst>
          </p:cNvPr>
          <p:cNvGrpSpPr/>
          <p:nvPr/>
        </p:nvGrpSpPr>
        <p:grpSpPr>
          <a:xfrm>
            <a:off x="2773076" y="2742037"/>
            <a:ext cx="1186939" cy="1292635"/>
            <a:chOff x="2773076" y="2742037"/>
            <a:chExt cx="1186939" cy="1292635"/>
          </a:xfrm>
        </p:grpSpPr>
        <p:sp>
          <p:nvSpPr>
            <p:cNvPr id="23" name="Rectangle 22">
              <a:extLst>
                <a:ext uri="{FF2B5EF4-FFF2-40B4-BE49-F238E27FC236}">
                  <a16:creationId xmlns:a16="http://schemas.microsoft.com/office/drawing/2014/main" id="{77D0DD63-6AFB-635C-ED74-0C1E7E7836C0}"/>
                </a:ext>
              </a:extLst>
            </p:cNvPr>
            <p:cNvSpPr/>
            <p:nvPr/>
          </p:nvSpPr>
          <p:spPr>
            <a:xfrm>
              <a:off x="2773076" y="3356236"/>
              <a:ext cx="1186939" cy="31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Depends on</a:t>
              </a:r>
            </a:p>
          </p:txBody>
        </p:sp>
        <p:cxnSp>
          <p:nvCxnSpPr>
            <p:cNvPr id="32" name="Straight Arrow Connector 31">
              <a:extLst>
                <a:ext uri="{FF2B5EF4-FFF2-40B4-BE49-F238E27FC236}">
                  <a16:creationId xmlns:a16="http://schemas.microsoft.com/office/drawing/2014/main" id="{E342F62E-5276-8563-ED73-EAF7DA74F762}"/>
                </a:ext>
              </a:extLst>
            </p:cNvPr>
            <p:cNvCxnSpPr>
              <a:cxnSpLocks/>
              <a:endCxn id="8" idx="2"/>
            </p:cNvCxnSpPr>
            <p:nvPr/>
          </p:nvCxnSpPr>
          <p:spPr>
            <a:xfrm flipV="1">
              <a:off x="3939566" y="2742037"/>
              <a:ext cx="0" cy="1292635"/>
            </a:xfrm>
            <a:prstGeom prst="straightConnector1">
              <a:avLst/>
            </a:prstGeom>
            <a:ln w="28575">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041" name="TextBox 1040">
            <a:extLst>
              <a:ext uri="{FF2B5EF4-FFF2-40B4-BE49-F238E27FC236}">
                <a16:creationId xmlns:a16="http://schemas.microsoft.com/office/drawing/2014/main" id="{129E1B17-4A85-EB2D-234C-D0060361E186}"/>
              </a:ext>
            </a:extLst>
          </p:cNvPr>
          <p:cNvSpPr txBox="1"/>
          <p:nvPr/>
        </p:nvSpPr>
        <p:spPr>
          <a:xfrm>
            <a:off x="1866506" y="937778"/>
            <a:ext cx="4053525" cy="369332"/>
          </a:xfrm>
          <a:prstGeom prst="rect">
            <a:avLst/>
          </a:prstGeom>
          <a:noFill/>
        </p:spPr>
        <p:txBody>
          <a:bodyPr wrap="square">
            <a:spAutoFit/>
          </a:bodyPr>
          <a:lstStyle/>
          <a:p>
            <a:pPr algn="ctr"/>
            <a:r>
              <a:rPr lang="en-GB" sz="1800" b="1" dirty="0">
                <a:latin typeface="Montserrat" panose="00000500000000000000" pitchFamily="2" charset="0"/>
                <a:ea typeface="Microsoft YaHei UI" panose="020B0503020204020204" pitchFamily="34" charset="-122"/>
              </a:rPr>
              <a:t>Manual Instantiation</a:t>
            </a:r>
          </a:p>
        </p:txBody>
      </p:sp>
      <p:grpSp>
        <p:nvGrpSpPr>
          <p:cNvPr id="1046" name="Group 1045">
            <a:extLst>
              <a:ext uri="{FF2B5EF4-FFF2-40B4-BE49-F238E27FC236}">
                <a16:creationId xmlns:a16="http://schemas.microsoft.com/office/drawing/2014/main" id="{9AF372C4-BF2F-2E49-7EBF-E1C5A63D422B}"/>
              </a:ext>
            </a:extLst>
          </p:cNvPr>
          <p:cNvGrpSpPr/>
          <p:nvPr/>
        </p:nvGrpSpPr>
        <p:grpSpPr>
          <a:xfrm>
            <a:off x="6096000" y="959533"/>
            <a:ext cx="5866614" cy="5752348"/>
            <a:chOff x="6096000" y="959533"/>
            <a:chExt cx="5866614" cy="5752348"/>
          </a:xfrm>
        </p:grpSpPr>
        <p:sp>
          <p:nvSpPr>
            <p:cNvPr id="53" name="Rectangle: Rounded Corners 52">
              <a:extLst>
                <a:ext uri="{FF2B5EF4-FFF2-40B4-BE49-F238E27FC236}">
                  <a16:creationId xmlns:a16="http://schemas.microsoft.com/office/drawing/2014/main" id="{D8AD2CEF-5DEF-D5AD-6AD7-A6EC0B8D7F9F}"/>
                </a:ext>
              </a:extLst>
            </p:cNvPr>
            <p:cNvSpPr/>
            <p:nvPr/>
          </p:nvSpPr>
          <p:spPr>
            <a:xfrm>
              <a:off x="6129004" y="1307110"/>
              <a:ext cx="5833610" cy="5404771"/>
            </a:xfrm>
            <a:prstGeom prst="roundRect">
              <a:avLst>
                <a:gd name="adj" fmla="val 916"/>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0" name="Group 39">
              <a:extLst>
                <a:ext uri="{FF2B5EF4-FFF2-40B4-BE49-F238E27FC236}">
                  <a16:creationId xmlns:a16="http://schemas.microsoft.com/office/drawing/2014/main" id="{FAAF42AA-D18B-FEED-D05D-27B5A33A36F7}"/>
                </a:ext>
              </a:extLst>
            </p:cNvPr>
            <p:cNvGrpSpPr/>
            <p:nvPr/>
          </p:nvGrpSpPr>
          <p:grpSpPr>
            <a:xfrm>
              <a:off x="6306531" y="3987537"/>
              <a:ext cx="3699377" cy="2538104"/>
              <a:chOff x="6306531" y="3469064"/>
              <a:chExt cx="3699377" cy="2538104"/>
            </a:xfrm>
          </p:grpSpPr>
          <p:sp>
            <p:nvSpPr>
              <p:cNvPr id="27" name="Text Placeholder 2">
                <a:extLst>
                  <a:ext uri="{FF2B5EF4-FFF2-40B4-BE49-F238E27FC236}">
                    <a16:creationId xmlns:a16="http://schemas.microsoft.com/office/drawing/2014/main" id="{E120AAC4-B282-E6E7-0F10-C30738E55D4F}"/>
                  </a:ext>
                </a:extLst>
              </p:cNvPr>
              <p:cNvSpPr txBox="1">
                <a:spLocks/>
              </p:cNvSpPr>
              <p:nvPr/>
            </p:nvSpPr>
            <p:spPr>
              <a:xfrm>
                <a:off x="6306531" y="3469064"/>
                <a:ext cx="3699377" cy="2213727"/>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@Autowired</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4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public Lesson() {</a:t>
                </a:r>
              </a:p>
              <a:p>
                <a:pPr>
                  <a:spcAft>
                    <a:spcPts val="300"/>
                  </a:spcAft>
                </a:pPr>
                <a:r>
                  <a:rPr lang="en-GB" sz="1400" b="0" dirty="0">
                    <a:solidFill>
                      <a:srgbClr val="00B050"/>
                    </a:solidFill>
                    <a:latin typeface="Consolas" panose="020B0609020204030204" pitchFamily="49" charset="0"/>
                    <a:ea typeface="Calibri" panose="020F0502020204030204" pitchFamily="34" charset="0"/>
                    <a:cs typeface="Calibri" panose="020F0502020204030204" pitchFamily="34" charset="0"/>
                  </a:rPr>
                  <a:t>    .....</a:t>
                </a:r>
                <a:endPar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400" b="0" dirty="0">
                  <a:latin typeface="Calibri" panose="020F0502020204030204" pitchFamily="34" charset="0"/>
                  <a:ea typeface="Calibri" panose="020F0502020204030204" pitchFamily="34" charset="0"/>
                  <a:cs typeface="Calibri" panose="020F0502020204030204" pitchFamily="34" charset="0"/>
                </a:endParaRPr>
              </a:p>
              <a:p>
                <a:endParaRPr lang="en-GB" dirty="0"/>
              </a:p>
            </p:txBody>
          </p:sp>
          <p:sp>
            <p:nvSpPr>
              <p:cNvPr id="29" name="Text Placeholder 2">
                <a:extLst>
                  <a:ext uri="{FF2B5EF4-FFF2-40B4-BE49-F238E27FC236}">
                    <a16:creationId xmlns:a16="http://schemas.microsoft.com/office/drawing/2014/main" id="{DCA12E02-3D42-DBCE-606B-47FFF04550A6}"/>
                  </a:ext>
                </a:extLst>
              </p:cNvPr>
              <p:cNvSpPr txBox="1">
                <a:spLocks/>
              </p:cNvSpPr>
              <p:nvPr/>
            </p:nvSpPr>
            <p:spPr>
              <a:xfrm>
                <a:off x="6306531" y="5652717"/>
                <a:ext cx="3699377" cy="354451"/>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Client Class</a:t>
                </a:r>
              </a:p>
            </p:txBody>
          </p:sp>
        </p:grpSp>
        <p:grpSp>
          <p:nvGrpSpPr>
            <p:cNvPr id="39" name="Group 38">
              <a:extLst>
                <a:ext uri="{FF2B5EF4-FFF2-40B4-BE49-F238E27FC236}">
                  <a16:creationId xmlns:a16="http://schemas.microsoft.com/office/drawing/2014/main" id="{24ECB824-CA8F-F9EC-2BD0-EE1CC8A628D9}"/>
                </a:ext>
              </a:extLst>
            </p:cNvPr>
            <p:cNvGrpSpPr/>
            <p:nvPr/>
          </p:nvGrpSpPr>
          <p:grpSpPr>
            <a:xfrm>
              <a:off x="6306531" y="1451538"/>
              <a:ext cx="3699377" cy="1601049"/>
              <a:chOff x="6306531" y="124186"/>
              <a:chExt cx="3699377" cy="1601049"/>
            </a:xfrm>
          </p:grpSpPr>
          <p:sp>
            <p:nvSpPr>
              <p:cNvPr id="33" name="Text Placeholder 2">
                <a:extLst>
                  <a:ext uri="{FF2B5EF4-FFF2-40B4-BE49-F238E27FC236}">
                    <a16:creationId xmlns:a16="http://schemas.microsoft.com/office/drawing/2014/main" id="{EA883D8E-D67F-346B-6718-43018D26D3ED}"/>
                  </a:ext>
                </a:extLst>
              </p:cNvPr>
              <p:cNvSpPr txBox="1">
                <a:spLocks/>
              </p:cNvSpPr>
              <p:nvPr/>
            </p:nvSpPr>
            <p:spPr>
              <a:xfrm>
                <a:off x="6306531" y="484840"/>
                <a:ext cx="3699376" cy="1240395"/>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@Service</a:t>
                </a: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a:t>
                </a:r>
                <a:r>
                  <a:rPr lang="en-GB"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400" b="0" dirty="0">
                    <a:solidFill>
                      <a:srgbClr val="00B050"/>
                    </a:solidFill>
                    <a:latin typeface="Consolas" panose="020B0609020204030204" pitchFamily="49" charset="0"/>
                    <a:ea typeface="Calibri" panose="020F0502020204030204" pitchFamily="34" charset="0"/>
                    <a:cs typeface="Calibri" panose="020F0502020204030204" pitchFamily="34" charset="0"/>
                  </a:rPr>
                  <a:t>  .....</a:t>
                </a:r>
                <a:endPar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4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endParaRPr lang="en-GB" dirty="0">
                  <a:solidFill>
                    <a:srgbClr val="00B050"/>
                  </a:solidFill>
                </a:endParaRPr>
              </a:p>
            </p:txBody>
          </p:sp>
          <p:sp>
            <p:nvSpPr>
              <p:cNvPr id="34" name="Text Placeholder 2">
                <a:extLst>
                  <a:ext uri="{FF2B5EF4-FFF2-40B4-BE49-F238E27FC236}">
                    <a16:creationId xmlns:a16="http://schemas.microsoft.com/office/drawing/2014/main" id="{7FD7DE11-0894-99E1-24B0-CF56FA08DFEB}"/>
                  </a:ext>
                </a:extLst>
              </p:cNvPr>
              <p:cNvSpPr txBox="1">
                <a:spLocks/>
              </p:cNvSpPr>
              <p:nvPr/>
            </p:nvSpPr>
            <p:spPr>
              <a:xfrm>
                <a:off x="6306531" y="124186"/>
                <a:ext cx="3699377" cy="354451"/>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Service Class</a:t>
                </a:r>
              </a:p>
            </p:txBody>
          </p:sp>
        </p:grpSp>
        <p:grpSp>
          <p:nvGrpSpPr>
            <p:cNvPr id="42" name="Group 41">
              <a:extLst>
                <a:ext uri="{FF2B5EF4-FFF2-40B4-BE49-F238E27FC236}">
                  <a16:creationId xmlns:a16="http://schemas.microsoft.com/office/drawing/2014/main" id="{62BBD178-F9B2-5603-1BFE-C6B384BDF2E5}"/>
                </a:ext>
              </a:extLst>
            </p:cNvPr>
            <p:cNvGrpSpPr/>
            <p:nvPr/>
          </p:nvGrpSpPr>
          <p:grpSpPr>
            <a:xfrm>
              <a:off x="10171188" y="3353022"/>
              <a:ext cx="1697209" cy="1084164"/>
              <a:chOff x="9662474" y="2166069"/>
              <a:chExt cx="1697209" cy="1084164"/>
            </a:xfrm>
          </p:grpSpPr>
          <p:sp>
            <p:nvSpPr>
              <p:cNvPr id="38" name="Text Placeholder 2">
                <a:extLst>
                  <a:ext uri="{FF2B5EF4-FFF2-40B4-BE49-F238E27FC236}">
                    <a16:creationId xmlns:a16="http://schemas.microsoft.com/office/drawing/2014/main" id="{805A7564-4784-FB08-8D67-AD1B12584111}"/>
                  </a:ext>
                </a:extLst>
              </p:cNvPr>
              <p:cNvSpPr txBox="1">
                <a:spLocks/>
              </p:cNvSpPr>
              <p:nvPr/>
            </p:nvSpPr>
            <p:spPr>
              <a:xfrm>
                <a:off x="9662474" y="2166069"/>
                <a:ext cx="1697209" cy="354451"/>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600" b="0" dirty="0">
                    <a:latin typeface="Montserrat" panose="00000500000000000000" pitchFamily="2" charset="0"/>
                    <a:ea typeface="Microsoft YaHei UI" panose="020B0503020204020204" pitchFamily="34" charset="-122"/>
                  </a:rPr>
                  <a:t>Injector</a:t>
                </a:r>
              </a:p>
            </p:txBody>
          </p:sp>
          <p:sp>
            <p:nvSpPr>
              <p:cNvPr id="41" name="Text Placeholder 2">
                <a:extLst>
                  <a:ext uri="{FF2B5EF4-FFF2-40B4-BE49-F238E27FC236}">
                    <a16:creationId xmlns:a16="http://schemas.microsoft.com/office/drawing/2014/main" id="{6B32E7AD-ED25-06FA-BB63-D573D273582F}"/>
                  </a:ext>
                </a:extLst>
              </p:cNvPr>
              <p:cNvSpPr txBox="1">
                <a:spLocks/>
              </p:cNvSpPr>
              <p:nvPr/>
            </p:nvSpPr>
            <p:spPr>
              <a:xfrm>
                <a:off x="9662474" y="2519644"/>
                <a:ext cx="1697209" cy="730589"/>
              </a:xfrm>
              <a:prstGeom prst="rect">
                <a:avLst/>
              </a:prstGeom>
              <a:solidFill>
                <a:srgbClr val="F8F8F8"/>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ctr"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1600" b="0" dirty="0">
                  <a:latin typeface="Montserrat" panose="00000500000000000000" pitchFamily="2" charset="0"/>
                  <a:ea typeface="Microsoft YaHei UI" panose="020B0503020204020204" pitchFamily="34" charset="-122"/>
                </a:endParaRPr>
              </a:p>
            </p:txBody>
          </p:sp>
          <p:pic>
            <p:nvPicPr>
              <p:cNvPr id="37" name="Picture 36" descr="Logo&#10;&#10;Description automatically generated">
                <a:extLst>
                  <a:ext uri="{FF2B5EF4-FFF2-40B4-BE49-F238E27FC236}">
                    <a16:creationId xmlns:a16="http://schemas.microsoft.com/office/drawing/2014/main" id="{D345D99A-CDE4-BE21-45C2-F7FD2C7B4388}"/>
                  </a:ext>
                </a:extLst>
              </p:cNvPr>
              <p:cNvPicPr>
                <a:picLocks noChangeAspect="1"/>
              </p:cNvPicPr>
              <p:nvPr/>
            </p:nvPicPr>
            <p:blipFill>
              <a:blip r:embed="rId6"/>
              <a:stretch>
                <a:fillRect/>
              </a:stretch>
            </p:blipFill>
            <p:spPr>
              <a:xfrm>
                <a:off x="10117192" y="2580626"/>
                <a:ext cx="787773" cy="669607"/>
              </a:xfrm>
              <a:prstGeom prst="rect">
                <a:avLst/>
              </a:prstGeom>
            </p:spPr>
          </p:pic>
        </p:grpSp>
        <p:sp>
          <p:nvSpPr>
            <p:cNvPr id="1034" name="Rectangle 1033">
              <a:extLst>
                <a:ext uri="{FF2B5EF4-FFF2-40B4-BE49-F238E27FC236}">
                  <a16:creationId xmlns:a16="http://schemas.microsoft.com/office/drawing/2014/main" id="{B2F1F205-EDD3-0709-9336-3A823C434C71}"/>
                </a:ext>
              </a:extLst>
            </p:cNvPr>
            <p:cNvSpPr/>
            <p:nvPr/>
          </p:nvSpPr>
          <p:spPr>
            <a:xfrm>
              <a:off x="6632508" y="3549894"/>
              <a:ext cx="1186939" cy="46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Depends on</a:t>
              </a:r>
            </a:p>
          </p:txBody>
        </p:sp>
        <p:cxnSp>
          <p:nvCxnSpPr>
            <p:cNvPr id="1035" name="Straight Arrow Connector 1034">
              <a:extLst>
                <a:ext uri="{FF2B5EF4-FFF2-40B4-BE49-F238E27FC236}">
                  <a16:creationId xmlns:a16="http://schemas.microsoft.com/office/drawing/2014/main" id="{D63D9D89-12E7-9ABA-4261-055868323156}"/>
                </a:ext>
              </a:extLst>
            </p:cNvPr>
            <p:cNvCxnSpPr>
              <a:cxnSpLocks/>
            </p:cNvCxnSpPr>
            <p:nvPr/>
          </p:nvCxnSpPr>
          <p:spPr>
            <a:xfrm flipV="1">
              <a:off x="7911417" y="3056943"/>
              <a:ext cx="0" cy="1545354"/>
            </a:xfrm>
            <a:prstGeom prst="straightConnector1">
              <a:avLst/>
            </a:prstGeom>
            <a:ln w="28575">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2" name="TextBox 1041">
              <a:extLst>
                <a:ext uri="{FF2B5EF4-FFF2-40B4-BE49-F238E27FC236}">
                  <a16:creationId xmlns:a16="http://schemas.microsoft.com/office/drawing/2014/main" id="{138604EB-87F3-617B-05F3-351752626900}"/>
                </a:ext>
              </a:extLst>
            </p:cNvPr>
            <p:cNvSpPr txBox="1"/>
            <p:nvPr/>
          </p:nvSpPr>
          <p:spPr>
            <a:xfrm>
              <a:off x="6096000" y="959533"/>
              <a:ext cx="5833610" cy="369332"/>
            </a:xfrm>
            <a:prstGeom prst="rect">
              <a:avLst/>
            </a:prstGeom>
            <a:noFill/>
          </p:spPr>
          <p:txBody>
            <a:bodyPr wrap="square">
              <a:spAutoFit/>
            </a:bodyPr>
            <a:lstStyle/>
            <a:p>
              <a:pPr algn="ctr"/>
              <a:r>
                <a:rPr lang="en-GB" sz="1800" b="1" dirty="0">
                  <a:latin typeface="Montserrat" panose="00000500000000000000" pitchFamily="2" charset="0"/>
                  <a:ea typeface="Microsoft YaHei UI" panose="020B0503020204020204" pitchFamily="34" charset="-122"/>
                </a:rPr>
                <a:t>Dependency Injection via Spring</a:t>
              </a:r>
            </a:p>
          </p:txBody>
        </p:sp>
      </p:grpSp>
      <p:grpSp>
        <p:nvGrpSpPr>
          <p:cNvPr id="1038" name="Group 1037">
            <a:extLst>
              <a:ext uri="{FF2B5EF4-FFF2-40B4-BE49-F238E27FC236}">
                <a16:creationId xmlns:a16="http://schemas.microsoft.com/office/drawing/2014/main" id="{75AA11E9-D6A5-0688-0FCA-D11DF7BA423E}"/>
              </a:ext>
            </a:extLst>
          </p:cNvPr>
          <p:cNvGrpSpPr/>
          <p:nvPr/>
        </p:nvGrpSpPr>
        <p:grpSpPr>
          <a:xfrm>
            <a:off x="9553999" y="4437186"/>
            <a:ext cx="2314398" cy="432984"/>
            <a:chOff x="9577284" y="4437186"/>
            <a:chExt cx="2314398" cy="432984"/>
          </a:xfrm>
        </p:grpSpPr>
        <p:cxnSp>
          <p:nvCxnSpPr>
            <p:cNvPr id="44" name="Straight Arrow Connector 43">
              <a:extLst>
                <a:ext uri="{FF2B5EF4-FFF2-40B4-BE49-F238E27FC236}">
                  <a16:creationId xmlns:a16="http://schemas.microsoft.com/office/drawing/2014/main" id="{69B45421-CA66-F150-62E3-960940BFB17C}"/>
                </a:ext>
              </a:extLst>
            </p:cNvPr>
            <p:cNvCxnSpPr>
              <a:cxnSpLocks/>
              <a:stCxn id="41" idx="2"/>
            </p:cNvCxnSpPr>
            <p:nvPr/>
          </p:nvCxnSpPr>
          <p:spPr>
            <a:xfrm flipH="1">
              <a:off x="9577284" y="4437186"/>
              <a:ext cx="1465794" cy="235482"/>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15B3CB2-344D-E7D2-88AF-BFAC9EA3A5C9}"/>
                </a:ext>
              </a:extLst>
            </p:cNvPr>
            <p:cNvSpPr txBox="1"/>
            <p:nvPr/>
          </p:nvSpPr>
          <p:spPr>
            <a:xfrm>
              <a:off x="10806996" y="4531616"/>
              <a:ext cx="1084686" cy="338554"/>
            </a:xfrm>
            <a:prstGeom prst="rect">
              <a:avLst/>
            </a:prstGeom>
            <a:noFill/>
          </p:spPr>
          <p:txBody>
            <a:bodyPr wrap="square">
              <a:spAutoFit/>
            </a:bodyPr>
            <a:lstStyle/>
            <a:p>
              <a:pPr algn="ctr"/>
              <a:r>
                <a:rPr lang="en-GB" sz="16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(2) Injects</a:t>
              </a:r>
            </a:p>
          </p:txBody>
        </p:sp>
      </p:grpSp>
      <p:sp>
        <p:nvSpPr>
          <p:cNvPr id="1047" name="Text Placeholder 1">
            <a:extLst>
              <a:ext uri="{FF2B5EF4-FFF2-40B4-BE49-F238E27FC236}">
                <a16:creationId xmlns:a16="http://schemas.microsoft.com/office/drawing/2014/main" id="{AF3790FA-4172-0CF6-8957-3AD832F18C04}"/>
              </a:ext>
            </a:extLst>
          </p:cNvPr>
          <p:cNvSpPr>
            <a:spLocks noGrp="1"/>
          </p:cNvSpPr>
          <p:nvPr>
            <p:ph type="body" sz="quarter" idx="4294967295"/>
          </p:nvPr>
        </p:nvSpPr>
        <p:spPr>
          <a:xfrm>
            <a:off x="1103905" y="300518"/>
            <a:ext cx="10464800" cy="598910"/>
          </a:xfrm>
        </p:spPr>
        <p:txBody>
          <a:bodyPr/>
          <a:lstStyle/>
          <a:p>
            <a:r>
              <a:rPr lang="en-GB" sz="3600" dirty="0">
                <a:latin typeface="Montserrat Black" panose="00000A00000000000000" pitchFamily="2" charset="0"/>
              </a:rPr>
              <a:t>Spring DI</a:t>
            </a:r>
          </a:p>
        </p:txBody>
      </p:sp>
      <p:sp>
        <p:nvSpPr>
          <p:cNvPr id="2" name="Slide Number Placeholder 1">
            <a:extLst>
              <a:ext uri="{FF2B5EF4-FFF2-40B4-BE49-F238E27FC236}">
                <a16:creationId xmlns:a16="http://schemas.microsoft.com/office/drawing/2014/main" id="{A02337C8-B718-91ED-FCFB-10C74E26D6CE}"/>
              </a:ext>
            </a:extLst>
          </p:cNvPr>
          <p:cNvSpPr>
            <a:spLocks noGrp="1"/>
          </p:cNvSpPr>
          <p:nvPr>
            <p:ph type="sldNum" sz="quarter" idx="4"/>
          </p:nvPr>
        </p:nvSpPr>
        <p:spPr/>
        <p:txBody>
          <a:bodyPr/>
          <a:lstStyle/>
          <a:p>
            <a:fld id="{EF892D59-8F09-EF4B-AD6D-DA609442F868}" type="slidenum">
              <a:rPr lang="en-GB" smtClean="0"/>
              <a:pPr/>
              <a:t>12</a:t>
            </a:fld>
            <a:endParaRPr lang="en-GB"/>
          </a:p>
        </p:txBody>
      </p:sp>
    </p:spTree>
    <p:extLst>
      <p:ext uri="{BB962C8B-B14F-4D97-AF65-F5344CB8AC3E}">
        <p14:creationId xmlns:p14="http://schemas.microsoft.com/office/powerpoint/2010/main" val="233968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5"/>
                                        </p:tgtEl>
                                        <p:attrNameLst>
                                          <p:attrName>style.visibility</p:attrName>
                                        </p:attrNameLst>
                                      </p:cBhvr>
                                      <p:to>
                                        <p:strVal val="visible"/>
                                      </p:to>
                                    </p:set>
                                    <p:animEffect transition="in" filter="wipe(down)">
                                      <p:cBhvr>
                                        <p:cTn id="7" dur="500"/>
                                        <p:tgtEl>
                                          <p:spTgt spid="10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7"/>
                                        </p:tgtEl>
                                        <p:attrNameLst>
                                          <p:attrName>style.visibility</p:attrName>
                                        </p:attrNameLst>
                                      </p:cBhvr>
                                      <p:to>
                                        <p:strVal val="visible"/>
                                      </p:to>
                                    </p:set>
                                    <p:animEffect transition="in" filter="wipe(left)">
                                      <p:cBhvr>
                                        <p:cTn id="12" dur="500"/>
                                        <p:tgtEl>
                                          <p:spTgt spid="10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6"/>
                                        </p:tgtEl>
                                        <p:attrNameLst>
                                          <p:attrName>style.visibility</p:attrName>
                                        </p:attrNameLst>
                                      </p:cBhvr>
                                      <p:to>
                                        <p:strVal val="visible"/>
                                      </p:to>
                                    </p:set>
                                    <p:animEffect transition="in" filter="fade">
                                      <p:cBhvr>
                                        <p:cTn id="17" dur="500"/>
                                        <p:tgtEl>
                                          <p:spTgt spid="10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039"/>
                                        </p:tgtEl>
                                        <p:attrNameLst>
                                          <p:attrName>style.visibility</p:attrName>
                                        </p:attrNameLst>
                                      </p:cBhvr>
                                      <p:to>
                                        <p:strVal val="visible"/>
                                      </p:to>
                                    </p:set>
                                    <p:animEffect transition="in" filter="wipe(right)">
                                      <p:cBhvr>
                                        <p:cTn id="22" dur="500"/>
                                        <p:tgtEl>
                                          <p:spTgt spid="10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038"/>
                                        </p:tgtEl>
                                        <p:attrNameLst>
                                          <p:attrName>style.visibility</p:attrName>
                                        </p:attrNameLst>
                                      </p:cBhvr>
                                      <p:to>
                                        <p:strVal val="visible"/>
                                      </p:to>
                                    </p:set>
                                    <p:animEffect transition="in" filter="wipe(right)">
                                      <p:cBhvr>
                                        <p:cTn id="27"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18273-C479-228C-BA0C-8809DC050D90}"/>
              </a:ext>
            </a:extLst>
          </p:cNvPr>
          <p:cNvSpPr>
            <a:spLocks noGrp="1"/>
          </p:cNvSpPr>
          <p:nvPr>
            <p:ph type="body" sz="quarter" idx="4294967295"/>
          </p:nvPr>
        </p:nvSpPr>
        <p:spPr>
          <a:xfrm>
            <a:off x="1133440" y="330662"/>
            <a:ext cx="10464800" cy="520700"/>
          </a:xfrm>
        </p:spPr>
        <p:txBody>
          <a:bodyPr/>
          <a:lstStyle/>
          <a:p>
            <a:r>
              <a:rPr lang="en-GB" sz="3600" dirty="0">
                <a:latin typeface="Montserrat Black" panose="00000A00000000000000" pitchFamily="2" charset="0"/>
              </a:rPr>
              <a:t>Spring Dependency Injection types</a:t>
            </a:r>
            <a:endParaRPr lang="en-GB" sz="3600" dirty="0">
              <a:solidFill>
                <a:schemeClr val="accent4">
                  <a:lumMod val="60000"/>
                  <a:lumOff val="40000"/>
                </a:schemeClr>
              </a:solidFill>
              <a:latin typeface="Montserrat Black" panose="00000A00000000000000" pitchFamily="2" charset="0"/>
            </a:endParaRPr>
          </a:p>
        </p:txBody>
      </p:sp>
      <p:sp>
        <p:nvSpPr>
          <p:cNvPr id="7" name="Text Placeholder 2">
            <a:extLst>
              <a:ext uri="{FF2B5EF4-FFF2-40B4-BE49-F238E27FC236}">
                <a16:creationId xmlns:a16="http://schemas.microsoft.com/office/drawing/2014/main" id="{733F0A0D-D124-3847-851D-052B75A6A58D}"/>
              </a:ext>
            </a:extLst>
          </p:cNvPr>
          <p:cNvSpPr txBox="1">
            <a:spLocks/>
          </p:cNvSpPr>
          <p:nvPr/>
        </p:nvSpPr>
        <p:spPr>
          <a:xfrm>
            <a:off x="3994485" y="3816857"/>
            <a:ext cx="3911536" cy="1529750"/>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dirty="0"/>
          </a:p>
        </p:txBody>
      </p:sp>
      <p:sp>
        <p:nvSpPr>
          <p:cNvPr id="23" name="TextBox 22">
            <a:extLst>
              <a:ext uri="{FF2B5EF4-FFF2-40B4-BE49-F238E27FC236}">
                <a16:creationId xmlns:a16="http://schemas.microsoft.com/office/drawing/2014/main" id="{7E3BB485-3497-5A03-65A0-11816D8667CD}"/>
              </a:ext>
            </a:extLst>
          </p:cNvPr>
          <p:cNvSpPr txBox="1"/>
          <p:nvPr/>
        </p:nvSpPr>
        <p:spPr>
          <a:xfrm>
            <a:off x="2441829" y="1595445"/>
            <a:ext cx="7308342" cy="1477328"/>
          </a:xfrm>
          <a:prstGeom prst="rect">
            <a:avLst/>
          </a:prstGeom>
          <a:noFill/>
        </p:spPr>
        <p:txBody>
          <a:bodyPr wrap="square">
            <a:spAutoFit/>
          </a:bodyPr>
          <a:lstStyle/>
          <a:p>
            <a:r>
              <a:rPr lang="en-GB" b="1" dirty="0">
                <a:ea typeface="Calibri" panose="020F0502020204030204" pitchFamily="34" charset="0"/>
                <a:cs typeface="Calibri" panose="020F0502020204030204" pitchFamily="34" charset="0"/>
              </a:rPr>
              <a:t>Field-based</a:t>
            </a:r>
            <a:r>
              <a:rPr lang="en-GB" dirty="0">
                <a:ea typeface="Calibri" panose="020F0502020204030204" pitchFamily="34" charset="0"/>
                <a:cs typeface="Calibri" panose="020F0502020204030204" pitchFamily="34" charset="0"/>
              </a:rPr>
              <a:t>:  Component are directly injected into a field. This makes it hard for testing as there is no easy way to set up mock. It would also hide mandatory fields from outside which would otherwise be assigned in the constructor. This would take away the advantage of properly initialized POJO.</a:t>
            </a:r>
          </a:p>
        </p:txBody>
      </p:sp>
      <p:sp>
        <p:nvSpPr>
          <p:cNvPr id="3" name="Slide Number Placeholder 2">
            <a:extLst>
              <a:ext uri="{FF2B5EF4-FFF2-40B4-BE49-F238E27FC236}">
                <a16:creationId xmlns:a16="http://schemas.microsoft.com/office/drawing/2014/main" id="{29D5AA88-A7A2-503B-16E9-31C1008FAF95}"/>
              </a:ext>
            </a:extLst>
          </p:cNvPr>
          <p:cNvSpPr>
            <a:spLocks noGrp="1"/>
          </p:cNvSpPr>
          <p:nvPr>
            <p:ph type="sldNum" sz="quarter" idx="4"/>
          </p:nvPr>
        </p:nvSpPr>
        <p:spPr/>
        <p:txBody>
          <a:bodyPr/>
          <a:lstStyle/>
          <a:p>
            <a:fld id="{EF892D59-8F09-EF4B-AD6D-DA609442F868}" type="slidenum">
              <a:rPr lang="en-GB" smtClean="0"/>
              <a:pPr/>
              <a:t>13</a:t>
            </a:fld>
            <a:endParaRPr lang="en-GB"/>
          </a:p>
        </p:txBody>
      </p:sp>
    </p:spTree>
    <p:extLst>
      <p:ext uri="{BB962C8B-B14F-4D97-AF65-F5344CB8AC3E}">
        <p14:creationId xmlns:p14="http://schemas.microsoft.com/office/powerpoint/2010/main" val="204138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18273-C479-228C-BA0C-8809DC050D90}"/>
              </a:ext>
            </a:extLst>
          </p:cNvPr>
          <p:cNvSpPr>
            <a:spLocks noGrp="1"/>
          </p:cNvSpPr>
          <p:nvPr>
            <p:ph type="body" sz="quarter" idx="4294967295"/>
          </p:nvPr>
        </p:nvSpPr>
        <p:spPr>
          <a:xfrm>
            <a:off x="1133440" y="330662"/>
            <a:ext cx="10464800" cy="520700"/>
          </a:xfrm>
        </p:spPr>
        <p:txBody>
          <a:bodyPr/>
          <a:lstStyle/>
          <a:p>
            <a:r>
              <a:rPr lang="en-GB" sz="3600" dirty="0">
                <a:latin typeface="Montserrat Black" panose="00000A00000000000000" pitchFamily="2" charset="0"/>
              </a:rPr>
              <a:t>Spring Dependency Injection types</a:t>
            </a:r>
            <a:endParaRPr lang="en-GB" sz="3600" dirty="0">
              <a:solidFill>
                <a:schemeClr val="accent4">
                  <a:lumMod val="60000"/>
                  <a:lumOff val="40000"/>
                </a:schemeClr>
              </a:solidFill>
              <a:latin typeface="Montserrat Black" panose="00000A00000000000000" pitchFamily="2" charset="0"/>
            </a:endParaRPr>
          </a:p>
        </p:txBody>
      </p:sp>
      <p:sp>
        <p:nvSpPr>
          <p:cNvPr id="7" name="Text Placeholder 2">
            <a:extLst>
              <a:ext uri="{FF2B5EF4-FFF2-40B4-BE49-F238E27FC236}">
                <a16:creationId xmlns:a16="http://schemas.microsoft.com/office/drawing/2014/main" id="{733F0A0D-D124-3847-851D-052B75A6A58D}"/>
              </a:ext>
            </a:extLst>
          </p:cNvPr>
          <p:cNvSpPr txBox="1">
            <a:spLocks/>
          </p:cNvSpPr>
          <p:nvPr/>
        </p:nvSpPr>
        <p:spPr>
          <a:xfrm>
            <a:off x="3994485" y="3816857"/>
            <a:ext cx="3911536" cy="1529750"/>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dirty="0"/>
          </a:p>
        </p:txBody>
      </p:sp>
      <p:sp>
        <p:nvSpPr>
          <p:cNvPr id="23" name="TextBox 22">
            <a:extLst>
              <a:ext uri="{FF2B5EF4-FFF2-40B4-BE49-F238E27FC236}">
                <a16:creationId xmlns:a16="http://schemas.microsoft.com/office/drawing/2014/main" id="{7E3BB485-3497-5A03-65A0-11816D8667CD}"/>
              </a:ext>
            </a:extLst>
          </p:cNvPr>
          <p:cNvSpPr txBox="1"/>
          <p:nvPr/>
        </p:nvSpPr>
        <p:spPr>
          <a:xfrm>
            <a:off x="2441829" y="1595445"/>
            <a:ext cx="7308342" cy="1200329"/>
          </a:xfrm>
          <a:prstGeom prst="rect">
            <a:avLst/>
          </a:prstGeom>
          <a:noFill/>
        </p:spPr>
        <p:txBody>
          <a:bodyPr wrap="square">
            <a:spAutoFit/>
          </a:bodyPr>
          <a:lstStyle/>
          <a:p>
            <a:r>
              <a:rPr lang="en-GB" b="1" dirty="0">
                <a:ea typeface="Calibri" panose="020F0502020204030204" pitchFamily="34" charset="0"/>
                <a:cs typeface="Calibri" panose="020F0502020204030204" pitchFamily="34" charset="0"/>
              </a:rPr>
              <a:t>Constructor-based</a:t>
            </a:r>
            <a:r>
              <a:rPr lang="en-GB" dirty="0">
                <a:ea typeface="Calibri" panose="020F0502020204030204" pitchFamily="34" charset="0"/>
                <a:cs typeface="Calibri" panose="020F0502020204030204" pitchFamily="34" charset="0"/>
              </a:rPr>
              <a:t>: should be used for mandatory dependencies.  Components are injected via the class constructor. </a:t>
            </a:r>
          </a:p>
          <a:p>
            <a:endParaRPr lang="en-GB" dirty="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29D5AA88-A7A2-503B-16E9-31C1008FAF95}"/>
              </a:ext>
            </a:extLst>
          </p:cNvPr>
          <p:cNvSpPr>
            <a:spLocks noGrp="1"/>
          </p:cNvSpPr>
          <p:nvPr>
            <p:ph type="sldNum" sz="quarter" idx="4"/>
          </p:nvPr>
        </p:nvSpPr>
        <p:spPr/>
        <p:txBody>
          <a:bodyPr/>
          <a:lstStyle/>
          <a:p>
            <a:fld id="{EF892D59-8F09-EF4B-AD6D-DA609442F868}" type="slidenum">
              <a:rPr lang="en-GB" smtClean="0"/>
              <a:pPr/>
              <a:t>14</a:t>
            </a:fld>
            <a:endParaRPr lang="en-GB"/>
          </a:p>
        </p:txBody>
      </p:sp>
      <p:sp>
        <p:nvSpPr>
          <p:cNvPr id="4" name="Text Placeholder 2">
            <a:extLst>
              <a:ext uri="{FF2B5EF4-FFF2-40B4-BE49-F238E27FC236}">
                <a16:creationId xmlns:a16="http://schemas.microsoft.com/office/drawing/2014/main" id="{09EB143B-C995-0B27-30CC-E5B649C84563}"/>
              </a:ext>
            </a:extLst>
          </p:cNvPr>
          <p:cNvSpPr txBox="1">
            <a:spLocks/>
          </p:cNvSpPr>
          <p:nvPr/>
        </p:nvSpPr>
        <p:spPr>
          <a:xfrm>
            <a:off x="3755858" y="3429000"/>
            <a:ext cx="4680284" cy="2286002"/>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endPar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endPar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public Lesson()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rgbClr val="00B050"/>
                </a:solidFill>
                <a:latin typeface="Calibri" panose="020F0502020204030204" pitchFamily="34" charset="0"/>
                <a:ea typeface="Calibri" panose="020F0502020204030204" pitchFamily="34" charset="0"/>
                <a:cs typeface="Calibri" panose="020F0502020204030204" pitchFamily="34" charset="0"/>
              </a:rPr>
              <a:t>this.</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b="0" dirty="0">
              <a:latin typeface="Calibri" panose="020F0502020204030204" pitchFamily="34" charset="0"/>
              <a:ea typeface="Calibri" panose="020F0502020204030204" pitchFamily="34" charset="0"/>
              <a:cs typeface="Calibri" panose="020F0502020204030204" pitchFamily="34" charset="0"/>
            </a:endParaRPr>
          </a:p>
          <a:p>
            <a:endParaRPr lang="en-GB" sz="1600" dirty="0"/>
          </a:p>
        </p:txBody>
      </p:sp>
    </p:spTree>
    <p:extLst>
      <p:ext uri="{BB962C8B-B14F-4D97-AF65-F5344CB8AC3E}">
        <p14:creationId xmlns:p14="http://schemas.microsoft.com/office/powerpoint/2010/main" val="105730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18273-C479-228C-BA0C-8809DC050D90}"/>
              </a:ext>
            </a:extLst>
          </p:cNvPr>
          <p:cNvSpPr>
            <a:spLocks noGrp="1"/>
          </p:cNvSpPr>
          <p:nvPr>
            <p:ph type="body" sz="quarter" idx="4294967295"/>
          </p:nvPr>
        </p:nvSpPr>
        <p:spPr>
          <a:xfrm>
            <a:off x="1133440" y="330662"/>
            <a:ext cx="10464800" cy="520700"/>
          </a:xfrm>
        </p:spPr>
        <p:txBody>
          <a:bodyPr/>
          <a:lstStyle/>
          <a:p>
            <a:r>
              <a:rPr lang="en-GB" sz="3600" dirty="0">
                <a:latin typeface="Montserrat Black" panose="00000A00000000000000" pitchFamily="2" charset="0"/>
              </a:rPr>
              <a:t>Spring Dependency Injection types</a:t>
            </a:r>
            <a:endParaRPr lang="en-GB" sz="3600" dirty="0">
              <a:solidFill>
                <a:schemeClr val="accent4">
                  <a:lumMod val="60000"/>
                  <a:lumOff val="40000"/>
                </a:schemeClr>
              </a:solidFill>
              <a:latin typeface="Montserrat Black" panose="00000A00000000000000" pitchFamily="2" charset="0"/>
            </a:endParaRPr>
          </a:p>
        </p:txBody>
      </p:sp>
      <p:sp>
        <p:nvSpPr>
          <p:cNvPr id="7" name="Text Placeholder 2">
            <a:extLst>
              <a:ext uri="{FF2B5EF4-FFF2-40B4-BE49-F238E27FC236}">
                <a16:creationId xmlns:a16="http://schemas.microsoft.com/office/drawing/2014/main" id="{733F0A0D-D124-3847-851D-052B75A6A58D}"/>
              </a:ext>
            </a:extLst>
          </p:cNvPr>
          <p:cNvSpPr txBox="1">
            <a:spLocks/>
          </p:cNvSpPr>
          <p:nvPr/>
        </p:nvSpPr>
        <p:spPr>
          <a:xfrm>
            <a:off x="3994485" y="3816857"/>
            <a:ext cx="3911536" cy="1529750"/>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dirty="0"/>
          </a:p>
        </p:txBody>
      </p:sp>
      <p:sp>
        <p:nvSpPr>
          <p:cNvPr id="23" name="TextBox 22">
            <a:extLst>
              <a:ext uri="{FF2B5EF4-FFF2-40B4-BE49-F238E27FC236}">
                <a16:creationId xmlns:a16="http://schemas.microsoft.com/office/drawing/2014/main" id="{7E3BB485-3497-5A03-65A0-11816D8667CD}"/>
              </a:ext>
            </a:extLst>
          </p:cNvPr>
          <p:cNvSpPr txBox="1"/>
          <p:nvPr/>
        </p:nvSpPr>
        <p:spPr>
          <a:xfrm>
            <a:off x="2441829" y="1595445"/>
            <a:ext cx="7308342" cy="646331"/>
          </a:xfrm>
          <a:prstGeom prst="rect">
            <a:avLst/>
          </a:prstGeom>
          <a:noFill/>
        </p:spPr>
        <p:txBody>
          <a:bodyPr wrap="square">
            <a:spAutoFit/>
          </a:bodyPr>
          <a:lstStyle/>
          <a:p>
            <a:r>
              <a:rPr lang="en-GB" b="1" dirty="0">
                <a:ea typeface="Calibri" panose="020F0502020204030204" pitchFamily="34" charset="0"/>
                <a:cs typeface="Calibri" panose="020F0502020204030204" pitchFamily="34" charset="0"/>
              </a:rPr>
              <a:t>Setter-based (aka Property-based)</a:t>
            </a:r>
            <a:r>
              <a:rPr lang="en-GB" dirty="0">
                <a:ea typeface="Calibri" panose="020F0502020204030204" pitchFamily="34" charset="0"/>
                <a:cs typeface="Calibri" panose="020F0502020204030204" pitchFamily="34" charset="0"/>
              </a:rPr>
              <a:t>:  Components are injected via a property’s Setter method.</a:t>
            </a:r>
          </a:p>
        </p:txBody>
      </p:sp>
      <p:sp>
        <p:nvSpPr>
          <p:cNvPr id="3" name="Slide Number Placeholder 2">
            <a:extLst>
              <a:ext uri="{FF2B5EF4-FFF2-40B4-BE49-F238E27FC236}">
                <a16:creationId xmlns:a16="http://schemas.microsoft.com/office/drawing/2014/main" id="{29D5AA88-A7A2-503B-16E9-31C1008FAF95}"/>
              </a:ext>
            </a:extLst>
          </p:cNvPr>
          <p:cNvSpPr>
            <a:spLocks noGrp="1"/>
          </p:cNvSpPr>
          <p:nvPr>
            <p:ph type="sldNum" sz="quarter" idx="4"/>
          </p:nvPr>
        </p:nvSpPr>
        <p:spPr/>
        <p:txBody>
          <a:bodyPr/>
          <a:lstStyle/>
          <a:p>
            <a:fld id="{EF892D59-8F09-EF4B-AD6D-DA609442F868}" type="slidenum">
              <a:rPr lang="en-GB" smtClean="0"/>
              <a:pPr/>
              <a:t>15</a:t>
            </a:fld>
            <a:endParaRPr lang="en-GB"/>
          </a:p>
        </p:txBody>
      </p:sp>
      <p:sp>
        <p:nvSpPr>
          <p:cNvPr id="4" name="Text Placeholder 2">
            <a:extLst>
              <a:ext uri="{FF2B5EF4-FFF2-40B4-BE49-F238E27FC236}">
                <a16:creationId xmlns:a16="http://schemas.microsoft.com/office/drawing/2014/main" id="{82861CB0-7310-05CE-9A79-5959D6582590}"/>
              </a:ext>
            </a:extLst>
          </p:cNvPr>
          <p:cNvSpPr txBox="1">
            <a:spLocks/>
          </p:cNvSpPr>
          <p:nvPr/>
        </p:nvSpPr>
        <p:spPr>
          <a:xfrm>
            <a:off x="3224128" y="2730296"/>
            <a:ext cx="5743744" cy="2612103"/>
          </a:xfrm>
          <a:prstGeom prst="rect">
            <a:avLst/>
          </a:prstGeom>
          <a:solidFill>
            <a:schemeClr val="tx1"/>
          </a:solidFill>
          <a:ln>
            <a:solidFill>
              <a:schemeClr val="bg1">
                <a:lumMod val="65000"/>
              </a:schemeClr>
            </a:solidFill>
          </a:ln>
          <a:effectLst>
            <a:outerShdw blurRad="50800" dist="38100" dir="2700000" algn="tl" rotWithShape="0">
              <a:prstClr val="black">
                <a:alpha val="40000"/>
              </a:prstClr>
            </a:outerShdw>
          </a:effectLst>
        </p:spPr>
        <p:txBody>
          <a:bodyPr vert="horz" lIns="36000" tIns="36000" rIns="36000" bIns="36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class Lesson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private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endPar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dirty="0">
                <a:solidFill>
                  <a:schemeClr val="accent4">
                    <a:lumMod val="60000"/>
                    <a:lumOff val="40000"/>
                  </a:schemeClr>
                </a:solidFill>
                <a:latin typeface="Consolas" panose="020B0609020204030204" pitchFamily="49" charset="0"/>
              </a:rPr>
              <a:t>@Autowired</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public </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setUserProfileService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r>
              <a:rPr lang="en-GB" sz="1600" b="0" dirty="0" err="1">
                <a:solidFill>
                  <a:schemeClr val="bg1"/>
                </a:solidFill>
                <a:latin typeface="Calibri" panose="020F0502020204030204" pitchFamily="34" charset="0"/>
                <a:ea typeface="Calibri" panose="020F0502020204030204" pitchFamily="34" charset="0"/>
                <a:cs typeface="Calibri" panose="020F0502020204030204" pitchFamily="34" charset="0"/>
              </a:rPr>
              <a:t>UserProfileService</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600" b="0" dirty="0" err="1">
                <a:solidFill>
                  <a:srgbClr val="00B050"/>
                </a:solidFill>
                <a:latin typeface="Calibri" panose="020F0502020204030204" pitchFamily="34" charset="0"/>
                <a:ea typeface="Calibri" panose="020F0502020204030204" pitchFamily="34" charset="0"/>
                <a:cs typeface="Calibri" panose="020F0502020204030204" pitchFamily="34" charset="0"/>
              </a:rPr>
              <a:t>this.</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 </a:t>
            </a:r>
            <a:r>
              <a:rPr lang="en-GB" sz="1600" b="0" dirty="0" err="1">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userProfileSvc</a:t>
            </a: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    }</a:t>
            </a:r>
          </a:p>
          <a:p>
            <a:pPr>
              <a:spcAft>
                <a:spcPts val="300"/>
              </a:spcAft>
            </a:pPr>
            <a:r>
              <a:rPr lang="en-GB" sz="1600" b="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GB" sz="1600" dirty="0"/>
          </a:p>
        </p:txBody>
      </p:sp>
    </p:spTree>
    <p:extLst>
      <p:ext uri="{BB962C8B-B14F-4D97-AF65-F5344CB8AC3E}">
        <p14:creationId xmlns:p14="http://schemas.microsoft.com/office/powerpoint/2010/main" val="415312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Rounded Corners 123">
            <a:extLst>
              <a:ext uri="{FF2B5EF4-FFF2-40B4-BE49-F238E27FC236}">
                <a16:creationId xmlns:a16="http://schemas.microsoft.com/office/drawing/2014/main" id="{345F385B-8762-CFFA-9725-046F2FCD9110}"/>
              </a:ext>
            </a:extLst>
          </p:cNvPr>
          <p:cNvSpPr/>
          <p:nvPr/>
        </p:nvSpPr>
        <p:spPr>
          <a:xfrm>
            <a:off x="291341" y="1736379"/>
            <a:ext cx="6264103" cy="4073031"/>
          </a:xfrm>
          <a:prstGeom prst="roundRect">
            <a:avLst>
              <a:gd name="adj" fmla="val 174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latin typeface="Montserrat Black" panose="00000A00000000000000" pitchFamily="2" charset="0"/>
            </a:endParaRPr>
          </a:p>
        </p:txBody>
      </p:sp>
      <p:sp>
        <p:nvSpPr>
          <p:cNvPr id="2" name="Text Placeholder 1">
            <a:extLst>
              <a:ext uri="{FF2B5EF4-FFF2-40B4-BE49-F238E27FC236}">
                <a16:creationId xmlns:a16="http://schemas.microsoft.com/office/drawing/2014/main" id="{5F9572B4-111D-DE09-55C9-100C125892A9}"/>
              </a:ext>
            </a:extLst>
          </p:cNvPr>
          <p:cNvSpPr>
            <a:spLocks noGrp="1"/>
          </p:cNvSpPr>
          <p:nvPr>
            <p:ph type="body" sz="quarter" idx="4294967295"/>
          </p:nvPr>
        </p:nvSpPr>
        <p:spPr>
          <a:xfrm>
            <a:off x="1198476" y="390451"/>
            <a:ext cx="10464800" cy="4843463"/>
          </a:xfrm>
        </p:spPr>
        <p:txBody>
          <a:bodyPr/>
          <a:lstStyle/>
          <a:p>
            <a:r>
              <a:rPr lang="en-GB" sz="3600" dirty="0">
                <a:latin typeface="Montserrat Black" panose="00000A00000000000000" pitchFamily="2" charset="0"/>
              </a:rPr>
              <a:t>Spring Boot stereotypes </a:t>
            </a:r>
          </a:p>
        </p:txBody>
      </p:sp>
      <p:sp>
        <p:nvSpPr>
          <p:cNvPr id="6" name="Rectangle 5">
            <a:extLst>
              <a:ext uri="{FF2B5EF4-FFF2-40B4-BE49-F238E27FC236}">
                <a16:creationId xmlns:a16="http://schemas.microsoft.com/office/drawing/2014/main" id="{88ADDF74-7194-48AF-043A-93851B6A2965}"/>
              </a:ext>
            </a:extLst>
          </p:cNvPr>
          <p:cNvSpPr/>
          <p:nvPr/>
        </p:nvSpPr>
        <p:spPr>
          <a:xfrm>
            <a:off x="2703658" y="3389343"/>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Business</a:t>
            </a:r>
          </a:p>
        </p:txBody>
      </p:sp>
      <p:sp>
        <p:nvSpPr>
          <p:cNvPr id="7" name="Rectangle 6">
            <a:extLst>
              <a:ext uri="{FF2B5EF4-FFF2-40B4-BE49-F238E27FC236}">
                <a16:creationId xmlns:a16="http://schemas.microsoft.com/office/drawing/2014/main" id="{6D8A2E2C-647E-6048-6128-3C574F9A0F6B}"/>
              </a:ext>
            </a:extLst>
          </p:cNvPr>
          <p:cNvSpPr/>
          <p:nvPr/>
        </p:nvSpPr>
        <p:spPr>
          <a:xfrm>
            <a:off x="2703658" y="4633231"/>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Data</a:t>
            </a:r>
          </a:p>
        </p:txBody>
      </p:sp>
      <p:sp>
        <p:nvSpPr>
          <p:cNvPr id="8" name="Rectangle 7">
            <a:extLst>
              <a:ext uri="{FF2B5EF4-FFF2-40B4-BE49-F238E27FC236}">
                <a16:creationId xmlns:a16="http://schemas.microsoft.com/office/drawing/2014/main" id="{260FADAF-963F-1128-8C89-198F0FA221E6}"/>
              </a:ext>
            </a:extLst>
          </p:cNvPr>
          <p:cNvSpPr/>
          <p:nvPr/>
        </p:nvSpPr>
        <p:spPr>
          <a:xfrm>
            <a:off x="2703658" y="2175745"/>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Controller</a:t>
            </a:r>
          </a:p>
        </p:txBody>
      </p:sp>
      <p:cxnSp>
        <p:nvCxnSpPr>
          <p:cNvPr id="16" name="Straight Connector 15">
            <a:extLst>
              <a:ext uri="{FF2B5EF4-FFF2-40B4-BE49-F238E27FC236}">
                <a16:creationId xmlns:a16="http://schemas.microsoft.com/office/drawing/2014/main" id="{196F378C-639C-56A4-D77A-CEB72BE3D6BA}"/>
              </a:ext>
            </a:extLst>
          </p:cNvPr>
          <p:cNvCxnSpPr>
            <a:cxnSpLocks/>
            <a:stCxn id="57" idx="1"/>
          </p:cNvCxnSpPr>
          <p:nvPr/>
        </p:nvCxnSpPr>
        <p:spPr>
          <a:xfrm flipH="1">
            <a:off x="2401925" y="2738906"/>
            <a:ext cx="469523"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A149BA-9502-D063-4BCF-DA39A0E3BD65}"/>
              </a:ext>
            </a:extLst>
          </p:cNvPr>
          <p:cNvCxnSpPr>
            <a:cxnSpLocks/>
            <a:stCxn id="58" idx="1"/>
            <a:endCxn id="13" idx="3"/>
          </p:cNvCxnSpPr>
          <p:nvPr/>
        </p:nvCxnSpPr>
        <p:spPr>
          <a:xfrm flipH="1" flipV="1">
            <a:off x="2074183" y="3951239"/>
            <a:ext cx="797265" cy="656"/>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07145E-1499-50C9-AF9A-A8CF2DF3EA8B}"/>
              </a:ext>
            </a:extLst>
          </p:cNvPr>
          <p:cNvCxnSpPr>
            <a:cxnSpLocks/>
            <a:stCxn id="59" idx="1"/>
          </p:cNvCxnSpPr>
          <p:nvPr/>
        </p:nvCxnSpPr>
        <p:spPr>
          <a:xfrm flipH="1">
            <a:off x="2401925" y="5119844"/>
            <a:ext cx="469522"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4C202D-A6EC-A135-7FE0-347F037DEBB9}"/>
              </a:ext>
            </a:extLst>
          </p:cNvPr>
          <p:cNvCxnSpPr>
            <a:cxnSpLocks/>
          </p:cNvCxnSpPr>
          <p:nvPr/>
        </p:nvCxnSpPr>
        <p:spPr>
          <a:xfrm>
            <a:off x="2401925" y="2738906"/>
            <a:ext cx="407" cy="2380938"/>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33" name="Cylinder 32">
            <a:extLst>
              <a:ext uri="{FF2B5EF4-FFF2-40B4-BE49-F238E27FC236}">
                <a16:creationId xmlns:a16="http://schemas.microsoft.com/office/drawing/2014/main" id="{907A2933-F1D3-27FA-3466-582EC156E15C}"/>
              </a:ext>
            </a:extLst>
          </p:cNvPr>
          <p:cNvSpPr/>
          <p:nvPr/>
        </p:nvSpPr>
        <p:spPr>
          <a:xfrm>
            <a:off x="4237955" y="5876651"/>
            <a:ext cx="658624" cy="854007"/>
          </a:xfrm>
          <a:prstGeom prst="can">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1"/>
              </a:solidFill>
            </a:endParaRPr>
          </a:p>
        </p:txBody>
      </p:sp>
      <p:cxnSp>
        <p:nvCxnSpPr>
          <p:cNvPr id="35" name="Straight Arrow Connector 34">
            <a:extLst>
              <a:ext uri="{FF2B5EF4-FFF2-40B4-BE49-F238E27FC236}">
                <a16:creationId xmlns:a16="http://schemas.microsoft.com/office/drawing/2014/main" id="{7C75AE9D-209F-EACC-EE21-B754F0388079}"/>
              </a:ext>
            </a:extLst>
          </p:cNvPr>
          <p:cNvCxnSpPr>
            <a:cxnSpLocks/>
            <a:stCxn id="7" idx="2"/>
            <a:endCxn id="33" idx="1"/>
          </p:cNvCxnSpPr>
          <p:nvPr/>
        </p:nvCxnSpPr>
        <p:spPr>
          <a:xfrm>
            <a:off x="4567267" y="5553716"/>
            <a:ext cx="0" cy="3229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490346-87F7-F81B-BE3E-E745C3F625ED}"/>
              </a:ext>
            </a:extLst>
          </p:cNvPr>
          <p:cNvCxnSpPr>
            <a:cxnSpLocks/>
          </p:cNvCxnSpPr>
          <p:nvPr/>
        </p:nvCxnSpPr>
        <p:spPr>
          <a:xfrm>
            <a:off x="3641999" y="3096230"/>
            <a:ext cx="0" cy="2931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259389-20D7-D676-AA29-D1E1FAF0C7EB}"/>
              </a:ext>
            </a:extLst>
          </p:cNvPr>
          <p:cNvCxnSpPr>
            <a:cxnSpLocks/>
          </p:cNvCxnSpPr>
          <p:nvPr/>
        </p:nvCxnSpPr>
        <p:spPr>
          <a:xfrm>
            <a:off x="3641999" y="4309828"/>
            <a:ext cx="0" cy="3234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 name="Arrow: Right 44">
            <a:extLst>
              <a:ext uri="{FF2B5EF4-FFF2-40B4-BE49-F238E27FC236}">
                <a16:creationId xmlns:a16="http://schemas.microsoft.com/office/drawing/2014/main" id="{1830E56B-074D-66D5-5DC7-7E7C83E1C161}"/>
              </a:ext>
            </a:extLst>
          </p:cNvPr>
          <p:cNvSpPr/>
          <p:nvPr/>
        </p:nvSpPr>
        <p:spPr>
          <a:xfrm rot="5400000">
            <a:off x="3942372" y="1379502"/>
            <a:ext cx="1128614" cy="466791"/>
          </a:xfrm>
          <a:prstGeom prst="rightArrow">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bg1"/>
                </a:solidFill>
              </a:rPr>
              <a:t>REST Request</a:t>
            </a:r>
          </a:p>
        </p:txBody>
      </p:sp>
      <p:sp>
        <p:nvSpPr>
          <p:cNvPr id="47" name="TextBox 46">
            <a:extLst>
              <a:ext uri="{FF2B5EF4-FFF2-40B4-BE49-F238E27FC236}">
                <a16:creationId xmlns:a16="http://schemas.microsoft.com/office/drawing/2014/main" id="{DEA17E26-E2BF-7200-0EC3-30368B976CED}"/>
              </a:ext>
            </a:extLst>
          </p:cNvPr>
          <p:cNvSpPr txBox="1"/>
          <p:nvPr/>
        </p:nvSpPr>
        <p:spPr>
          <a:xfrm>
            <a:off x="4237959" y="6120746"/>
            <a:ext cx="658620" cy="369332"/>
          </a:xfrm>
          <a:prstGeom prst="rect">
            <a:avLst/>
          </a:prstGeom>
          <a:noFill/>
        </p:spPr>
        <p:txBody>
          <a:bodyPr wrap="square">
            <a:spAutoFit/>
          </a:bodyPr>
          <a:lstStyle/>
          <a:p>
            <a:pPr algn="ctr"/>
            <a:r>
              <a:rPr lang="en-GB" sz="900" b="1" dirty="0">
                <a:solidFill>
                  <a:schemeClr val="bg1"/>
                </a:solidFill>
              </a:rPr>
              <a:t>Data Source</a:t>
            </a:r>
          </a:p>
        </p:txBody>
      </p:sp>
      <p:sp>
        <p:nvSpPr>
          <p:cNvPr id="56" name="Rectangle: Rounded Corners 55">
            <a:extLst>
              <a:ext uri="{FF2B5EF4-FFF2-40B4-BE49-F238E27FC236}">
                <a16:creationId xmlns:a16="http://schemas.microsoft.com/office/drawing/2014/main" id="{11B2921C-252C-A407-B0A1-786259EE8450}"/>
              </a:ext>
            </a:extLst>
          </p:cNvPr>
          <p:cNvSpPr/>
          <p:nvPr/>
        </p:nvSpPr>
        <p:spPr>
          <a:xfrm>
            <a:off x="363524" y="3735267"/>
            <a:ext cx="1544002"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@Component</a:t>
            </a:r>
          </a:p>
        </p:txBody>
      </p:sp>
      <p:sp>
        <p:nvSpPr>
          <p:cNvPr id="57" name="Rectangle: Rounded Corners 56">
            <a:extLst>
              <a:ext uri="{FF2B5EF4-FFF2-40B4-BE49-F238E27FC236}">
                <a16:creationId xmlns:a16="http://schemas.microsoft.com/office/drawing/2014/main" id="{3D95CF4E-6EDC-843E-2D00-C2E18CD44388}"/>
              </a:ext>
            </a:extLst>
          </p:cNvPr>
          <p:cNvSpPr/>
          <p:nvPr/>
        </p:nvSpPr>
        <p:spPr>
          <a:xfrm>
            <a:off x="2871448" y="2522278"/>
            <a:ext cx="1399705"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@Controller</a:t>
            </a:r>
          </a:p>
        </p:txBody>
      </p:sp>
      <p:sp>
        <p:nvSpPr>
          <p:cNvPr id="58" name="Rectangle: Rounded Corners 57">
            <a:extLst>
              <a:ext uri="{FF2B5EF4-FFF2-40B4-BE49-F238E27FC236}">
                <a16:creationId xmlns:a16="http://schemas.microsoft.com/office/drawing/2014/main" id="{640C4D38-D44C-2095-1583-175C6F2295C3}"/>
              </a:ext>
            </a:extLst>
          </p:cNvPr>
          <p:cNvSpPr/>
          <p:nvPr/>
        </p:nvSpPr>
        <p:spPr>
          <a:xfrm>
            <a:off x="2871448" y="3735267"/>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@Service</a:t>
            </a:r>
          </a:p>
        </p:txBody>
      </p:sp>
      <p:sp>
        <p:nvSpPr>
          <p:cNvPr id="59" name="Rectangle: Rounded Corners 58">
            <a:extLst>
              <a:ext uri="{FF2B5EF4-FFF2-40B4-BE49-F238E27FC236}">
                <a16:creationId xmlns:a16="http://schemas.microsoft.com/office/drawing/2014/main" id="{F6ACECA1-9180-2D7D-401A-2B70715B0FB5}"/>
              </a:ext>
            </a:extLst>
          </p:cNvPr>
          <p:cNvSpPr/>
          <p:nvPr/>
        </p:nvSpPr>
        <p:spPr>
          <a:xfrm>
            <a:off x="2871447" y="4903216"/>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@Repository</a:t>
            </a:r>
          </a:p>
        </p:txBody>
      </p:sp>
      <p:sp>
        <p:nvSpPr>
          <p:cNvPr id="73" name="Rectangle 72">
            <a:extLst>
              <a:ext uri="{FF2B5EF4-FFF2-40B4-BE49-F238E27FC236}">
                <a16:creationId xmlns:a16="http://schemas.microsoft.com/office/drawing/2014/main" id="{34898717-2AF0-EFB2-D25D-E0DBF559EEEA}"/>
              </a:ext>
            </a:extLst>
          </p:cNvPr>
          <p:cNvSpPr/>
          <p:nvPr/>
        </p:nvSpPr>
        <p:spPr>
          <a:xfrm>
            <a:off x="6856770" y="1918671"/>
            <a:ext cx="5084183" cy="2941344"/>
          </a:xfrm>
          <a:prstGeom prst="rect">
            <a:avLst/>
          </a:prstGeom>
          <a:solidFill>
            <a:schemeClr val="bg1"/>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a:solidFill>
                  <a:schemeClr val="tx1">
                    <a:lumMod val="90000"/>
                    <a:lumOff val="10000"/>
                  </a:schemeClr>
                </a:solidFill>
                <a:ea typeface="Calibri" panose="020F0502020204030204" pitchFamily="34" charset="0"/>
                <a:cs typeface="Calibri" panose="020F0502020204030204" pitchFamily="34" charset="0"/>
              </a:rPr>
              <a:t>@Controller</a:t>
            </a:r>
            <a:r>
              <a:rPr lang="en-GB" sz="1600" dirty="0">
                <a:solidFill>
                  <a:schemeClr val="tx1">
                    <a:lumMod val="90000"/>
                    <a:lumOff val="10000"/>
                  </a:schemeClr>
                </a:solidFill>
                <a:ea typeface="Calibri" panose="020F0502020204030204" pitchFamily="34" charset="0"/>
                <a:cs typeface="Calibri" panose="020F0502020204030204" pitchFamily="34" charset="0"/>
              </a:rPr>
              <a:t> indicates a component is a front controller and is responsible to handling requests and returning appropriate responses.  The controller layer is a WEB facing layer.</a:t>
            </a:r>
          </a:p>
          <a:p>
            <a:endParaRPr lang="en-GB" sz="1600" dirty="0">
              <a:solidFill>
                <a:schemeClr val="tx1">
                  <a:lumMod val="90000"/>
                  <a:lumOff val="10000"/>
                </a:schemeClr>
              </a:solidFill>
              <a:ea typeface="Calibri" panose="020F0502020204030204" pitchFamily="34" charset="0"/>
              <a:cs typeface="Calibri" panose="020F0502020204030204" pitchFamily="34" charset="0"/>
            </a:endParaRPr>
          </a:p>
          <a:p>
            <a:r>
              <a:rPr lang="en-GB" sz="1600" b="1" dirty="0">
                <a:solidFill>
                  <a:schemeClr val="tx1">
                    <a:lumMod val="90000"/>
                    <a:lumOff val="10000"/>
                  </a:schemeClr>
                </a:solidFill>
                <a:ea typeface="Calibri" panose="020F0502020204030204" pitchFamily="34" charset="0"/>
                <a:cs typeface="Calibri" panose="020F0502020204030204" pitchFamily="34" charset="0"/>
              </a:rPr>
              <a:t>@RestController </a:t>
            </a:r>
            <a:r>
              <a:rPr lang="en-GB" sz="1600" dirty="0">
                <a:solidFill>
                  <a:schemeClr val="tx1">
                    <a:lumMod val="90000"/>
                    <a:lumOff val="10000"/>
                  </a:schemeClr>
                </a:solidFill>
                <a:ea typeface="Calibri" panose="020F0502020204030204" pitchFamily="34" charset="0"/>
                <a:cs typeface="Calibri" panose="020F0502020204030204" pitchFamily="34" charset="0"/>
              </a:rPr>
              <a:t>is used at the class level for the implementation of RESTful APIs. It combines </a:t>
            </a:r>
            <a:r>
              <a:rPr lang="en-GB" sz="1600" b="1" dirty="0">
                <a:solidFill>
                  <a:schemeClr val="tx1">
                    <a:lumMod val="90000"/>
                    <a:lumOff val="10000"/>
                  </a:schemeClr>
                </a:solidFill>
                <a:ea typeface="Calibri" panose="020F0502020204030204" pitchFamily="34" charset="0"/>
                <a:cs typeface="Calibri" panose="020F0502020204030204" pitchFamily="34" charset="0"/>
              </a:rPr>
              <a:t>@Controller</a:t>
            </a:r>
            <a:r>
              <a:rPr lang="en-GB" sz="1600" dirty="0">
                <a:solidFill>
                  <a:schemeClr val="tx1">
                    <a:lumMod val="90000"/>
                    <a:lumOff val="10000"/>
                  </a:schemeClr>
                </a:solidFill>
                <a:ea typeface="Calibri" panose="020F0502020204030204" pitchFamily="34" charset="0"/>
                <a:cs typeface="Calibri" panose="020F0502020204030204" pitchFamily="34" charset="0"/>
              </a:rPr>
              <a:t> with </a:t>
            </a:r>
            <a:r>
              <a:rPr lang="en-GB" sz="1600" b="1" dirty="0">
                <a:solidFill>
                  <a:schemeClr val="tx1">
                    <a:lumMod val="90000"/>
                    <a:lumOff val="10000"/>
                  </a:schemeClr>
                </a:solidFill>
                <a:ea typeface="Calibri" panose="020F0502020204030204" pitchFamily="34" charset="0"/>
                <a:cs typeface="Calibri" panose="020F0502020204030204" pitchFamily="34" charset="0"/>
              </a:rPr>
              <a:t>@ResponseBody</a:t>
            </a:r>
            <a:r>
              <a:rPr lang="en-GB" sz="1600" dirty="0">
                <a:solidFill>
                  <a:schemeClr val="tx1">
                    <a:lumMod val="90000"/>
                    <a:lumOff val="10000"/>
                  </a:schemeClr>
                </a:solidFill>
                <a:ea typeface="Calibri" panose="020F0502020204030204" pitchFamily="34" charset="0"/>
                <a:cs typeface="Calibri" panose="020F0502020204030204" pitchFamily="34" charset="0"/>
              </a:rPr>
              <a:t> so that the data returned by mapped methods is automatically placed into the body of the response.</a:t>
            </a:r>
          </a:p>
        </p:txBody>
      </p:sp>
      <p:sp>
        <p:nvSpPr>
          <p:cNvPr id="76" name="Rectangle: Rounded Corners 75">
            <a:extLst>
              <a:ext uri="{FF2B5EF4-FFF2-40B4-BE49-F238E27FC236}">
                <a16:creationId xmlns:a16="http://schemas.microsoft.com/office/drawing/2014/main" id="{5B0E322A-D890-2302-F1A2-69F03FA804E5}"/>
              </a:ext>
            </a:extLst>
          </p:cNvPr>
          <p:cNvSpPr/>
          <p:nvPr/>
        </p:nvSpPr>
        <p:spPr>
          <a:xfrm>
            <a:off x="4487432" y="2522278"/>
            <a:ext cx="187287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@RestController</a:t>
            </a:r>
          </a:p>
        </p:txBody>
      </p:sp>
      <p:sp>
        <p:nvSpPr>
          <p:cNvPr id="13" name="Flowchart: Decision 12">
            <a:extLst>
              <a:ext uri="{FF2B5EF4-FFF2-40B4-BE49-F238E27FC236}">
                <a16:creationId xmlns:a16="http://schemas.microsoft.com/office/drawing/2014/main" id="{0643AB87-B015-BDF5-8FF4-7F8F03CB581E}"/>
              </a:ext>
            </a:extLst>
          </p:cNvPr>
          <p:cNvSpPr/>
          <p:nvPr/>
        </p:nvSpPr>
        <p:spPr>
          <a:xfrm>
            <a:off x="1907526" y="3877962"/>
            <a:ext cx="166657" cy="146553"/>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cxnSp>
        <p:nvCxnSpPr>
          <p:cNvPr id="117" name="Straight Connector 116">
            <a:extLst>
              <a:ext uri="{FF2B5EF4-FFF2-40B4-BE49-F238E27FC236}">
                <a16:creationId xmlns:a16="http://schemas.microsoft.com/office/drawing/2014/main" id="{EC9F8E6A-63D6-63BA-1E87-A4868138A588}"/>
              </a:ext>
            </a:extLst>
          </p:cNvPr>
          <p:cNvCxnSpPr>
            <a:cxnSpLocks/>
            <a:endCxn id="118" idx="3"/>
          </p:cNvCxnSpPr>
          <p:nvPr/>
        </p:nvCxnSpPr>
        <p:spPr>
          <a:xfrm flipH="1">
            <a:off x="4433077" y="2732010"/>
            <a:ext cx="23302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8" name="Flowchart: Decision 117">
            <a:extLst>
              <a:ext uri="{FF2B5EF4-FFF2-40B4-BE49-F238E27FC236}">
                <a16:creationId xmlns:a16="http://schemas.microsoft.com/office/drawing/2014/main" id="{5444E61E-0741-D8D2-38A5-AD0100F26FEA}"/>
              </a:ext>
            </a:extLst>
          </p:cNvPr>
          <p:cNvSpPr/>
          <p:nvPr/>
        </p:nvSpPr>
        <p:spPr>
          <a:xfrm flipV="1">
            <a:off x="4266420" y="2658733"/>
            <a:ext cx="166657" cy="146554"/>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sp>
        <p:nvSpPr>
          <p:cNvPr id="3" name="Slide Number Placeholder 2">
            <a:extLst>
              <a:ext uri="{FF2B5EF4-FFF2-40B4-BE49-F238E27FC236}">
                <a16:creationId xmlns:a16="http://schemas.microsoft.com/office/drawing/2014/main" id="{7133D758-442D-CEB1-599F-59601D896AA3}"/>
              </a:ext>
            </a:extLst>
          </p:cNvPr>
          <p:cNvSpPr>
            <a:spLocks noGrp="1"/>
          </p:cNvSpPr>
          <p:nvPr>
            <p:ph type="sldNum" sz="quarter" idx="4"/>
          </p:nvPr>
        </p:nvSpPr>
        <p:spPr/>
        <p:txBody>
          <a:bodyPr/>
          <a:lstStyle/>
          <a:p>
            <a:fld id="{EF892D59-8F09-EF4B-AD6D-DA609442F868}" type="slidenum">
              <a:rPr lang="en-GB" smtClean="0"/>
              <a:pPr/>
              <a:t>16</a:t>
            </a:fld>
            <a:endParaRPr lang="en-GB"/>
          </a:p>
        </p:txBody>
      </p:sp>
    </p:spTree>
    <p:extLst>
      <p:ext uri="{BB962C8B-B14F-4D97-AF65-F5344CB8AC3E}">
        <p14:creationId xmlns:p14="http://schemas.microsoft.com/office/powerpoint/2010/main" val="13654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Rounded Corners 123">
            <a:extLst>
              <a:ext uri="{FF2B5EF4-FFF2-40B4-BE49-F238E27FC236}">
                <a16:creationId xmlns:a16="http://schemas.microsoft.com/office/drawing/2014/main" id="{345F385B-8762-CFFA-9725-046F2FCD9110}"/>
              </a:ext>
            </a:extLst>
          </p:cNvPr>
          <p:cNvSpPr/>
          <p:nvPr/>
        </p:nvSpPr>
        <p:spPr>
          <a:xfrm>
            <a:off x="291341" y="1736379"/>
            <a:ext cx="6264103" cy="4073031"/>
          </a:xfrm>
          <a:prstGeom prst="roundRect">
            <a:avLst>
              <a:gd name="adj" fmla="val 174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latin typeface="Montserrat Black" panose="00000A00000000000000" pitchFamily="2" charset="0"/>
            </a:endParaRPr>
          </a:p>
        </p:txBody>
      </p:sp>
      <p:sp>
        <p:nvSpPr>
          <p:cNvPr id="2" name="Text Placeholder 1">
            <a:extLst>
              <a:ext uri="{FF2B5EF4-FFF2-40B4-BE49-F238E27FC236}">
                <a16:creationId xmlns:a16="http://schemas.microsoft.com/office/drawing/2014/main" id="{5F9572B4-111D-DE09-55C9-100C125892A9}"/>
              </a:ext>
            </a:extLst>
          </p:cNvPr>
          <p:cNvSpPr>
            <a:spLocks noGrp="1"/>
          </p:cNvSpPr>
          <p:nvPr>
            <p:ph type="body" sz="quarter" idx="4294967295"/>
          </p:nvPr>
        </p:nvSpPr>
        <p:spPr>
          <a:xfrm>
            <a:off x="1198476" y="390451"/>
            <a:ext cx="10464800" cy="4843463"/>
          </a:xfrm>
        </p:spPr>
        <p:txBody>
          <a:bodyPr/>
          <a:lstStyle/>
          <a:p>
            <a:r>
              <a:rPr lang="en-GB" sz="3600" dirty="0">
                <a:latin typeface="Montserrat Black" panose="00000A00000000000000" pitchFamily="2" charset="0"/>
              </a:rPr>
              <a:t>Spring Boot stereotypes </a:t>
            </a:r>
          </a:p>
        </p:txBody>
      </p:sp>
      <p:sp>
        <p:nvSpPr>
          <p:cNvPr id="6" name="Rectangle 5">
            <a:extLst>
              <a:ext uri="{FF2B5EF4-FFF2-40B4-BE49-F238E27FC236}">
                <a16:creationId xmlns:a16="http://schemas.microsoft.com/office/drawing/2014/main" id="{88ADDF74-7194-48AF-043A-93851B6A2965}"/>
              </a:ext>
            </a:extLst>
          </p:cNvPr>
          <p:cNvSpPr/>
          <p:nvPr/>
        </p:nvSpPr>
        <p:spPr>
          <a:xfrm>
            <a:off x="2703658" y="3389343"/>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Business</a:t>
            </a:r>
          </a:p>
        </p:txBody>
      </p:sp>
      <p:sp>
        <p:nvSpPr>
          <p:cNvPr id="7" name="Rectangle 6">
            <a:extLst>
              <a:ext uri="{FF2B5EF4-FFF2-40B4-BE49-F238E27FC236}">
                <a16:creationId xmlns:a16="http://schemas.microsoft.com/office/drawing/2014/main" id="{6D8A2E2C-647E-6048-6128-3C574F9A0F6B}"/>
              </a:ext>
            </a:extLst>
          </p:cNvPr>
          <p:cNvSpPr/>
          <p:nvPr/>
        </p:nvSpPr>
        <p:spPr>
          <a:xfrm>
            <a:off x="2703658" y="4633231"/>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Data</a:t>
            </a:r>
          </a:p>
        </p:txBody>
      </p:sp>
      <p:sp>
        <p:nvSpPr>
          <p:cNvPr id="8" name="Rectangle 7">
            <a:extLst>
              <a:ext uri="{FF2B5EF4-FFF2-40B4-BE49-F238E27FC236}">
                <a16:creationId xmlns:a16="http://schemas.microsoft.com/office/drawing/2014/main" id="{260FADAF-963F-1128-8C89-198F0FA221E6}"/>
              </a:ext>
            </a:extLst>
          </p:cNvPr>
          <p:cNvSpPr/>
          <p:nvPr/>
        </p:nvSpPr>
        <p:spPr>
          <a:xfrm>
            <a:off x="2703658" y="2175745"/>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Controller</a:t>
            </a:r>
          </a:p>
        </p:txBody>
      </p:sp>
      <p:cxnSp>
        <p:nvCxnSpPr>
          <p:cNvPr id="16" name="Straight Connector 15">
            <a:extLst>
              <a:ext uri="{FF2B5EF4-FFF2-40B4-BE49-F238E27FC236}">
                <a16:creationId xmlns:a16="http://schemas.microsoft.com/office/drawing/2014/main" id="{196F378C-639C-56A4-D77A-CEB72BE3D6BA}"/>
              </a:ext>
            </a:extLst>
          </p:cNvPr>
          <p:cNvCxnSpPr>
            <a:cxnSpLocks/>
            <a:stCxn id="57" idx="1"/>
          </p:cNvCxnSpPr>
          <p:nvPr/>
        </p:nvCxnSpPr>
        <p:spPr>
          <a:xfrm flipH="1">
            <a:off x="2401925" y="2738906"/>
            <a:ext cx="469523"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A149BA-9502-D063-4BCF-DA39A0E3BD65}"/>
              </a:ext>
            </a:extLst>
          </p:cNvPr>
          <p:cNvCxnSpPr>
            <a:cxnSpLocks/>
            <a:stCxn id="58" idx="1"/>
            <a:endCxn id="13" idx="3"/>
          </p:cNvCxnSpPr>
          <p:nvPr/>
        </p:nvCxnSpPr>
        <p:spPr>
          <a:xfrm flipH="1" flipV="1">
            <a:off x="2074183" y="3951239"/>
            <a:ext cx="797265" cy="656"/>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07145E-1499-50C9-AF9A-A8CF2DF3EA8B}"/>
              </a:ext>
            </a:extLst>
          </p:cNvPr>
          <p:cNvCxnSpPr>
            <a:cxnSpLocks/>
            <a:stCxn id="59" idx="1"/>
          </p:cNvCxnSpPr>
          <p:nvPr/>
        </p:nvCxnSpPr>
        <p:spPr>
          <a:xfrm flipH="1">
            <a:off x="2401925" y="5119844"/>
            <a:ext cx="469522"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4C202D-A6EC-A135-7FE0-347F037DEBB9}"/>
              </a:ext>
            </a:extLst>
          </p:cNvPr>
          <p:cNvCxnSpPr>
            <a:cxnSpLocks/>
          </p:cNvCxnSpPr>
          <p:nvPr/>
        </p:nvCxnSpPr>
        <p:spPr>
          <a:xfrm>
            <a:off x="2401925" y="2738906"/>
            <a:ext cx="407" cy="2380938"/>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33" name="Cylinder 32">
            <a:extLst>
              <a:ext uri="{FF2B5EF4-FFF2-40B4-BE49-F238E27FC236}">
                <a16:creationId xmlns:a16="http://schemas.microsoft.com/office/drawing/2014/main" id="{907A2933-F1D3-27FA-3466-582EC156E15C}"/>
              </a:ext>
            </a:extLst>
          </p:cNvPr>
          <p:cNvSpPr/>
          <p:nvPr/>
        </p:nvSpPr>
        <p:spPr>
          <a:xfrm>
            <a:off x="4237955" y="5876651"/>
            <a:ext cx="658624" cy="854007"/>
          </a:xfrm>
          <a:prstGeom prst="can">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1"/>
              </a:solidFill>
            </a:endParaRPr>
          </a:p>
        </p:txBody>
      </p:sp>
      <p:cxnSp>
        <p:nvCxnSpPr>
          <p:cNvPr id="35" name="Straight Arrow Connector 34">
            <a:extLst>
              <a:ext uri="{FF2B5EF4-FFF2-40B4-BE49-F238E27FC236}">
                <a16:creationId xmlns:a16="http://schemas.microsoft.com/office/drawing/2014/main" id="{7C75AE9D-209F-EACC-EE21-B754F0388079}"/>
              </a:ext>
            </a:extLst>
          </p:cNvPr>
          <p:cNvCxnSpPr>
            <a:cxnSpLocks/>
            <a:stCxn id="7" idx="2"/>
            <a:endCxn id="33" idx="1"/>
          </p:cNvCxnSpPr>
          <p:nvPr/>
        </p:nvCxnSpPr>
        <p:spPr>
          <a:xfrm>
            <a:off x="4567267" y="5553716"/>
            <a:ext cx="0" cy="3229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490346-87F7-F81B-BE3E-E745C3F625ED}"/>
              </a:ext>
            </a:extLst>
          </p:cNvPr>
          <p:cNvCxnSpPr>
            <a:cxnSpLocks/>
          </p:cNvCxnSpPr>
          <p:nvPr/>
        </p:nvCxnSpPr>
        <p:spPr>
          <a:xfrm>
            <a:off x="3641999" y="3096230"/>
            <a:ext cx="0" cy="2931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259389-20D7-D676-AA29-D1E1FAF0C7EB}"/>
              </a:ext>
            </a:extLst>
          </p:cNvPr>
          <p:cNvCxnSpPr>
            <a:cxnSpLocks/>
          </p:cNvCxnSpPr>
          <p:nvPr/>
        </p:nvCxnSpPr>
        <p:spPr>
          <a:xfrm>
            <a:off x="3641999" y="4309828"/>
            <a:ext cx="0" cy="3234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 name="Arrow: Right 44">
            <a:extLst>
              <a:ext uri="{FF2B5EF4-FFF2-40B4-BE49-F238E27FC236}">
                <a16:creationId xmlns:a16="http://schemas.microsoft.com/office/drawing/2014/main" id="{1830E56B-074D-66D5-5DC7-7E7C83E1C161}"/>
              </a:ext>
            </a:extLst>
          </p:cNvPr>
          <p:cNvSpPr/>
          <p:nvPr/>
        </p:nvSpPr>
        <p:spPr>
          <a:xfrm rot="5400000">
            <a:off x="3942372" y="1379502"/>
            <a:ext cx="1128614" cy="466791"/>
          </a:xfrm>
          <a:prstGeom prst="rightArrow">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bg1"/>
                </a:solidFill>
              </a:rPr>
              <a:t>REST Request</a:t>
            </a:r>
          </a:p>
        </p:txBody>
      </p:sp>
      <p:sp>
        <p:nvSpPr>
          <p:cNvPr id="47" name="TextBox 46">
            <a:extLst>
              <a:ext uri="{FF2B5EF4-FFF2-40B4-BE49-F238E27FC236}">
                <a16:creationId xmlns:a16="http://schemas.microsoft.com/office/drawing/2014/main" id="{DEA17E26-E2BF-7200-0EC3-30368B976CED}"/>
              </a:ext>
            </a:extLst>
          </p:cNvPr>
          <p:cNvSpPr txBox="1"/>
          <p:nvPr/>
        </p:nvSpPr>
        <p:spPr>
          <a:xfrm>
            <a:off x="4237959" y="6120746"/>
            <a:ext cx="658620" cy="369332"/>
          </a:xfrm>
          <a:prstGeom prst="rect">
            <a:avLst/>
          </a:prstGeom>
          <a:noFill/>
        </p:spPr>
        <p:txBody>
          <a:bodyPr wrap="square">
            <a:spAutoFit/>
          </a:bodyPr>
          <a:lstStyle/>
          <a:p>
            <a:pPr algn="ctr"/>
            <a:r>
              <a:rPr lang="en-GB" sz="900" b="1" dirty="0">
                <a:solidFill>
                  <a:schemeClr val="bg1"/>
                </a:solidFill>
              </a:rPr>
              <a:t>Data Source</a:t>
            </a:r>
          </a:p>
        </p:txBody>
      </p:sp>
      <p:sp>
        <p:nvSpPr>
          <p:cNvPr id="56" name="Rectangle: Rounded Corners 55">
            <a:extLst>
              <a:ext uri="{FF2B5EF4-FFF2-40B4-BE49-F238E27FC236}">
                <a16:creationId xmlns:a16="http://schemas.microsoft.com/office/drawing/2014/main" id="{11B2921C-252C-A407-B0A1-786259EE8450}"/>
              </a:ext>
            </a:extLst>
          </p:cNvPr>
          <p:cNvSpPr/>
          <p:nvPr/>
        </p:nvSpPr>
        <p:spPr>
          <a:xfrm>
            <a:off x="363524" y="3735267"/>
            <a:ext cx="1544002"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@Component</a:t>
            </a:r>
          </a:p>
        </p:txBody>
      </p:sp>
      <p:sp>
        <p:nvSpPr>
          <p:cNvPr id="57" name="Rectangle: Rounded Corners 56">
            <a:extLst>
              <a:ext uri="{FF2B5EF4-FFF2-40B4-BE49-F238E27FC236}">
                <a16:creationId xmlns:a16="http://schemas.microsoft.com/office/drawing/2014/main" id="{3D95CF4E-6EDC-843E-2D00-C2E18CD44388}"/>
              </a:ext>
            </a:extLst>
          </p:cNvPr>
          <p:cNvSpPr/>
          <p:nvPr/>
        </p:nvSpPr>
        <p:spPr>
          <a:xfrm>
            <a:off x="2871448" y="2522278"/>
            <a:ext cx="1399705"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@Controller</a:t>
            </a:r>
          </a:p>
        </p:txBody>
      </p:sp>
      <p:sp>
        <p:nvSpPr>
          <p:cNvPr id="58" name="Rectangle: Rounded Corners 57">
            <a:extLst>
              <a:ext uri="{FF2B5EF4-FFF2-40B4-BE49-F238E27FC236}">
                <a16:creationId xmlns:a16="http://schemas.microsoft.com/office/drawing/2014/main" id="{640C4D38-D44C-2095-1583-175C6F2295C3}"/>
              </a:ext>
            </a:extLst>
          </p:cNvPr>
          <p:cNvSpPr/>
          <p:nvPr/>
        </p:nvSpPr>
        <p:spPr>
          <a:xfrm>
            <a:off x="2871448" y="3735267"/>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@Service</a:t>
            </a:r>
          </a:p>
        </p:txBody>
      </p:sp>
      <p:sp>
        <p:nvSpPr>
          <p:cNvPr id="59" name="Rectangle: Rounded Corners 58">
            <a:extLst>
              <a:ext uri="{FF2B5EF4-FFF2-40B4-BE49-F238E27FC236}">
                <a16:creationId xmlns:a16="http://schemas.microsoft.com/office/drawing/2014/main" id="{F6ACECA1-9180-2D7D-401A-2B70715B0FB5}"/>
              </a:ext>
            </a:extLst>
          </p:cNvPr>
          <p:cNvSpPr/>
          <p:nvPr/>
        </p:nvSpPr>
        <p:spPr>
          <a:xfrm>
            <a:off x="2871447" y="4903216"/>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@Repository</a:t>
            </a:r>
          </a:p>
        </p:txBody>
      </p:sp>
      <p:sp>
        <p:nvSpPr>
          <p:cNvPr id="76" name="Rectangle: Rounded Corners 75">
            <a:extLst>
              <a:ext uri="{FF2B5EF4-FFF2-40B4-BE49-F238E27FC236}">
                <a16:creationId xmlns:a16="http://schemas.microsoft.com/office/drawing/2014/main" id="{5B0E322A-D890-2302-F1A2-69F03FA804E5}"/>
              </a:ext>
            </a:extLst>
          </p:cNvPr>
          <p:cNvSpPr/>
          <p:nvPr/>
        </p:nvSpPr>
        <p:spPr>
          <a:xfrm>
            <a:off x="4487432" y="2522278"/>
            <a:ext cx="187287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@RestController</a:t>
            </a:r>
          </a:p>
        </p:txBody>
      </p:sp>
      <p:sp>
        <p:nvSpPr>
          <p:cNvPr id="109" name="Rectangle 108">
            <a:extLst>
              <a:ext uri="{FF2B5EF4-FFF2-40B4-BE49-F238E27FC236}">
                <a16:creationId xmlns:a16="http://schemas.microsoft.com/office/drawing/2014/main" id="{59279B62-B47E-D698-488B-DA1B037CC26A}"/>
              </a:ext>
            </a:extLst>
          </p:cNvPr>
          <p:cNvSpPr/>
          <p:nvPr/>
        </p:nvSpPr>
        <p:spPr>
          <a:xfrm>
            <a:off x="6816476" y="3161011"/>
            <a:ext cx="5084183" cy="1591219"/>
          </a:xfrm>
          <a:prstGeom prst="rect">
            <a:avLst/>
          </a:prstGeom>
          <a:solidFill>
            <a:schemeClr val="bg1"/>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a:solidFill>
                  <a:schemeClr val="tx1">
                    <a:lumMod val="90000"/>
                    <a:lumOff val="10000"/>
                  </a:schemeClr>
                </a:solidFill>
                <a:ea typeface="Calibri" panose="020F0502020204030204" pitchFamily="34" charset="0"/>
                <a:cs typeface="Calibri" panose="020F0502020204030204" pitchFamily="34" charset="0"/>
              </a:rPr>
              <a:t>@Service </a:t>
            </a:r>
            <a:r>
              <a:rPr lang="en-GB" sz="1600" dirty="0">
                <a:solidFill>
                  <a:schemeClr val="tx1">
                    <a:lumMod val="90000"/>
                    <a:lumOff val="10000"/>
                  </a:schemeClr>
                </a:solidFill>
                <a:ea typeface="Calibri" panose="020F0502020204030204" pitchFamily="34" charset="0"/>
                <a:cs typeface="Calibri" panose="020F0502020204030204" pitchFamily="34" charset="0"/>
              </a:rPr>
              <a:t>specifies that a class is holding the business logic. Besides being used in the service layer, there isn’t any other special use for this annotation. </a:t>
            </a:r>
            <a:r>
              <a:rPr lang="en-GB" sz="1600" i="1" dirty="0">
                <a:solidFill>
                  <a:schemeClr val="tx1">
                    <a:lumMod val="90000"/>
                    <a:lumOff val="10000"/>
                  </a:schemeClr>
                </a:solidFill>
                <a:ea typeface="Calibri" panose="020F0502020204030204" pitchFamily="34" charset="0"/>
                <a:cs typeface="Calibri" panose="020F0502020204030204" pitchFamily="34" charset="0"/>
              </a:rPr>
              <a:t>@Service is just an alias for @Component </a:t>
            </a:r>
            <a:r>
              <a:rPr lang="en-GB" sz="1600" dirty="0">
                <a:solidFill>
                  <a:schemeClr val="tx1">
                    <a:lumMod val="90000"/>
                    <a:lumOff val="10000"/>
                  </a:schemeClr>
                </a:solidFill>
                <a:ea typeface="Calibri" panose="020F0502020204030204" pitchFamily="34" charset="0"/>
                <a:cs typeface="Calibri" panose="020F0502020204030204" pitchFamily="34" charset="0"/>
              </a:rPr>
              <a:t>and there is no real difference between them.</a:t>
            </a:r>
          </a:p>
        </p:txBody>
      </p:sp>
      <p:sp>
        <p:nvSpPr>
          <p:cNvPr id="13" name="Flowchart: Decision 12">
            <a:extLst>
              <a:ext uri="{FF2B5EF4-FFF2-40B4-BE49-F238E27FC236}">
                <a16:creationId xmlns:a16="http://schemas.microsoft.com/office/drawing/2014/main" id="{0643AB87-B015-BDF5-8FF4-7F8F03CB581E}"/>
              </a:ext>
            </a:extLst>
          </p:cNvPr>
          <p:cNvSpPr/>
          <p:nvPr/>
        </p:nvSpPr>
        <p:spPr>
          <a:xfrm>
            <a:off x="1907526" y="3877962"/>
            <a:ext cx="166657" cy="146553"/>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cxnSp>
        <p:nvCxnSpPr>
          <p:cNvPr id="117" name="Straight Connector 116">
            <a:extLst>
              <a:ext uri="{FF2B5EF4-FFF2-40B4-BE49-F238E27FC236}">
                <a16:creationId xmlns:a16="http://schemas.microsoft.com/office/drawing/2014/main" id="{EC9F8E6A-63D6-63BA-1E87-A4868138A588}"/>
              </a:ext>
            </a:extLst>
          </p:cNvPr>
          <p:cNvCxnSpPr>
            <a:cxnSpLocks/>
            <a:endCxn id="118" idx="3"/>
          </p:cNvCxnSpPr>
          <p:nvPr/>
        </p:nvCxnSpPr>
        <p:spPr>
          <a:xfrm flipH="1">
            <a:off x="4433077" y="2732010"/>
            <a:ext cx="23302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8" name="Flowchart: Decision 117">
            <a:extLst>
              <a:ext uri="{FF2B5EF4-FFF2-40B4-BE49-F238E27FC236}">
                <a16:creationId xmlns:a16="http://schemas.microsoft.com/office/drawing/2014/main" id="{5444E61E-0741-D8D2-38A5-AD0100F26FEA}"/>
              </a:ext>
            </a:extLst>
          </p:cNvPr>
          <p:cNvSpPr/>
          <p:nvPr/>
        </p:nvSpPr>
        <p:spPr>
          <a:xfrm flipV="1">
            <a:off x="4266420" y="2658733"/>
            <a:ext cx="166657" cy="146554"/>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sp>
        <p:nvSpPr>
          <p:cNvPr id="3" name="Slide Number Placeholder 2">
            <a:extLst>
              <a:ext uri="{FF2B5EF4-FFF2-40B4-BE49-F238E27FC236}">
                <a16:creationId xmlns:a16="http://schemas.microsoft.com/office/drawing/2014/main" id="{7133D758-442D-CEB1-599F-59601D896AA3}"/>
              </a:ext>
            </a:extLst>
          </p:cNvPr>
          <p:cNvSpPr>
            <a:spLocks noGrp="1"/>
          </p:cNvSpPr>
          <p:nvPr>
            <p:ph type="sldNum" sz="quarter" idx="4"/>
          </p:nvPr>
        </p:nvSpPr>
        <p:spPr/>
        <p:txBody>
          <a:bodyPr/>
          <a:lstStyle/>
          <a:p>
            <a:fld id="{EF892D59-8F09-EF4B-AD6D-DA609442F868}" type="slidenum">
              <a:rPr lang="en-GB" smtClean="0"/>
              <a:pPr/>
              <a:t>17</a:t>
            </a:fld>
            <a:endParaRPr lang="en-GB"/>
          </a:p>
        </p:txBody>
      </p:sp>
    </p:spTree>
    <p:extLst>
      <p:ext uri="{BB962C8B-B14F-4D97-AF65-F5344CB8AC3E}">
        <p14:creationId xmlns:p14="http://schemas.microsoft.com/office/powerpoint/2010/main" val="113235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Rounded Corners 123">
            <a:extLst>
              <a:ext uri="{FF2B5EF4-FFF2-40B4-BE49-F238E27FC236}">
                <a16:creationId xmlns:a16="http://schemas.microsoft.com/office/drawing/2014/main" id="{345F385B-8762-CFFA-9725-046F2FCD9110}"/>
              </a:ext>
            </a:extLst>
          </p:cNvPr>
          <p:cNvSpPr/>
          <p:nvPr/>
        </p:nvSpPr>
        <p:spPr>
          <a:xfrm>
            <a:off x="291341" y="1736379"/>
            <a:ext cx="6264103" cy="4073031"/>
          </a:xfrm>
          <a:prstGeom prst="roundRect">
            <a:avLst>
              <a:gd name="adj" fmla="val 174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latin typeface="Montserrat Black" panose="00000A00000000000000" pitchFamily="2" charset="0"/>
            </a:endParaRPr>
          </a:p>
        </p:txBody>
      </p:sp>
      <p:sp>
        <p:nvSpPr>
          <p:cNvPr id="2" name="Text Placeholder 1">
            <a:extLst>
              <a:ext uri="{FF2B5EF4-FFF2-40B4-BE49-F238E27FC236}">
                <a16:creationId xmlns:a16="http://schemas.microsoft.com/office/drawing/2014/main" id="{5F9572B4-111D-DE09-55C9-100C125892A9}"/>
              </a:ext>
            </a:extLst>
          </p:cNvPr>
          <p:cNvSpPr>
            <a:spLocks noGrp="1"/>
          </p:cNvSpPr>
          <p:nvPr>
            <p:ph type="body" sz="quarter" idx="4294967295"/>
          </p:nvPr>
        </p:nvSpPr>
        <p:spPr>
          <a:xfrm>
            <a:off x="1198476" y="390451"/>
            <a:ext cx="10464800" cy="4843463"/>
          </a:xfrm>
        </p:spPr>
        <p:txBody>
          <a:bodyPr/>
          <a:lstStyle/>
          <a:p>
            <a:r>
              <a:rPr lang="en-GB" sz="3600" dirty="0">
                <a:latin typeface="Montserrat Black" panose="00000A00000000000000" pitchFamily="2" charset="0"/>
              </a:rPr>
              <a:t>Spring Boot stereotypes </a:t>
            </a:r>
          </a:p>
        </p:txBody>
      </p:sp>
      <p:sp>
        <p:nvSpPr>
          <p:cNvPr id="6" name="Rectangle 5">
            <a:extLst>
              <a:ext uri="{FF2B5EF4-FFF2-40B4-BE49-F238E27FC236}">
                <a16:creationId xmlns:a16="http://schemas.microsoft.com/office/drawing/2014/main" id="{88ADDF74-7194-48AF-043A-93851B6A2965}"/>
              </a:ext>
            </a:extLst>
          </p:cNvPr>
          <p:cNvSpPr/>
          <p:nvPr/>
        </p:nvSpPr>
        <p:spPr>
          <a:xfrm>
            <a:off x="2703658" y="3389343"/>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Business</a:t>
            </a:r>
          </a:p>
        </p:txBody>
      </p:sp>
      <p:sp>
        <p:nvSpPr>
          <p:cNvPr id="7" name="Rectangle 6">
            <a:extLst>
              <a:ext uri="{FF2B5EF4-FFF2-40B4-BE49-F238E27FC236}">
                <a16:creationId xmlns:a16="http://schemas.microsoft.com/office/drawing/2014/main" id="{6D8A2E2C-647E-6048-6128-3C574F9A0F6B}"/>
              </a:ext>
            </a:extLst>
          </p:cNvPr>
          <p:cNvSpPr/>
          <p:nvPr/>
        </p:nvSpPr>
        <p:spPr>
          <a:xfrm>
            <a:off x="2703658" y="4633231"/>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Data</a:t>
            </a:r>
          </a:p>
        </p:txBody>
      </p:sp>
      <p:sp>
        <p:nvSpPr>
          <p:cNvPr id="8" name="Rectangle 7">
            <a:extLst>
              <a:ext uri="{FF2B5EF4-FFF2-40B4-BE49-F238E27FC236}">
                <a16:creationId xmlns:a16="http://schemas.microsoft.com/office/drawing/2014/main" id="{260FADAF-963F-1128-8C89-198F0FA221E6}"/>
              </a:ext>
            </a:extLst>
          </p:cNvPr>
          <p:cNvSpPr/>
          <p:nvPr/>
        </p:nvSpPr>
        <p:spPr>
          <a:xfrm>
            <a:off x="2703658" y="2175745"/>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Controller</a:t>
            </a:r>
          </a:p>
        </p:txBody>
      </p:sp>
      <p:cxnSp>
        <p:nvCxnSpPr>
          <p:cNvPr id="16" name="Straight Connector 15">
            <a:extLst>
              <a:ext uri="{FF2B5EF4-FFF2-40B4-BE49-F238E27FC236}">
                <a16:creationId xmlns:a16="http://schemas.microsoft.com/office/drawing/2014/main" id="{196F378C-639C-56A4-D77A-CEB72BE3D6BA}"/>
              </a:ext>
            </a:extLst>
          </p:cNvPr>
          <p:cNvCxnSpPr>
            <a:cxnSpLocks/>
            <a:stCxn id="57" idx="1"/>
          </p:cNvCxnSpPr>
          <p:nvPr/>
        </p:nvCxnSpPr>
        <p:spPr>
          <a:xfrm flipH="1">
            <a:off x="2401925" y="2738906"/>
            <a:ext cx="469523"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A149BA-9502-D063-4BCF-DA39A0E3BD65}"/>
              </a:ext>
            </a:extLst>
          </p:cNvPr>
          <p:cNvCxnSpPr>
            <a:cxnSpLocks/>
            <a:stCxn id="58" idx="1"/>
            <a:endCxn id="13" idx="3"/>
          </p:cNvCxnSpPr>
          <p:nvPr/>
        </p:nvCxnSpPr>
        <p:spPr>
          <a:xfrm flipH="1" flipV="1">
            <a:off x="2074183" y="3951239"/>
            <a:ext cx="797265" cy="656"/>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07145E-1499-50C9-AF9A-A8CF2DF3EA8B}"/>
              </a:ext>
            </a:extLst>
          </p:cNvPr>
          <p:cNvCxnSpPr>
            <a:cxnSpLocks/>
            <a:stCxn id="59" idx="1"/>
          </p:cNvCxnSpPr>
          <p:nvPr/>
        </p:nvCxnSpPr>
        <p:spPr>
          <a:xfrm flipH="1">
            <a:off x="2401925" y="5119844"/>
            <a:ext cx="469522"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4C202D-A6EC-A135-7FE0-347F037DEBB9}"/>
              </a:ext>
            </a:extLst>
          </p:cNvPr>
          <p:cNvCxnSpPr>
            <a:cxnSpLocks/>
          </p:cNvCxnSpPr>
          <p:nvPr/>
        </p:nvCxnSpPr>
        <p:spPr>
          <a:xfrm>
            <a:off x="2401925" y="2738906"/>
            <a:ext cx="407" cy="2380938"/>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33" name="Cylinder 32">
            <a:extLst>
              <a:ext uri="{FF2B5EF4-FFF2-40B4-BE49-F238E27FC236}">
                <a16:creationId xmlns:a16="http://schemas.microsoft.com/office/drawing/2014/main" id="{907A2933-F1D3-27FA-3466-582EC156E15C}"/>
              </a:ext>
            </a:extLst>
          </p:cNvPr>
          <p:cNvSpPr/>
          <p:nvPr/>
        </p:nvSpPr>
        <p:spPr>
          <a:xfrm>
            <a:off x="4237955" y="5876651"/>
            <a:ext cx="658624" cy="854007"/>
          </a:xfrm>
          <a:prstGeom prst="can">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1"/>
              </a:solidFill>
            </a:endParaRPr>
          </a:p>
        </p:txBody>
      </p:sp>
      <p:cxnSp>
        <p:nvCxnSpPr>
          <p:cNvPr id="35" name="Straight Arrow Connector 34">
            <a:extLst>
              <a:ext uri="{FF2B5EF4-FFF2-40B4-BE49-F238E27FC236}">
                <a16:creationId xmlns:a16="http://schemas.microsoft.com/office/drawing/2014/main" id="{7C75AE9D-209F-EACC-EE21-B754F0388079}"/>
              </a:ext>
            </a:extLst>
          </p:cNvPr>
          <p:cNvCxnSpPr>
            <a:cxnSpLocks/>
            <a:stCxn id="7" idx="2"/>
            <a:endCxn id="33" idx="1"/>
          </p:cNvCxnSpPr>
          <p:nvPr/>
        </p:nvCxnSpPr>
        <p:spPr>
          <a:xfrm>
            <a:off x="4567267" y="5553716"/>
            <a:ext cx="0" cy="3229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490346-87F7-F81B-BE3E-E745C3F625ED}"/>
              </a:ext>
            </a:extLst>
          </p:cNvPr>
          <p:cNvCxnSpPr>
            <a:cxnSpLocks/>
          </p:cNvCxnSpPr>
          <p:nvPr/>
        </p:nvCxnSpPr>
        <p:spPr>
          <a:xfrm>
            <a:off x="3641999" y="3096230"/>
            <a:ext cx="0" cy="2931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259389-20D7-D676-AA29-D1E1FAF0C7EB}"/>
              </a:ext>
            </a:extLst>
          </p:cNvPr>
          <p:cNvCxnSpPr>
            <a:cxnSpLocks/>
          </p:cNvCxnSpPr>
          <p:nvPr/>
        </p:nvCxnSpPr>
        <p:spPr>
          <a:xfrm>
            <a:off x="3641999" y="4309828"/>
            <a:ext cx="0" cy="3234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 name="Arrow: Right 44">
            <a:extLst>
              <a:ext uri="{FF2B5EF4-FFF2-40B4-BE49-F238E27FC236}">
                <a16:creationId xmlns:a16="http://schemas.microsoft.com/office/drawing/2014/main" id="{1830E56B-074D-66D5-5DC7-7E7C83E1C161}"/>
              </a:ext>
            </a:extLst>
          </p:cNvPr>
          <p:cNvSpPr/>
          <p:nvPr/>
        </p:nvSpPr>
        <p:spPr>
          <a:xfrm rot="5400000">
            <a:off x="3942372" y="1379502"/>
            <a:ext cx="1128614" cy="466791"/>
          </a:xfrm>
          <a:prstGeom prst="rightArrow">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bg1"/>
                </a:solidFill>
              </a:rPr>
              <a:t>REST Request</a:t>
            </a:r>
          </a:p>
        </p:txBody>
      </p:sp>
      <p:sp>
        <p:nvSpPr>
          <p:cNvPr id="47" name="TextBox 46">
            <a:extLst>
              <a:ext uri="{FF2B5EF4-FFF2-40B4-BE49-F238E27FC236}">
                <a16:creationId xmlns:a16="http://schemas.microsoft.com/office/drawing/2014/main" id="{DEA17E26-E2BF-7200-0EC3-30368B976CED}"/>
              </a:ext>
            </a:extLst>
          </p:cNvPr>
          <p:cNvSpPr txBox="1"/>
          <p:nvPr/>
        </p:nvSpPr>
        <p:spPr>
          <a:xfrm>
            <a:off x="4237959" y="6120746"/>
            <a:ext cx="658620" cy="369332"/>
          </a:xfrm>
          <a:prstGeom prst="rect">
            <a:avLst/>
          </a:prstGeom>
          <a:noFill/>
        </p:spPr>
        <p:txBody>
          <a:bodyPr wrap="square">
            <a:spAutoFit/>
          </a:bodyPr>
          <a:lstStyle/>
          <a:p>
            <a:pPr algn="ctr"/>
            <a:r>
              <a:rPr lang="en-GB" sz="900" b="1" dirty="0">
                <a:solidFill>
                  <a:schemeClr val="bg1"/>
                </a:solidFill>
              </a:rPr>
              <a:t>Data Source</a:t>
            </a:r>
          </a:p>
        </p:txBody>
      </p:sp>
      <p:sp>
        <p:nvSpPr>
          <p:cNvPr id="56" name="Rectangle: Rounded Corners 55">
            <a:extLst>
              <a:ext uri="{FF2B5EF4-FFF2-40B4-BE49-F238E27FC236}">
                <a16:creationId xmlns:a16="http://schemas.microsoft.com/office/drawing/2014/main" id="{11B2921C-252C-A407-B0A1-786259EE8450}"/>
              </a:ext>
            </a:extLst>
          </p:cNvPr>
          <p:cNvSpPr/>
          <p:nvPr/>
        </p:nvSpPr>
        <p:spPr>
          <a:xfrm>
            <a:off x="363524" y="3735267"/>
            <a:ext cx="1544002"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@Component</a:t>
            </a:r>
          </a:p>
        </p:txBody>
      </p:sp>
      <p:sp>
        <p:nvSpPr>
          <p:cNvPr id="57" name="Rectangle: Rounded Corners 56">
            <a:extLst>
              <a:ext uri="{FF2B5EF4-FFF2-40B4-BE49-F238E27FC236}">
                <a16:creationId xmlns:a16="http://schemas.microsoft.com/office/drawing/2014/main" id="{3D95CF4E-6EDC-843E-2D00-C2E18CD44388}"/>
              </a:ext>
            </a:extLst>
          </p:cNvPr>
          <p:cNvSpPr/>
          <p:nvPr/>
        </p:nvSpPr>
        <p:spPr>
          <a:xfrm>
            <a:off x="2871448" y="2522278"/>
            <a:ext cx="1399705"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@Controller</a:t>
            </a:r>
          </a:p>
        </p:txBody>
      </p:sp>
      <p:sp>
        <p:nvSpPr>
          <p:cNvPr id="58" name="Rectangle: Rounded Corners 57">
            <a:extLst>
              <a:ext uri="{FF2B5EF4-FFF2-40B4-BE49-F238E27FC236}">
                <a16:creationId xmlns:a16="http://schemas.microsoft.com/office/drawing/2014/main" id="{640C4D38-D44C-2095-1583-175C6F2295C3}"/>
              </a:ext>
            </a:extLst>
          </p:cNvPr>
          <p:cNvSpPr/>
          <p:nvPr/>
        </p:nvSpPr>
        <p:spPr>
          <a:xfrm>
            <a:off x="2871448" y="3735267"/>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@Service</a:t>
            </a:r>
          </a:p>
        </p:txBody>
      </p:sp>
      <p:sp>
        <p:nvSpPr>
          <p:cNvPr id="59" name="Rectangle: Rounded Corners 58">
            <a:extLst>
              <a:ext uri="{FF2B5EF4-FFF2-40B4-BE49-F238E27FC236}">
                <a16:creationId xmlns:a16="http://schemas.microsoft.com/office/drawing/2014/main" id="{F6ACECA1-9180-2D7D-401A-2B70715B0FB5}"/>
              </a:ext>
            </a:extLst>
          </p:cNvPr>
          <p:cNvSpPr/>
          <p:nvPr/>
        </p:nvSpPr>
        <p:spPr>
          <a:xfrm>
            <a:off x="2871447" y="4903216"/>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@Repository</a:t>
            </a:r>
          </a:p>
        </p:txBody>
      </p:sp>
      <p:sp>
        <p:nvSpPr>
          <p:cNvPr id="76" name="Rectangle: Rounded Corners 75">
            <a:extLst>
              <a:ext uri="{FF2B5EF4-FFF2-40B4-BE49-F238E27FC236}">
                <a16:creationId xmlns:a16="http://schemas.microsoft.com/office/drawing/2014/main" id="{5B0E322A-D890-2302-F1A2-69F03FA804E5}"/>
              </a:ext>
            </a:extLst>
          </p:cNvPr>
          <p:cNvSpPr/>
          <p:nvPr/>
        </p:nvSpPr>
        <p:spPr>
          <a:xfrm>
            <a:off x="4487432" y="2522278"/>
            <a:ext cx="187287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@RestController</a:t>
            </a:r>
          </a:p>
        </p:txBody>
      </p:sp>
      <p:sp>
        <p:nvSpPr>
          <p:cNvPr id="107" name="Rectangle 106">
            <a:extLst>
              <a:ext uri="{FF2B5EF4-FFF2-40B4-BE49-F238E27FC236}">
                <a16:creationId xmlns:a16="http://schemas.microsoft.com/office/drawing/2014/main" id="{D6BCDDF1-D19A-E131-16E9-DBBF01C30E62}"/>
              </a:ext>
            </a:extLst>
          </p:cNvPr>
          <p:cNvSpPr/>
          <p:nvPr/>
        </p:nvSpPr>
        <p:spPr>
          <a:xfrm>
            <a:off x="6746882" y="4556554"/>
            <a:ext cx="5084183" cy="1320097"/>
          </a:xfrm>
          <a:prstGeom prst="rect">
            <a:avLst/>
          </a:prstGeom>
          <a:solidFill>
            <a:schemeClr val="bg1"/>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a:solidFill>
                  <a:schemeClr val="tx1">
                    <a:lumMod val="90000"/>
                    <a:lumOff val="10000"/>
                  </a:schemeClr>
                </a:solidFill>
                <a:ea typeface="Calibri" panose="020F0502020204030204" pitchFamily="34" charset="0"/>
                <a:cs typeface="Calibri" panose="020F0502020204030204" pitchFamily="34" charset="0"/>
              </a:rPr>
              <a:t>@Repository </a:t>
            </a:r>
            <a:r>
              <a:rPr lang="en-GB" sz="1600" dirty="0">
                <a:solidFill>
                  <a:schemeClr val="tx1">
                    <a:lumMod val="90000"/>
                    <a:lumOff val="10000"/>
                  </a:schemeClr>
                </a:solidFill>
                <a:ea typeface="Calibri" panose="020F0502020204030204" pitchFamily="34" charset="0"/>
                <a:cs typeface="Calibri" panose="020F0502020204030204" pitchFamily="34" charset="0"/>
              </a:rPr>
              <a:t>to indicate that they’re dealing with </a:t>
            </a:r>
            <a:r>
              <a:rPr lang="en-GB" sz="1600" b="1" dirty="0">
                <a:solidFill>
                  <a:schemeClr val="tx1">
                    <a:lumMod val="90000"/>
                    <a:lumOff val="10000"/>
                  </a:schemeClr>
                </a:solidFill>
                <a:ea typeface="Calibri" panose="020F0502020204030204" pitchFamily="34" charset="0"/>
                <a:cs typeface="Calibri" panose="020F0502020204030204" pitchFamily="34" charset="0"/>
              </a:rPr>
              <a:t>CRUD operations</a:t>
            </a:r>
            <a:r>
              <a:rPr lang="en-GB" sz="1600" dirty="0">
                <a:solidFill>
                  <a:schemeClr val="tx1">
                    <a:lumMod val="90000"/>
                    <a:lumOff val="10000"/>
                  </a:schemeClr>
                </a:solidFill>
                <a:ea typeface="Calibri" panose="020F0502020204030204" pitchFamily="34" charset="0"/>
                <a:cs typeface="Calibri" panose="020F0502020204030204" pitchFamily="34" charset="0"/>
              </a:rPr>
              <a:t>, usually, it’s used with DAO (Data Access Object) or Repository implementations that deal with database tables.</a:t>
            </a:r>
          </a:p>
        </p:txBody>
      </p:sp>
      <p:sp>
        <p:nvSpPr>
          <p:cNvPr id="13" name="Flowchart: Decision 12">
            <a:extLst>
              <a:ext uri="{FF2B5EF4-FFF2-40B4-BE49-F238E27FC236}">
                <a16:creationId xmlns:a16="http://schemas.microsoft.com/office/drawing/2014/main" id="{0643AB87-B015-BDF5-8FF4-7F8F03CB581E}"/>
              </a:ext>
            </a:extLst>
          </p:cNvPr>
          <p:cNvSpPr/>
          <p:nvPr/>
        </p:nvSpPr>
        <p:spPr>
          <a:xfrm>
            <a:off x="1907526" y="3877962"/>
            <a:ext cx="166657" cy="146553"/>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cxnSp>
        <p:nvCxnSpPr>
          <p:cNvPr id="117" name="Straight Connector 116">
            <a:extLst>
              <a:ext uri="{FF2B5EF4-FFF2-40B4-BE49-F238E27FC236}">
                <a16:creationId xmlns:a16="http://schemas.microsoft.com/office/drawing/2014/main" id="{EC9F8E6A-63D6-63BA-1E87-A4868138A588}"/>
              </a:ext>
            </a:extLst>
          </p:cNvPr>
          <p:cNvCxnSpPr>
            <a:cxnSpLocks/>
            <a:endCxn id="118" idx="3"/>
          </p:cNvCxnSpPr>
          <p:nvPr/>
        </p:nvCxnSpPr>
        <p:spPr>
          <a:xfrm flipH="1">
            <a:off x="4433077" y="2732010"/>
            <a:ext cx="23302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8" name="Flowchart: Decision 117">
            <a:extLst>
              <a:ext uri="{FF2B5EF4-FFF2-40B4-BE49-F238E27FC236}">
                <a16:creationId xmlns:a16="http://schemas.microsoft.com/office/drawing/2014/main" id="{5444E61E-0741-D8D2-38A5-AD0100F26FEA}"/>
              </a:ext>
            </a:extLst>
          </p:cNvPr>
          <p:cNvSpPr/>
          <p:nvPr/>
        </p:nvSpPr>
        <p:spPr>
          <a:xfrm flipV="1">
            <a:off x="4266420" y="2658733"/>
            <a:ext cx="166657" cy="146554"/>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sp>
        <p:nvSpPr>
          <p:cNvPr id="3" name="Slide Number Placeholder 2">
            <a:extLst>
              <a:ext uri="{FF2B5EF4-FFF2-40B4-BE49-F238E27FC236}">
                <a16:creationId xmlns:a16="http://schemas.microsoft.com/office/drawing/2014/main" id="{7133D758-442D-CEB1-599F-59601D896AA3}"/>
              </a:ext>
            </a:extLst>
          </p:cNvPr>
          <p:cNvSpPr>
            <a:spLocks noGrp="1"/>
          </p:cNvSpPr>
          <p:nvPr>
            <p:ph type="sldNum" sz="quarter" idx="4"/>
          </p:nvPr>
        </p:nvSpPr>
        <p:spPr/>
        <p:txBody>
          <a:bodyPr/>
          <a:lstStyle/>
          <a:p>
            <a:fld id="{EF892D59-8F09-EF4B-AD6D-DA609442F868}" type="slidenum">
              <a:rPr lang="en-GB" smtClean="0"/>
              <a:pPr/>
              <a:t>18</a:t>
            </a:fld>
            <a:endParaRPr lang="en-GB"/>
          </a:p>
        </p:txBody>
      </p:sp>
    </p:spTree>
    <p:extLst>
      <p:ext uri="{BB962C8B-B14F-4D97-AF65-F5344CB8AC3E}">
        <p14:creationId xmlns:p14="http://schemas.microsoft.com/office/powerpoint/2010/main" val="328850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3DAC-038A-8484-84E6-B12A5A61AE73}"/>
              </a:ext>
            </a:extLst>
          </p:cNvPr>
          <p:cNvSpPr>
            <a:spLocks noGrp="1"/>
          </p:cNvSpPr>
          <p:nvPr>
            <p:ph type="ctrTitle"/>
          </p:nvPr>
        </p:nvSpPr>
        <p:spPr/>
        <p:txBody>
          <a:bodyPr/>
          <a:lstStyle/>
          <a:p>
            <a:r>
              <a:rPr lang="en-GB" dirty="0"/>
              <a:t>End of session</a:t>
            </a:r>
          </a:p>
        </p:txBody>
      </p:sp>
    </p:spTree>
    <p:extLst>
      <p:ext uri="{BB962C8B-B14F-4D97-AF65-F5344CB8AC3E}">
        <p14:creationId xmlns:p14="http://schemas.microsoft.com/office/powerpoint/2010/main" val="81599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F15C8-8428-A9AA-2821-D68E578E5F30}"/>
              </a:ext>
            </a:extLst>
          </p:cNvPr>
          <p:cNvSpPr>
            <a:spLocks noGrp="1"/>
          </p:cNvSpPr>
          <p:nvPr>
            <p:ph type="body" sz="quarter" idx="10"/>
          </p:nvPr>
        </p:nvSpPr>
        <p:spPr/>
        <p:txBody>
          <a:bodyPr/>
          <a:lstStyle/>
          <a:p>
            <a:r>
              <a:rPr lang="en-GB" sz="3200" dirty="0"/>
              <a:t>Content and objectives</a:t>
            </a:r>
          </a:p>
        </p:txBody>
      </p:sp>
      <p:sp>
        <p:nvSpPr>
          <p:cNvPr id="3" name="Text Placeholder 2">
            <a:extLst>
              <a:ext uri="{FF2B5EF4-FFF2-40B4-BE49-F238E27FC236}">
                <a16:creationId xmlns:a16="http://schemas.microsoft.com/office/drawing/2014/main" id="{A45F4275-408E-FF40-1737-37757BF583CB}"/>
              </a:ext>
            </a:extLst>
          </p:cNvPr>
          <p:cNvSpPr>
            <a:spLocks noGrp="1"/>
          </p:cNvSpPr>
          <p:nvPr>
            <p:ph type="body" sz="quarter" idx="11"/>
          </p:nvPr>
        </p:nvSpPr>
        <p:spPr>
          <a:xfrm>
            <a:off x="3162300" y="1619445"/>
            <a:ext cx="1231899" cy="426737"/>
          </a:xfrm>
        </p:spPr>
        <p:txBody>
          <a:bodyPr/>
          <a:lstStyle/>
          <a:p>
            <a:r>
              <a:rPr lang="en-GB" sz="1200" b="1" dirty="0"/>
              <a:t>Introduction</a:t>
            </a:r>
          </a:p>
        </p:txBody>
      </p:sp>
      <p:sp>
        <p:nvSpPr>
          <p:cNvPr id="4" name="Text Placeholder 3">
            <a:extLst>
              <a:ext uri="{FF2B5EF4-FFF2-40B4-BE49-F238E27FC236}">
                <a16:creationId xmlns:a16="http://schemas.microsoft.com/office/drawing/2014/main" id="{47FCAE93-2DA9-6317-E4B7-ACF758E24D08}"/>
              </a:ext>
            </a:extLst>
          </p:cNvPr>
          <p:cNvSpPr>
            <a:spLocks noGrp="1"/>
          </p:cNvSpPr>
          <p:nvPr>
            <p:ph type="body" sz="quarter" idx="12"/>
          </p:nvPr>
        </p:nvSpPr>
        <p:spPr/>
        <p:txBody>
          <a:bodyPr/>
          <a:lstStyle/>
          <a:p>
            <a:r>
              <a:rPr lang="en-GB" dirty="0"/>
              <a:t>What is Spring Boot</a:t>
            </a:r>
          </a:p>
        </p:txBody>
      </p:sp>
      <p:sp>
        <p:nvSpPr>
          <p:cNvPr id="5" name="Text Placeholder 4">
            <a:extLst>
              <a:ext uri="{FF2B5EF4-FFF2-40B4-BE49-F238E27FC236}">
                <a16:creationId xmlns:a16="http://schemas.microsoft.com/office/drawing/2014/main" id="{8BE051F1-3749-BD39-9D03-3E12CE890152}"/>
              </a:ext>
            </a:extLst>
          </p:cNvPr>
          <p:cNvSpPr>
            <a:spLocks noGrp="1"/>
          </p:cNvSpPr>
          <p:nvPr>
            <p:ph type="body" sz="quarter" idx="13"/>
          </p:nvPr>
        </p:nvSpPr>
        <p:spPr>
          <a:xfrm>
            <a:off x="3162300" y="2280736"/>
            <a:ext cx="1231899" cy="426737"/>
          </a:xfrm>
        </p:spPr>
        <p:txBody>
          <a:bodyPr/>
          <a:lstStyle/>
          <a:p>
            <a:r>
              <a:rPr lang="en-GB" sz="1200" b="1" dirty="0"/>
              <a:t>Hello World application</a:t>
            </a:r>
          </a:p>
        </p:txBody>
      </p:sp>
      <p:sp>
        <p:nvSpPr>
          <p:cNvPr id="6" name="Text Placeholder 5">
            <a:extLst>
              <a:ext uri="{FF2B5EF4-FFF2-40B4-BE49-F238E27FC236}">
                <a16:creationId xmlns:a16="http://schemas.microsoft.com/office/drawing/2014/main" id="{BD77F0D7-405A-A3FE-6647-B4CA6325F986}"/>
              </a:ext>
            </a:extLst>
          </p:cNvPr>
          <p:cNvSpPr>
            <a:spLocks noGrp="1"/>
          </p:cNvSpPr>
          <p:nvPr>
            <p:ph type="body" sz="quarter" idx="14"/>
          </p:nvPr>
        </p:nvSpPr>
        <p:spPr/>
        <p:txBody>
          <a:bodyPr/>
          <a:lstStyle/>
          <a:p>
            <a:r>
              <a:rPr lang="en-GB" dirty="0"/>
              <a:t>Creating a Hello World application in Spring Boot</a:t>
            </a:r>
          </a:p>
        </p:txBody>
      </p:sp>
      <p:sp>
        <p:nvSpPr>
          <p:cNvPr id="7" name="Text Placeholder 6">
            <a:extLst>
              <a:ext uri="{FF2B5EF4-FFF2-40B4-BE49-F238E27FC236}">
                <a16:creationId xmlns:a16="http://schemas.microsoft.com/office/drawing/2014/main" id="{32FC5EF4-2E66-BA0A-00CB-81CD5A0E5B51}"/>
              </a:ext>
            </a:extLst>
          </p:cNvPr>
          <p:cNvSpPr>
            <a:spLocks noGrp="1"/>
          </p:cNvSpPr>
          <p:nvPr>
            <p:ph type="body" sz="quarter" idx="15"/>
          </p:nvPr>
        </p:nvSpPr>
        <p:spPr>
          <a:xfrm>
            <a:off x="3162300" y="2939432"/>
            <a:ext cx="1231899" cy="426737"/>
          </a:xfrm>
        </p:spPr>
        <p:txBody>
          <a:bodyPr/>
          <a:lstStyle/>
          <a:p>
            <a:r>
              <a:rPr lang="en-GB" sz="1200" b="1" dirty="0"/>
              <a:t>Dependency Injection</a:t>
            </a:r>
          </a:p>
        </p:txBody>
      </p:sp>
      <p:sp>
        <p:nvSpPr>
          <p:cNvPr id="8" name="Text Placeholder 7">
            <a:extLst>
              <a:ext uri="{FF2B5EF4-FFF2-40B4-BE49-F238E27FC236}">
                <a16:creationId xmlns:a16="http://schemas.microsoft.com/office/drawing/2014/main" id="{4A1F89A5-87F1-CD83-33DD-031D129D12D8}"/>
              </a:ext>
            </a:extLst>
          </p:cNvPr>
          <p:cNvSpPr>
            <a:spLocks noGrp="1"/>
          </p:cNvSpPr>
          <p:nvPr>
            <p:ph type="body" sz="quarter" idx="16"/>
          </p:nvPr>
        </p:nvSpPr>
        <p:spPr/>
        <p:txBody>
          <a:bodyPr/>
          <a:lstStyle/>
          <a:p>
            <a:r>
              <a:rPr lang="en-GB" dirty="0"/>
              <a:t>What is DI and what different types are there</a:t>
            </a:r>
          </a:p>
        </p:txBody>
      </p:sp>
      <p:sp>
        <p:nvSpPr>
          <p:cNvPr id="9" name="Text Placeholder 8">
            <a:extLst>
              <a:ext uri="{FF2B5EF4-FFF2-40B4-BE49-F238E27FC236}">
                <a16:creationId xmlns:a16="http://schemas.microsoft.com/office/drawing/2014/main" id="{EBF33894-5D89-8031-6EA9-2253C599329F}"/>
              </a:ext>
            </a:extLst>
          </p:cNvPr>
          <p:cNvSpPr>
            <a:spLocks noGrp="1"/>
          </p:cNvSpPr>
          <p:nvPr>
            <p:ph type="body" sz="quarter" idx="17"/>
          </p:nvPr>
        </p:nvSpPr>
        <p:spPr>
          <a:xfrm>
            <a:off x="3162300" y="3518241"/>
            <a:ext cx="1231899" cy="426737"/>
          </a:xfrm>
        </p:spPr>
        <p:txBody>
          <a:bodyPr/>
          <a:lstStyle/>
          <a:p>
            <a:r>
              <a:rPr lang="en-GB" sz="1200" b="1" dirty="0"/>
              <a:t>RESTful API and Spring WEB</a:t>
            </a:r>
          </a:p>
        </p:txBody>
      </p:sp>
      <p:sp>
        <p:nvSpPr>
          <p:cNvPr id="10" name="Text Placeholder 9">
            <a:extLst>
              <a:ext uri="{FF2B5EF4-FFF2-40B4-BE49-F238E27FC236}">
                <a16:creationId xmlns:a16="http://schemas.microsoft.com/office/drawing/2014/main" id="{FD1D0C91-FA2F-29D1-2C7B-240740040FE8}"/>
              </a:ext>
            </a:extLst>
          </p:cNvPr>
          <p:cNvSpPr>
            <a:spLocks noGrp="1"/>
          </p:cNvSpPr>
          <p:nvPr>
            <p:ph type="body" sz="quarter" idx="18"/>
          </p:nvPr>
        </p:nvSpPr>
        <p:spPr/>
        <p:txBody>
          <a:bodyPr/>
          <a:lstStyle/>
          <a:p>
            <a:r>
              <a:rPr lang="en-GB" dirty="0"/>
              <a:t>Multi-Tier Architecture and how to implement it </a:t>
            </a:r>
          </a:p>
        </p:txBody>
      </p:sp>
      <p:sp>
        <p:nvSpPr>
          <p:cNvPr id="11" name="Text Placeholder 10">
            <a:extLst>
              <a:ext uri="{FF2B5EF4-FFF2-40B4-BE49-F238E27FC236}">
                <a16:creationId xmlns:a16="http://schemas.microsoft.com/office/drawing/2014/main" id="{384ACE79-9586-6A4F-B713-55D936CF80E0}"/>
              </a:ext>
            </a:extLst>
          </p:cNvPr>
          <p:cNvSpPr>
            <a:spLocks noGrp="1"/>
          </p:cNvSpPr>
          <p:nvPr>
            <p:ph type="body" sz="quarter" idx="19"/>
          </p:nvPr>
        </p:nvSpPr>
        <p:spPr>
          <a:xfrm>
            <a:off x="3162299" y="4259419"/>
            <a:ext cx="1231899" cy="426737"/>
          </a:xfrm>
        </p:spPr>
        <p:txBody>
          <a:bodyPr/>
          <a:lstStyle/>
          <a:p>
            <a:r>
              <a:rPr lang="en-GB" sz="1200" b="1" dirty="0"/>
              <a:t>Spring Data</a:t>
            </a:r>
          </a:p>
        </p:txBody>
      </p:sp>
      <p:sp>
        <p:nvSpPr>
          <p:cNvPr id="12" name="Text Placeholder 11">
            <a:extLst>
              <a:ext uri="{FF2B5EF4-FFF2-40B4-BE49-F238E27FC236}">
                <a16:creationId xmlns:a16="http://schemas.microsoft.com/office/drawing/2014/main" id="{CF4E251C-633A-B402-6666-402C40B7CFF8}"/>
              </a:ext>
            </a:extLst>
          </p:cNvPr>
          <p:cNvSpPr>
            <a:spLocks noGrp="1"/>
          </p:cNvSpPr>
          <p:nvPr>
            <p:ph type="body" sz="quarter" idx="20"/>
          </p:nvPr>
        </p:nvSpPr>
        <p:spPr/>
        <p:txBody>
          <a:bodyPr/>
          <a:lstStyle/>
          <a:p>
            <a:r>
              <a:rPr lang="en-GB" dirty="0"/>
              <a:t>Connecting to a database</a:t>
            </a:r>
          </a:p>
        </p:txBody>
      </p:sp>
      <p:sp>
        <p:nvSpPr>
          <p:cNvPr id="13" name="Text Placeholder 12">
            <a:extLst>
              <a:ext uri="{FF2B5EF4-FFF2-40B4-BE49-F238E27FC236}">
                <a16:creationId xmlns:a16="http://schemas.microsoft.com/office/drawing/2014/main" id="{E538C60E-68C0-B713-AEFF-83A16C761B7C}"/>
              </a:ext>
            </a:extLst>
          </p:cNvPr>
          <p:cNvSpPr>
            <a:spLocks noGrp="1"/>
          </p:cNvSpPr>
          <p:nvPr>
            <p:ph type="body" sz="quarter" idx="21"/>
          </p:nvPr>
        </p:nvSpPr>
        <p:spPr>
          <a:xfrm>
            <a:off x="3162299" y="4937056"/>
            <a:ext cx="1231900" cy="426737"/>
          </a:xfrm>
        </p:spPr>
        <p:txBody>
          <a:bodyPr/>
          <a:lstStyle/>
          <a:p>
            <a:r>
              <a:rPr lang="en-GB" sz="1200" b="1" dirty="0"/>
              <a:t>Testing and Monitoring</a:t>
            </a:r>
          </a:p>
        </p:txBody>
      </p:sp>
      <p:sp>
        <p:nvSpPr>
          <p:cNvPr id="14" name="Text Placeholder 13">
            <a:extLst>
              <a:ext uri="{FF2B5EF4-FFF2-40B4-BE49-F238E27FC236}">
                <a16:creationId xmlns:a16="http://schemas.microsoft.com/office/drawing/2014/main" id="{731F5815-0E1D-91F9-EC84-2EC936EF2C16}"/>
              </a:ext>
            </a:extLst>
          </p:cNvPr>
          <p:cNvSpPr>
            <a:spLocks noGrp="1"/>
          </p:cNvSpPr>
          <p:nvPr>
            <p:ph type="body" sz="quarter" idx="22"/>
          </p:nvPr>
        </p:nvSpPr>
        <p:spPr/>
        <p:txBody>
          <a:bodyPr/>
          <a:lstStyle/>
          <a:p>
            <a:r>
              <a:rPr lang="en-GB" dirty="0"/>
              <a:t>To check if the endpoints of the application work and the software performs as expected</a:t>
            </a:r>
          </a:p>
        </p:txBody>
      </p:sp>
      <p:sp>
        <p:nvSpPr>
          <p:cNvPr id="15" name="Slide Number Placeholder 1">
            <a:extLst>
              <a:ext uri="{FF2B5EF4-FFF2-40B4-BE49-F238E27FC236}">
                <a16:creationId xmlns:a16="http://schemas.microsoft.com/office/drawing/2014/main" id="{8568EE90-1EF0-3DBF-573F-9D118887C73D}"/>
              </a:ext>
            </a:extLst>
          </p:cNvPr>
          <p:cNvSpPr txBox="1">
            <a:spLocks/>
          </p:cNvSpPr>
          <p:nvPr/>
        </p:nvSpPr>
        <p:spPr>
          <a:xfrm>
            <a:off x="11799258" y="650581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100" smtClean="0"/>
              <a:pPr/>
              <a:t>2</a:t>
            </a:fld>
            <a:endParaRPr lang="en-GB" sz="1100"/>
          </a:p>
        </p:txBody>
      </p:sp>
    </p:spTree>
    <p:extLst>
      <p:ext uri="{BB962C8B-B14F-4D97-AF65-F5344CB8AC3E}">
        <p14:creationId xmlns:p14="http://schemas.microsoft.com/office/powerpoint/2010/main" val="200296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8310751-811C-8E9C-AE81-2F83B3182439}"/>
              </a:ext>
            </a:extLst>
          </p:cNvPr>
          <p:cNvSpPr>
            <a:spLocks noGrp="1"/>
          </p:cNvSpPr>
          <p:nvPr>
            <p:ph type="body" sz="quarter" idx="10"/>
          </p:nvPr>
        </p:nvSpPr>
        <p:spPr/>
        <p:txBody>
          <a:bodyPr/>
          <a:lstStyle/>
          <a:p>
            <a:r>
              <a:rPr lang="en-GB" sz="2800" dirty="0"/>
              <a:t>INTRODUCTION</a:t>
            </a:r>
            <a:endParaRPr lang="en-GB" sz="2000" dirty="0"/>
          </a:p>
        </p:txBody>
      </p:sp>
      <p:sp>
        <p:nvSpPr>
          <p:cNvPr id="16" name="Text Placeholder 15">
            <a:extLst>
              <a:ext uri="{FF2B5EF4-FFF2-40B4-BE49-F238E27FC236}">
                <a16:creationId xmlns:a16="http://schemas.microsoft.com/office/drawing/2014/main" id="{8E82134E-9998-0CB9-81F8-E856D02945B4}"/>
              </a:ext>
            </a:extLst>
          </p:cNvPr>
          <p:cNvSpPr>
            <a:spLocks noGrp="1"/>
          </p:cNvSpPr>
          <p:nvPr>
            <p:ph type="body" sz="quarter" idx="15"/>
          </p:nvPr>
        </p:nvSpPr>
        <p:spPr/>
        <p:txBody>
          <a:bodyPr/>
          <a:lstStyle/>
          <a:p>
            <a:r>
              <a:rPr lang="en-GB" sz="2800" b="1" dirty="0"/>
              <a:t>What you need to know:</a:t>
            </a:r>
          </a:p>
          <a:p>
            <a:endParaRPr lang="en-GB" sz="2800" dirty="0"/>
          </a:p>
          <a:p>
            <a:pPr lvl="1"/>
            <a:r>
              <a:rPr lang="en-GB" sz="2000" dirty="0"/>
              <a:t>Java</a:t>
            </a:r>
            <a:br>
              <a:rPr lang="en-GB" sz="2000" dirty="0"/>
            </a:br>
            <a:endParaRPr lang="en-GB" sz="2000" dirty="0"/>
          </a:p>
          <a:p>
            <a:pPr lvl="1"/>
            <a:r>
              <a:rPr lang="en-GB" sz="2000" dirty="0"/>
              <a:t>Maven</a:t>
            </a:r>
            <a:br>
              <a:rPr lang="en-GB" sz="2000" dirty="0"/>
            </a:br>
            <a:endParaRPr lang="en-GB" sz="2000" dirty="0"/>
          </a:p>
          <a:p>
            <a:pPr lvl="1"/>
            <a:r>
              <a:rPr lang="en-GB" sz="2000" dirty="0"/>
              <a:t>Database concepts and SQL</a:t>
            </a:r>
            <a:br>
              <a:rPr lang="en-GB" sz="2000" dirty="0"/>
            </a:br>
            <a:endParaRPr lang="en-GB" sz="2000" dirty="0"/>
          </a:p>
          <a:p>
            <a:pPr lvl="1"/>
            <a:r>
              <a:rPr lang="en-GB" sz="2000" dirty="0"/>
              <a:t>Basic JPA understanding</a:t>
            </a:r>
          </a:p>
        </p:txBody>
      </p:sp>
      <p:sp>
        <p:nvSpPr>
          <p:cNvPr id="2" name="Slide Number Placeholder 1">
            <a:extLst>
              <a:ext uri="{FF2B5EF4-FFF2-40B4-BE49-F238E27FC236}">
                <a16:creationId xmlns:a16="http://schemas.microsoft.com/office/drawing/2014/main" id="{76BDC66D-3C37-432B-C7A1-29D91A44EF83}"/>
              </a:ext>
            </a:extLst>
          </p:cNvPr>
          <p:cNvSpPr>
            <a:spLocks noGrp="1"/>
          </p:cNvSpPr>
          <p:nvPr>
            <p:ph type="sldNum" sz="quarter" idx="4"/>
          </p:nvPr>
        </p:nvSpPr>
        <p:spPr/>
        <p:txBody>
          <a:bodyPr/>
          <a:lstStyle/>
          <a:p>
            <a:fld id="{EF892D59-8F09-EF4B-AD6D-DA609442F868}" type="slidenum">
              <a:rPr lang="en-GB" smtClean="0"/>
              <a:pPr/>
              <a:t>3</a:t>
            </a:fld>
            <a:endParaRPr lang="en-GB"/>
          </a:p>
        </p:txBody>
      </p:sp>
    </p:spTree>
    <p:extLst>
      <p:ext uri="{BB962C8B-B14F-4D97-AF65-F5344CB8AC3E}">
        <p14:creationId xmlns:p14="http://schemas.microsoft.com/office/powerpoint/2010/main" val="298056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A43C22-BDAE-3477-D8B8-B7EC8CE19CC7}"/>
              </a:ext>
            </a:extLst>
          </p:cNvPr>
          <p:cNvSpPr>
            <a:spLocks noGrp="1"/>
          </p:cNvSpPr>
          <p:nvPr>
            <p:ph type="body" sz="quarter" idx="4294967295"/>
          </p:nvPr>
        </p:nvSpPr>
        <p:spPr>
          <a:xfrm>
            <a:off x="1221289" y="388463"/>
            <a:ext cx="10464800" cy="4843463"/>
          </a:xfrm>
        </p:spPr>
        <p:txBody>
          <a:bodyPr/>
          <a:lstStyle/>
          <a:p>
            <a:r>
              <a:rPr lang="en-GB" sz="3600" dirty="0">
                <a:latin typeface="Montserrat Black" panose="00000A00000000000000" pitchFamily="2" charset="0"/>
              </a:rPr>
              <a:t>What is Spring Boot?</a:t>
            </a:r>
          </a:p>
        </p:txBody>
      </p:sp>
      <p:sp>
        <p:nvSpPr>
          <p:cNvPr id="4" name="Rectangle: Rounded Corners 3">
            <a:extLst>
              <a:ext uri="{FF2B5EF4-FFF2-40B4-BE49-F238E27FC236}">
                <a16:creationId xmlns:a16="http://schemas.microsoft.com/office/drawing/2014/main" id="{4157EF24-E0D1-4F70-56DC-22CDD0E340A7}"/>
              </a:ext>
            </a:extLst>
          </p:cNvPr>
          <p:cNvSpPr/>
          <p:nvPr/>
        </p:nvSpPr>
        <p:spPr>
          <a:xfrm>
            <a:off x="376238" y="1281320"/>
            <a:ext cx="3832412" cy="4842734"/>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picture containing logo&#10;&#10;Description automatically generated">
            <a:extLst>
              <a:ext uri="{FF2B5EF4-FFF2-40B4-BE49-F238E27FC236}">
                <a16:creationId xmlns:a16="http://schemas.microsoft.com/office/drawing/2014/main" id="{C800286F-69FE-247F-11CA-6FECA4EF9BA1}"/>
              </a:ext>
            </a:extLst>
          </p:cNvPr>
          <p:cNvPicPr>
            <a:picLocks noChangeAspect="1"/>
          </p:cNvPicPr>
          <p:nvPr/>
        </p:nvPicPr>
        <p:blipFill>
          <a:blip r:embed="rId3"/>
          <a:stretch>
            <a:fillRect/>
          </a:stretch>
        </p:blipFill>
        <p:spPr>
          <a:xfrm>
            <a:off x="475502" y="1281320"/>
            <a:ext cx="1508312" cy="791864"/>
          </a:xfrm>
          <a:prstGeom prst="rect">
            <a:avLst/>
          </a:prstGeom>
        </p:spPr>
      </p:pic>
      <p:sp>
        <p:nvSpPr>
          <p:cNvPr id="7" name="Rectangle: Rounded Corners 6">
            <a:extLst>
              <a:ext uri="{FF2B5EF4-FFF2-40B4-BE49-F238E27FC236}">
                <a16:creationId xmlns:a16="http://schemas.microsoft.com/office/drawing/2014/main" id="{96FADB5D-7CDD-2597-9124-584AFDA70A5F}"/>
              </a:ext>
            </a:extLst>
          </p:cNvPr>
          <p:cNvSpPr/>
          <p:nvPr/>
        </p:nvSpPr>
        <p:spPr>
          <a:xfrm>
            <a:off x="811027" y="2575851"/>
            <a:ext cx="3014382" cy="1149724"/>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Logo&#10;&#10;Description automatically generated">
            <a:extLst>
              <a:ext uri="{FF2B5EF4-FFF2-40B4-BE49-F238E27FC236}">
                <a16:creationId xmlns:a16="http://schemas.microsoft.com/office/drawing/2014/main" id="{88B74F3D-9C77-FFDD-D0D9-273E4CA0E559}"/>
              </a:ext>
            </a:extLst>
          </p:cNvPr>
          <p:cNvPicPr>
            <a:picLocks noChangeAspect="1"/>
          </p:cNvPicPr>
          <p:nvPr/>
        </p:nvPicPr>
        <p:blipFill>
          <a:blip r:embed="rId4"/>
          <a:stretch>
            <a:fillRect/>
          </a:stretch>
        </p:blipFill>
        <p:spPr>
          <a:xfrm>
            <a:off x="1004140" y="2810195"/>
            <a:ext cx="787773" cy="669607"/>
          </a:xfrm>
          <a:prstGeom prst="rect">
            <a:avLst/>
          </a:prstGeom>
        </p:spPr>
      </p:pic>
      <p:sp>
        <p:nvSpPr>
          <p:cNvPr id="12" name="Rectangle: Rounded Corners 11">
            <a:extLst>
              <a:ext uri="{FF2B5EF4-FFF2-40B4-BE49-F238E27FC236}">
                <a16:creationId xmlns:a16="http://schemas.microsoft.com/office/drawing/2014/main" id="{FAAFCCEE-02FE-2380-65FF-770E70D7F7F0}"/>
              </a:ext>
            </a:extLst>
          </p:cNvPr>
          <p:cNvSpPr/>
          <p:nvPr/>
        </p:nvSpPr>
        <p:spPr>
          <a:xfrm>
            <a:off x="811027" y="3903636"/>
            <a:ext cx="3014382" cy="1149724"/>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333333"/>
              </a:solidFill>
            </a:endParaRPr>
          </a:p>
        </p:txBody>
      </p:sp>
      <p:sp>
        <p:nvSpPr>
          <p:cNvPr id="13" name="Rectangle: Rounded Corners 12">
            <a:extLst>
              <a:ext uri="{FF2B5EF4-FFF2-40B4-BE49-F238E27FC236}">
                <a16:creationId xmlns:a16="http://schemas.microsoft.com/office/drawing/2014/main" id="{47ED9287-EA12-36F2-550B-790CD9BCB527}"/>
              </a:ext>
            </a:extLst>
          </p:cNvPr>
          <p:cNvSpPr/>
          <p:nvPr/>
        </p:nvSpPr>
        <p:spPr>
          <a:xfrm>
            <a:off x="2017479" y="2650835"/>
            <a:ext cx="1611684" cy="997529"/>
          </a:xfrm>
          <a:prstGeom prst="roundRect">
            <a:avLst>
              <a:gd name="adj" fmla="val 10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8000"/>
                </a:solidFill>
              </a:rPr>
              <a:t>Spring Core</a:t>
            </a:r>
          </a:p>
          <a:p>
            <a:pPr algn="ctr"/>
            <a:r>
              <a:rPr lang="en-GB" dirty="0">
                <a:solidFill>
                  <a:srgbClr val="008000"/>
                </a:solidFill>
              </a:rPr>
              <a:t>Spring MV</a:t>
            </a:r>
          </a:p>
        </p:txBody>
      </p:sp>
      <p:sp>
        <p:nvSpPr>
          <p:cNvPr id="14" name="Rectangle: Rounded Corners 13">
            <a:extLst>
              <a:ext uri="{FF2B5EF4-FFF2-40B4-BE49-F238E27FC236}">
                <a16:creationId xmlns:a16="http://schemas.microsoft.com/office/drawing/2014/main" id="{C003BAC9-F815-D2E7-3A83-E3EDC46E2253}"/>
              </a:ext>
            </a:extLst>
          </p:cNvPr>
          <p:cNvSpPr/>
          <p:nvPr/>
        </p:nvSpPr>
        <p:spPr>
          <a:xfrm>
            <a:off x="2017479" y="4286400"/>
            <a:ext cx="1611684" cy="312253"/>
          </a:xfrm>
          <a:prstGeom prst="roundRect">
            <a:avLst>
              <a:gd name="adj" fmla="val 10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8000"/>
                </a:solidFill>
              </a:rPr>
              <a:t>Web Server</a:t>
            </a:r>
          </a:p>
        </p:txBody>
      </p:sp>
      <p:pic>
        <p:nvPicPr>
          <p:cNvPr id="11" name="Picture 10" descr="A picture containing text&#10;&#10;Description automatically generated">
            <a:extLst>
              <a:ext uri="{FF2B5EF4-FFF2-40B4-BE49-F238E27FC236}">
                <a16:creationId xmlns:a16="http://schemas.microsoft.com/office/drawing/2014/main" id="{B1B91038-69DC-82B3-6523-E2C95C20824F}"/>
              </a:ext>
            </a:extLst>
          </p:cNvPr>
          <p:cNvPicPr>
            <a:picLocks noChangeAspect="1"/>
          </p:cNvPicPr>
          <p:nvPr/>
        </p:nvPicPr>
        <p:blipFill>
          <a:blip r:embed="rId5"/>
          <a:stretch>
            <a:fillRect/>
          </a:stretch>
        </p:blipFill>
        <p:spPr>
          <a:xfrm>
            <a:off x="824005" y="3893551"/>
            <a:ext cx="1159809" cy="1159809"/>
          </a:xfrm>
          <a:prstGeom prst="rect">
            <a:avLst/>
          </a:prstGeom>
        </p:spPr>
      </p:pic>
      <p:sp>
        <p:nvSpPr>
          <p:cNvPr id="17" name="Rectangle: Rounded Corners 16">
            <a:extLst>
              <a:ext uri="{FF2B5EF4-FFF2-40B4-BE49-F238E27FC236}">
                <a16:creationId xmlns:a16="http://schemas.microsoft.com/office/drawing/2014/main" id="{F43B2D8F-BCC8-B29E-9C78-9B5DCDC393F2}"/>
              </a:ext>
            </a:extLst>
          </p:cNvPr>
          <p:cNvSpPr/>
          <p:nvPr/>
        </p:nvSpPr>
        <p:spPr>
          <a:xfrm>
            <a:off x="4361049" y="1281320"/>
            <a:ext cx="7019923" cy="4842734"/>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chemeClr val="tx1"/>
                </a:solidFill>
              </a:rPr>
              <a:t>Spring Boot is a Java-based framework used to build production-grade applications and services. </a:t>
            </a:r>
          </a:p>
          <a:p>
            <a:endParaRPr lang="en-GB" sz="2400" dirty="0">
              <a:solidFill>
                <a:schemeClr val="tx1"/>
              </a:solidFill>
            </a:endParaRPr>
          </a:p>
          <a:p>
            <a:r>
              <a:rPr lang="en-GB" sz="2400" dirty="0">
                <a:solidFill>
                  <a:schemeClr val="tx1"/>
                </a:solidFill>
              </a:rPr>
              <a:t>It is built on top of the Spring framework and is intended to make it easier to create stand-alone, production-grade Spring-based applications that you can ‘just run’. </a:t>
            </a:r>
          </a:p>
          <a:p>
            <a:endParaRPr lang="en-GB" sz="2400" dirty="0">
              <a:solidFill>
                <a:schemeClr val="tx1"/>
              </a:solidFill>
            </a:endParaRPr>
          </a:p>
          <a:p>
            <a:r>
              <a:rPr lang="en-GB" sz="2400" dirty="0">
                <a:solidFill>
                  <a:schemeClr val="tx1"/>
                </a:solidFill>
              </a:rPr>
              <a:t>It also has a build in WEB Server that, together with the Spring MVC framework, greatly eases the implementation of RESTful Micro-Services. </a:t>
            </a:r>
          </a:p>
        </p:txBody>
      </p:sp>
      <p:sp>
        <p:nvSpPr>
          <p:cNvPr id="3" name="Slide Number Placeholder 2">
            <a:extLst>
              <a:ext uri="{FF2B5EF4-FFF2-40B4-BE49-F238E27FC236}">
                <a16:creationId xmlns:a16="http://schemas.microsoft.com/office/drawing/2014/main" id="{F2E82E30-7059-57C6-8576-A2528DC9DCFF}"/>
              </a:ext>
            </a:extLst>
          </p:cNvPr>
          <p:cNvSpPr>
            <a:spLocks noGrp="1"/>
          </p:cNvSpPr>
          <p:nvPr>
            <p:ph type="sldNum" sz="quarter" idx="4"/>
          </p:nvPr>
        </p:nvSpPr>
        <p:spPr/>
        <p:txBody>
          <a:bodyPr/>
          <a:lstStyle/>
          <a:p>
            <a:fld id="{EF892D59-8F09-EF4B-AD6D-DA609442F868}" type="slidenum">
              <a:rPr lang="en-GB" smtClean="0"/>
              <a:pPr/>
              <a:t>4</a:t>
            </a:fld>
            <a:endParaRPr lang="en-GB"/>
          </a:p>
        </p:txBody>
      </p:sp>
    </p:spTree>
    <p:extLst>
      <p:ext uri="{BB962C8B-B14F-4D97-AF65-F5344CB8AC3E}">
        <p14:creationId xmlns:p14="http://schemas.microsoft.com/office/powerpoint/2010/main" val="144681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7BA6C40-BD47-6F0A-5A14-5C77B797C769}"/>
              </a:ext>
            </a:extLst>
          </p:cNvPr>
          <p:cNvSpPr>
            <a:spLocks noGrp="1"/>
          </p:cNvSpPr>
          <p:nvPr>
            <p:ph type="body" sz="quarter" idx="10"/>
          </p:nvPr>
        </p:nvSpPr>
        <p:spPr/>
        <p:txBody>
          <a:bodyPr/>
          <a:lstStyle/>
          <a:p>
            <a:r>
              <a:rPr lang="en-GB" sz="3200" dirty="0"/>
              <a:t>Creating a Spring Boot Hello World Application</a:t>
            </a:r>
          </a:p>
          <a:p>
            <a:endParaRPr lang="en-GB" sz="3200" dirty="0"/>
          </a:p>
          <a:p>
            <a:endParaRPr lang="en-GB" sz="3200" dirty="0"/>
          </a:p>
          <a:p>
            <a:endParaRPr lang="en-GB" sz="3200" b="0" dirty="0"/>
          </a:p>
        </p:txBody>
      </p:sp>
      <p:grpSp>
        <p:nvGrpSpPr>
          <p:cNvPr id="46" name="Group 45">
            <a:extLst>
              <a:ext uri="{FF2B5EF4-FFF2-40B4-BE49-F238E27FC236}">
                <a16:creationId xmlns:a16="http://schemas.microsoft.com/office/drawing/2014/main" id="{B856313B-161D-D964-EC2E-4C3E77605872}"/>
              </a:ext>
            </a:extLst>
          </p:cNvPr>
          <p:cNvGrpSpPr/>
          <p:nvPr/>
        </p:nvGrpSpPr>
        <p:grpSpPr>
          <a:xfrm>
            <a:off x="8742002" y="684628"/>
            <a:ext cx="3073760" cy="1152024"/>
            <a:chOff x="4424216" y="119571"/>
            <a:chExt cx="3073760" cy="1152024"/>
          </a:xfrm>
        </p:grpSpPr>
        <p:sp>
          <p:nvSpPr>
            <p:cNvPr id="5" name="Rectangle 4">
              <a:extLst>
                <a:ext uri="{FF2B5EF4-FFF2-40B4-BE49-F238E27FC236}">
                  <a16:creationId xmlns:a16="http://schemas.microsoft.com/office/drawing/2014/main" id="{8FECC61D-A8E2-A140-5D36-BCF4F0B4BCDE}"/>
                </a:ext>
              </a:extLst>
            </p:cNvPr>
            <p:cNvSpPr/>
            <p:nvPr/>
          </p:nvSpPr>
          <p:spPr>
            <a:xfrm>
              <a:off x="4424216" y="643524"/>
              <a:ext cx="3073759" cy="62807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B56AFEB-5F64-0BE3-5D55-59740FC42900}"/>
                </a:ext>
              </a:extLst>
            </p:cNvPr>
            <p:cNvSpPr/>
            <p:nvPr/>
          </p:nvSpPr>
          <p:spPr>
            <a:xfrm>
              <a:off x="4424216" y="119571"/>
              <a:ext cx="3073759" cy="52395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accent1">
                      <a:lumMod val="90000"/>
                      <a:lumOff val="10000"/>
                    </a:schemeClr>
                  </a:solidFill>
                  <a:latin typeface="Montserrat" panose="00000500000000000000" pitchFamily="2" charset="0"/>
                </a:rPr>
                <a:t>Generate Project using Spring Initialize </a:t>
              </a:r>
            </a:p>
          </p:txBody>
        </p:sp>
        <p:pic>
          <p:nvPicPr>
            <p:cNvPr id="7" name="Picture 6">
              <a:extLst>
                <a:ext uri="{FF2B5EF4-FFF2-40B4-BE49-F238E27FC236}">
                  <a16:creationId xmlns:a16="http://schemas.microsoft.com/office/drawing/2014/main" id="{F755E42C-CDDD-0CDA-ABDC-BE7B34801FC4}"/>
                </a:ext>
              </a:extLst>
            </p:cNvPr>
            <p:cNvPicPr>
              <a:picLocks noChangeAspect="1"/>
            </p:cNvPicPr>
            <p:nvPr/>
          </p:nvPicPr>
          <p:blipFill>
            <a:blip r:embed="rId3"/>
            <a:stretch>
              <a:fillRect/>
            </a:stretch>
          </p:blipFill>
          <p:spPr>
            <a:xfrm>
              <a:off x="4601621" y="675981"/>
              <a:ext cx="582546" cy="582546"/>
            </a:xfrm>
            <a:prstGeom prst="rect">
              <a:avLst/>
            </a:prstGeom>
          </p:spPr>
        </p:pic>
        <p:sp>
          <p:nvSpPr>
            <p:cNvPr id="8" name="TextBox 7">
              <a:extLst>
                <a:ext uri="{FF2B5EF4-FFF2-40B4-BE49-F238E27FC236}">
                  <a16:creationId xmlns:a16="http://schemas.microsoft.com/office/drawing/2014/main" id="{1DB83271-D851-3C1F-AAAD-C1E513D8444A}"/>
                </a:ext>
              </a:extLst>
            </p:cNvPr>
            <p:cNvSpPr txBox="1"/>
            <p:nvPr/>
          </p:nvSpPr>
          <p:spPr>
            <a:xfrm>
              <a:off x="5184167" y="788282"/>
              <a:ext cx="2313809" cy="338554"/>
            </a:xfrm>
            <a:prstGeom prst="rect">
              <a:avLst/>
            </a:prstGeom>
            <a:noFill/>
          </p:spPr>
          <p:txBody>
            <a:bodyPr wrap="square">
              <a:spAutoFit/>
            </a:bodyPr>
            <a:lstStyle/>
            <a:p>
              <a:pPr algn="ctr"/>
              <a:r>
                <a:rPr lang="en-GB" sz="1600" dirty="0">
                  <a:latin typeface="Montserrat" panose="00000500000000000000" pitchFamily="2" charset="0"/>
                </a:rPr>
                <a:t>https://start.spring.io</a:t>
              </a:r>
            </a:p>
          </p:txBody>
        </p:sp>
      </p:grpSp>
      <p:cxnSp>
        <p:nvCxnSpPr>
          <p:cNvPr id="13" name="Straight Arrow Connector 12">
            <a:extLst>
              <a:ext uri="{FF2B5EF4-FFF2-40B4-BE49-F238E27FC236}">
                <a16:creationId xmlns:a16="http://schemas.microsoft.com/office/drawing/2014/main" id="{C60E016D-28B5-99C1-D03D-C018E9AD4642}"/>
              </a:ext>
            </a:extLst>
          </p:cNvPr>
          <p:cNvCxnSpPr>
            <a:cxnSpLocks/>
          </p:cNvCxnSpPr>
          <p:nvPr/>
        </p:nvCxnSpPr>
        <p:spPr>
          <a:xfrm>
            <a:off x="10278883" y="3536538"/>
            <a:ext cx="0" cy="55641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69095C8-7D31-328A-B316-D04501C7831F}"/>
              </a:ext>
            </a:extLst>
          </p:cNvPr>
          <p:cNvGrpSpPr/>
          <p:nvPr/>
        </p:nvGrpSpPr>
        <p:grpSpPr>
          <a:xfrm>
            <a:off x="8742004" y="2562588"/>
            <a:ext cx="3073759" cy="973950"/>
            <a:chOff x="4463798" y="2092207"/>
            <a:chExt cx="3073759" cy="973950"/>
          </a:xfrm>
        </p:grpSpPr>
        <p:sp>
          <p:nvSpPr>
            <p:cNvPr id="22" name="Rectangle 21">
              <a:extLst>
                <a:ext uri="{FF2B5EF4-FFF2-40B4-BE49-F238E27FC236}">
                  <a16:creationId xmlns:a16="http://schemas.microsoft.com/office/drawing/2014/main" id="{AD2C93D8-D74F-2D37-C5B0-5D43C5F21595}"/>
                </a:ext>
              </a:extLst>
            </p:cNvPr>
            <p:cNvSpPr/>
            <p:nvPr/>
          </p:nvSpPr>
          <p:spPr>
            <a:xfrm>
              <a:off x="4463798" y="2411973"/>
              <a:ext cx="3073759" cy="65418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19D17612-EC9E-A10F-7AEC-D3E3724FDACE}"/>
                </a:ext>
              </a:extLst>
            </p:cNvPr>
            <p:cNvSpPr/>
            <p:nvPr/>
          </p:nvSpPr>
          <p:spPr>
            <a:xfrm>
              <a:off x="4463798" y="2092207"/>
              <a:ext cx="3073759" cy="338554"/>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accent1">
                      <a:lumMod val="90000"/>
                      <a:lumOff val="10000"/>
                    </a:schemeClr>
                  </a:solidFill>
                  <a:latin typeface="Montserrat" panose="00000500000000000000" pitchFamily="2" charset="0"/>
                </a:rPr>
                <a:t>Unzip Project to Work Folder</a:t>
              </a:r>
            </a:p>
          </p:txBody>
        </p:sp>
        <p:pic>
          <p:nvPicPr>
            <p:cNvPr id="26" name="Picture 25" descr="Text&#10;&#10;Description automatically generated">
              <a:extLst>
                <a:ext uri="{FF2B5EF4-FFF2-40B4-BE49-F238E27FC236}">
                  <a16:creationId xmlns:a16="http://schemas.microsoft.com/office/drawing/2014/main" id="{40E7AE9E-8596-5AA0-0FEC-D6D495AC932F}"/>
                </a:ext>
              </a:extLst>
            </p:cNvPr>
            <p:cNvPicPr>
              <a:picLocks noChangeAspect="1"/>
            </p:cNvPicPr>
            <p:nvPr/>
          </p:nvPicPr>
          <p:blipFill>
            <a:blip r:embed="rId4"/>
            <a:stretch>
              <a:fillRect/>
            </a:stretch>
          </p:blipFill>
          <p:spPr>
            <a:xfrm>
              <a:off x="4732649" y="2411973"/>
              <a:ext cx="654184" cy="654184"/>
            </a:xfrm>
            <a:prstGeom prst="rect">
              <a:avLst/>
            </a:prstGeom>
            <a:effectLst>
              <a:outerShdw blurRad="50800" dist="38100" dir="2700000" algn="tl" rotWithShape="0">
                <a:prstClr val="black">
                  <a:alpha val="40000"/>
                </a:prstClr>
              </a:outerShdw>
            </a:effectLst>
          </p:spPr>
        </p:pic>
        <p:pic>
          <p:nvPicPr>
            <p:cNvPr id="28" name="Picture 27" descr="Icon&#10;&#10;Description automatically generated">
              <a:extLst>
                <a:ext uri="{FF2B5EF4-FFF2-40B4-BE49-F238E27FC236}">
                  <a16:creationId xmlns:a16="http://schemas.microsoft.com/office/drawing/2014/main" id="{60E1CB20-4731-705D-D6B9-7059A616799B}"/>
                </a:ext>
              </a:extLst>
            </p:cNvPr>
            <p:cNvPicPr>
              <a:picLocks noChangeAspect="1"/>
            </p:cNvPicPr>
            <p:nvPr/>
          </p:nvPicPr>
          <p:blipFill>
            <a:blip r:embed="rId5"/>
            <a:stretch>
              <a:fillRect/>
            </a:stretch>
          </p:blipFill>
          <p:spPr>
            <a:xfrm>
              <a:off x="6565498" y="2533113"/>
              <a:ext cx="411904" cy="411904"/>
            </a:xfrm>
            <a:prstGeom prst="rect">
              <a:avLst/>
            </a:prstGeom>
            <a:effectLst>
              <a:outerShdw blurRad="50800" dist="38100" dir="2700000" algn="tl" rotWithShape="0">
                <a:prstClr val="black">
                  <a:alpha val="40000"/>
                </a:prstClr>
              </a:outerShdw>
            </a:effectLst>
          </p:spPr>
        </p:pic>
        <p:cxnSp>
          <p:nvCxnSpPr>
            <p:cNvPr id="29" name="Straight Arrow Connector 28">
              <a:extLst>
                <a:ext uri="{FF2B5EF4-FFF2-40B4-BE49-F238E27FC236}">
                  <a16:creationId xmlns:a16="http://schemas.microsoft.com/office/drawing/2014/main" id="{AB890B10-2465-4CC6-5B93-6C1923FD3815}"/>
                </a:ext>
              </a:extLst>
            </p:cNvPr>
            <p:cNvCxnSpPr>
              <a:cxnSpLocks/>
            </p:cNvCxnSpPr>
            <p:nvPr/>
          </p:nvCxnSpPr>
          <p:spPr>
            <a:xfrm>
              <a:off x="5305434" y="2739065"/>
              <a:ext cx="1226158"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A2C638B5-3D7E-0CBC-FD38-D6FF853F4B26}"/>
              </a:ext>
            </a:extLst>
          </p:cNvPr>
          <p:cNvCxnSpPr>
            <a:cxnSpLocks/>
            <a:stCxn id="5" idx="2"/>
            <a:endCxn id="23" idx="0"/>
          </p:cNvCxnSpPr>
          <p:nvPr/>
        </p:nvCxnSpPr>
        <p:spPr>
          <a:xfrm>
            <a:off x="10278882" y="1836652"/>
            <a:ext cx="2" cy="72593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98697ED2-F646-2C0C-2940-31DB8A4995B6}"/>
              </a:ext>
            </a:extLst>
          </p:cNvPr>
          <p:cNvGrpSpPr/>
          <p:nvPr/>
        </p:nvGrpSpPr>
        <p:grpSpPr>
          <a:xfrm>
            <a:off x="8742004" y="4092948"/>
            <a:ext cx="3073759" cy="973950"/>
            <a:chOff x="4463798" y="3622567"/>
            <a:chExt cx="3073759" cy="973950"/>
          </a:xfrm>
        </p:grpSpPr>
        <p:sp>
          <p:nvSpPr>
            <p:cNvPr id="33" name="Rectangle 32">
              <a:extLst>
                <a:ext uri="{FF2B5EF4-FFF2-40B4-BE49-F238E27FC236}">
                  <a16:creationId xmlns:a16="http://schemas.microsoft.com/office/drawing/2014/main" id="{CC0E423B-8926-0091-054A-DAA353ACB47A}"/>
                </a:ext>
              </a:extLst>
            </p:cNvPr>
            <p:cNvSpPr/>
            <p:nvPr/>
          </p:nvSpPr>
          <p:spPr>
            <a:xfrm>
              <a:off x="4463798" y="3942333"/>
              <a:ext cx="3073759" cy="65418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D35E0141-B5F1-ADA4-9F00-6BB645B047A0}"/>
                </a:ext>
              </a:extLst>
            </p:cNvPr>
            <p:cNvSpPr/>
            <p:nvPr/>
          </p:nvSpPr>
          <p:spPr>
            <a:xfrm>
              <a:off x="4463798" y="3622567"/>
              <a:ext cx="3073759" cy="338554"/>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accent1">
                      <a:lumMod val="90000"/>
                      <a:lumOff val="10000"/>
                    </a:schemeClr>
                  </a:solidFill>
                  <a:latin typeface="Montserrat" panose="00000500000000000000" pitchFamily="2" charset="0"/>
                </a:rPr>
                <a:t>Build and Run</a:t>
              </a:r>
            </a:p>
          </p:txBody>
        </p:sp>
        <p:cxnSp>
          <p:nvCxnSpPr>
            <p:cNvPr id="37" name="Straight Arrow Connector 36">
              <a:extLst>
                <a:ext uri="{FF2B5EF4-FFF2-40B4-BE49-F238E27FC236}">
                  <a16:creationId xmlns:a16="http://schemas.microsoft.com/office/drawing/2014/main" id="{C4B53114-1E05-7C09-DD3F-7D3620A9F454}"/>
                </a:ext>
              </a:extLst>
            </p:cNvPr>
            <p:cNvCxnSpPr>
              <a:cxnSpLocks/>
            </p:cNvCxnSpPr>
            <p:nvPr/>
          </p:nvCxnSpPr>
          <p:spPr>
            <a:xfrm>
              <a:off x="5305434" y="4269425"/>
              <a:ext cx="1226158"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picture containing text, monitor&#10;&#10;Description automatically generated">
              <a:extLst>
                <a:ext uri="{FF2B5EF4-FFF2-40B4-BE49-F238E27FC236}">
                  <a16:creationId xmlns:a16="http://schemas.microsoft.com/office/drawing/2014/main" id="{856976C2-2BA3-5C3A-6393-BA40F30EF563}"/>
                </a:ext>
              </a:extLst>
            </p:cNvPr>
            <p:cNvPicPr>
              <a:picLocks noChangeAspect="1"/>
            </p:cNvPicPr>
            <p:nvPr/>
          </p:nvPicPr>
          <p:blipFill>
            <a:blip r:embed="rId6"/>
            <a:stretch>
              <a:fillRect/>
            </a:stretch>
          </p:blipFill>
          <p:spPr>
            <a:xfrm>
              <a:off x="4756381" y="4004075"/>
              <a:ext cx="530700" cy="530700"/>
            </a:xfrm>
            <a:prstGeom prst="rect">
              <a:avLst/>
            </a:prstGeom>
          </p:spPr>
        </p:pic>
        <p:pic>
          <p:nvPicPr>
            <p:cNvPr id="45" name="Picture 44">
              <a:extLst>
                <a:ext uri="{FF2B5EF4-FFF2-40B4-BE49-F238E27FC236}">
                  <a16:creationId xmlns:a16="http://schemas.microsoft.com/office/drawing/2014/main" id="{AD07DC61-2084-2FF1-0ADF-1A7977BDB687}"/>
                </a:ext>
              </a:extLst>
            </p:cNvPr>
            <p:cNvPicPr>
              <a:picLocks noChangeAspect="1"/>
            </p:cNvPicPr>
            <p:nvPr/>
          </p:nvPicPr>
          <p:blipFill>
            <a:blip r:embed="rId3"/>
            <a:stretch>
              <a:fillRect/>
            </a:stretch>
          </p:blipFill>
          <p:spPr>
            <a:xfrm>
              <a:off x="6565498" y="3978152"/>
              <a:ext cx="582546" cy="582546"/>
            </a:xfrm>
            <a:prstGeom prst="rect">
              <a:avLst/>
            </a:prstGeom>
          </p:spPr>
        </p:pic>
      </p:grpSp>
      <p:sp>
        <p:nvSpPr>
          <p:cNvPr id="4" name="TextBox 3">
            <a:extLst>
              <a:ext uri="{FF2B5EF4-FFF2-40B4-BE49-F238E27FC236}">
                <a16:creationId xmlns:a16="http://schemas.microsoft.com/office/drawing/2014/main" id="{2054910C-C07D-29AC-F90E-8FB5839628DC}"/>
              </a:ext>
            </a:extLst>
          </p:cNvPr>
          <p:cNvSpPr txBox="1"/>
          <p:nvPr/>
        </p:nvSpPr>
        <p:spPr>
          <a:xfrm>
            <a:off x="4507082" y="870027"/>
            <a:ext cx="4073756" cy="5078313"/>
          </a:xfrm>
          <a:prstGeom prst="rect">
            <a:avLst/>
          </a:prstGeom>
          <a:noFill/>
        </p:spPr>
        <p:txBody>
          <a:bodyPr wrap="square">
            <a:spAutoFit/>
          </a:bodyPr>
          <a:lstStyle/>
          <a:p>
            <a:r>
              <a:rPr lang="en-GB" b="0" dirty="0"/>
              <a:t>Spring Boot has a large number of components and dependencies which can be difficult to manage manually.</a:t>
            </a:r>
          </a:p>
          <a:p>
            <a:r>
              <a:rPr lang="en-GB" dirty="0"/>
              <a:t>Spring Initializr </a:t>
            </a:r>
            <a:r>
              <a:rPr lang="en-GB" b="0" dirty="0"/>
              <a:t>is a web-based tool that can be used to set up a Spring Boot project.</a:t>
            </a:r>
            <a:br>
              <a:rPr lang="en-GB" b="0" dirty="0"/>
            </a:br>
            <a:endParaRPr lang="en-GB" b="0" dirty="0"/>
          </a:p>
          <a:p>
            <a:r>
              <a:rPr lang="en-GB" b="0" dirty="0"/>
              <a:t>Spring </a:t>
            </a:r>
            <a:r>
              <a:rPr lang="en-GB" dirty="0"/>
              <a:t>Initializr</a:t>
            </a:r>
            <a:r>
              <a:rPr lang="en-GB" b="0" dirty="0"/>
              <a:t> will do the following:</a:t>
            </a:r>
            <a:br>
              <a:rPr lang="en-GB" b="0" dirty="0"/>
            </a:br>
            <a:endParaRPr lang="en-GB" b="0" dirty="0"/>
          </a:p>
          <a:p>
            <a:pPr marL="285750" indent="-285750">
              <a:buFont typeface="Arial" panose="020B0604020202020204" pitchFamily="34" charset="0"/>
              <a:buChar char="•"/>
            </a:pPr>
            <a:r>
              <a:rPr lang="en-GB" b="0" dirty="0"/>
              <a:t>Create the build file with all the required dependencies, plugins.</a:t>
            </a:r>
            <a:br>
              <a:rPr lang="en-GB" b="0" dirty="0"/>
            </a:br>
            <a:endParaRPr lang="en-GB" b="0" dirty="0"/>
          </a:p>
          <a:p>
            <a:pPr marL="285750" indent="-285750">
              <a:buFont typeface="Arial" panose="020B0604020202020204" pitchFamily="34" charset="0"/>
              <a:buChar char="•"/>
            </a:pPr>
            <a:r>
              <a:rPr lang="en-GB" b="0" dirty="0"/>
              <a:t>Create the basic </a:t>
            </a:r>
            <a:r>
              <a:rPr lang="en-GB" dirty="0"/>
              <a:t>file </a:t>
            </a:r>
            <a:r>
              <a:rPr lang="en-GB" b="0" dirty="0"/>
              <a:t>structure for your project.</a:t>
            </a:r>
          </a:p>
          <a:p>
            <a:endParaRPr lang="en-GB" b="0" dirty="0"/>
          </a:p>
        </p:txBody>
      </p:sp>
      <p:sp>
        <p:nvSpPr>
          <p:cNvPr id="2" name="Slide Number Placeholder 1">
            <a:extLst>
              <a:ext uri="{FF2B5EF4-FFF2-40B4-BE49-F238E27FC236}">
                <a16:creationId xmlns:a16="http://schemas.microsoft.com/office/drawing/2014/main" id="{880E5C67-18F0-1DAC-C627-FB3CC3E25D14}"/>
              </a:ext>
            </a:extLst>
          </p:cNvPr>
          <p:cNvSpPr>
            <a:spLocks noGrp="1"/>
          </p:cNvSpPr>
          <p:nvPr>
            <p:ph type="sldNum" sz="quarter" idx="4"/>
          </p:nvPr>
        </p:nvSpPr>
        <p:spPr/>
        <p:txBody>
          <a:bodyPr/>
          <a:lstStyle/>
          <a:p>
            <a:fld id="{EF892D59-8F09-EF4B-AD6D-DA609442F868}" type="slidenum">
              <a:rPr lang="en-GB" smtClean="0"/>
              <a:pPr/>
              <a:t>5</a:t>
            </a:fld>
            <a:endParaRPr lang="en-GB"/>
          </a:p>
        </p:txBody>
      </p:sp>
    </p:spTree>
    <p:extLst>
      <p:ext uri="{BB962C8B-B14F-4D97-AF65-F5344CB8AC3E}">
        <p14:creationId xmlns:p14="http://schemas.microsoft.com/office/powerpoint/2010/main" val="148783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D218C4-4AF8-BA0A-6558-57025C7498C5}"/>
              </a:ext>
            </a:extLst>
          </p:cNvPr>
          <p:cNvSpPr>
            <a:spLocks noGrp="1"/>
          </p:cNvSpPr>
          <p:nvPr>
            <p:ph type="body" sz="quarter" idx="4294967295"/>
          </p:nvPr>
        </p:nvSpPr>
        <p:spPr>
          <a:xfrm>
            <a:off x="1079771" y="385763"/>
            <a:ext cx="6585626" cy="508000"/>
          </a:xfrm>
        </p:spPr>
        <p:txBody>
          <a:bodyPr/>
          <a:lstStyle/>
          <a:p>
            <a:r>
              <a:rPr lang="en-GB" sz="3600" dirty="0">
                <a:latin typeface="Montserrat Black" panose="00000A00000000000000" pitchFamily="2" charset="0"/>
              </a:rPr>
              <a:t>Using the Spring Initializr</a:t>
            </a:r>
          </a:p>
        </p:txBody>
      </p:sp>
      <p:grpSp>
        <p:nvGrpSpPr>
          <p:cNvPr id="13" name="Group 12">
            <a:extLst>
              <a:ext uri="{FF2B5EF4-FFF2-40B4-BE49-F238E27FC236}">
                <a16:creationId xmlns:a16="http://schemas.microsoft.com/office/drawing/2014/main" id="{018E3CB4-05DC-C746-AF12-3D9BAB126AA1}"/>
              </a:ext>
            </a:extLst>
          </p:cNvPr>
          <p:cNvGrpSpPr/>
          <p:nvPr/>
        </p:nvGrpSpPr>
        <p:grpSpPr>
          <a:xfrm>
            <a:off x="1125960" y="1159728"/>
            <a:ext cx="3397402" cy="1068087"/>
            <a:chOff x="4424216" y="304970"/>
            <a:chExt cx="3073760" cy="1068087"/>
          </a:xfrm>
        </p:grpSpPr>
        <p:sp>
          <p:nvSpPr>
            <p:cNvPr id="14" name="Rectangle 13">
              <a:extLst>
                <a:ext uri="{FF2B5EF4-FFF2-40B4-BE49-F238E27FC236}">
                  <a16:creationId xmlns:a16="http://schemas.microsoft.com/office/drawing/2014/main" id="{5229E9AC-DD32-F312-99E7-5702B1D9A139}"/>
                </a:ext>
              </a:extLst>
            </p:cNvPr>
            <p:cNvSpPr/>
            <p:nvPr/>
          </p:nvSpPr>
          <p:spPr>
            <a:xfrm>
              <a:off x="4424216" y="643524"/>
              <a:ext cx="3073759" cy="62807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C2D010-0AA6-BF09-F1A6-299987C845BB}"/>
                </a:ext>
              </a:extLst>
            </p:cNvPr>
            <p:cNvSpPr/>
            <p:nvPr/>
          </p:nvSpPr>
          <p:spPr>
            <a:xfrm>
              <a:off x="4424216" y="304970"/>
              <a:ext cx="3073759" cy="338554"/>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accent1">
                      <a:lumMod val="90000"/>
                      <a:lumOff val="10000"/>
                    </a:schemeClr>
                  </a:solidFill>
                  <a:latin typeface="Montserrat" panose="00000500000000000000" pitchFamily="2" charset="0"/>
                </a:rPr>
                <a:t>Generate Project using Spring Initialize </a:t>
              </a:r>
            </a:p>
          </p:txBody>
        </p:sp>
        <p:pic>
          <p:nvPicPr>
            <p:cNvPr id="16" name="Picture 15">
              <a:extLst>
                <a:ext uri="{FF2B5EF4-FFF2-40B4-BE49-F238E27FC236}">
                  <a16:creationId xmlns:a16="http://schemas.microsoft.com/office/drawing/2014/main" id="{21FB1257-E78F-622E-1668-C860106CCC2F}"/>
                </a:ext>
              </a:extLst>
            </p:cNvPr>
            <p:cNvPicPr>
              <a:picLocks noChangeAspect="1"/>
            </p:cNvPicPr>
            <p:nvPr/>
          </p:nvPicPr>
          <p:blipFill>
            <a:blip r:embed="rId3"/>
            <a:stretch>
              <a:fillRect/>
            </a:stretch>
          </p:blipFill>
          <p:spPr>
            <a:xfrm>
              <a:off x="4709888" y="666286"/>
              <a:ext cx="582546" cy="582546"/>
            </a:xfrm>
            <a:prstGeom prst="rect">
              <a:avLst/>
            </a:prstGeom>
          </p:spPr>
        </p:pic>
        <p:sp>
          <p:nvSpPr>
            <p:cNvPr id="17" name="TextBox 16">
              <a:extLst>
                <a:ext uri="{FF2B5EF4-FFF2-40B4-BE49-F238E27FC236}">
                  <a16:creationId xmlns:a16="http://schemas.microsoft.com/office/drawing/2014/main" id="{43798F1F-199B-5290-9DD0-BEF2B06E54A5}"/>
                </a:ext>
              </a:extLst>
            </p:cNvPr>
            <p:cNvSpPr txBox="1"/>
            <p:nvPr/>
          </p:nvSpPr>
          <p:spPr>
            <a:xfrm>
              <a:off x="5292434" y="788282"/>
              <a:ext cx="2205542" cy="584775"/>
            </a:xfrm>
            <a:prstGeom prst="rect">
              <a:avLst/>
            </a:prstGeom>
            <a:noFill/>
          </p:spPr>
          <p:txBody>
            <a:bodyPr wrap="square">
              <a:spAutoFit/>
            </a:bodyPr>
            <a:lstStyle/>
            <a:p>
              <a:pPr algn="ctr"/>
              <a:r>
                <a:rPr lang="en-GB" sz="1600" dirty="0">
                  <a:latin typeface="Montserrat" panose="00000500000000000000" pitchFamily="2" charset="0"/>
                </a:rPr>
                <a:t>https://start.spring.io</a:t>
              </a:r>
            </a:p>
          </p:txBody>
        </p:sp>
      </p:grpSp>
      <p:sp>
        <p:nvSpPr>
          <p:cNvPr id="20" name="Rectangle: Rounded Corners 19">
            <a:extLst>
              <a:ext uri="{FF2B5EF4-FFF2-40B4-BE49-F238E27FC236}">
                <a16:creationId xmlns:a16="http://schemas.microsoft.com/office/drawing/2014/main" id="{5E29A03C-874A-586F-3B13-68EAB276C749}"/>
              </a:ext>
            </a:extLst>
          </p:cNvPr>
          <p:cNvSpPr/>
          <p:nvPr/>
        </p:nvSpPr>
        <p:spPr>
          <a:xfrm>
            <a:off x="1125960" y="2338847"/>
            <a:ext cx="3397402" cy="4133389"/>
          </a:xfrm>
          <a:prstGeom prst="roundRect">
            <a:avLst>
              <a:gd name="adj" fmla="val 101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dirty="0">
                <a:solidFill>
                  <a:schemeClr val="tx1"/>
                </a:solidFill>
              </a:rPr>
              <a:t>Navigate to </a:t>
            </a:r>
            <a:r>
              <a:rPr lang="en-GB" sz="1800" dirty="0">
                <a:solidFill>
                  <a:schemeClr val="tx1"/>
                </a:solidFill>
                <a:hlinkClick r:id="rId4">
                  <a:extLst>
                    <a:ext uri="{A12FA001-AC4F-418D-AE19-62706E023703}">
                      <ahyp:hlinkClr xmlns:ahyp="http://schemas.microsoft.com/office/drawing/2018/hyperlinkcolor" val="tx"/>
                    </a:ext>
                  </a:extLst>
                </a:hlinkClick>
              </a:rPr>
              <a:t>https://start.spring.io</a:t>
            </a:r>
            <a:r>
              <a:rPr lang="en-GB" sz="1800" dirty="0">
                <a:solidFill>
                  <a:schemeClr val="tx1"/>
                </a:solidFill>
              </a:rPr>
              <a:t> and select the configuration as shown.</a:t>
            </a:r>
          </a:p>
          <a:p>
            <a:pPr marL="742950" lvl="1" indent="-285750">
              <a:buFont typeface="Arial" panose="020B0604020202020204" pitchFamily="34" charset="0"/>
              <a:buChar char="•"/>
            </a:pPr>
            <a:r>
              <a:rPr lang="en-GB" sz="1600" dirty="0">
                <a:solidFill>
                  <a:schemeClr val="accent6">
                    <a:lumMod val="75000"/>
                  </a:schemeClr>
                </a:solidFill>
              </a:rPr>
              <a:t>Maven</a:t>
            </a:r>
          </a:p>
          <a:p>
            <a:pPr marL="742950" lvl="1" indent="-285750">
              <a:buFont typeface="Arial" panose="020B0604020202020204" pitchFamily="34" charset="0"/>
              <a:buChar char="•"/>
            </a:pPr>
            <a:r>
              <a:rPr lang="en-GB" sz="1600" dirty="0">
                <a:solidFill>
                  <a:schemeClr val="accent6">
                    <a:lumMod val="75000"/>
                  </a:schemeClr>
                </a:solidFill>
              </a:rPr>
              <a:t>Spring Boot 3.0.1</a:t>
            </a:r>
          </a:p>
          <a:p>
            <a:pPr marL="742950" lvl="1" indent="-285750">
              <a:buFont typeface="Arial" panose="020B0604020202020204" pitchFamily="34" charset="0"/>
              <a:buChar char="•"/>
            </a:pPr>
            <a:r>
              <a:rPr lang="en-GB" sz="1600" dirty="0">
                <a:solidFill>
                  <a:schemeClr val="accent6">
                    <a:lumMod val="75000"/>
                  </a:schemeClr>
                </a:solidFill>
              </a:rPr>
              <a:t>Spring Web</a:t>
            </a:r>
          </a:p>
          <a:p>
            <a:pPr marL="742950" lvl="1" indent="-285750">
              <a:buFont typeface="Arial" panose="020B0604020202020204" pitchFamily="34" charset="0"/>
              <a:buChar char="•"/>
            </a:pPr>
            <a:r>
              <a:rPr lang="en-GB" sz="1600" dirty="0">
                <a:solidFill>
                  <a:schemeClr val="accent6">
                    <a:lumMod val="75000"/>
                  </a:schemeClr>
                </a:solidFill>
              </a:rPr>
              <a:t>Java 17</a:t>
            </a:r>
          </a:p>
          <a:p>
            <a:pPr marL="285750" indent="-285750">
              <a:buFont typeface="Arial" panose="020B0604020202020204" pitchFamily="34" charset="0"/>
              <a:buChar char="•"/>
            </a:pPr>
            <a:r>
              <a:rPr lang="en-GB" dirty="0">
                <a:solidFill>
                  <a:schemeClr val="tx1"/>
                </a:solidFill>
              </a:rPr>
              <a:t>Add the Spring WEB dependency.</a:t>
            </a:r>
          </a:p>
          <a:p>
            <a:pPr marL="285750" indent="-285750">
              <a:buFont typeface="Arial" panose="020B0604020202020204" pitchFamily="34" charset="0"/>
              <a:buChar char="•"/>
            </a:pPr>
            <a:r>
              <a:rPr lang="en-GB" dirty="0">
                <a:solidFill>
                  <a:schemeClr val="tx1"/>
                </a:solidFill>
              </a:rPr>
              <a:t>Generate and download the project.</a:t>
            </a:r>
          </a:p>
          <a:p>
            <a:pPr marL="285750" indent="-285750">
              <a:buFont typeface="Arial" panose="020B0604020202020204" pitchFamily="34" charset="0"/>
              <a:buChar char="•"/>
            </a:pPr>
            <a:r>
              <a:rPr lang="en-GB" dirty="0">
                <a:solidFill>
                  <a:schemeClr val="tx1"/>
                </a:solidFill>
              </a:rPr>
              <a:t>Unzip Project to the work folder.</a:t>
            </a:r>
          </a:p>
        </p:txBody>
      </p:sp>
      <p:pic>
        <p:nvPicPr>
          <p:cNvPr id="26" name="Picture 25">
            <a:extLst>
              <a:ext uri="{FF2B5EF4-FFF2-40B4-BE49-F238E27FC236}">
                <a16:creationId xmlns:a16="http://schemas.microsoft.com/office/drawing/2014/main" id="{4F4B4787-BEE7-79A0-1465-44511BAF21E5}"/>
              </a:ext>
            </a:extLst>
          </p:cNvPr>
          <p:cNvPicPr>
            <a:picLocks noChangeAspect="1"/>
          </p:cNvPicPr>
          <p:nvPr/>
        </p:nvPicPr>
        <p:blipFill>
          <a:blip r:embed="rId5"/>
          <a:stretch>
            <a:fillRect/>
          </a:stretch>
        </p:blipFill>
        <p:spPr>
          <a:xfrm>
            <a:off x="4868695" y="1214776"/>
            <a:ext cx="6785042" cy="5167819"/>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3" name="Slide Number Placeholder 2">
            <a:extLst>
              <a:ext uri="{FF2B5EF4-FFF2-40B4-BE49-F238E27FC236}">
                <a16:creationId xmlns:a16="http://schemas.microsoft.com/office/drawing/2014/main" id="{BE738F58-7BF1-3B31-01B1-114137DD2EF5}"/>
              </a:ext>
            </a:extLst>
          </p:cNvPr>
          <p:cNvSpPr>
            <a:spLocks noGrp="1"/>
          </p:cNvSpPr>
          <p:nvPr>
            <p:ph type="sldNum" sz="quarter" idx="4"/>
          </p:nvPr>
        </p:nvSpPr>
        <p:spPr/>
        <p:txBody>
          <a:bodyPr/>
          <a:lstStyle/>
          <a:p>
            <a:fld id="{EF892D59-8F09-EF4B-AD6D-DA609442F868}" type="slidenum">
              <a:rPr lang="en-GB" smtClean="0"/>
              <a:pPr/>
              <a:t>6</a:t>
            </a:fld>
            <a:endParaRPr lang="en-GB"/>
          </a:p>
        </p:txBody>
      </p:sp>
    </p:spTree>
    <p:extLst>
      <p:ext uri="{BB962C8B-B14F-4D97-AF65-F5344CB8AC3E}">
        <p14:creationId xmlns:p14="http://schemas.microsoft.com/office/powerpoint/2010/main" val="355104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668D-52C1-51D8-80D6-2DA6CDFEB4E3}"/>
              </a:ext>
            </a:extLst>
          </p:cNvPr>
          <p:cNvSpPr>
            <a:spLocks noGrp="1"/>
          </p:cNvSpPr>
          <p:nvPr>
            <p:ph type="ctrTitle"/>
          </p:nvPr>
        </p:nvSpPr>
        <p:spPr/>
        <p:txBody>
          <a:bodyPr/>
          <a:lstStyle/>
          <a:p>
            <a:r>
              <a:rPr lang="en-GB" dirty="0"/>
              <a:t>Building the Hello World Application</a:t>
            </a:r>
          </a:p>
        </p:txBody>
      </p:sp>
      <p:sp>
        <p:nvSpPr>
          <p:cNvPr id="3" name="Text Placeholder 2">
            <a:extLst>
              <a:ext uri="{FF2B5EF4-FFF2-40B4-BE49-F238E27FC236}">
                <a16:creationId xmlns:a16="http://schemas.microsoft.com/office/drawing/2014/main" id="{3AB9E0C4-85A8-09AD-9D2E-D610A519666B}"/>
              </a:ext>
            </a:extLst>
          </p:cNvPr>
          <p:cNvSpPr>
            <a:spLocks noGrp="1"/>
          </p:cNvSpPr>
          <p:nvPr>
            <p:ph type="body" sz="quarter" idx="10"/>
          </p:nvPr>
        </p:nvSpPr>
        <p:spPr>
          <a:xfrm>
            <a:off x="7123413" y="3201192"/>
            <a:ext cx="4679121" cy="1154240"/>
          </a:xfrm>
        </p:spPr>
        <p:txBody>
          <a:bodyPr/>
          <a:lstStyle/>
          <a:p>
            <a:pPr marL="285750" indent="-285750">
              <a:buFont typeface="Arial" panose="020B0604020202020204" pitchFamily="34" charset="0"/>
              <a:buChar char="•"/>
            </a:pPr>
            <a:r>
              <a:rPr lang="en-GB" dirty="0"/>
              <a:t>Instructor Demo</a:t>
            </a:r>
          </a:p>
          <a:p>
            <a:pPr marL="285750" indent="-285750">
              <a:buFont typeface="Arial" panose="020B0604020202020204" pitchFamily="34" charset="0"/>
              <a:buChar char="•"/>
            </a:pPr>
            <a:r>
              <a:rPr lang="en-GB" dirty="0"/>
              <a:t>Lab 1</a:t>
            </a:r>
          </a:p>
        </p:txBody>
      </p:sp>
    </p:spTree>
    <p:extLst>
      <p:ext uri="{BB962C8B-B14F-4D97-AF65-F5344CB8AC3E}">
        <p14:creationId xmlns:p14="http://schemas.microsoft.com/office/powerpoint/2010/main" val="54254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389B61-D66F-9AAC-708D-02F80FE39FA7}"/>
              </a:ext>
            </a:extLst>
          </p:cNvPr>
          <p:cNvSpPr/>
          <p:nvPr/>
        </p:nvSpPr>
        <p:spPr>
          <a:xfrm>
            <a:off x="1996236" y="6202026"/>
            <a:ext cx="2221345"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1EB0659-8323-D797-B6A7-5D41B29D8ACD}"/>
              </a:ext>
            </a:extLst>
          </p:cNvPr>
          <p:cNvSpPr/>
          <p:nvPr/>
        </p:nvSpPr>
        <p:spPr>
          <a:xfrm>
            <a:off x="1090085" y="3875577"/>
            <a:ext cx="2715491"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24ED6E3A-EE78-28C2-9894-4AA215E11405}"/>
              </a:ext>
            </a:extLst>
          </p:cNvPr>
          <p:cNvSpPr/>
          <p:nvPr/>
        </p:nvSpPr>
        <p:spPr>
          <a:xfrm>
            <a:off x="994089" y="1085080"/>
            <a:ext cx="3223492"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3FA98307-2E38-BE01-E4B4-78F0DD70D558}"/>
              </a:ext>
            </a:extLst>
          </p:cNvPr>
          <p:cNvSpPr/>
          <p:nvPr/>
        </p:nvSpPr>
        <p:spPr>
          <a:xfrm>
            <a:off x="2130162" y="3380195"/>
            <a:ext cx="2087419"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B30444CB-D324-474F-98E0-0D0B412ADB36}"/>
              </a:ext>
            </a:extLst>
          </p:cNvPr>
          <p:cNvSpPr>
            <a:spLocks noGrp="1"/>
          </p:cNvSpPr>
          <p:nvPr>
            <p:ph type="body" sz="quarter" idx="4294967295"/>
          </p:nvPr>
        </p:nvSpPr>
        <p:spPr>
          <a:xfrm>
            <a:off x="982494" y="1057994"/>
            <a:ext cx="3494088" cy="5522913"/>
          </a:xfrm>
          <a:noFill/>
          <a:ln>
            <a:solidFill>
              <a:schemeClr val="bg1">
                <a:lumMod val="50000"/>
              </a:schemeClr>
            </a:solidFill>
          </a:ln>
        </p:spPr>
        <p:txBody>
          <a:bodyPr lIns="72000" tIns="72000" rIns="72000" bIns="72000"/>
          <a:lstStyle/>
          <a:p>
            <a:r>
              <a:rPr lang="en-GB" sz="1100" dirty="0"/>
              <a:t>│   pom.xml</a:t>
            </a:r>
          </a:p>
          <a:p>
            <a:r>
              <a:rPr lang="en-GB" sz="1100" dirty="0"/>
              <a:t>├───.</a:t>
            </a:r>
            <a:r>
              <a:rPr lang="en-GB" sz="1100" dirty="0" err="1"/>
              <a:t>mvn</a:t>
            </a:r>
            <a:endParaRPr lang="en-GB" sz="1100" dirty="0"/>
          </a:p>
          <a:p>
            <a:r>
              <a:rPr lang="en-GB" sz="1100" dirty="0"/>
              <a:t>└───</a:t>
            </a:r>
            <a:r>
              <a:rPr lang="en-GB" sz="1100" dirty="0" err="1"/>
              <a:t>src</a:t>
            </a:r>
            <a:endParaRPr lang="en-GB" sz="1100" dirty="0"/>
          </a:p>
          <a:p>
            <a:r>
              <a:rPr lang="en-GB" sz="1100" dirty="0"/>
              <a:t>    ├───main</a:t>
            </a:r>
          </a:p>
          <a:p>
            <a:r>
              <a:rPr lang="en-GB" sz="1100" dirty="0"/>
              <a:t>    │   ├───java</a:t>
            </a:r>
          </a:p>
          <a:p>
            <a:r>
              <a:rPr lang="en-GB" sz="1100" dirty="0"/>
              <a:t>    │   │   └───com</a:t>
            </a:r>
          </a:p>
          <a:p>
            <a:r>
              <a:rPr lang="en-GB" sz="1100" dirty="0"/>
              <a:t>    │   │       └───</a:t>
            </a:r>
            <a:r>
              <a:rPr lang="en-GB" sz="1100" dirty="0" err="1"/>
              <a:t>qa</a:t>
            </a:r>
            <a:endParaRPr lang="en-GB" sz="1100" dirty="0"/>
          </a:p>
          <a:p>
            <a:r>
              <a:rPr lang="en-GB" sz="1100" dirty="0"/>
              <a:t>    │   │           └───exercise</a:t>
            </a:r>
          </a:p>
          <a:p>
            <a:r>
              <a:rPr lang="en-GB" sz="1100" dirty="0"/>
              <a:t>    │   │               └───</a:t>
            </a:r>
            <a:r>
              <a:rPr lang="en-GB" sz="1100" dirty="0" err="1"/>
              <a:t>todo</a:t>
            </a:r>
            <a:endParaRPr lang="en-GB" sz="1100" dirty="0"/>
          </a:p>
          <a:p>
            <a:r>
              <a:rPr lang="en-GB" sz="1100" dirty="0"/>
              <a:t>    │   │                       TodoApplication.java</a:t>
            </a:r>
          </a:p>
          <a:p>
            <a:r>
              <a:rPr lang="en-GB" sz="1100" dirty="0"/>
              <a:t>│   └───resources</a:t>
            </a:r>
          </a:p>
          <a:p>
            <a:r>
              <a:rPr lang="en-GB" sz="1100" dirty="0"/>
              <a:t>│       │   </a:t>
            </a:r>
            <a:r>
              <a:rPr lang="en-GB" sz="1100" dirty="0" err="1"/>
              <a:t>application.properties</a:t>
            </a:r>
            <a:endParaRPr lang="en-GB" sz="1100" dirty="0"/>
          </a:p>
          <a:p>
            <a:r>
              <a:rPr lang="en-GB" sz="1100" dirty="0"/>
              <a:t>│       ├───static</a:t>
            </a:r>
          </a:p>
          <a:p>
            <a:r>
              <a:rPr lang="en-GB" sz="1100" dirty="0"/>
              <a:t>│       └───templates</a:t>
            </a:r>
          </a:p>
          <a:p>
            <a:r>
              <a:rPr lang="en-GB" sz="1100" dirty="0"/>
              <a:t>    └───test</a:t>
            </a:r>
          </a:p>
          <a:p>
            <a:r>
              <a:rPr lang="en-GB" sz="1100" dirty="0"/>
              <a:t>        └───java</a:t>
            </a:r>
          </a:p>
          <a:p>
            <a:r>
              <a:rPr lang="en-GB" sz="1100" dirty="0"/>
              <a:t>            └───com</a:t>
            </a:r>
          </a:p>
          <a:p>
            <a:r>
              <a:rPr lang="en-GB" sz="1100" dirty="0"/>
              <a:t>                └───</a:t>
            </a:r>
            <a:r>
              <a:rPr lang="en-GB" sz="1100" dirty="0" err="1"/>
              <a:t>qa</a:t>
            </a:r>
            <a:endParaRPr lang="en-GB" sz="1100" dirty="0"/>
          </a:p>
          <a:p>
            <a:r>
              <a:rPr lang="en-GB" sz="1100" dirty="0"/>
              <a:t>                    └───exercise</a:t>
            </a:r>
          </a:p>
          <a:p>
            <a:r>
              <a:rPr lang="en-GB" sz="1100" dirty="0"/>
              <a:t>                        └───</a:t>
            </a:r>
            <a:r>
              <a:rPr lang="en-GB" sz="1100" dirty="0" err="1"/>
              <a:t>todo</a:t>
            </a:r>
            <a:endParaRPr lang="en-GB" sz="1100" dirty="0"/>
          </a:p>
          <a:p>
            <a:r>
              <a:rPr lang="en-GB" sz="1100" dirty="0"/>
              <a:t>                                TodoApplicationTests.java</a:t>
            </a:r>
          </a:p>
        </p:txBody>
      </p:sp>
      <p:sp>
        <p:nvSpPr>
          <p:cNvPr id="2" name="Text Placeholder 1">
            <a:extLst>
              <a:ext uri="{FF2B5EF4-FFF2-40B4-BE49-F238E27FC236}">
                <a16:creationId xmlns:a16="http://schemas.microsoft.com/office/drawing/2014/main" id="{6A6ABD58-FDFD-D471-BB4F-4BB5542063D4}"/>
              </a:ext>
            </a:extLst>
          </p:cNvPr>
          <p:cNvSpPr>
            <a:spLocks noGrp="1"/>
          </p:cNvSpPr>
          <p:nvPr>
            <p:ph type="body" sz="quarter" idx="4294967295"/>
          </p:nvPr>
        </p:nvSpPr>
        <p:spPr>
          <a:xfrm>
            <a:off x="1089891" y="324734"/>
            <a:ext cx="10464800" cy="520700"/>
          </a:xfrm>
        </p:spPr>
        <p:txBody>
          <a:bodyPr/>
          <a:lstStyle/>
          <a:p>
            <a:r>
              <a:rPr lang="en-GB" sz="3600" dirty="0">
                <a:latin typeface="Montserrat Black" panose="00000A00000000000000" pitchFamily="2" charset="0"/>
              </a:rPr>
              <a:t>The project folder structure</a:t>
            </a:r>
          </a:p>
        </p:txBody>
      </p:sp>
      <p:sp>
        <p:nvSpPr>
          <p:cNvPr id="8" name="Rectangle: Rounded Corners 7">
            <a:extLst>
              <a:ext uri="{FF2B5EF4-FFF2-40B4-BE49-F238E27FC236}">
                <a16:creationId xmlns:a16="http://schemas.microsoft.com/office/drawing/2014/main" id="{D0B4A012-15E5-AC9F-3576-94A18874CACF}"/>
              </a:ext>
            </a:extLst>
          </p:cNvPr>
          <p:cNvSpPr/>
          <p:nvPr/>
        </p:nvSpPr>
        <p:spPr>
          <a:xfrm>
            <a:off x="6441188" y="1085080"/>
            <a:ext cx="5477163"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This is the Maven project file, where all the dependencies for the application are </a:t>
            </a:r>
            <a:r>
              <a:rPr lang="en-GB">
                <a:solidFill>
                  <a:schemeClr val="tx1"/>
                </a:solidFill>
                <a:latin typeface="Montserrat" pitchFamily="2" charset="77"/>
              </a:rPr>
              <a:t>defined.  </a:t>
            </a:r>
            <a:r>
              <a:rPr lang="en-GB" sz="1600">
                <a:ln>
                  <a:solidFill>
                    <a:sysClr val="windowText" lastClr="000000"/>
                  </a:solidFill>
                </a:ln>
              </a:rPr>
              <a:t> </a:t>
            </a:r>
            <a:endParaRPr lang="en-GB" sz="1600" dirty="0">
              <a:ln>
                <a:solidFill>
                  <a:sysClr val="windowText" lastClr="000000"/>
                </a:solidFill>
              </a:ln>
            </a:endParaRPr>
          </a:p>
        </p:txBody>
      </p:sp>
      <p:cxnSp>
        <p:nvCxnSpPr>
          <p:cNvPr id="10" name="Straight Connector 9">
            <a:extLst>
              <a:ext uri="{FF2B5EF4-FFF2-40B4-BE49-F238E27FC236}">
                <a16:creationId xmlns:a16="http://schemas.microsoft.com/office/drawing/2014/main" id="{2E493FA5-4A40-B284-9312-FB49F382C562}"/>
              </a:ext>
            </a:extLst>
          </p:cNvPr>
          <p:cNvCxnSpPr>
            <a:cxnSpLocks/>
            <a:stCxn id="5" idx="3"/>
            <a:endCxn id="8" idx="1"/>
          </p:cNvCxnSpPr>
          <p:nvPr/>
        </p:nvCxnSpPr>
        <p:spPr>
          <a:xfrm>
            <a:off x="4217581" y="1237358"/>
            <a:ext cx="2223607" cy="4802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74FD20B1-3853-D08C-938C-387A17390551}"/>
              </a:ext>
            </a:extLst>
          </p:cNvPr>
          <p:cNvSpPr/>
          <p:nvPr/>
        </p:nvSpPr>
        <p:spPr>
          <a:xfrm>
            <a:off x="6441188" y="2494743"/>
            <a:ext cx="5477163"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This is the entry point to Spring Boot. When the application is run, Spring Boot will handle all the initialization.</a:t>
            </a:r>
          </a:p>
        </p:txBody>
      </p:sp>
      <p:cxnSp>
        <p:nvCxnSpPr>
          <p:cNvPr id="14" name="Straight Connector 13">
            <a:extLst>
              <a:ext uri="{FF2B5EF4-FFF2-40B4-BE49-F238E27FC236}">
                <a16:creationId xmlns:a16="http://schemas.microsoft.com/office/drawing/2014/main" id="{FE28C088-ADDD-0D72-5ED3-8C3644F222ED}"/>
              </a:ext>
            </a:extLst>
          </p:cNvPr>
          <p:cNvCxnSpPr>
            <a:cxnSpLocks/>
            <a:stCxn id="4" idx="3"/>
            <a:endCxn id="13" idx="1"/>
          </p:cNvCxnSpPr>
          <p:nvPr/>
        </p:nvCxnSpPr>
        <p:spPr>
          <a:xfrm flipV="1">
            <a:off x="4217581" y="3127312"/>
            <a:ext cx="2223607" cy="405161"/>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B1265C50-13D6-015D-149E-20C356464502}"/>
              </a:ext>
            </a:extLst>
          </p:cNvPr>
          <p:cNvSpPr/>
          <p:nvPr/>
        </p:nvSpPr>
        <p:spPr>
          <a:xfrm>
            <a:off x="6441188" y="3932114"/>
            <a:ext cx="5477163"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a:solidFill>
                  <a:schemeClr val="tx1"/>
                </a:solidFill>
                <a:latin typeface="Montserrat" pitchFamily="2" charset="77"/>
              </a:rPr>
              <a:t>application.properties</a:t>
            </a:r>
            <a:r>
              <a:rPr lang="en-GB" b="1" dirty="0">
                <a:solidFill>
                  <a:schemeClr val="tx1"/>
                </a:solidFill>
                <a:latin typeface="Montserrat" pitchFamily="2" charset="77"/>
              </a:rPr>
              <a:t> </a:t>
            </a:r>
            <a:r>
              <a:rPr lang="en-GB" dirty="0">
                <a:solidFill>
                  <a:schemeClr val="tx1"/>
                </a:solidFill>
                <a:latin typeface="Montserrat" pitchFamily="2" charset="77"/>
              </a:rPr>
              <a:t>stores all the Spring Boot configuration for your application.</a:t>
            </a:r>
          </a:p>
        </p:txBody>
      </p:sp>
      <p:cxnSp>
        <p:nvCxnSpPr>
          <p:cNvPr id="19" name="Straight Connector 18">
            <a:extLst>
              <a:ext uri="{FF2B5EF4-FFF2-40B4-BE49-F238E27FC236}">
                <a16:creationId xmlns:a16="http://schemas.microsoft.com/office/drawing/2014/main" id="{94972440-021F-EB6C-585D-4CDE6279CB42}"/>
              </a:ext>
            </a:extLst>
          </p:cNvPr>
          <p:cNvCxnSpPr>
            <a:cxnSpLocks/>
            <a:endCxn id="17" idx="1"/>
          </p:cNvCxnSpPr>
          <p:nvPr/>
        </p:nvCxnSpPr>
        <p:spPr>
          <a:xfrm>
            <a:off x="3805576" y="4030208"/>
            <a:ext cx="2635612" cy="534475"/>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6307967D-B832-29C1-33D7-7CBB88FD551E}"/>
              </a:ext>
            </a:extLst>
          </p:cNvPr>
          <p:cNvSpPr/>
          <p:nvPr/>
        </p:nvSpPr>
        <p:spPr>
          <a:xfrm>
            <a:off x="6441188" y="5268128"/>
            <a:ext cx="5477163"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Generated test that loads the Spring </a:t>
            </a:r>
            <a:r>
              <a:rPr lang="en-GB">
                <a:solidFill>
                  <a:schemeClr val="tx1"/>
                </a:solidFill>
                <a:latin typeface="Montserrat" pitchFamily="2" charset="77"/>
              </a:rPr>
              <a:t>Context.  This </a:t>
            </a:r>
            <a:r>
              <a:rPr lang="en-GB" dirty="0">
                <a:solidFill>
                  <a:schemeClr val="tx1"/>
                </a:solidFill>
                <a:latin typeface="Montserrat" pitchFamily="2" charset="77"/>
              </a:rPr>
              <a:t>is useful to see any errors that causes Spring Boot to fail to start.</a:t>
            </a:r>
          </a:p>
        </p:txBody>
      </p:sp>
      <p:cxnSp>
        <p:nvCxnSpPr>
          <p:cNvPr id="23" name="Straight Connector 22">
            <a:extLst>
              <a:ext uri="{FF2B5EF4-FFF2-40B4-BE49-F238E27FC236}">
                <a16:creationId xmlns:a16="http://schemas.microsoft.com/office/drawing/2014/main" id="{3C702239-C0A1-B2B8-609A-75830B9210D3}"/>
              </a:ext>
            </a:extLst>
          </p:cNvPr>
          <p:cNvCxnSpPr>
            <a:cxnSpLocks/>
            <a:stCxn id="7" idx="3"/>
            <a:endCxn id="22" idx="1"/>
          </p:cNvCxnSpPr>
          <p:nvPr/>
        </p:nvCxnSpPr>
        <p:spPr>
          <a:xfrm flipV="1">
            <a:off x="4217581" y="5900697"/>
            <a:ext cx="2223607" cy="453607"/>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1C326958-5A5E-0C80-171E-072A90199116}"/>
              </a:ext>
            </a:extLst>
          </p:cNvPr>
          <p:cNvSpPr>
            <a:spLocks noGrp="1"/>
          </p:cNvSpPr>
          <p:nvPr>
            <p:ph type="sldNum" sz="quarter" idx="4"/>
          </p:nvPr>
        </p:nvSpPr>
        <p:spPr/>
        <p:txBody>
          <a:bodyPr/>
          <a:lstStyle/>
          <a:p>
            <a:fld id="{EF892D59-8F09-EF4B-AD6D-DA609442F868}" type="slidenum">
              <a:rPr lang="en-GB" smtClean="0"/>
              <a:pPr/>
              <a:t>8</a:t>
            </a:fld>
            <a:endParaRPr lang="en-GB"/>
          </a:p>
        </p:txBody>
      </p:sp>
    </p:spTree>
    <p:extLst>
      <p:ext uri="{BB962C8B-B14F-4D97-AF65-F5344CB8AC3E}">
        <p14:creationId xmlns:p14="http://schemas.microsoft.com/office/powerpoint/2010/main" val="204168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1A713E-2AF8-1B07-0A96-D13427285793}"/>
              </a:ext>
            </a:extLst>
          </p:cNvPr>
          <p:cNvSpPr/>
          <p:nvPr/>
        </p:nvSpPr>
        <p:spPr>
          <a:xfrm>
            <a:off x="720437" y="3429000"/>
            <a:ext cx="5285652" cy="1798782"/>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765ADAA-8B42-7210-816C-CEB434C25AE6}"/>
              </a:ext>
            </a:extLst>
          </p:cNvPr>
          <p:cNvSpPr/>
          <p:nvPr/>
        </p:nvSpPr>
        <p:spPr>
          <a:xfrm>
            <a:off x="720437" y="1052945"/>
            <a:ext cx="5285652" cy="997528"/>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72FFD220-1D31-EDA4-468C-82EA5561B403}"/>
              </a:ext>
            </a:extLst>
          </p:cNvPr>
          <p:cNvSpPr>
            <a:spLocks noGrp="1"/>
          </p:cNvSpPr>
          <p:nvPr>
            <p:ph type="body" sz="quarter" idx="4294967295"/>
          </p:nvPr>
        </p:nvSpPr>
        <p:spPr>
          <a:xfrm>
            <a:off x="568386" y="976313"/>
            <a:ext cx="5559594" cy="5722937"/>
          </a:xfrm>
          <a:noFill/>
          <a:ln>
            <a:solidFill>
              <a:schemeClr val="bg1">
                <a:lumMod val="50000"/>
              </a:schemeClr>
            </a:solidFill>
          </a:ln>
        </p:spPr>
        <p:txBody>
          <a:bodyPr lIns="72000" tIns="72000" rIns="72000" bIns="72000"/>
          <a:lstStyle/>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parent&gt;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org.springframework.boot</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&gt;spring-boot-starter-parent&lt;/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version&gt;3.0.1&lt;/version&gt;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relativePath</a:t>
            </a:r>
            <a:r>
              <a:rPr lang="en-GB" sz="1100" b="0" dirty="0">
                <a:effectLst/>
                <a:latin typeface="Consolas" panose="020B0609020204030204" pitchFamily="49" charset="0"/>
                <a:ea typeface="Calibri" panose="020F0502020204030204" pitchFamily="34" charset="0"/>
                <a:cs typeface="Calibri" panose="020F0502020204030204" pitchFamily="34" charset="0"/>
              </a:rPr>
              <a:t>/&gt; &lt;!-- lookup parent from repository --&gt;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parent&gt;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com.qa.exercise</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todo</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version&gt;0.0.1-SNAPSHOT&lt;/version&gt;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name&gt;</a:t>
            </a:r>
            <a:r>
              <a:rPr lang="en-GB" sz="1100" b="0" dirty="0" err="1">
                <a:effectLst/>
                <a:latin typeface="Consolas" panose="020B0609020204030204" pitchFamily="49" charset="0"/>
                <a:ea typeface="Calibri" panose="020F0502020204030204" pitchFamily="34" charset="0"/>
                <a:cs typeface="Calibri" panose="020F0502020204030204" pitchFamily="34" charset="0"/>
              </a:rPr>
              <a:t>todo</a:t>
            </a:r>
            <a:r>
              <a:rPr lang="en-GB" sz="1100" b="0" dirty="0">
                <a:effectLst/>
                <a:latin typeface="Consolas" panose="020B0609020204030204" pitchFamily="49" charset="0"/>
                <a:ea typeface="Calibri" panose="020F0502020204030204" pitchFamily="34" charset="0"/>
                <a:cs typeface="Calibri" panose="020F0502020204030204" pitchFamily="34" charset="0"/>
              </a:rPr>
              <a:t>&lt;/name&gt;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description&gt;Project for Spring Boot exercise&lt;/description&gt;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properties&gt;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java.version</a:t>
            </a:r>
            <a:r>
              <a:rPr lang="en-GB" sz="1100" b="0" dirty="0">
                <a:effectLst/>
                <a:latin typeface="Consolas" panose="020B0609020204030204" pitchFamily="49" charset="0"/>
                <a:ea typeface="Calibri" panose="020F0502020204030204" pitchFamily="34" charset="0"/>
                <a:cs typeface="Calibri" panose="020F0502020204030204" pitchFamily="34" charset="0"/>
              </a:rPr>
              <a:t>&gt;17&lt;/</a:t>
            </a:r>
            <a:r>
              <a:rPr lang="en-GB" sz="1100" b="0" dirty="0" err="1">
                <a:effectLst/>
                <a:latin typeface="Consolas" panose="020B0609020204030204" pitchFamily="49" charset="0"/>
                <a:ea typeface="Calibri" panose="020F0502020204030204" pitchFamily="34" charset="0"/>
                <a:cs typeface="Calibri" panose="020F0502020204030204" pitchFamily="34" charset="0"/>
              </a:rPr>
              <a:t>java.version</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properties&gt;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dependencies&gt;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dependency&gt;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org.springframework.boot</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&gt;spring-boot-starter-web&lt;/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dependency&gt;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a:t>
            </a:r>
            <a:r>
              <a:rPr lang="en-GB" sz="1100" b="0" dirty="0">
                <a:effectLst/>
                <a:latin typeface="Consolas" panose="020B0609020204030204" pitchFamily="49" charset="0"/>
                <a:ea typeface="Calibri" panose="020F0502020204030204" pitchFamily="34" charset="0"/>
                <a:cs typeface="Calibri" panose="020F0502020204030204" pitchFamily="34" charset="0"/>
              </a:rPr>
              <a:t>&lt;dependency&gt;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org.springframework.boot</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&gt;spring-boot-starter-test&lt;/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scope&gt;test&lt;/scope&gt;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dependency&gt;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dependencies&gt;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a:t>
            </a:r>
            <a:r>
              <a:rPr lang="en-GB" sz="1100" b="0" dirty="0">
                <a:effectLst/>
                <a:latin typeface="Consolas" panose="020B0609020204030204" pitchFamily="49" charset="0"/>
                <a:ea typeface="Calibri" panose="020F0502020204030204" pitchFamily="34" charset="0"/>
                <a:cs typeface="Calibri" panose="020F0502020204030204" pitchFamily="34" charset="0"/>
              </a:rPr>
              <a:t>&lt;build&gt;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plugins&gt;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plugin&gt;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r>
              <a:rPr lang="en-GB" sz="1100" b="0" dirty="0" err="1">
                <a:effectLst/>
                <a:latin typeface="Consolas" panose="020B0609020204030204" pitchFamily="49" charset="0"/>
                <a:ea typeface="Calibri" panose="020F0502020204030204" pitchFamily="34" charset="0"/>
                <a:cs typeface="Calibri" panose="020F0502020204030204" pitchFamily="34" charset="0"/>
              </a:rPr>
              <a:t>org.springframework.boot</a:t>
            </a:r>
            <a:r>
              <a:rPr lang="en-GB" sz="1100" b="0" dirty="0">
                <a:effectLst/>
                <a:latin typeface="Consolas" panose="020B0609020204030204" pitchFamily="49" charset="0"/>
                <a:ea typeface="Calibri" panose="020F0502020204030204" pitchFamily="34" charset="0"/>
                <a:cs typeface="Calibri" panose="020F0502020204030204" pitchFamily="34" charset="0"/>
              </a:rPr>
              <a:t>&lt;/</a:t>
            </a:r>
            <a:r>
              <a:rPr lang="en-GB" sz="1100" b="0" dirty="0" err="1">
                <a:effectLst/>
                <a:latin typeface="Consolas" panose="020B0609020204030204" pitchFamily="49" charset="0"/>
                <a:ea typeface="Calibri" panose="020F0502020204030204" pitchFamily="34" charset="0"/>
                <a:cs typeface="Calibri" panose="020F0502020204030204" pitchFamily="34" charset="0"/>
              </a:rPr>
              <a:t>groupId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&gt;spring-boot-maven-plugin&lt;/</a:t>
            </a:r>
            <a:r>
              <a:rPr lang="en-GB" sz="1100" b="0" dirty="0" err="1">
                <a:effectLst/>
                <a:latin typeface="Consolas" panose="020B0609020204030204" pitchFamily="49" charset="0"/>
                <a:ea typeface="Calibri" panose="020F0502020204030204" pitchFamily="34" charset="0"/>
                <a:cs typeface="Calibri" panose="020F0502020204030204" pitchFamily="34" charset="0"/>
              </a:rPr>
              <a:t>artifactId</a:t>
            </a:r>
            <a:r>
              <a:rPr lang="en-GB" sz="1100" b="0" dirty="0">
                <a:effectLst/>
                <a:latin typeface="Consolas" panose="020B0609020204030204" pitchFamily="49" charset="0"/>
                <a:ea typeface="Calibri" panose="020F0502020204030204" pitchFamily="34" charset="0"/>
                <a:cs typeface="Calibri" panose="020F0502020204030204" pitchFamily="34" charset="0"/>
              </a:rPr>
              <a:t>&gt;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plugin&gt;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plugins&gt;</a:t>
            </a:r>
          </a:p>
          <a:p>
            <a:pPr>
              <a:spcAft>
                <a:spcPts val="0"/>
              </a:spcAft>
            </a:pPr>
            <a:r>
              <a:rPr lang="en-GB" sz="1100" b="0">
                <a:effectLst/>
                <a:latin typeface="Consolas" panose="020B0609020204030204" pitchFamily="49" charset="0"/>
                <a:ea typeface="Calibri" panose="020F0502020204030204" pitchFamily="34" charset="0"/>
                <a:cs typeface="Calibri" panose="020F0502020204030204" pitchFamily="34" charset="0"/>
              </a:rPr>
              <a:t>    &lt;/</a:t>
            </a:r>
            <a:r>
              <a:rPr lang="en-GB" sz="1100" b="0" dirty="0">
                <a:effectLst/>
                <a:latin typeface="Consolas" panose="020B0609020204030204" pitchFamily="49" charset="0"/>
                <a:ea typeface="Calibri" panose="020F0502020204030204" pitchFamily="34" charset="0"/>
                <a:cs typeface="Calibri" panose="020F0502020204030204" pitchFamily="34" charset="0"/>
              </a:rPr>
              <a:t>build&gt;</a:t>
            </a:r>
          </a:p>
        </p:txBody>
      </p:sp>
      <p:sp>
        <p:nvSpPr>
          <p:cNvPr id="2" name="Text Placeholder 1">
            <a:extLst>
              <a:ext uri="{FF2B5EF4-FFF2-40B4-BE49-F238E27FC236}">
                <a16:creationId xmlns:a16="http://schemas.microsoft.com/office/drawing/2014/main" id="{8BFE5D37-219A-38D1-51CC-3E925DF2DE18}"/>
              </a:ext>
            </a:extLst>
          </p:cNvPr>
          <p:cNvSpPr>
            <a:spLocks noGrp="1"/>
          </p:cNvSpPr>
          <p:nvPr>
            <p:ph type="body" sz="quarter" idx="4294967295"/>
          </p:nvPr>
        </p:nvSpPr>
        <p:spPr>
          <a:xfrm>
            <a:off x="1067088" y="330200"/>
            <a:ext cx="10464800" cy="520700"/>
          </a:xfrm>
        </p:spPr>
        <p:txBody>
          <a:bodyPr/>
          <a:lstStyle/>
          <a:p>
            <a:r>
              <a:rPr lang="en-GB" sz="3600" dirty="0">
                <a:latin typeface="Montserrat Black" panose="00000A00000000000000" pitchFamily="2" charset="0"/>
              </a:rPr>
              <a:t>The POM file</a:t>
            </a:r>
          </a:p>
        </p:txBody>
      </p:sp>
      <p:sp>
        <p:nvSpPr>
          <p:cNvPr id="4" name="Rectangle: Rounded Corners 3">
            <a:extLst>
              <a:ext uri="{FF2B5EF4-FFF2-40B4-BE49-F238E27FC236}">
                <a16:creationId xmlns:a16="http://schemas.microsoft.com/office/drawing/2014/main" id="{F36F5272-9C0C-89C7-06E0-058A094B58D3}"/>
              </a:ext>
            </a:extLst>
          </p:cNvPr>
          <p:cNvSpPr/>
          <p:nvPr/>
        </p:nvSpPr>
        <p:spPr>
          <a:xfrm>
            <a:off x="6350288" y="976822"/>
            <a:ext cx="5222875" cy="126513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This pulls in all the Core Spring Boot dependencies. In this case, Spring Boot 3.0.1</a:t>
            </a:r>
            <a:endParaRPr lang="en-GB" sz="1600" dirty="0">
              <a:ln>
                <a:solidFill>
                  <a:sysClr val="windowText" lastClr="000000"/>
                </a:solidFill>
              </a:ln>
            </a:endParaRPr>
          </a:p>
        </p:txBody>
      </p:sp>
      <p:sp>
        <p:nvSpPr>
          <p:cNvPr id="5" name="Rectangle: Rounded Corners 4">
            <a:extLst>
              <a:ext uri="{FF2B5EF4-FFF2-40B4-BE49-F238E27FC236}">
                <a16:creationId xmlns:a16="http://schemas.microsoft.com/office/drawing/2014/main" id="{8A8DE531-ECCE-B086-FF95-6BB4994CDB52}"/>
              </a:ext>
            </a:extLst>
          </p:cNvPr>
          <p:cNvSpPr/>
          <p:nvPr/>
        </p:nvSpPr>
        <p:spPr>
          <a:xfrm>
            <a:off x="6592887" y="3437402"/>
            <a:ext cx="5222875" cy="2048998"/>
          </a:xfrm>
          <a:prstGeom prst="roundRect">
            <a:avLst>
              <a:gd name="adj" fmla="val 762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ontserrat" pitchFamily="2" charset="77"/>
              </a:rPr>
              <a:t>Specify that the Spring MVC to be used to handle HTTP request.</a:t>
            </a:r>
            <a:endParaRPr lang="en-GB" sz="1600" dirty="0">
              <a:ln>
                <a:solidFill>
                  <a:sysClr val="windowText" lastClr="000000"/>
                </a:solidFill>
              </a:ln>
              <a:solidFill>
                <a:schemeClr val="tx1"/>
              </a:solidFill>
              <a:latin typeface="Montserrat" pitchFamily="2" charset="77"/>
            </a:endParaRPr>
          </a:p>
          <a:p>
            <a:endParaRPr lang="en-GB" sz="1600" dirty="0">
              <a:ln>
                <a:solidFill>
                  <a:sysClr val="windowText" lastClr="000000"/>
                </a:solidFill>
              </a:ln>
              <a:solidFill>
                <a:schemeClr val="tx1"/>
              </a:solidFill>
              <a:latin typeface="Montserrat" pitchFamily="2" charset="77"/>
            </a:endParaRPr>
          </a:p>
          <a:p>
            <a:r>
              <a:rPr lang="en-GB" dirty="0">
                <a:solidFill>
                  <a:schemeClr val="tx1"/>
                </a:solidFill>
                <a:latin typeface="Montserrat" pitchFamily="2" charset="77"/>
              </a:rPr>
              <a:t>More dependencies will be added later on (e.g., Spring Data).</a:t>
            </a:r>
          </a:p>
        </p:txBody>
      </p:sp>
      <p:cxnSp>
        <p:nvCxnSpPr>
          <p:cNvPr id="9" name="Straight Connector 8">
            <a:extLst>
              <a:ext uri="{FF2B5EF4-FFF2-40B4-BE49-F238E27FC236}">
                <a16:creationId xmlns:a16="http://schemas.microsoft.com/office/drawing/2014/main" id="{826CE3CD-8983-4771-C25F-34F8EEC8A99D}"/>
              </a:ext>
            </a:extLst>
          </p:cNvPr>
          <p:cNvCxnSpPr>
            <a:cxnSpLocks/>
          </p:cNvCxnSpPr>
          <p:nvPr/>
        </p:nvCxnSpPr>
        <p:spPr>
          <a:xfrm>
            <a:off x="5975929" y="1560945"/>
            <a:ext cx="344199" cy="57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1D2A8C-D0C2-5966-7A30-07B93CCECA36}"/>
              </a:ext>
            </a:extLst>
          </p:cNvPr>
          <p:cNvCxnSpPr>
            <a:cxnSpLocks/>
            <a:stCxn id="7" idx="3"/>
            <a:endCxn id="5" idx="1"/>
          </p:cNvCxnSpPr>
          <p:nvPr/>
        </p:nvCxnSpPr>
        <p:spPr>
          <a:xfrm>
            <a:off x="6006089" y="4328391"/>
            <a:ext cx="586798" cy="13351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BE6F7D9B-95E0-B5AF-EDC1-96E28A690330}"/>
              </a:ext>
            </a:extLst>
          </p:cNvPr>
          <p:cNvSpPr>
            <a:spLocks noGrp="1"/>
          </p:cNvSpPr>
          <p:nvPr>
            <p:ph type="sldNum" sz="quarter" idx="4"/>
          </p:nvPr>
        </p:nvSpPr>
        <p:spPr/>
        <p:txBody>
          <a:bodyPr/>
          <a:lstStyle/>
          <a:p>
            <a:fld id="{EF892D59-8F09-EF4B-AD6D-DA609442F868}" type="slidenum">
              <a:rPr lang="en-GB" smtClean="0"/>
              <a:pPr/>
              <a:t>9</a:t>
            </a:fld>
            <a:endParaRPr lang="en-GB"/>
          </a:p>
        </p:txBody>
      </p:sp>
    </p:spTree>
    <p:extLst>
      <p:ext uri="{BB962C8B-B14F-4D97-AF65-F5344CB8AC3E}">
        <p14:creationId xmlns:p14="http://schemas.microsoft.com/office/powerpoint/2010/main" val="409757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owerPoint innit">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PowerPoint innit" id="{FC740445-7AFD-4C9C-86E6-6164802044EC}" vid="{D44365B1-9612-4C7D-820D-C4FE7CAAA8F5}"/>
    </a:ext>
  </a:extLst>
</a:theme>
</file>

<file path=ppt/theme/theme2.xml><?xml version="1.0" encoding="utf-8"?>
<a:theme xmlns:a="http://schemas.openxmlformats.org/drawingml/2006/main" name="Master_Red_and_Purpl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_Yellow_and_Orang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8AB19EC7662649BADECA300125D93F" ma:contentTypeVersion="12" ma:contentTypeDescription="Create a new document." ma:contentTypeScope="" ma:versionID="3d65ce0ae10d51e4e8e959c269c0d9b4">
  <xsd:schema xmlns:xsd="http://www.w3.org/2001/XMLSchema" xmlns:xs="http://www.w3.org/2001/XMLSchema" xmlns:p="http://schemas.microsoft.com/office/2006/metadata/properties" xmlns:ns2="d72ada90-4dd0-4564-a8e0-76a57607cc1a" xmlns:ns3="1e3cbb6c-5623-422c-9405-1212dff9734d" targetNamespace="http://schemas.microsoft.com/office/2006/metadata/properties" ma:root="true" ma:fieldsID="bfa09074cd178487d9862441f0284a54" ns2:_="" ns3:_="">
    <xsd:import namespace="d72ada90-4dd0-4564-a8e0-76a57607cc1a"/>
    <xsd:import namespace="1e3cbb6c-5623-422c-9405-1212dff9734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2ada90-4dd0-4564-a8e0-76a57607cc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3cbb6c-5623-422c-9405-1212dff9734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f96137c-3f2c-41dc-9fcd-68f129623ee3}" ma:internalName="TaxCatchAll" ma:showField="CatchAllData" ma:web="1e3cbb6c-5623-422c-9405-1212dff9734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72ada90-4dd0-4564-a8e0-76a57607cc1a">
      <Terms xmlns="http://schemas.microsoft.com/office/infopath/2007/PartnerControls"/>
    </lcf76f155ced4ddcb4097134ff3c332f>
    <TaxCatchAll xmlns="1e3cbb6c-5623-422c-9405-1212dff9734d" xsi:nil="true"/>
  </documentManagement>
</p:properties>
</file>

<file path=customXml/itemProps1.xml><?xml version="1.0" encoding="utf-8"?>
<ds:datastoreItem xmlns:ds="http://schemas.openxmlformats.org/officeDocument/2006/customXml" ds:itemID="{DCDB2D89-314C-4D83-B504-BF4072DFB9FD}">
  <ds:schemaRefs>
    <ds:schemaRef ds:uri="http://schemas.microsoft.com/sharepoint/v3/contenttype/forms"/>
  </ds:schemaRefs>
</ds:datastoreItem>
</file>

<file path=customXml/itemProps2.xml><?xml version="1.0" encoding="utf-8"?>
<ds:datastoreItem xmlns:ds="http://schemas.openxmlformats.org/officeDocument/2006/customXml" ds:itemID="{D3763C43-85E8-49B9-91E7-9FF6356CA6BF}"/>
</file>

<file path=customXml/itemProps3.xml><?xml version="1.0" encoding="utf-8"?>
<ds:datastoreItem xmlns:ds="http://schemas.openxmlformats.org/officeDocument/2006/customXml" ds:itemID="{2CE287A7-626A-41C1-92DF-BE8EECFCD6C2}">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8152707b-ac2c-4ea2-ac9a-b989788b8469"/>
    <ds:schemaRef ds:uri="http://purl.org/dc/elements/1.1/"/>
    <ds:schemaRef ds:uri="http://schemas.microsoft.com/office/2006/metadata/properties"/>
    <ds:schemaRef ds:uri="9a63c464-9648-4824-9ad1-ed767784f626"/>
    <ds:schemaRef ds:uri="http://www.w3.org/XML/1998/namespace"/>
    <ds:schemaRef ds:uri="http://purl.org/dc/terms/"/>
    <ds:schemaRef ds:uri="04dd4f8b-4e55-4b0f-90ae-c416a13e2e63"/>
    <ds:schemaRef ds:uri="51b58b7f-359e-418a-8fc0-c5d77d026bdc"/>
  </ds:schemaRefs>
</ds:datastoreItem>
</file>

<file path=docProps/app.xml><?xml version="1.0" encoding="utf-8"?>
<Properties xmlns="http://schemas.openxmlformats.org/officeDocument/2006/extended-properties" xmlns:vt="http://schemas.openxmlformats.org/officeDocument/2006/docPropsVTypes">
  <Template>PowerPoint Templates</Template>
  <TotalTime>25981</TotalTime>
  <Words>2082</Words>
  <Application>Microsoft Office PowerPoint</Application>
  <PresentationFormat>Widescreen</PresentationFormat>
  <Paragraphs>351</Paragraphs>
  <Slides>19</Slides>
  <Notes>18</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0</vt:i4>
      </vt:variant>
      <vt:variant>
        <vt:lpstr>Slide Titles</vt:lpstr>
      </vt:variant>
      <vt:variant>
        <vt:i4>19</vt:i4>
      </vt:variant>
    </vt:vector>
  </HeadingPairs>
  <TitlesOfParts>
    <vt:vector size="29" baseType="lpstr">
      <vt:lpstr>Arial</vt:lpstr>
      <vt:lpstr>Calibri</vt:lpstr>
      <vt:lpstr>Consolas</vt:lpstr>
      <vt:lpstr>Montserrat</vt:lpstr>
      <vt:lpstr>Montserrat Black</vt:lpstr>
      <vt:lpstr>PowerPoint innit</vt:lpstr>
      <vt:lpstr>Master_Red_and_Purple</vt:lpstr>
      <vt:lpstr>Master_Yellow_and_Orange</vt:lpstr>
      <vt:lpstr>Master_Blue</vt:lpstr>
      <vt:lpstr>Master_Neutral</vt:lpstr>
      <vt:lpstr>Java Microservices with Spring Boot</vt:lpstr>
      <vt:lpstr>PowerPoint Presentation</vt:lpstr>
      <vt:lpstr>PowerPoint Presentation</vt:lpstr>
      <vt:lpstr>PowerPoint Presentation</vt:lpstr>
      <vt:lpstr>PowerPoint Presentation</vt:lpstr>
      <vt:lpstr>PowerPoint Presentation</vt:lpstr>
      <vt:lpstr>Building the Hello World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session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here and here</dc:title>
  <dc:subject/>
  <dc:creator>Haynes, Amanda</dc:creator>
  <cp:keywords/>
  <dc:description/>
  <cp:lastModifiedBy>Harrison, Jordan</cp:lastModifiedBy>
  <cp:revision>47</cp:revision>
  <cp:lastPrinted>2019-07-03T09:46:41Z</cp:lastPrinted>
  <dcterms:created xsi:type="dcterms:W3CDTF">2021-11-17T15:28:08Z</dcterms:created>
  <dcterms:modified xsi:type="dcterms:W3CDTF">2024-04-11T13:22:37Z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0x010100488ECE2E70AB8B46B2C449C81E540480</vt:lpwstr>
  </property>
  <property fmtid="{D5CDD505-2E9C-101B-9397-08002B2CF9AE}" pid="3" name="MediaServiceImageTags">
    <vt:lpwstr/>
  </property>
</Properties>
</file>