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4.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52" r:id="rId4"/>
    <p:sldMasterId id="2147483789" r:id="rId5"/>
    <p:sldMasterId id="2147483824" r:id="rId6"/>
    <p:sldMasterId id="2147483862" r:id="rId7"/>
    <p:sldMasterId id="2147483895" r:id="rId8"/>
  </p:sldMasterIdLst>
  <p:notesMasterIdLst>
    <p:notesMasterId r:id="rId32"/>
  </p:notesMasterIdLst>
  <p:handoutMasterIdLst>
    <p:handoutMasterId r:id="rId33"/>
  </p:handoutMasterIdLst>
  <p:sldIdLst>
    <p:sldId id="278" r:id="rId9"/>
    <p:sldId id="279" r:id="rId10"/>
    <p:sldId id="309" r:id="rId11"/>
    <p:sldId id="288" r:id="rId12"/>
    <p:sldId id="289" r:id="rId13"/>
    <p:sldId id="296" r:id="rId14"/>
    <p:sldId id="292" r:id="rId15"/>
    <p:sldId id="295" r:id="rId16"/>
    <p:sldId id="294" r:id="rId17"/>
    <p:sldId id="297" r:id="rId18"/>
    <p:sldId id="298" r:id="rId19"/>
    <p:sldId id="319" r:id="rId20"/>
    <p:sldId id="318" r:id="rId21"/>
    <p:sldId id="330" r:id="rId22"/>
    <p:sldId id="307" r:id="rId23"/>
    <p:sldId id="337" r:id="rId24"/>
    <p:sldId id="311" r:id="rId25"/>
    <p:sldId id="333" r:id="rId26"/>
    <p:sldId id="332" r:id="rId27"/>
    <p:sldId id="336" r:id="rId28"/>
    <p:sldId id="334" r:id="rId29"/>
    <p:sldId id="338" r:id="rId30"/>
    <p:sldId id="335" r:id="rId31"/>
  </p:sldIdLst>
  <p:sldSz cx="12192000" cy="6858000"/>
  <p:notesSz cx="9775825" cy="6645275"/>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E8BF54A-1323-4403-83F8-D7B5510C9D53}">
          <p14:sldIdLst>
            <p14:sldId id="278"/>
            <p14:sldId id="279"/>
            <p14:sldId id="309"/>
            <p14:sldId id="288"/>
            <p14:sldId id="289"/>
            <p14:sldId id="296"/>
            <p14:sldId id="292"/>
            <p14:sldId id="295"/>
            <p14:sldId id="294"/>
            <p14:sldId id="297"/>
            <p14:sldId id="298"/>
            <p14:sldId id="319"/>
            <p14:sldId id="318"/>
            <p14:sldId id="330"/>
            <p14:sldId id="307"/>
            <p14:sldId id="337"/>
            <p14:sldId id="311"/>
            <p14:sldId id="333"/>
            <p14:sldId id="332"/>
            <p14:sldId id="336"/>
            <p14:sldId id="334"/>
            <p14:sldId id="338"/>
            <p14:sldId id="335"/>
          </p14:sldIdLst>
        </p14:section>
        <p14:section name="Content Slides" id="{1A095CF9-3572-4538-94D7-8ABEC199D1E2}">
          <p14:sldIdLst/>
        </p14:section>
        <p14:section name="Closing slide options" id="{6824D640-AAEC-4A13-80D1-D50C04BFFF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BB"/>
    <a:srgbClr val="F8F8F8"/>
    <a:srgbClr val="008000"/>
    <a:srgbClr val="333333"/>
    <a:srgbClr val="000000"/>
    <a:srgbClr val="5F5F5F"/>
    <a:srgbClr val="F3622C"/>
    <a:srgbClr val="004050"/>
    <a:srgbClr val="FF004C"/>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C6800-720B-95D2-99B6-3FBDB34D36BB}" v="1" dt="2023-02-20T14:35:06.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7" autoAdjust="0"/>
    <p:restoredTop sz="73262" autoAdjust="0"/>
  </p:normalViewPr>
  <p:slideViewPr>
    <p:cSldViewPr snapToGrid="0" snapToObjects="1" showGuides="1">
      <p:cViewPr varScale="1">
        <p:scale>
          <a:sx n="59" d="100"/>
          <a:sy n="59" d="100"/>
        </p:scale>
        <p:origin x="1406" y="58"/>
      </p:cViewPr>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showGuides="1">
      <p:cViewPr varScale="1">
        <p:scale>
          <a:sx n="117" d="100"/>
          <a:sy n="117" d="100"/>
        </p:scale>
        <p:origin x="2052"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sz="1050" dirty="0">
              <a:latin typeface="Montserrat" panose="00000500000000000000" pitchFamily="2" charset="0"/>
            </a:endParaRPr>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z="1050" smtClean="0">
                <a:latin typeface="Montserrat" panose="00000500000000000000" pitchFamily="2" charset="0"/>
              </a:rPr>
              <a:t>03/05/2024</a:t>
            </a:fld>
            <a:endParaRPr lang="en-GB" sz="1050" dirty="0">
              <a:latin typeface="Montserrat" panose="00000500000000000000" pitchFamily="2" charset="0"/>
            </a:endParaRPr>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sz="1050" dirty="0">
              <a:latin typeface="Montserrat" panose="00000500000000000000" pitchFamily="2" charset="0"/>
            </a:endParaRPr>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z="1050" smtClean="0">
                <a:latin typeface="Montserrat" panose="00000500000000000000" pitchFamily="2" charset="0"/>
              </a:rPr>
              <a:t>‹#›</a:t>
            </a:fld>
            <a:endParaRPr lang="en-GB" sz="1050" dirty="0">
              <a:latin typeface="Montserrat" panose="00000500000000000000" pitchFamily="2" charset="0"/>
            </a:endParaRPr>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05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050">
                <a:latin typeface="Montserrat" panose="00000500000000000000" pitchFamily="2" charset="0"/>
              </a:defRPr>
            </a:lvl1pPr>
          </a:lstStyle>
          <a:p>
            <a:fld id="{1D6B66C6-1E92-0F4E-A300-9D4ED1F0C23F}" type="datetimeFigureOut">
              <a:rPr lang="en-GB" smtClean="0"/>
              <a:pPr/>
              <a:t>03/05/2024</a:t>
            </a:fld>
            <a:endParaRPr lang="en-GB" dirty="0"/>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050">
                <a:latin typeface="Montserrat" panose="00000500000000000000" pitchFamily="2" charset="0"/>
              </a:defRPr>
            </a:lvl1pPr>
          </a:lstStyle>
          <a:p>
            <a:endParaRPr lang="en-GB" dirty="0"/>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050">
                <a:latin typeface="Montserrat" panose="00000500000000000000" pitchFamily="2" charset="0"/>
              </a:defRPr>
            </a:lvl1pPr>
          </a:lstStyle>
          <a:p>
            <a:fld id="{548901C6-1DA1-FB44-ABEE-06A0FEB7738E}" type="slidenum">
              <a:rPr lang="en-GB" smtClean="0"/>
              <a:pPr/>
              <a:t>‹#›</a:t>
            </a:fld>
            <a:endParaRPr lang="en-GB" dirty="0"/>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050" kern="1200">
        <a:solidFill>
          <a:schemeClr val="tx1"/>
        </a:solidFill>
        <a:latin typeface="Montserrat" panose="00000500000000000000" pitchFamily="2" charset="0"/>
        <a:ea typeface="+mn-ea"/>
        <a:cs typeface="+mn-cs"/>
      </a:defRPr>
    </a:lvl1pPr>
    <a:lvl2pPr marL="457200" algn="l" defTabSz="914400" rtl="0" eaLnBrk="1" latinLnBrk="0" hangingPunct="1">
      <a:defRPr sz="1050" kern="1200">
        <a:solidFill>
          <a:schemeClr val="tx1"/>
        </a:solidFill>
        <a:latin typeface="Montserrat" panose="00000500000000000000" pitchFamily="2" charset="0"/>
        <a:ea typeface="+mn-ea"/>
        <a:cs typeface="+mn-cs"/>
      </a:defRPr>
    </a:lvl2pPr>
    <a:lvl3pPr marL="914400" algn="l" defTabSz="914400" rtl="0" eaLnBrk="1" latinLnBrk="0" hangingPunct="1">
      <a:defRPr sz="1050" kern="1200">
        <a:solidFill>
          <a:schemeClr val="tx1"/>
        </a:solidFill>
        <a:latin typeface="Montserrat" panose="00000500000000000000" pitchFamily="2" charset="0"/>
        <a:ea typeface="+mn-ea"/>
        <a:cs typeface="+mn-cs"/>
      </a:defRPr>
    </a:lvl3pPr>
    <a:lvl4pPr marL="1371600" algn="l" defTabSz="914400" rtl="0" eaLnBrk="1" latinLnBrk="0" hangingPunct="1">
      <a:defRPr sz="1050" kern="1200">
        <a:solidFill>
          <a:schemeClr val="tx1"/>
        </a:solidFill>
        <a:latin typeface="Montserrat" panose="00000500000000000000" pitchFamily="2" charset="0"/>
        <a:ea typeface="+mn-ea"/>
        <a:cs typeface="+mn-cs"/>
      </a:defRPr>
    </a:lvl4pPr>
    <a:lvl5pPr marL="1828800" algn="l" defTabSz="914400" rtl="0" eaLnBrk="1" latinLnBrk="0" hangingPunct="1">
      <a:defRPr sz="105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b="1" dirty="0"/>
          </a:p>
          <a:p>
            <a:pPr marL="228600" indent="-228600">
              <a:buAutoNum type="arabicParenR"/>
            </a:pPr>
            <a:r>
              <a:rPr lang="en-GB" b="0" dirty="0"/>
              <a:t>This module gives a high level overview of Spring Web and Data.</a:t>
            </a:r>
          </a:p>
          <a:p>
            <a:pPr marL="228600" indent="-228600">
              <a:buAutoNum type="arabicParenR"/>
            </a:pPr>
            <a:r>
              <a:rPr lang="en-GB" b="0" dirty="0"/>
              <a:t>The slides make uses of </a:t>
            </a:r>
            <a:r>
              <a:rPr lang="en-GB" b="1" dirty="0"/>
              <a:t>ANIMATION</a:t>
            </a:r>
            <a:r>
              <a:rPr lang="en-GB" b="0" dirty="0"/>
              <a:t> and you need to use Presentation Mode (press F5)</a:t>
            </a:r>
          </a:p>
          <a:p>
            <a:pPr marL="228600" indent="-228600">
              <a:buAutoNum type="arabicParenR"/>
            </a:pPr>
            <a:r>
              <a:rPr lang="en-GB" b="0" dirty="0"/>
              <a:t>Each slide will show the notes and sequence of the animation within the context of the slide</a:t>
            </a:r>
          </a:p>
          <a:p>
            <a:pPr marL="228600" indent="-228600">
              <a:buAutoNum type="arabicParenR"/>
            </a:pPr>
            <a:r>
              <a:rPr lang="en-GB" b="1" dirty="0"/>
              <a:t>(*CLICK*) </a:t>
            </a:r>
            <a:r>
              <a:rPr lang="en-GB" b="0" dirty="0"/>
              <a:t>represents where you should do a mouse click to start the next animation</a:t>
            </a:r>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a:t>
            </a:fld>
            <a:endParaRPr lang="en-GB" dirty="0"/>
          </a:p>
        </p:txBody>
      </p:sp>
    </p:spTree>
    <p:extLst>
      <p:ext uri="{BB962C8B-B14F-4D97-AF65-F5344CB8AC3E}">
        <p14:creationId xmlns:p14="http://schemas.microsoft.com/office/powerpoint/2010/main" val="1134308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RESTful API should be designed as a layered system, with each layer performing a specific function. This allows for greater flexibility and modularity, as each layer can be developed and maintained independently of the others.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1967283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1" i="0" dirty="0">
                <a:solidFill>
                  <a:srgbClr val="212529"/>
                </a:solidFill>
                <a:effectLst/>
                <a:latin typeface="Montserrat" pitchFamily="2" charset="0"/>
              </a:rPr>
              <a:t>Code-On-Demand</a:t>
            </a:r>
            <a:endParaRPr lang="en-GB" b="0" i="0" dirty="0">
              <a:solidFill>
                <a:srgbClr val="212529"/>
              </a:solidFill>
              <a:effectLst/>
              <a:latin typeface="Montserrat" pitchFamily="2" charset="0"/>
            </a:endParaRPr>
          </a:p>
          <a:p>
            <a:pPr marL="742950" lvl="1" indent="-285750" algn="l">
              <a:buFont typeface="Arial" panose="020B0604020202020204" pitchFamily="34" charset="0"/>
              <a:buChar char="•"/>
            </a:pPr>
            <a:r>
              <a:rPr lang="en-GB" b="0" i="0" dirty="0">
                <a:solidFill>
                  <a:srgbClr val="212529"/>
                </a:solidFill>
                <a:effectLst/>
                <a:latin typeface="Montserrat" pitchFamily="2" charset="0"/>
              </a:rPr>
              <a:t>The code-on-demand style concerns client components having access to a set of resources, but no knowledge of how to process such resources.</a:t>
            </a:r>
          </a:p>
          <a:p>
            <a:pPr marL="742950" lvl="1" indent="-285750" algn="l">
              <a:buFont typeface="Arial" panose="020B0604020202020204" pitchFamily="34" charset="0"/>
              <a:buChar char="•"/>
            </a:pPr>
            <a:r>
              <a:rPr lang="en-GB" b="0" i="0" dirty="0">
                <a:solidFill>
                  <a:srgbClr val="212529"/>
                </a:solidFill>
                <a:effectLst/>
                <a:latin typeface="Montserrat" pitchFamily="2" charset="0"/>
              </a:rPr>
              <a:t>The client can request the code to process resources from the server, which can then be executed locally on the client. This provides improved application extensibility, performance and efficiency as code execution has been deferred from the server to the client</a:t>
            </a:r>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2163396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dirty="0"/>
          </a:p>
          <a:p>
            <a:r>
              <a:rPr lang="en-GB" dirty="0"/>
              <a:t>Explain the different types of mapping and what they do</a:t>
            </a:r>
          </a:p>
          <a:p>
            <a:r>
              <a:rPr lang="en-GB" dirty="0"/>
              <a:t>Why the annotations are important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dirty="0"/>
          </a:p>
        </p:txBody>
      </p:sp>
    </p:spTree>
    <p:extLst>
      <p:ext uri="{BB962C8B-B14F-4D97-AF65-F5344CB8AC3E}">
        <p14:creationId xmlns:p14="http://schemas.microsoft.com/office/powerpoint/2010/main" val="376073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TODO UI is a standalone HTML/JAVA script application (in the WEBUI folder)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If run standalone then </a:t>
            </a:r>
            <a:r>
              <a:rPr lang="en-GB" b="1" dirty="0"/>
              <a:t>@</a:t>
            </a:r>
            <a:r>
              <a:rPr lang="en-GB" sz="1800" b="1" dirty="0">
                <a:solidFill>
                  <a:srgbClr val="808000"/>
                </a:solidFill>
                <a:effectLst/>
                <a:latin typeface="JetBrains Mono"/>
              </a:rPr>
              <a:t>CrossOrigin</a:t>
            </a:r>
            <a:r>
              <a:rPr lang="en-GB" sz="1800" b="1" dirty="0">
                <a:solidFill>
                  <a:srgbClr val="000000"/>
                </a:solidFill>
                <a:effectLst/>
                <a:latin typeface="JetBrains Mono"/>
              </a:rPr>
              <a:t>(origins = </a:t>
            </a:r>
            <a:r>
              <a:rPr lang="en-GB" sz="1800" b="1" dirty="0">
                <a:solidFill>
                  <a:srgbClr val="008000"/>
                </a:solidFill>
                <a:effectLst/>
                <a:latin typeface="JetBrains Mono"/>
              </a:rPr>
              <a:t>"*"</a:t>
            </a:r>
            <a:r>
              <a:rPr lang="en-GB" sz="1800" b="1" dirty="0">
                <a:solidFill>
                  <a:srgbClr val="000000"/>
                </a:solidFill>
                <a:effectLst/>
                <a:latin typeface="JetBrains Mono"/>
              </a:rPr>
              <a:t>)</a:t>
            </a:r>
            <a:r>
              <a:rPr lang="en-GB" sz="1800" b="0" dirty="0">
                <a:solidFill>
                  <a:srgbClr val="000000"/>
                </a:solidFill>
                <a:effectLst/>
                <a:latin typeface="JetBrains Mono"/>
              </a:rPr>
              <a:t> is required due to page serving from a “different “ server and browser security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0" dirty="0">
                <a:solidFill>
                  <a:srgbClr val="000000"/>
                </a:solidFill>
                <a:effectLst/>
                <a:latin typeface="JetBrains Mono"/>
              </a:rPr>
              <a:t>You can embed the TODO html in the </a:t>
            </a:r>
            <a:r>
              <a:rPr lang="en-GB" sz="1800" b="0" dirty="0" err="1">
                <a:solidFill>
                  <a:srgbClr val="000000"/>
                </a:solidFill>
                <a:effectLst/>
                <a:latin typeface="JetBrains Mono"/>
              </a:rPr>
              <a:t>SpringBoot</a:t>
            </a:r>
            <a:r>
              <a:rPr lang="en-GB" sz="1800" b="0" dirty="0">
                <a:solidFill>
                  <a:srgbClr val="000000"/>
                </a:solidFill>
                <a:effectLst/>
                <a:latin typeface="JetBrains Mono"/>
              </a:rPr>
              <a:t> application by moving it to main/resources/static (http://localhost:8080/todo.html)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dirty="0">
              <a:solidFill>
                <a:srgbClr val="000000"/>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solidFill>
                  <a:srgbClr val="000000"/>
                </a:solidFill>
                <a:effectLst/>
                <a:latin typeface="JetBrains Mono"/>
              </a:rPr>
              <a:t>NOTE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b="1" dirty="0">
              <a:solidFill>
                <a:srgbClr val="000000"/>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0" dirty="0">
                <a:solidFill>
                  <a:srgbClr val="000000"/>
                </a:solidFill>
                <a:effectLst/>
                <a:latin typeface="JetBrains Mono"/>
              </a:rPr>
              <a:t>F12 on the Browser will bring up the development console.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0" dirty="0">
                <a:solidFill>
                  <a:srgbClr val="000000"/>
                </a:solidFill>
                <a:effectLst/>
                <a:latin typeface="JetBrains Mono"/>
              </a:rPr>
              <a:t>You can see and explore the content of the REST NETWORK traffics under the Network Tab (for example see the method and body content)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b="0" dirty="0">
              <a:solidFill>
                <a:srgbClr val="000000"/>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solidFill>
                  <a:srgbClr val="000000"/>
                </a:solidFill>
                <a:effectLst/>
                <a:latin typeface="JetBrains Mono"/>
              </a:rPr>
              <a:t>This is followed by Hands On Exercises (Reference: Sprint Boot (1) Basic)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endParaRP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dirty="0"/>
          </a:p>
        </p:txBody>
      </p:sp>
    </p:spTree>
    <p:extLst>
      <p:ext uri="{BB962C8B-B14F-4D97-AF65-F5344CB8AC3E}">
        <p14:creationId xmlns:p14="http://schemas.microsoft.com/office/powerpoint/2010/main" val="302836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Repository will be introduced in the Data Access module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dirty="0"/>
          </a:p>
        </p:txBody>
      </p:sp>
    </p:spTree>
    <p:extLst>
      <p:ext uri="{BB962C8B-B14F-4D97-AF65-F5344CB8AC3E}">
        <p14:creationId xmlns:p14="http://schemas.microsoft.com/office/powerpoint/2010/main" val="24060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Demonstrate Swagger</a:t>
            </a:r>
          </a:p>
          <a:p>
            <a:pPr marL="171450" indent="-171450">
              <a:buFont typeface="Arial" panose="020B0604020202020204" pitchFamily="34" charset="0"/>
              <a:buChar char="•"/>
            </a:pPr>
            <a:r>
              <a:rPr lang="en-GB" dirty="0"/>
              <a:t>Hands on exercise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dirty="0"/>
          </a:p>
        </p:txBody>
      </p:sp>
    </p:spTree>
    <p:extLst>
      <p:ext uri="{BB962C8B-B14F-4D97-AF65-F5344CB8AC3E}">
        <p14:creationId xmlns:p14="http://schemas.microsoft.com/office/powerpoint/2010/main" val="1589674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dirty="0"/>
          </a:p>
        </p:txBody>
      </p:sp>
    </p:spTree>
    <p:extLst>
      <p:ext uri="{BB962C8B-B14F-4D97-AF65-F5344CB8AC3E}">
        <p14:creationId xmlns:p14="http://schemas.microsoft.com/office/powerpoint/2010/main" val="2229343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H2 in memory DB will not hold permanent data</a:t>
            </a:r>
          </a:p>
          <a:p>
            <a:pPr marL="171450" indent="-171450">
              <a:buFont typeface="Arial" panose="020B0604020202020204" pitchFamily="34" charset="0"/>
              <a:buChar char="•"/>
            </a:pPr>
            <a:r>
              <a:rPr lang="en-GB" dirty="0"/>
              <a:t>Database table will be created via </a:t>
            </a:r>
            <a:r>
              <a:rPr lang="en-GB" dirty="0" err="1">
                <a:solidFill>
                  <a:schemeClr val="accent1">
                    <a:lumMod val="90000"/>
                    <a:lumOff val="10000"/>
                  </a:schemeClr>
                </a:solidFill>
                <a:latin typeface="Abadi" panose="020B0604020104020204" pitchFamily="34" charset="0"/>
              </a:rPr>
              <a:t>src</a:t>
            </a:r>
            <a:r>
              <a:rPr lang="en-GB" dirty="0">
                <a:solidFill>
                  <a:schemeClr val="accent1">
                    <a:lumMod val="90000"/>
                    <a:lumOff val="10000"/>
                  </a:schemeClr>
                </a:solidFill>
                <a:latin typeface="Abadi" panose="020B0604020104020204" pitchFamily="34" charset="0"/>
              </a:rPr>
              <a:t>/main/resources/</a:t>
            </a:r>
            <a:r>
              <a:rPr lang="en-GB" dirty="0" err="1">
                <a:solidFill>
                  <a:schemeClr val="accent1">
                    <a:lumMod val="90000"/>
                    <a:lumOff val="10000"/>
                  </a:schemeClr>
                </a:solidFill>
                <a:latin typeface="Abadi" panose="020B0604020104020204" pitchFamily="34" charset="0"/>
              </a:rPr>
              <a:t>schema.sql</a:t>
            </a:r>
            <a:r>
              <a:rPr lang="en-GB" dirty="0">
                <a:solidFill>
                  <a:schemeClr val="accent1">
                    <a:lumMod val="90000"/>
                    <a:lumOff val="10000"/>
                  </a:schemeClr>
                </a:solidFill>
                <a:latin typeface="Abadi" panose="020B0604020104020204" pitchFamily="34" charset="0"/>
              </a:rPr>
              <a:t> when Spring Boot starts</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dirty="0"/>
          </a:p>
        </p:txBody>
      </p:sp>
    </p:spTree>
    <p:extLst>
      <p:ext uri="{BB962C8B-B14F-4D97-AF65-F5344CB8AC3E}">
        <p14:creationId xmlns:p14="http://schemas.microsoft.com/office/powerpoint/2010/main" val="435553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JPA Repository: https://docs.spring.io/spring-data/jpa/docs/current/reference/html/</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dirty="0"/>
          </a:p>
        </p:txBody>
      </p:sp>
    </p:spTree>
    <p:extLst>
      <p:ext uri="{BB962C8B-B14F-4D97-AF65-F5344CB8AC3E}">
        <p14:creationId xmlns:p14="http://schemas.microsoft.com/office/powerpoint/2010/main" val="3691459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Spring will automatically run </a:t>
            </a:r>
            <a:r>
              <a:rPr lang="en-GB" dirty="0" err="1"/>
              <a:t>data.sql</a:t>
            </a:r>
            <a:r>
              <a:rPr lang="en-GB" dirty="0"/>
              <a:t> and </a:t>
            </a:r>
            <a:r>
              <a:rPr lang="en-GB" dirty="0" err="1"/>
              <a:t>schema.sql</a:t>
            </a:r>
            <a:r>
              <a:rPr lang="en-GB" dirty="0"/>
              <a:t> files on startup if they’re in the resources folder</a:t>
            </a:r>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dirty="0"/>
          </a:p>
        </p:txBody>
      </p:sp>
    </p:spTree>
    <p:extLst>
      <p:ext uri="{BB962C8B-B14F-4D97-AF65-F5344CB8AC3E}">
        <p14:creationId xmlns:p14="http://schemas.microsoft.com/office/powerpoint/2010/main" val="387461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Trainer Notes:</a:t>
            </a:r>
          </a:p>
          <a:p>
            <a:endParaRPr lang="en-GB" dirty="0"/>
          </a:p>
          <a:p>
            <a:r>
              <a:rPr lang="en-GB" dirty="0"/>
              <a:t>Explain course content and objectives for each part and how they all come together when developing a spring application.</a:t>
            </a:r>
          </a:p>
          <a:p>
            <a:endParaRPr lang="en-GB" dirty="0"/>
          </a:p>
          <a:p>
            <a:r>
              <a:rPr lang="en-GB" dirty="0"/>
              <a:t>There aren’t many exercise labs as most of the exercises would be part of the build-along where the trainer demonstrates code live and get the learners to follow but also make their own tweaks.</a:t>
            </a:r>
          </a:p>
          <a:p>
            <a:r>
              <a:rPr lang="en-GB" dirty="0"/>
              <a:t>That way there is a common project for the trainers and learners to discuss.</a:t>
            </a:r>
          </a:p>
          <a:p>
            <a:endParaRPr lang="en-GB" dirty="0"/>
          </a:p>
          <a:p>
            <a:r>
              <a:rPr lang="en-GB" dirty="0"/>
              <a:t>For reference, there is a sample </a:t>
            </a:r>
            <a:r>
              <a:rPr lang="en-GB" dirty="0" err="1"/>
              <a:t>todo</a:t>
            </a:r>
            <a:r>
              <a:rPr lang="en-GB" dirty="0"/>
              <a:t>-application on </a:t>
            </a:r>
            <a:r>
              <a:rPr lang="en-GB" dirty="0" err="1"/>
              <a:t>sharepoint</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a:t>
            </a:fld>
            <a:endParaRPr lang="en-GB" dirty="0"/>
          </a:p>
        </p:txBody>
      </p:sp>
    </p:spTree>
    <p:extLst>
      <p:ext uri="{BB962C8B-B14F-4D97-AF65-F5344CB8AC3E}">
        <p14:creationId xmlns:p14="http://schemas.microsoft.com/office/powerpoint/2010/main" val="2262747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code shown on the slides can be found on </a:t>
            </a:r>
            <a:r>
              <a:rPr lang="en-GB" dirty="0" err="1"/>
              <a:t>sharepoint</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dirty="0"/>
          </a:p>
        </p:txBody>
      </p:sp>
    </p:spTree>
    <p:extLst>
      <p:ext uri="{BB962C8B-B14F-4D97-AF65-F5344CB8AC3E}">
        <p14:creationId xmlns:p14="http://schemas.microsoft.com/office/powerpoint/2010/main" val="383972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Learners needs an understanding of  REST API first</a:t>
            </a:r>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dirty="0"/>
          </a:p>
        </p:txBody>
      </p:sp>
    </p:spTree>
    <p:extLst>
      <p:ext uri="{BB962C8B-B14F-4D97-AF65-F5344CB8AC3E}">
        <p14:creationId xmlns:p14="http://schemas.microsoft.com/office/powerpoint/2010/main" val="298423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REST does not have to be over HTTP</a:t>
            </a:r>
          </a:p>
          <a:p>
            <a:r>
              <a:rPr lang="en-GB" dirty="0"/>
              <a:t>PUT – replaces existing data</a:t>
            </a:r>
          </a:p>
          <a:p>
            <a:r>
              <a:rPr lang="en-GB" dirty="0"/>
              <a:t>PATCH – updates existing data</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7269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1" dirty="0"/>
              <a:t>Client-server decoupling</a:t>
            </a:r>
          </a:p>
          <a:p>
            <a:pPr algn="l">
              <a:buFont typeface="Arial" panose="020B0604020202020204" pitchFamily="34" charset="0"/>
              <a:buNone/>
            </a:pPr>
            <a:r>
              <a:rPr lang="en-GB" dirty="0"/>
              <a:t>In REST API design, client and server applications must be completely independent of each other.</a:t>
            </a:r>
          </a:p>
          <a:p>
            <a:pPr algn="l">
              <a:buFont typeface="Arial" panose="020B0604020202020204" pitchFamily="34" charset="0"/>
              <a:buNone/>
            </a:pPr>
            <a:r>
              <a:rPr lang="en-GB" dirty="0"/>
              <a:t>The only information the client application should know is the URI of the requested resource; it can't interact with the server application in any other ways.</a:t>
            </a:r>
          </a:p>
          <a:p>
            <a:pPr algn="l">
              <a:buFont typeface="Arial" panose="020B0604020202020204" pitchFamily="34" charset="0"/>
              <a:buNone/>
            </a:pPr>
            <a:r>
              <a:rPr lang="en-GB" dirty="0"/>
              <a:t>Similarly, a server application shouldn't modify the client application other than passing it to the requested data via HTTP.</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343390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268337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197119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Cache-Control: no-cache</a:t>
            </a:r>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dirty="0"/>
          </a:p>
        </p:txBody>
      </p:sp>
    </p:spTree>
    <p:extLst>
      <p:ext uri="{BB962C8B-B14F-4D97-AF65-F5344CB8AC3E}">
        <p14:creationId xmlns:p14="http://schemas.microsoft.com/office/powerpoint/2010/main" val="313386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dirty="0"/>
          </a:p>
        </p:txBody>
      </p:sp>
    </p:spTree>
    <p:extLst>
      <p:ext uri="{BB962C8B-B14F-4D97-AF65-F5344CB8AC3E}">
        <p14:creationId xmlns:p14="http://schemas.microsoft.com/office/powerpoint/2010/main" val="3456417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2.wdp"/><Relationship Id="rId4" Type="http://schemas.openxmlformats.org/officeDocument/2006/relationships/image" Target="../media/image8.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9.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8.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27.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669787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15815196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303A16D8-C47D-2646-8D74-7305970A0AC7}"/>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1903624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99CE94EC-D689-0844-B168-B5C04CE1057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8350129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0D1907F4-B2E5-E241-8CFF-3C1A5962F4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0736981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5A35AD87-FF52-FA40-A269-A1F35A25AE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8222083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592D96B5-6708-5946-B56D-48C7C909EBD0}"/>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40206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5753945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63942"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0ADBD2A6-9D59-8A42-B712-28AECE5544C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572484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9795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425D0E0-656F-8441-9B06-9CCBF96661F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2693412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90422B83-86F8-9643-B75F-38DF13EE57D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861744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85337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ECDA1F6-68EE-9047-9ECF-D975CA62C8D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04357459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50718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3F2FEA9A-101A-5A4C-83E2-4C0044BA6EE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087816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23A21BE0-4841-FF4C-ABD6-32E1F111A99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9836214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ctivity 3">
    <p:bg>
      <p:bgPr>
        <a:solidFill>
          <a:srgbClr val="E8602E"/>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
        <p:nvSpPr>
          <p:cNvPr id="7" name="Title 1">
            <a:extLst>
              <a:ext uri="{FF2B5EF4-FFF2-40B4-BE49-F238E27FC236}">
                <a16:creationId xmlns:a16="http://schemas.microsoft.com/office/drawing/2014/main" id="{0B84A5C5-2EE0-4240-9019-8B715BEE897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DE123B60-D604-9A41-BA50-1BF4AC36AE93}"/>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89835377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1_Activity 3">
    <p:bg>
      <p:bgPr>
        <a:solidFill>
          <a:srgbClr val="FFD217"/>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2F7793DD-F793-8F4F-B74E-6B8630C8266F}"/>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BF20315E-2B12-1B43-A789-90CFB92D6FF0}"/>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370863388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2_Title Slide - White / Orang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2B509EB7-6C12-4E21-BEEC-0CCC27628661}"/>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6A2322C5-1CF3-42B4-96D7-04AE4FF89F65}"/>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380287712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3_Title Slide - White / Orang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D507EE1D-A14D-478F-853C-B98EB3E70EB2}"/>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3A918B64-9105-4E90-815B-8AC734F02D2B}"/>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4455645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7389810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1EB17D6-1862-9E4C-AC48-E047218919E4}"/>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tx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45894927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Meet &amp; Greet 3">
    <p:bg>
      <p:bgPr>
        <a:solidFill>
          <a:srgbClr val="28CFF9"/>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F9FE28BE-DA40-4803-B8FE-167E8D45A140}"/>
              </a:ext>
            </a:extLst>
          </p:cNvPr>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16992981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2448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1313802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5189089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43347540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97278607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8865092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61128476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8626134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848377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243199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64605777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9916392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74258434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92837859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79933157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1518343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791307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6648037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363875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6802923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8990763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506864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746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882347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7245313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5821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294513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72216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588024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033245"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67026322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3196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7907189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9184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3992875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44802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705396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Activity 2">
    <p:bg>
      <p:bgPr>
        <a:solidFill>
          <a:srgbClr val="23CEF9"/>
        </a:solidFill>
        <a:effectLst/>
      </p:bgPr>
    </p:bg>
    <p:spTree>
      <p:nvGrpSpPr>
        <p:cNvPr id="1" name=""/>
        <p:cNvGrpSpPr/>
        <p:nvPr/>
      </p:nvGrpSpPr>
      <p:grpSpPr>
        <a:xfrm>
          <a:off x="0" y="0"/>
          <a:ext cx="0" cy="0"/>
          <a:chOff x="0" y="0"/>
          <a:chExt cx="0" cy="0"/>
        </a:xfrm>
      </p:grpSpPr>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8"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Tree>
    <p:extLst>
      <p:ext uri="{BB962C8B-B14F-4D97-AF65-F5344CB8AC3E}">
        <p14:creationId xmlns:p14="http://schemas.microsoft.com/office/powerpoint/2010/main" val="281352049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duotone>
              <a:prstClr val="black"/>
              <a:schemeClr val="tx1">
                <a:lumMod val="50000"/>
                <a:lumOff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400000"/>
                    </a14:imgEffect>
                    <a14:imgEffect>
                      <a14:brightnessContrast bright="32000" contrast="-3000"/>
                    </a14:imgEffect>
                  </a14:imgLayer>
                </a14:imgProps>
              </a:ex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6" name="Text Placeholder 3">
            <a:extLst>
              <a:ext uri="{FF2B5EF4-FFF2-40B4-BE49-F238E27FC236}">
                <a16:creationId xmlns:a16="http://schemas.microsoft.com/office/drawing/2014/main" id="{52F189F0-0DDE-404F-9FD7-21EBA1DC016F}"/>
              </a:ext>
            </a:extLst>
          </p:cNvPr>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7" name="Title 1">
            <a:extLst>
              <a:ext uri="{FF2B5EF4-FFF2-40B4-BE49-F238E27FC236}">
                <a16:creationId xmlns:a16="http://schemas.microsoft.com/office/drawing/2014/main" id="{7BA3DF19-D33D-4658-9164-10D3FE685928}"/>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193602571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12309728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91003202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1920517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81302954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8818245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11218794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473678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33607053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Tree>
    <p:extLst>
      <p:ext uri="{BB962C8B-B14F-4D97-AF65-F5344CB8AC3E}">
        <p14:creationId xmlns:p14="http://schemas.microsoft.com/office/powerpoint/2010/main" val="5569777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2700031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27028631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0542526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6819493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919263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dirty="0"/>
              <a:t>Housekeeping</a:t>
            </a:r>
            <a:endParaRPr lang="en-GB" noProof="0"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306884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70183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4010358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8007868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0935741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0405009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345858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175978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1107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76019304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260247"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00987020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37336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204948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eet &amp; Greet">
    <p:bg>
      <p:bgPr>
        <a:solidFill>
          <a:schemeClr val="tx2"/>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7" name="Picture 6">
            <a:extLst>
              <a:ext uri="{FF2B5EF4-FFF2-40B4-BE49-F238E27FC236}">
                <a16:creationId xmlns:a16="http://schemas.microsoft.com/office/drawing/2014/main" id="{4E33C862-6C7D-4099-B29A-B18CFC640A13}"/>
              </a:ext>
            </a:extLst>
          </p:cNvPr>
          <p:cNvPicPr>
            <a:picLocks noChangeAspect="1"/>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1188351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2639027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16987527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marL="0" marR="0" indent="0" algn="l" defTabSz="914377" rtl="0" eaLnBrk="1" fontAlgn="auto" latinLnBrk="0" hangingPunct="1">
              <a:lnSpc>
                <a:spcPct val="100000"/>
              </a:lnSpc>
              <a:spcBef>
                <a:spcPts val="0"/>
              </a:spcBef>
              <a:spcAft>
                <a:spcPts val="0"/>
              </a:spcAft>
              <a:buClrTx/>
              <a:buSzTx/>
              <a:buFontTx/>
              <a:buNone/>
              <a:tabLst/>
              <a:defRPr baseline="0"/>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a:t>Hope you enjoyed this learning journey.</a:t>
            </a:r>
          </a:p>
        </p:txBody>
      </p:sp>
      <p:sp>
        <p:nvSpPr>
          <p:cNvPr id="6" name="Title 1">
            <a:extLst>
              <a:ext uri="{FF2B5EF4-FFF2-40B4-BE49-F238E27FC236}">
                <a16:creationId xmlns:a16="http://schemas.microsoft.com/office/drawing/2014/main" id="{4E7C86B2-491D-4175-B781-C85C7A96028A}"/>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Tree>
    <p:extLst>
      <p:ext uri="{BB962C8B-B14F-4D97-AF65-F5344CB8AC3E}">
        <p14:creationId xmlns:p14="http://schemas.microsoft.com/office/powerpoint/2010/main" val="21012627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Divider or Header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5A61FC8-7A75-4791-8E3A-93C63D7CBE33}"/>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20682" y="290721"/>
            <a:ext cx="2323508" cy="1416483"/>
          </a:xfrm>
          <a:prstGeom prst="rect">
            <a:avLst/>
          </a:prstGeom>
        </p:spPr>
      </p:pic>
      <p:sp>
        <p:nvSpPr>
          <p:cNvPr id="6" name="Title 1">
            <a:extLst>
              <a:ext uri="{FF2B5EF4-FFF2-40B4-BE49-F238E27FC236}">
                <a16:creationId xmlns:a16="http://schemas.microsoft.com/office/drawing/2014/main" id="{5A1CD1B7-29EB-4FA8-8E8E-E672878F69C9}"/>
              </a:ext>
            </a:extLst>
          </p:cNvPr>
          <p:cNvSpPr>
            <a:spLocks noGrp="1"/>
          </p:cNvSpPr>
          <p:nvPr>
            <p:ph type="ctrTitle"/>
          </p:nvPr>
        </p:nvSpPr>
        <p:spPr>
          <a:xfrm>
            <a:off x="548369" y="3637583"/>
            <a:ext cx="6484729" cy="1247616"/>
          </a:xfrm>
        </p:spPr>
        <p:txBody>
          <a:bodyPr anchor="ctr" anchorCtr="0">
            <a:normAutofit/>
          </a:bodyPr>
          <a:lstStyle>
            <a:lvl1pPr algn="l">
              <a:lnSpc>
                <a:spcPct val="80000"/>
              </a:lnSpc>
              <a:defRPr sz="4800" cap="all" baseline="0">
                <a:solidFill>
                  <a:schemeClr val="bg1"/>
                </a:solidFill>
              </a:defRPr>
            </a:lvl1pPr>
          </a:lstStyle>
          <a:p>
            <a:r>
              <a:rPr lang="en-US" noProof="0" dirty="0"/>
              <a:t>Click to edit Master title</a:t>
            </a:r>
            <a:endParaRPr lang="en-GB" noProof="0" dirty="0"/>
          </a:p>
        </p:txBody>
      </p:sp>
      <p:sp>
        <p:nvSpPr>
          <p:cNvPr id="7" name="Text Placeholder 7">
            <a:extLst>
              <a:ext uri="{FF2B5EF4-FFF2-40B4-BE49-F238E27FC236}">
                <a16:creationId xmlns:a16="http://schemas.microsoft.com/office/drawing/2014/main" id="{207F7D92-0503-4291-B4C6-7F995240BD86}"/>
              </a:ext>
            </a:extLst>
          </p:cNvPr>
          <p:cNvSpPr>
            <a:spLocks noGrp="1"/>
          </p:cNvSpPr>
          <p:nvPr>
            <p:ph type="body" sz="quarter" idx="10" hasCustomPrompt="1"/>
          </p:nvPr>
        </p:nvSpPr>
        <p:spPr>
          <a:xfrm>
            <a:off x="548368" y="4983151"/>
            <a:ext cx="6484729" cy="354384"/>
          </a:xfrm>
        </p:spPr>
        <p:txBody>
          <a:bodyPr/>
          <a:lstStyle>
            <a:lvl1pPr marL="0" indent="0">
              <a:buFont typeface="Arial" panose="020B0604020202020204" pitchFamily="34" charset="0"/>
              <a:buNone/>
              <a:defRPr>
                <a:solidFill>
                  <a:schemeClr val="bg1"/>
                </a:solidFill>
              </a:defRPr>
            </a:lvl1pPr>
            <a:lvl5pPr>
              <a:defRPr/>
            </a:lvl5pPr>
          </a:lstStyle>
          <a:p>
            <a:pPr lvl="0"/>
            <a:r>
              <a:rPr lang="en-GB" dirty="0"/>
              <a:t>Subtitle to sit here</a:t>
            </a:r>
          </a:p>
        </p:txBody>
      </p:sp>
      <p:pic>
        <p:nvPicPr>
          <p:cNvPr id="8" name="Graphic 7">
            <a:extLst>
              <a:ext uri="{FF2B5EF4-FFF2-40B4-BE49-F238E27FC236}">
                <a16:creationId xmlns:a16="http://schemas.microsoft.com/office/drawing/2014/main" id="{83148DA8-E7DA-4E0B-BC5B-50A9C28797A5}"/>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273082" y="443121"/>
            <a:ext cx="2323508" cy="1416483"/>
          </a:xfrm>
          <a:prstGeom prst="rect">
            <a:avLst/>
          </a:prstGeom>
        </p:spPr>
      </p:pic>
    </p:spTree>
    <p:extLst>
      <p:ext uri="{BB962C8B-B14F-4D97-AF65-F5344CB8AC3E}">
        <p14:creationId xmlns:p14="http://schemas.microsoft.com/office/powerpoint/2010/main" val="13385700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Contents or agenda">
    <p:spTree>
      <p:nvGrpSpPr>
        <p:cNvPr id="1" name=""/>
        <p:cNvGrpSpPr/>
        <p:nvPr/>
      </p:nvGrpSpPr>
      <p:grpSpPr>
        <a:xfrm>
          <a:off x="0" y="0"/>
          <a:ext cx="0" cy="0"/>
          <a:chOff x="0" y="0"/>
          <a:chExt cx="0" cy="0"/>
        </a:xfrm>
      </p:grpSpPr>
      <p:pic>
        <p:nvPicPr>
          <p:cNvPr id="26" name="Picture 25" descr="Shape&#10;&#10;Description automatically generated with medium confidence">
            <a:extLst>
              <a:ext uri="{FF2B5EF4-FFF2-40B4-BE49-F238E27FC236}">
                <a16:creationId xmlns:a16="http://schemas.microsoft.com/office/drawing/2014/main" id="{3B4E1F50-500D-4F08-9594-04DCAC10E481}"/>
              </a:ext>
            </a:extLst>
          </p:cNvPr>
          <p:cNvPicPr>
            <a:picLocks noChangeAspect="1"/>
          </p:cNvPicPr>
          <p:nvPr userDrawn="1"/>
        </p:nvPicPr>
        <p:blipFill>
          <a:blip r:embed="rId2"/>
          <a:stretch>
            <a:fillRect/>
          </a:stretch>
        </p:blipFill>
        <p:spPr>
          <a:xfrm>
            <a:off x="7877310" y="0"/>
            <a:ext cx="4314690" cy="6858000"/>
          </a:xfrm>
          <a:prstGeom prst="rect">
            <a:avLst/>
          </a:prstGeom>
        </p:spPr>
      </p:pic>
      <p:cxnSp>
        <p:nvCxnSpPr>
          <p:cNvPr id="13" name="Straight Connector 12"/>
          <p:cNvCxnSpPr/>
          <p:nvPr userDrawn="1"/>
        </p:nvCxnSpPr>
        <p:spPr>
          <a:xfrm>
            <a:off x="3101975" y="1484598"/>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14589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2807184"/>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46847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12977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4791062"/>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sp>
        <p:nvSpPr>
          <p:cNvPr id="30" name="Text Placeholder 2"/>
          <p:cNvSpPr>
            <a:spLocks noGrp="1"/>
          </p:cNvSpPr>
          <p:nvPr>
            <p:ph type="body" sz="quarter" idx="10" hasCustomPrompt="1"/>
          </p:nvPr>
        </p:nvSpPr>
        <p:spPr>
          <a:xfrm>
            <a:off x="384784" y="1484598"/>
            <a:ext cx="2521449" cy="1962150"/>
          </a:xfrm>
        </p:spPr>
        <p:txBody>
          <a:bodyPr/>
          <a:lstStyle>
            <a:lvl1pPr marL="0" indent="0">
              <a:lnSpc>
                <a:spcPct val="90000"/>
              </a:lnSpc>
              <a:spcAft>
                <a:spcPts val="0"/>
              </a:spcAft>
              <a:buFont typeface="Arial" panose="020B0604020202020204" pitchFamily="34" charset="0"/>
              <a:buNone/>
              <a:defRPr sz="4000" b="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161944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166661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280736"/>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327903"/>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2939432"/>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2986599"/>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359442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364159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259419"/>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306586"/>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4937056"/>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4984223"/>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482566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lain side block - A">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1E76E-2742-450B-96BA-3BB549EE2428}"/>
              </a:ext>
            </a:extLst>
          </p:cNvPr>
          <p:cNvSpPr/>
          <p:nvPr userDrawn="1"/>
        </p:nvSpPr>
        <p:spPr>
          <a:xfrm>
            <a:off x="0" y="0"/>
            <a:ext cx="415255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 Placeholder 2"/>
          <p:cNvSpPr>
            <a:spLocks noGrp="1"/>
          </p:cNvSpPr>
          <p:nvPr>
            <p:ph type="body" sz="quarter" idx="12" hasCustomPrompt="1"/>
          </p:nvPr>
        </p:nvSpPr>
        <p:spPr>
          <a:xfrm>
            <a:off x="376238" y="1233488"/>
            <a:ext cx="3437005" cy="2030142"/>
          </a:xfrm>
        </p:spPr>
        <p:txBody>
          <a:bodyPr/>
          <a:lstStyle>
            <a:lvl1pPr marL="0" indent="0">
              <a:lnSpc>
                <a:spcPct val="90000"/>
              </a:lnSpc>
              <a:spcAft>
                <a:spcPts val="0"/>
              </a:spcAft>
              <a:buFont typeface="Arial" panose="020B0604020202020204" pitchFamily="34" charset="0"/>
              <a:buNone/>
              <a:defRPr sz="4000" b="0" cap="none"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5037138" y="1233488"/>
            <a:ext cx="6770687" cy="4651746"/>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E91400AF-DDE0-4462-9B4B-DC7F95F911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45063" y="5980266"/>
            <a:ext cx="781218" cy="552176"/>
          </a:xfrm>
          <a:prstGeom prst="rect">
            <a:avLst/>
          </a:prstGeom>
        </p:spPr>
      </p:pic>
      <p:pic>
        <p:nvPicPr>
          <p:cNvPr id="8" name="Picture 7">
            <a:extLst>
              <a:ext uri="{FF2B5EF4-FFF2-40B4-BE49-F238E27FC236}">
                <a16:creationId xmlns:a16="http://schemas.microsoft.com/office/drawing/2014/main" id="{AB547ADA-2CB9-46E7-811F-C8E01F6F3CE5}"/>
              </a:ext>
            </a:extLst>
          </p:cNvPr>
          <p:cNvPicPr>
            <a:picLocks noChangeAspect="1"/>
          </p:cNvPicPr>
          <p:nvPr userDrawn="1"/>
        </p:nvPicPr>
        <p:blipFill>
          <a:blip r:embed="rId4"/>
          <a:srcRect/>
          <a:stretch/>
        </p:blipFill>
        <p:spPr>
          <a:xfrm>
            <a:off x="0" y="4283345"/>
            <a:ext cx="5907041" cy="2574654"/>
          </a:xfrm>
          <a:prstGeom prst="rect">
            <a:avLst/>
          </a:prstGeom>
        </p:spPr>
      </p:pic>
    </p:spTree>
    <p:extLst>
      <p:ext uri="{BB962C8B-B14F-4D97-AF65-F5344CB8AC3E}">
        <p14:creationId xmlns:p14="http://schemas.microsoft.com/office/powerpoint/2010/main" val="233024520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 Column B">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13D787C6-D70B-4FC4-97F4-CFE3F4731862}"/>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5" name="Text Placeholder 2"/>
          <p:cNvSpPr>
            <a:spLocks noGrp="1"/>
          </p:cNvSpPr>
          <p:nvPr>
            <p:ph type="body" sz="quarter" idx="12" hasCustomPrompt="1"/>
          </p:nvPr>
        </p:nvSpPr>
        <p:spPr>
          <a:xfrm>
            <a:off x="376238" y="453058"/>
            <a:ext cx="10464801"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376239" y="1635854"/>
            <a:ext cx="10464800"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8DEF2034-2DE3-492A-96E2-AC3A81511F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26737383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Column A">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13D787C6-D70B-4FC4-97F4-CFE3F4731862}"/>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5" name="Text Placeholder 2"/>
          <p:cNvSpPr>
            <a:spLocks noGrp="1"/>
          </p:cNvSpPr>
          <p:nvPr>
            <p:ph type="body" sz="quarter" idx="12" hasCustomPrompt="1"/>
          </p:nvPr>
        </p:nvSpPr>
        <p:spPr>
          <a:xfrm>
            <a:off x="1357921" y="453058"/>
            <a:ext cx="9483118"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1635854"/>
            <a:ext cx="9483117"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s A">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0B3D3E76-7890-4FA3-97ED-08A6CF0084EA}"/>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1357922"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endParaRPr lang="en-US" dirty="0"/>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26104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 A Plain">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453058"/>
            <a:ext cx="9483118" cy="520262"/>
          </a:xfrm>
        </p:spPr>
        <p:txBody>
          <a:bodyPr/>
          <a:lstStyle>
            <a:lvl1pPr marL="0" indent="0">
              <a:lnSpc>
                <a:spcPct val="90000"/>
              </a:lnSpc>
              <a:spcAft>
                <a:spcPts val="0"/>
              </a:spcAft>
              <a:buFont typeface="Arial" panose="020B0604020202020204" pitchFamily="34" charset="0"/>
              <a:buNone/>
              <a:defRPr sz="4000" b="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1635854"/>
            <a:ext cx="9483117"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47298125"/>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dirty="0"/>
              <a:t>CLICK TO EDIT TITLE</a:t>
            </a:r>
            <a:endParaRPr lang="en-GB" noProof="0" dirty="0"/>
          </a:p>
        </p:txBody>
      </p:sp>
      <p:sp>
        <p:nvSpPr>
          <p:cNvPr id="2" name="Rectangle 1"/>
          <p:cNvSpPr/>
          <p:nvPr/>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33181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A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1357922"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endParaRPr lang="en-US" dirty="0"/>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679632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lumns B">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F8457ED5-FFC6-4734-A6E8-9C12AAF7EA0D}"/>
              </a:ext>
            </a:extLst>
          </p:cNvPr>
          <p:cNvPicPr>
            <a:picLocks noChangeAspect="1"/>
          </p:cNvPicPr>
          <p:nvPr userDrawn="1"/>
        </p:nvPicPr>
        <p:blipFill>
          <a:blip r:embed="rId2"/>
          <a:stretch>
            <a:fillRect/>
          </a:stretch>
        </p:blipFill>
        <p:spPr>
          <a:xfrm>
            <a:off x="7877310" y="0"/>
            <a:ext cx="4314690" cy="6858000"/>
          </a:xfrm>
          <a:prstGeom prst="rect">
            <a:avLst/>
          </a:prstGeom>
        </p:spPr>
      </p:pic>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a:xfrm>
            <a:off x="376238" y="450398"/>
            <a:ext cx="10464799" cy="687614"/>
          </a:xfrm>
        </p:spPr>
        <p:txBody>
          <a:bodyPr/>
          <a:lstStyle/>
          <a:p>
            <a:r>
              <a:rPr lang="en-US" dirty="0"/>
              <a:t>Click to edit Master title style</a:t>
            </a:r>
            <a:endParaRPr lang="en-GB" dirty="0"/>
          </a:p>
        </p:txBody>
      </p:sp>
      <p:sp>
        <p:nvSpPr>
          <p:cNvPr id="3" name="Text Placeholder 7">
            <a:extLst>
              <a:ext uri="{FF2B5EF4-FFF2-40B4-BE49-F238E27FC236}">
                <a16:creationId xmlns:a16="http://schemas.microsoft.com/office/drawing/2014/main" id="{1B0DBB49-FE50-4DE8-A65C-31F9CEE195AB}"/>
              </a:ext>
            </a:extLst>
          </p:cNvPr>
          <p:cNvSpPr>
            <a:spLocks noGrp="1"/>
          </p:cNvSpPr>
          <p:nvPr>
            <p:ph type="body" sz="quarter" idx="11"/>
          </p:nvPr>
        </p:nvSpPr>
        <p:spPr>
          <a:xfrm>
            <a:off x="376238" y="1635854"/>
            <a:ext cx="5627688"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sp>
        <p:nvSpPr>
          <p:cNvPr id="4" name="Text Placeholder 7">
            <a:extLst>
              <a:ext uri="{FF2B5EF4-FFF2-40B4-BE49-F238E27FC236}">
                <a16:creationId xmlns:a16="http://schemas.microsoft.com/office/drawing/2014/main" id="{8881AC6B-3501-42AE-A0AC-843B0CEE9D2B}"/>
              </a:ext>
            </a:extLst>
          </p:cNvPr>
          <p:cNvSpPr>
            <a:spLocks noGrp="1"/>
          </p:cNvSpPr>
          <p:nvPr>
            <p:ph type="body" sz="quarter" idx="12"/>
          </p:nvPr>
        </p:nvSpPr>
        <p:spPr>
          <a:xfrm>
            <a:off x="6195034" y="1635854"/>
            <a:ext cx="4646004" cy="4842734"/>
          </a:xfrm>
        </p:spPr>
        <p:txBody>
          <a:bodyPr/>
          <a:lstStyle>
            <a:lvl1pPr marL="0" indent="0">
              <a:lnSpc>
                <a:spcPct val="100000"/>
              </a:lnSpc>
              <a:buFont typeface="Arial" panose="020B0604020202020204" pitchFamily="34" charset="0"/>
              <a:buNone/>
              <a:defRPr/>
            </a:lvl1pPr>
            <a:lvl2pPr marL="171450" indent="-171450">
              <a:lnSpc>
                <a:spcPct val="100000"/>
              </a:lnSpc>
              <a:buFont typeface="Arial" panose="020B0604020202020204" pitchFamily="34" charset="0"/>
              <a:buChar char="•"/>
              <a:defRPr sz="14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p:txBody>
      </p:sp>
      <p:pic>
        <p:nvPicPr>
          <p:cNvPr id="5" name="Graphic 31">
            <a:extLst>
              <a:ext uri="{FF2B5EF4-FFF2-40B4-BE49-F238E27FC236}">
                <a16:creationId xmlns:a16="http://schemas.microsoft.com/office/drawing/2014/main" id="{6E7E2E15-3B47-4552-B2F2-43A358272F5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393053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6DDC-7D50-4F93-9A31-362927E4AAA2}"/>
              </a:ext>
            </a:extLst>
          </p:cNvPr>
          <p:cNvSpPr>
            <a:spLocks noGrp="1"/>
          </p:cNvSpPr>
          <p:nvPr>
            <p:ph type="title"/>
          </p:nvPr>
        </p:nvSpPr>
        <p:spPr/>
        <p:txBody>
          <a:bodyPr/>
          <a:lstStyle/>
          <a:p>
            <a:r>
              <a:rPr lang="en-US"/>
              <a:t>Click to edit Master title style</a:t>
            </a:r>
            <a:endParaRPr lang="en-GB"/>
          </a:p>
        </p:txBody>
      </p:sp>
      <p:pic>
        <p:nvPicPr>
          <p:cNvPr id="7" name="Graphic 31">
            <a:extLst>
              <a:ext uri="{FF2B5EF4-FFF2-40B4-BE49-F238E27FC236}">
                <a16:creationId xmlns:a16="http://schemas.microsoft.com/office/drawing/2014/main" id="{1F3F6775-5D50-4053-AFC2-945D3FAFD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43803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 Slide - QA Left Side">
    <p:bg>
      <p:bgPr>
        <a:solidFill>
          <a:schemeClr val="bg1"/>
        </a:solidFill>
        <a:effectLst/>
      </p:bgPr>
    </p:bg>
    <p:spTree>
      <p:nvGrpSpPr>
        <p:cNvPr id="1" name=""/>
        <p:cNvGrpSpPr/>
        <p:nvPr/>
      </p:nvGrpSpPr>
      <p:grpSpPr>
        <a:xfrm>
          <a:off x="0" y="0"/>
          <a:ext cx="0" cy="0"/>
          <a:chOff x="0" y="0"/>
          <a:chExt cx="0" cy="0"/>
        </a:xfrm>
      </p:grpSpPr>
      <p:pic>
        <p:nvPicPr>
          <p:cNvPr id="7" name="Graphic 31">
            <a:extLst>
              <a:ext uri="{FF2B5EF4-FFF2-40B4-BE49-F238E27FC236}">
                <a16:creationId xmlns:a16="http://schemas.microsoft.com/office/drawing/2014/main" id="{E91400AF-DDE0-4462-9B4B-DC7F95F911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45063" y="5980266"/>
            <a:ext cx="781218" cy="552176"/>
          </a:xfrm>
          <a:prstGeom prst="rect">
            <a:avLst/>
          </a:prstGeom>
        </p:spPr>
      </p:pic>
    </p:spTree>
    <p:extLst>
      <p:ext uri="{BB962C8B-B14F-4D97-AF65-F5344CB8AC3E}">
        <p14:creationId xmlns:p14="http://schemas.microsoft.com/office/powerpoint/2010/main" val="3747991474"/>
      </p:ext>
    </p:extLst>
  </p:cSld>
  <p:clrMapOvr>
    <a:masterClrMapping/>
  </p:clrMapOvr>
  <p:extLst>
    <p:ext uri="{DCECCB84-F9BA-43D5-87BE-67443E8EF086}">
      <p15:sldGuideLst xmlns:p15="http://schemas.microsoft.com/office/powerpoint/2012/main">
        <p15:guide id="1" orient="horz" pos="77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lain Background">
    <p:spTree>
      <p:nvGrpSpPr>
        <p:cNvPr id="1" name=""/>
        <p:cNvGrpSpPr/>
        <p:nvPr/>
      </p:nvGrpSpPr>
      <p:grpSpPr>
        <a:xfrm>
          <a:off x="0" y="0"/>
          <a:ext cx="0" cy="0"/>
          <a:chOff x="0" y="0"/>
          <a:chExt cx="0" cy="0"/>
        </a:xfrm>
      </p:grpSpPr>
      <p:sp>
        <p:nvSpPr>
          <p:cNvPr id="2" name="Rectangle 1"/>
          <p:cNvSpPr/>
          <p:nvPr userDrawn="1"/>
        </p:nvSpPr>
        <p:spPr>
          <a:xfrm>
            <a:off x="269737" y="304800"/>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6157694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44173506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1828251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accent3"/>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4"/>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0948F714-4D77-CD42-BD58-84592393B6D2}"/>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5501135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Meet &amp; Greet">
    <p:bg>
      <p:bgPr>
        <a:solidFill>
          <a:schemeClr val="accent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CDCD9ABD-8C57-4882-866C-BC056D757780}"/>
              </a:ext>
            </a:extLst>
          </p:cNvPr>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Tree>
    <p:extLst>
      <p:ext uri="{BB962C8B-B14F-4D97-AF65-F5344CB8AC3E}">
        <p14:creationId xmlns:p14="http://schemas.microsoft.com/office/powerpoint/2010/main" val="270023982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accent4"/>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accent3"/>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accent3"/>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05125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8819644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4"/>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4009183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accent3"/>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7991965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5840548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9810462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accent4"/>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accent3"/>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3"/>
          </a:solidFill>
        </p:spPr>
        <p:txBody>
          <a:bodyPr wrap="square" lIns="0" tIns="0" rIns="0" bIns="0" rtlCol="0"/>
          <a:lstStyle/>
          <a:p>
            <a:endParaRPr sz="1029"/>
          </a:p>
        </p:txBody>
      </p:sp>
    </p:spTree>
    <p:extLst>
      <p:ext uri="{BB962C8B-B14F-4D97-AF65-F5344CB8AC3E}">
        <p14:creationId xmlns:p14="http://schemas.microsoft.com/office/powerpoint/2010/main" val="27310981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438794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835115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557616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902017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17874156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9130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9402727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694479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494932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9930038-7324-754A-9850-A216F52D7ED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43986463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CDF1ACB8-AF73-DE42-B25D-407198650B9A}"/>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57486457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E45BD70D-705E-6C48-85F0-2B8B8D29C24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367956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61090407-4F3B-F847-A7AB-C8C0EFB28AF1}"/>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2350596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Text Placeholder 4">
            <a:extLst>
              <a:ext uri="{FF2B5EF4-FFF2-40B4-BE49-F238E27FC236}">
                <a16:creationId xmlns:a16="http://schemas.microsoft.com/office/drawing/2014/main" id="{E49C0454-8721-7947-A56E-58D569350C28}"/>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16359885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Text Placeholder 4">
            <a:extLst>
              <a:ext uri="{FF2B5EF4-FFF2-40B4-BE49-F238E27FC236}">
                <a16:creationId xmlns:a16="http://schemas.microsoft.com/office/drawing/2014/main" id="{E98B0132-AE9F-DA4C-9229-D8371E10A71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7672429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20467557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8762777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43935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46C840F-99B2-8C4C-A37D-F1F388F0C20C}"/>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0493841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88241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39C13B6-7320-8544-8C3F-972BE573F629}"/>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3665779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910696"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032C547-F94C-1241-9D31-1F73ADBB2494}"/>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41060011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710865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698D41BD-7B3B-1742-B394-CDE3B9E03C58}"/>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01680228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582309"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E2A682AD-D487-474A-ACC8-8097477C31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147266746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6062284"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37A21872-726D-FD41-8C44-AEDB5C04354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35485038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Activity 02">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p:nvSpPr>
        <p:spPr>
          <a:xfrm>
            <a:off x="1284514" y="377546"/>
            <a:ext cx="5336420" cy="6147015"/>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954524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
        <p:nvSpPr>
          <p:cNvPr id="6" name="Title 1">
            <a:extLst>
              <a:ext uri="{FF2B5EF4-FFF2-40B4-BE49-F238E27FC236}">
                <a16:creationId xmlns:a16="http://schemas.microsoft.com/office/drawing/2014/main" id="{E0184910-58FA-4EFA-A539-4B89BFCDC982}"/>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sp>
        <p:nvSpPr>
          <p:cNvPr id="8" name="Text Placeholder 3">
            <a:extLst>
              <a:ext uri="{FF2B5EF4-FFF2-40B4-BE49-F238E27FC236}">
                <a16:creationId xmlns:a16="http://schemas.microsoft.com/office/drawing/2014/main" id="{E6FB43B3-B490-477F-9165-5EA7092C4040}"/>
              </a:ext>
            </a:extLst>
          </p:cNvPr>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42147039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THANK YOU</a:t>
            </a:r>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marL="0" marR="0" indent="0" algn="l" defTabSz="914377" rtl="0" eaLnBrk="1" fontAlgn="auto" latinLnBrk="0" hangingPunct="1">
              <a:lnSpc>
                <a:spcPct val="100000"/>
              </a:lnSpc>
              <a:spcBef>
                <a:spcPts val="0"/>
              </a:spcBef>
              <a:spcAft>
                <a:spcPts val="651"/>
              </a:spcAft>
              <a:buClrTx/>
              <a:buSzPct val="115000"/>
              <a:buFontTx/>
              <a:buNone/>
              <a:tabLst/>
              <a:defRPr baseline="0"/>
            </a:lvl1pPr>
          </a:lstStyle>
          <a:p>
            <a:pPr marL="0" marR="0" lvl="0" indent="0" algn="l" defTabSz="914377" rtl="0" eaLnBrk="1" fontAlgn="auto" latinLnBrk="0" hangingPunct="1">
              <a:lnSpc>
                <a:spcPct val="100000"/>
              </a:lnSpc>
              <a:spcBef>
                <a:spcPts val="0"/>
              </a:spcBef>
              <a:spcAft>
                <a:spcPts val="651"/>
              </a:spcAft>
              <a:buClrTx/>
              <a:buSzPct val="115000"/>
              <a:buFontTx/>
              <a:buNone/>
              <a:tabLst/>
              <a:defRPr/>
            </a:pPr>
            <a:r>
              <a:rPr lang="en-GB" dirty="0"/>
              <a:t>Hope you enjoyed this learning journey.</a:t>
            </a:r>
          </a:p>
          <a:p>
            <a:pPr lvl="0"/>
            <a:endParaRPr lang="en-US" dirty="0"/>
          </a:p>
        </p:txBody>
      </p:sp>
    </p:spTree>
    <p:extLst>
      <p:ext uri="{BB962C8B-B14F-4D97-AF65-F5344CB8AC3E}">
        <p14:creationId xmlns:p14="http://schemas.microsoft.com/office/powerpoint/2010/main" val="2816064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62413765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42640207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26029242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Housekeeping">
    <p:bg>
      <p:bgPr>
        <a:solidFill>
          <a:schemeClr val="accent5"/>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6"/>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BC7927F0-0060-E641-9DF6-FBEA1036D28B}"/>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20520998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1_Housekeeping">
    <p:bg>
      <p:bgPr>
        <a:solidFill>
          <a:schemeClr val="accent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7" name="Graphic 31">
            <a:extLst>
              <a:ext uri="{FF2B5EF4-FFF2-40B4-BE49-F238E27FC236}">
                <a16:creationId xmlns:a16="http://schemas.microsoft.com/office/drawing/2014/main" id="{946BC297-6DCC-9247-92F8-7D44337135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 Placeholder 6">
            <a:extLst>
              <a:ext uri="{FF2B5EF4-FFF2-40B4-BE49-F238E27FC236}">
                <a16:creationId xmlns:a16="http://schemas.microsoft.com/office/drawing/2014/main" id="{963AF44A-1995-DE4D-9A46-5A2394C80A9F}"/>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3674969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Meet &amp; Greet 2">
    <p:bg>
      <p:bgPr>
        <a:solidFill>
          <a:srgbClr val="E8CC47"/>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D5995ECC-57F0-414E-B59C-F055BAC9DFC8}"/>
              </a:ext>
            </a:extLst>
          </p:cNvPr>
          <p:cNvPicPr>
            <a:picLocks noChangeAspect="1"/>
          </p:cNvPicPr>
          <p:nvPr/>
        </p:nvPicPr>
        <p:blipFill rotWithShape="1">
          <a:blip r:embed="rId4">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8574675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1_Meet &amp; Greet 2">
    <p:bg>
      <p:bgPr>
        <a:solidFill>
          <a:srgbClr val="FF6124"/>
        </a:solidFill>
        <a:effectLst/>
      </p:bgPr>
    </p:bg>
    <p:spTree>
      <p:nvGrpSpPr>
        <p:cNvPr id="1" name=""/>
        <p:cNvGrpSpPr/>
        <p:nvPr/>
      </p:nvGrpSpPr>
      <p:grpSpPr>
        <a:xfrm>
          <a:off x="0" y="0"/>
          <a:ext cx="0" cy="0"/>
          <a:chOff x="0" y="0"/>
          <a:chExt cx="0" cy="0"/>
        </a:xfrm>
      </p:grpSpPr>
      <p:pic>
        <p:nvPicPr>
          <p:cNvPr id="16"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pic>
        <p:nvPicPr>
          <p:cNvPr id="6" name="Picture 5">
            <a:extLst>
              <a:ext uri="{FF2B5EF4-FFF2-40B4-BE49-F238E27FC236}">
                <a16:creationId xmlns:a16="http://schemas.microsoft.com/office/drawing/2014/main" id="{EF62B12B-0209-4F2C-B3BB-EE7164671235}"/>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spTree>
    <p:extLst>
      <p:ext uri="{BB962C8B-B14F-4D97-AF65-F5344CB8AC3E}">
        <p14:creationId xmlns:p14="http://schemas.microsoft.com/office/powerpoint/2010/main" val="12313398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ection Divider_01">
    <p:bg>
      <p:bgPr>
        <a:solidFill>
          <a:schemeClr val="accent5"/>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p:nvGrpSpPr>
        <p:grpSpPr>
          <a:xfrm>
            <a:off x="3297653" y="2366579"/>
            <a:ext cx="7767721" cy="4491421"/>
            <a:chOff x="7799133" y="1870745"/>
            <a:chExt cx="1010349" cy="584292"/>
          </a:xfrm>
          <a:solidFill>
            <a:schemeClr val="accent6"/>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bg1"/>
                </a:solidFill>
              </a:defRPr>
            </a:lvl1pPr>
          </a:lstStyle>
          <a:p>
            <a:r>
              <a:rPr lang="en-US" noProof="0"/>
              <a:t>CLICK TO EDIT TITLE</a:t>
            </a:r>
            <a:endParaRPr lang="en-GB" noProof="0"/>
          </a:p>
        </p:txBody>
      </p:sp>
      <p:sp>
        <p:nvSpPr>
          <p:cNvPr id="2" name="Rectangle 1"/>
          <p:cNvSpPr/>
          <p:nvPr/>
        </p:nvSpPr>
        <p:spPr>
          <a:xfrm>
            <a:off x="0" y="3843795"/>
            <a:ext cx="82296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10131" y="4967139"/>
            <a:ext cx="8239732"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7515515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ection Divider_02">
    <p:bg>
      <p:bgPr>
        <a:solidFill>
          <a:schemeClr val="accent5"/>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0041024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ection Divider_03">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p:nvGrpSpPr>
        <p:grpSpPr>
          <a:xfrm>
            <a:off x="-15598" y="2769835"/>
            <a:ext cx="9506731" cy="4129712"/>
            <a:chOff x="1797250" y="3059102"/>
            <a:chExt cx="1632958" cy="495300"/>
          </a:xfrm>
          <a:solidFill>
            <a:schemeClr val="accent6"/>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4954514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Section Divider_04">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bg1"/>
                </a:solidFill>
              </a:defRPr>
            </a:lvl1pPr>
          </a:lstStyle>
          <a:p>
            <a:r>
              <a:rPr lang="en-US" noProof="0" dirty="0"/>
              <a:t>CLICK TO EDIT TITLE</a:t>
            </a:r>
            <a:endParaRPr lang="en-GB" noProof="0" dirty="0"/>
          </a:p>
        </p:txBody>
      </p:sp>
      <p:sp>
        <p:nvSpPr>
          <p:cNvPr id="13" name="Freeform 12">
            <a:extLst>
              <a:ext uri="{FF2B5EF4-FFF2-40B4-BE49-F238E27FC236}">
                <a16:creationId xmlns:a16="http://schemas.microsoft.com/office/drawing/2014/main" id="{5D4E77AD-4E3B-4C4C-B2E4-D1513A99EF68}"/>
              </a:ext>
            </a:extLst>
          </p:cNvPr>
          <p:cNvSpPr/>
          <p:nvPr/>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2" name="Rectangle 1"/>
          <p:cNvSpPr/>
          <p:nvPr/>
        </p:nvSpPr>
        <p:spPr>
          <a:xfrm>
            <a:off x="2" y="1562471"/>
            <a:ext cx="8120063" cy="57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676256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ection Divider_05">
    <p:bg>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39847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dirty="0"/>
              <a:t>CLICK TO EDIT TITLE</a:t>
            </a:r>
            <a:endParaRPr lang="en-GB" noProof="0" dirty="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Tree>
    <p:extLst>
      <p:ext uri="{BB962C8B-B14F-4D97-AF65-F5344CB8AC3E}">
        <p14:creationId xmlns:p14="http://schemas.microsoft.com/office/powerpoint/2010/main" val="4812002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Section Divider_06">
    <p:bg>
      <p:bgPr>
        <a:solidFill>
          <a:schemeClr val="accent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bg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accent5"/>
          </a:solidFill>
        </p:spPr>
        <p:txBody>
          <a:bodyPr wrap="square" lIns="0" tIns="0" rIns="0" bIns="0" rtlCol="0"/>
          <a:lstStyle/>
          <a:p>
            <a:endParaRPr sz="1029"/>
          </a:p>
        </p:txBody>
      </p:sp>
    </p:spTree>
    <p:extLst>
      <p:ext uri="{BB962C8B-B14F-4D97-AF65-F5344CB8AC3E}">
        <p14:creationId xmlns:p14="http://schemas.microsoft.com/office/powerpoint/2010/main" val="14472330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235721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51385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1399647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508787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3074101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7253072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2281468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52600776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E719BA34-23BB-1044-9AD7-64A0FC498A8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4793209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image" Target="../media/image1.png"/><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theme" Target="../theme/theme2.xml"/><Relationship Id="rId8"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9" Type="http://schemas.openxmlformats.org/officeDocument/2006/relationships/image" Target="../media/image1.png"/><Relationship Id="rId21" Type="http://schemas.openxmlformats.org/officeDocument/2006/relationships/slideLayout" Target="../slideLayouts/slideLayout99.xml"/><Relationship Id="rId34" Type="http://schemas.openxmlformats.org/officeDocument/2006/relationships/slideLayout" Target="../slideLayouts/slideLayout112.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33" Type="http://schemas.openxmlformats.org/officeDocument/2006/relationships/slideLayout" Target="../slideLayouts/slideLayout111.xml"/><Relationship Id="rId38" Type="http://schemas.openxmlformats.org/officeDocument/2006/relationships/theme" Target="../theme/theme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slideLayout" Target="../slideLayouts/slideLayout107.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32" Type="http://schemas.openxmlformats.org/officeDocument/2006/relationships/slideLayout" Target="../slideLayouts/slideLayout110.xml"/><Relationship Id="rId37" Type="http://schemas.openxmlformats.org/officeDocument/2006/relationships/slideLayout" Target="../slideLayouts/slideLayout115.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36" Type="http://schemas.openxmlformats.org/officeDocument/2006/relationships/slideLayout" Target="../slideLayouts/slideLayout114.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31" Type="http://schemas.openxmlformats.org/officeDocument/2006/relationships/slideLayout" Target="../slideLayouts/slideLayout109.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slideLayout" Target="../slideLayouts/slideLayout108.xml"/><Relationship Id="rId35" Type="http://schemas.openxmlformats.org/officeDocument/2006/relationships/slideLayout" Target="../slideLayouts/slideLayout113.xml"/><Relationship Id="rId8" Type="http://schemas.openxmlformats.org/officeDocument/2006/relationships/slideLayout" Target="../slideLayouts/slideLayout86.xml"/><Relationship Id="rId3"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 Type="http://schemas.openxmlformats.org/officeDocument/2006/relationships/slideLayout" Target="../slideLayouts/slideLayout118.xml"/><Relationship Id="rId21" Type="http://schemas.openxmlformats.org/officeDocument/2006/relationships/slideLayout" Target="../slideLayouts/slideLayout136.xml"/><Relationship Id="rId34" Type="http://schemas.openxmlformats.org/officeDocument/2006/relationships/image" Target="../media/image1.png"/><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theme" Target="../theme/theme4.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8" Type="http://schemas.openxmlformats.org/officeDocument/2006/relationships/slideLayout" Target="../slideLayouts/slideLayout1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image" Target="../media/image1.png"/><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image" Target="../media/image10.svg"/><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image" Target="../media/image9.png"/><Relationship Id="rId5" Type="http://schemas.openxmlformats.org/officeDocument/2006/relationships/slideLayout" Target="../slideLayouts/slideLayout152.xml"/><Relationship Id="rId10" Type="http://schemas.openxmlformats.org/officeDocument/2006/relationships/theme" Target="../theme/theme5.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
        <p:nvSpPr>
          <p:cNvPr id="4" name="Title Placeholder 1">
            <a:extLst>
              <a:ext uri="{FF2B5EF4-FFF2-40B4-BE49-F238E27FC236}">
                <a16:creationId xmlns:a16="http://schemas.microsoft.com/office/drawing/2014/main" id="{9B2D3EA1-68D0-355B-644D-52506468DC1F}"/>
              </a:ext>
            </a:extLst>
          </p:cNvPr>
          <p:cNvSpPr>
            <a:spLocks noGrp="1"/>
          </p:cNvSpPr>
          <p:nvPr>
            <p:ph type="title"/>
          </p:nvPr>
        </p:nvSpPr>
        <p:spPr>
          <a:xfrm>
            <a:off x="1349374" y="450398"/>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Text Placeholder 2">
            <a:extLst>
              <a:ext uri="{FF2B5EF4-FFF2-40B4-BE49-F238E27FC236}">
                <a16:creationId xmlns:a16="http://schemas.microsoft.com/office/drawing/2014/main" id="{BD5B7F0C-0BE1-C55D-288E-E01ADF67F228}"/>
              </a:ext>
            </a:extLst>
          </p:cNvPr>
          <p:cNvSpPr>
            <a:spLocks noGrp="1"/>
          </p:cNvSpPr>
          <p:nvPr>
            <p:ph type="body" idx="1"/>
          </p:nvPr>
        </p:nvSpPr>
        <p:spPr>
          <a:xfrm>
            <a:off x="1350676" y="1596719"/>
            <a:ext cx="9490362" cy="458024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30999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7" r:id="rId35"/>
    <p:sldLayoutId id="2147483788" r:id="rId36"/>
    <p:sldLayoutId id="2147483650" r:id="rId37"/>
    <p:sldLayoutId id="2147483743" r:id="rId38"/>
    <p:sldLayoutId id="2147483748" r:id="rId39"/>
    <p:sldLayoutId id="2147483749" r:id="rId40"/>
    <p:sldLayoutId id="2147483744" r:id="rId41"/>
    <p:sldLayoutId id="2147483747" r:id="rId42"/>
    <p:sldLayoutId id="2147483750" r:id="rId43"/>
    <p:sldLayoutId id="2147483660" r:id="rId44"/>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5" pos="851">
          <p15:clr>
            <a:srgbClr val="F26B43"/>
          </p15:clr>
        </p15:guide>
        <p15:guide id="8" pos="1955">
          <p15:clr>
            <a:srgbClr val="F26B43"/>
          </p15:clr>
        </p15:guide>
        <p15:guide id="11" pos="2683">
          <p15:clr>
            <a:srgbClr val="F26B43"/>
          </p15:clr>
        </p15:guide>
        <p15:guide id="14" pos="3783">
          <p15:clr>
            <a:srgbClr val="F26B43"/>
          </p15:clr>
        </p15:guide>
        <p15:guide id="17" pos="4507">
          <p15:clr>
            <a:srgbClr val="F26B43"/>
          </p15:clr>
        </p15:guide>
        <p15:guide id="20" pos="5611">
          <p15:clr>
            <a:srgbClr val="F26B43"/>
          </p15:clr>
        </p15:guide>
        <p15:guide id="23" pos="6335">
          <p15:clr>
            <a:srgbClr val="F26B43"/>
          </p15:clr>
        </p15:guide>
        <p15:guide id="26" pos="7439">
          <p15:clr>
            <a:srgbClr val="F26B43"/>
          </p15:clr>
        </p15:guide>
        <p15:guide id="29" orient="horz" pos="238" userDrawn="1">
          <p15:clr>
            <a:srgbClr val="F26B43"/>
          </p15:clr>
        </p15:guide>
        <p15:guide id="30" orient="horz" pos="4081" userDrawn="1">
          <p15:clr>
            <a:srgbClr val="F26B43"/>
          </p15:clr>
        </p15:guide>
        <p15:guide id="31" pos="237" userDrawn="1">
          <p15:clr>
            <a:srgbClr val="F26B43"/>
          </p15:clr>
        </p15:guide>
        <p15:guide id="32" pos="732" userDrawn="1">
          <p15:clr>
            <a:srgbClr val="F26B43"/>
          </p15:clr>
        </p15:guide>
        <p15:guide id="33" pos="850" userDrawn="1">
          <p15:clr>
            <a:srgbClr val="F26B43"/>
          </p15:clr>
        </p15:guide>
        <p15:guide id="34" pos="1345" userDrawn="1">
          <p15:clr>
            <a:srgbClr val="F26B43"/>
          </p15:clr>
        </p15:guide>
        <p15:guide id="35" pos="1460" userDrawn="1">
          <p15:clr>
            <a:srgbClr val="F26B43"/>
          </p15:clr>
        </p15:guide>
        <p15:guide id="36" pos="1954" userDrawn="1">
          <p15:clr>
            <a:srgbClr val="F26B43"/>
          </p15:clr>
        </p15:guide>
        <p15:guide id="37" pos="2069" userDrawn="1">
          <p15:clr>
            <a:srgbClr val="F26B43"/>
          </p15:clr>
        </p15:guide>
        <p15:guide id="38" pos="2564" userDrawn="1">
          <p15:clr>
            <a:srgbClr val="F26B43"/>
          </p15:clr>
        </p15:guide>
        <p15:guide id="39" pos="2678" userDrawn="1">
          <p15:clr>
            <a:srgbClr val="F26B43"/>
          </p15:clr>
        </p15:guide>
        <p15:guide id="40" pos="3173" userDrawn="1">
          <p15:clr>
            <a:srgbClr val="F26B43"/>
          </p15:clr>
        </p15:guide>
        <p15:guide id="41" pos="3288" userDrawn="1">
          <p15:clr>
            <a:srgbClr val="F26B43"/>
          </p15:clr>
        </p15:guide>
        <p15:guide id="42" pos="3782" userDrawn="1">
          <p15:clr>
            <a:srgbClr val="F26B43"/>
          </p15:clr>
        </p15:guide>
        <p15:guide id="43" pos="3897" userDrawn="1">
          <p15:clr>
            <a:srgbClr val="F26B43"/>
          </p15:clr>
        </p15:guide>
        <p15:guide id="44" pos="4392" userDrawn="1">
          <p15:clr>
            <a:srgbClr val="F26B43"/>
          </p15:clr>
        </p15:guide>
        <p15:guide id="45" pos="4506" userDrawn="1">
          <p15:clr>
            <a:srgbClr val="F26B43"/>
          </p15:clr>
        </p15:guide>
        <p15:guide id="46" pos="5001" userDrawn="1">
          <p15:clr>
            <a:srgbClr val="F26B43"/>
          </p15:clr>
        </p15:guide>
        <p15:guide id="47" pos="5115" userDrawn="1">
          <p15:clr>
            <a:srgbClr val="F26B43"/>
          </p15:clr>
        </p15:guide>
        <p15:guide id="48" pos="5610" userDrawn="1">
          <p15:clr>
            <a:srgbClr val="F26B43"/>
          </p15:clr>
        </p15:guide>
        <p15:guide id="49" pos="5725" userDrawn="1">
          <p15:clr>
            <a:srgbClr val="F26B43"/>
          </p15:clr>
        </p15:guide>
        <p15:guide id="50" pos="6220" userDrawn="1">
          <p15:clr>
            <a:srgbClr val="F26B43"/>
          </p15:clr>
        </p15:guide>
        <p15:guide id="51" pos="6334" userDrawn="1">
          <p15:clr>
            <a:srgbClr val="F26B43"/>
          </p15:clr>
        </p15:guide>
        <p15:guide id="52" pos="6829" userDrawn="1">
          <p15:clr>
            <a:srgbClr val="F26B43"/>
          </p15:clr>
        </p15:guide>
        <p15:guide id="53" pos="6943" userDrawn="1">
          <p15:clr>
            <a:srgbClr val="F26B43"/>
          </p15:clr>
        </p15:guide>
        <p15:guide id="54" pos="7438" userDrawn="1">
          <p15:clr>
            <a:srgbClr val="F26B43"/>
          </p15:clr>
        </p15:guide>
        <p15:guide id="55" pos="3840" userDrawn="1">
          <p15:clr>
            <a:srgbClr val="9FCC3B"/>
          </p15:clr>
        </p15:guide>
        <p15:guide id="56"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70499949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6"/>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6"/>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6"/>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90972737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9"/>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9"/>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9"/>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70179967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 id="2147483882" r:id="rId20"/>
    <p:sldLayoutId id="2147483883" r:id="rId21"/>
    <p:sldLayoutId id="2147483884" r:id="rId22"/>
    <p:sldLayoutId id="2147483885" r:id="rId23"/>
    <p:sldLayoutId id="2147483886" r:id="rId24"/>
    <p:sldLayoutId id="2147483887" r:id="rId25"/>
    <p:sldLayoutId id="2147483888" r:id="rId26"/>
    <p:sldLayoutId id="2147483889" r:id="rId27"/>
    <p:sldLayoutId id="2147483890" r:id="rId28"/>
    <p:sldLayoutId id="2147483891" r:id="rId29"/>
    <p:sldLayoutId id="2147483892" r:id="rId30"/>
    <p:sldLayoutId id="2147483893" r:id="rId31"/>
    <p:sldLayoutId id="2147483894" r:id="rId32"/>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4"/>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4"/>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4"/>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5718880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Lst>
  <p:hf hdr="0" ftr="0" dt="0"/>
  <p:txStyles>
    <p:titleStyle>
      <a:lvl1pPr algn="l" defTabSz="914377" rtl="0" eaLnBrk="1" latinLnBrk="0" hangingPunct="1">
        <a:lnSpc>
          <a:spcPct val="100000"/>
        </a:lnSpc>
        <a:spcBef>
          <a:spcPct val="0"/>
        </a:spcBef>
        <a:buNone/>
        <a:defRPr sz="4000" b="0" i="0" kern="1200" cap="none" baseline="0">
          <a:solidFill>
            <a:schemeClr val="tx1"/>
          </a:solidFill>
          <a:latin typeface="Montserrat Black" panose="00000A00000000000000" pitchFamily="2"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5.bin"/><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44.xml"/><Relationship Id="rId6" Type="http://schemas.openxmlformats.org/officeDocument/2006/relationships/image" Target="../media/image42.png"/><Relationship Id="rId5" Type="http://schemas.openxmlformats.org/officeDocument/2006/relationships/image" Target="../media/image32.emf"/><Relationship Id="rId4" Type="http://schemas.openxmlformats.org/officeDocument/2006/relationships/image" Target="../media/image33.wmf"/></Relationships>
</file>

<file path=ppt/slides/_rels/slide11.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4.xml"/><Relationship Id="rId6" Type="http://schemas.openxmlformats.org/officeDocument/2006/relationships/image" Target="../media/image44.png"/><Relationship Id="rId5" Type="http://schemas.openxmlformats.org/officeDocument/2006/relationships/image" Target="../media/image33.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5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6.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6.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6.xml"/><Relationship Id="rId4" Type="http://schemas.openxmlformats.org/officeDocument/2006/relationships/hyperlink" Target="https://docs.spring.io/spring-data/commons/docs/current/api/org/springframework/data/repository/package-summa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6.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35.wmf"/><Relationship Id="rId5" Type="http://schemas.openxmlformats.org/officeDocument/2006/relationships/image" Target="../media/image34.png"/><Relationship Id="rId4" Type="http://schemas.openxmlformats.org/officeDocument/2006/relationships/image" Target="../media/image33.wmf"/></Relationships>
</file>

<file path=ppt/slides/_rels/slide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xml"/><Relationship Id="rId1" Type="http://schemas.openxmlformats.org/officeDocument/2006/relationships/slideLayout" Target="../slideLayouts/slideLayout44.xml"/><Relationship Id="rId6" Type="http://schemas.openxmlformats.org/officeDocument/2006/relationships/image" Target="../media/image36.png"/><Relationship Id="rId5" Type="http://schemas.openxmlformats.org/officeDocument/2006/relationships/image" Target="../media/image3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xml"/><Relationship Id="rId1" Type="http://schemas.openxmlformats.org/officeDocument/2006/relationships/slideLayout" Target="../slideLayouts/slideLayout44.xml"/><Relationship Id="rId6" Type="http://schemas.openxmlformats.org/officeDocument/2006/relationships/image" Target="../media/image36.png"/><Relationship Id="rId5" Type="http://schemas.openxmlformats.org/officeDocument/2006/relationships/image" Target="../media/image38.sv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4.xml"/><Relationship Id="rId6" Type="http://schemas.openxmlformats.org/officeDocument/2006/relationships/image" Target="../media/image39.png"/><Relationship Id="rId5" Type="http://schemas.openxmlformats.org/officeDocument/2006/relationships/image" Target="../media/image32.emf"/><Relationship Id="rId4" Type="http://schemas.openxmlformats.org/officeDocument/2006/relationships/image" Target="../media/image33.wmf"/></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3.bin"/><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44.xml"/><Relationship Id="rId6" Type="http://schemas.openxmlformats.org/officeDocument/2006/relationships/image" Target="../media/image39.png"/><Relationship Id="rId5" Type="http://schemas.openxmlformats.org/officeDocument/2006/relationships/image" Target="../media/image32.emf"/><Relationship Id="rId4" Type="http://schemas.openxmlformats.org/officeDocument/2006/relationships/image" Target="../media/image33.wmf"/></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4.bin"/><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44.xml"/><Relationship Id="rId6" Type="http://schemas.openxmlformats.org/officeDocument/2006/relationships/image" Target="../media/image39.png"/><Relationship Id="rId5" Type="http://schemas.openxmlformats.org/officeDocument/2006/relationships/image" Target="../media/image32.emf"/><Relationship Id="rId4" Type="http://schemas.openxmlformats.org/officeDocument/2006/relationships/image" Target="../media/image33.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F9645-10D3-4636-8E7B-FE1FF2991808}"/>
              </a:ext>
            </a:extLst>
          </p:cNvPr>
          <p:cNvSpPr>
            <a:spLocks noGrp="1"/>
          </p:cNvSpPr>
          <p:nvPr>
            <p:ph type="ctrTitle"/>
          </p:nvPr>
        </p:nvSpPr>
        <p:spPr>
          <a:xfrm>
            <a:off x="246812" y="3909957"/>
            <a:ext cx="6484729" cy="1247616"/>
          </a:xfrm>
        </p:spPr>
        <p:txBody>
          <a:bodyPr>
            <a:normAutofit fontScale="90000"/>
          </a:bodyPr>
          <a:lstStyle/>
          <a:p>
            <a:r>
              <a:rPr lang="en-GB" dirty="0"/>
              <a:t>Java Microservices with Spring Boot</a:t>
            </a:r>
          </a:p>
        </p:txBody>
      </p:sp>
    </p:spTree>
    <p:extLst>
      <p:ext uri="{BB962C8B-B14F-4D97-AF65-F5344CB8AC3E}">
        <p14:creationId xmlns:p14="http://schemas.microsoft.com/office/powerpoint/2010/main" val="117794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338919A-BC78-B912-2C1C-9D0145AC5511}"/>
              </a:ext>
            </a:extLst>
          </p:cNvPr>
          <p:cNvSpPr/>
          <p:nvPr/>
        </p:nvSpPr>
        <p:spPr>
          <a:xfrm>
            <a:off x="1082968" y="2593728"/>
            <a:ext cx="3429001" cy="3443705"/>
          </a:xfrm>
          <a:prstGeom prst="roundRect">
            <a:avLst/>
          </a:prstGeom>
          <a:solidFill>
            <a:schemeClr val="accent3">
              <a:lumMod val="75000"/>
            </a:schemeClr>
          </a:solidFill>
          <a:ln w="12700" cap="flat" cmpd="sng" algn="ctr">
            <a:solidFill>
              <a:schemeClr val="accent3">
                <a:lumMod val="50000"/>
              </a:schemeClr>
            </a:solidFill>
            <a:prstDash val="solid"/>
            <a:miter lim="800000"/>
          </a:ln>
          <a:effectLst/>
        </p:spPr>
        <p:txBody>
          <a:bodyPr rtlCol="0" anchor="t"/>
          <a:lstStyle/>
          <a:p>
            <a:pPr algn="ctr"/>
            <a:r>
              <a:rPr lang="en-GB" sz="3200" b="1" dirty="0">
                <a:solidFill>
                  <a:schemeClr val="bg1"/>
                </a:solidFill>
              </a:rPr>
              <a:t>Layered</a:t>
            </a:r>
          </a:p>
          <a:p>
            <a:pPr algn="ctr"/>
            <a:endParaRPr lang="en-GB" sz="2400" b="1" dirty="0">
              <a:solidFill>
                <a:schemeClr val="bg1"/>
              </a:solidFill>
            </a:endParaRPr>
          </a:p>
          <a:p>
            <a:pPr algn="ctr"/>
            <a:r>
              <a:rPr lang="en-GB" sz="2000" b="1" dirty="0">
                <a:solidFill>
                  <a:schemeClr val="bg1"/>
                </a:solidFill>
              </a:rPr>
              <a:t>Each layer is transparent to the Client and Server.  The client and server should not be aware of any intermediates servers.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p:txBody>
      </p:sp>
      <p:graphicFrame>
        <p:nvGraphicFramePr>
          <p:cNvPr id="3" name="Object 2">
            <a:extLst>
              <a:ext uri="{FF2B5EF4-FFF2-40B4-BE49-F238E27FC236}">
                <a16:creationId xmlns:a16="http://schemas.microsoft.com/office/drawing/2014/main" id="{6960CEF9-E2A6-2047-3D95-0985733A60C2}"/>
              </a:ext>
            </a:extLst>
          </p:cNvPr>
          <p:cNvGraphicFramePr>
            <a:graphicFrameLocks noChangeAspect="1"/>
          </p:cNvGraphicFramePr>
          <p:nvPr/>
        </p:nvGraphicFramePr>
        <p:xfrm>
          <a:off x="10436142" y="1174228"/>
          <a:ext cx="921385" cy="695497"/>
        </p:xfrm>
        <a:graphic>
          <a:graphicData uri="http://schemas.openxmlformats.org/presentationml/2006/ole">
            <mc:AlternateContent xmlns:mc="http://schemas.openxmlformats.org/markup-compatibility/2006">
              <mc:Choice xmlns:v="urn:schemas-microsoft-com:vml" Requires="v">
                <p:oleObj r:id="rId3" imgW="3936240" imgH="2971080" progId="">
                  <p:embed/>
                </p:oleObj>
              </mc:Choice>
              <mc:Fallback>
                <p:oleObj r:id="rId3" imgW="3936240" imgH="2971080" progId="">
                  <p:embed/>
                  <p:pic>
                    <p:nvPicPr>
                      <p:cNvPr id="3" name="Object 2">
                        <a:extLst>
                          <a:ext uri="{FF2B5EF4-FFF2-40B4-BE49-F238E27FC236}">
                            <a16:creationId xmlns:a16="http://schemas.microsoft.com/office/drawing/2014/main" id="{6960CEF9-E2A6-2047-3D95-0985733A60C2}"/>
                          </a:ext>
                        </a:extLst>
                      </p:cNvPr>
                      <p:cNvPicPr/>
                      <p:nvPr/>
                    </p:nvPicPr>
                    <p:blipFill>
                      <a:blip r:embed="rId4"/>
                      <a:stretch>
                        <a:fillRect/>
                      </a:stretch>
                    </p:blipFill>
                    <p:spPr>
                      <a:xfrm>
                        <a:off x="10436142" y="1174228"/>
                        <a:ext cx="921385" cy="695497"/>
                      </a:xfrm>
                      <a:prstGeom prst="rect">
                        <a:avLst/>
                      </a:prstGeom>
                    </p:spPr>
                  </p:pic>
                </p:oleObj>
              </mc:Fallback>
            </mc:AlternateContent>
          </a:graphicData>
        </a:graphic>
      </p:graphicFrame>
      <p:sp>
        <p:nvSpPr>
          <p:cNvPr id="4" name="Arrow: Right 3">
            <a:extLst>
              <a:ext uri="{FF2B5EF4-FFF2-40B4-BE49-F238E27FC236}">
                <a16:creationId xmlns:a16="http://schemas.microsoft.com/office/drawing/2014/main" id="{B10E87F5-F78B-5A4F-18F3-C8CA3DDA7383}"/>
              </a:ext>
            </a:extLst>
          </p:cNvPr>
          <p:cNvSpPr/>
          <p:nvPr/>
        </p:nvSpPr>
        <p:spPr>
          <a:xfrm>
            <a:off x="5490669" y="2260531"/>
            <a:ext cx="5350369"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REQUEST</a:t>
            </a:r>
            <a:endParaRPr lang="en-GB" sz="1600" b="1" dirty="0">
              <a:solidFill>
                <a:schemeClr val="tx1">
                  <a:lumMod val="25000"/>
                  <a:lumOff val="75000"/>
                </a:schemeClr>
              </a:solidFill>
            </a:endParaRPr>
          </a:p>
        </p:txBody>
      </p:sp>
      <p:sp>
        <p:nvSpPr>
          <p:cNvPr id="5" name="Arrow: Right 4">
            <a:extLst>
              <a:ext uri="{FF2B5EF4-FFF2-40B4-BE49-F238E27FC236}">
                <a16:creationId xmlns:a16="http://schemas.microsoft.com/office/drawing/2014/main" id="{4D9108F5-2306-E34F-8B48-ECEF0BCAE4A9}"/>
              </a:ext>
            </a:extLst>
          </p:cNvPr>
          <p:cNvSpPr/>
          <p:nvPr/>
        </p:nvSpPr>
        <p:spPr>
          <a:xfrm flipH="1">
            <a:off x="5461592" y="2674669"/>
            <a:ext cx="5350369"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RESPONSE</a:t>
            </a:r>
          </a:p>
        </p:txBody>
      </p:sp>
      <p:sp>
        <p:nvSpPr>
          <p:cNvPr id="6" name="TextBox 5">
            <a:extLst>
              <a:ext uri="{FF2B5EF4-FFF2-40B4-BE49-F238E27FC236}">
                <a16:creationId xmlns:a16="http://schemas.microsoft.com/office/drawing/2014/main" id="{FCE1F557-1976-E0A3-52FD-6C799ABECDC1}"/>
              </a:ext>
            </a:extLst>
          </p:cNvPr>
          <p:cNvSpPr txBox="1"/>
          <p:nvPr/>
        </p:nvSpPr>
        <p:spPr>
          <a:xfrm>
            <a:off x="4674661" y="1869725"/>
            <a:ext cx="1620913" cy="338554"/>
          </a:xfrm>
          <a:prstGeom prst="rect">
            <a:avLst/>
          </a:prstGeom>
          <a:noFill/>
        </p:spPr>
        <p:txBody>
          <a:bodyPr wrap="square">
            <a:spAutoFit/>
          </a:bodyPr>
          <a:lstStyle/>
          <a:p>
            <a:pPr algn="ctr"/>
            <a:r>
              <a:rPr lang="en-GB" sz="1600" b="1" dirty="0">
                <a:solidFill>
                  <a:schemeClr val="accent4">
                    <a:lumMod val="75000"/>
                  </a:schemeClr>
                </a:solidFill>
              </a:rPr>
              <a:t>Client</a:t>
            </a:r>
          </a:p>
        </p:txBody>
      </p:sp>
      <p:sp>
        <p:nvSpPr>
          <p:cNvPr id="8" name="TextBox 7">
            <a:extLst>
              <a:ext uri="{FF2B5EF4-FFF2-40B4-BE49-F238E27FC236}">
                <a16:creationId xmlns:a16="http://schemas.microsoft.com/office/drawing/2014/main" id="{D39AF03A-8FB9-DD38-DE72-2596935EF806}"/>
              </a:ext>
            </a:extLst>
          </p:cNvPr>
          <p:cNvSpPr txBox="1"/>
          <p:nvPr/>
        </p:nvSpPr>
        <p:spPr>
          <a:xfrm>
            <a:off x="10086379" y="1861409"/>
            <a:ext cx="1620913" cy="338554"/>
          </a:xfrm>
          <a:prstGeom prst="rect">
            <a:avLst/>
          </a:prstGeom>
          <a:noFill/>
        </p:spPr>
        <p:txBody>
          <a:bodyPr wrap="square">
            <a:spAutoFit/>
          </a:bodyPr>
          <a:lstStyle/>
          <a:p>
            <a:pPr algn="ctr"/>
            <a:r>
              <a:rPr lang="en-GB" sz="1600" b="1" dirty="0">
                <a:solidFill>
                  <a:schemeClr val="accent4">
                    <a:lumMod val="75000"/>
                  </a:schemeClr>
                </a:solidFill>
              </a:rPr>
              <a:t>Server</a:t>
            </a:r>
          </a:p>
        </p:txBody>
      </p:sp>
      <p:pic>
        <p:nvPicPr>
          <p:cNvPr id="9" name="Picture 8">
            <a:extLst>
              <a:ext uri="{FF2B5EF4-FFF2-40B4-BE49-F238E27FC236}">
                <a16:creationId xmlns:a16="http://schemas.microsoft.com/office/drawing/2014/main" id="{A98CC616-4FFF-791E-556B-B05A65C95B1B}"/>
              </a:ext>
            </a:extLst>
          </p:cNvPr>
          <p:cNvPicPr>
            <a:picLocks noChangeAspect="1"/>
          </p:cNvPicPr>
          <p:nvPr/>
        </p:nvPicPr>
        <p:blipFill>
          <a:blip r:embed="rId5"/>
          <a:stretch>
            <a:fillRect/>
          </a:stretch>
        </p:blipFill>
        <p:spPr>
          <a:xfrm>
            <a:off x="4950422" y="1002229"/>
            <a:ext cx="1036098" cy="1036098"/>
          </a:xfrm>
          <a:prstGeom prst="rect">
            <a:avLst/>
          </a:prstGeom>
        </p:spPr>
      </p:pic>
      <p:sp>
        <p:nvSpPr>
          <p:cNvPr id="24" name="Arrow: Right 23">
            <a:extLst>
              <a:ext uri="{FF2B5EF4-FFF2-40B4-BE49-F238E27FC236}">
                <a16:creationId xmlns:a16="http://schemas.microsoft.com/office/drawing/2014/main" id="{D66E086F-0740-A276-A4D9-4E8F1E2FE408}"/>
              </a:ext>
            </a:extLst>
          </p:cNvPr>
          <p:cNvSpPr/>
          <p:nvPr/>
        </p:nvSpPr>
        <p:spPr>
          <a:xfrm>
            <a:off x="5499622" y="3648296"/>
            <a:ext cx="5397213"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REQUEST</a:t>
            </a:r>
            <a:endParaRPr lang="en-GB" sz="1600" b="1" dirty="0">
              <a:solidFill>
                <a:schemeClr val="tx1">
                  <a:lumMod val="25000"/>
                  <a:lumOff val="75000"/>
                </a:schemeClr>
              </a:solidFill>
            </a:endParaRPr>
          </a:p>
        </p:txBody>
      </p:sp>
      <p:sp>
        <p:nvSpPr>
          <p:cNvPr id="25" name="Arrow: Right 24">
            <a:extLst>
              <a:ext uri="{FF2B5EF4-FFF2-40B4-BE49-F238E27FC236}">
                <a16:creationId xmlns:a16="http://schemas.microsoft.com/office/drawing/2014/main" id="{9B09139F-4939-82FE-B7CA-E44FBBA28836}"/>
              </a:ext>
            </a:extLst>
          </p:cNvPr>
          <p:cNvSpPr/>
          <p:nvPr/>
        </p:nvSpPr>
        <p:spPr>
          <a:xfrm flipH="1">
            <a:off x="5514767" y="4067788"/>
            <a:ext cx="5397213"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RESPONSE</a:t>
            </a:r>
          </a:p>
        </p:txBody>
      </p:sp>
      <p:cxnSp>
        <p:nvCxnSpPr>
          <p:cNvPr id="44" name="Straight Connector 43">
            <a:extLst>
              <a:ext uri="{FF2B5EF4-FFF2-40B4-BE49-F238E27FC236}">
                <a16:creationId xmlns:a16="http://schemas.microsoft.com/office/drawing/2014/main" id="{A3347AB6-4191-EE8C-33AD-D0E2693F72C7}"/>
              </a:ext>
            </a:extLst>
          </p:cNvPr>
          <p:cNvCxnSpPr>
            <a:cxnSpLocks/>
            <a:stCxn id="6" idx="2"/>
          </p:cNvCxnSpPr>
          <p:nvPr/>
        </p:nvCxnSpPr>
        <p:spPr>
          <a:xfrm>
            <a:off x="5485118" y="2208279"/>
            <a:ext cx="393" cy="43899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BF46E8-AAA8-4B15-D36B-6D92E5865FD8}"/>
              </a:ext>
            </a:extLst>
          </p:cNvPr>
          <p:cNvCxnSpPr>
            <a:cxnSpLocks/>
            <a:stCxn id="8" idx="2"/>
          </p:cNvCxnSpPr>
          <p:nvPr/>
        </p:nvCxnSpPr>
        <p:spPr>
          <a:xfrm>
            <a:off x="10896836" y="2199963"/>
            <a:ext cx="0" cy="439724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EC8034B6-E127-0F54-6A91-4B75E66852EF}"/>
              </a:ext>
            </a:extLst>
          </p:cNvPr>
          <p:cNvGrpSpPr/>
          <p:nvPr/>
        </p:nvGrpSpPr>
        <p:grpSpPr>
          <a:xfrm>
            <a:off x="6438751" y="849487"/>
            <a:ext cx="1267971" cy="5774928"/>
            <a:chOff x="6438751" y="849487"/>
            <a:chExt cx="1267971" cy="5774928"/>
          </a:xfrm>
        </p:grpSpPr>
        <p:pic>
          <p:nvPicPr>
            <p:cNvPr id="13" name="Picture 12" descr="Logo, icon&#10;&#10;Description automatically generated">
              <a:extLst>
                <a:ext uri="{FF2B5EF4-FFF2-40B4-BE49-F238E27FC236}">
                  <a16:creationId xmlns:a16="http://schemas.microsoft.com/office/drawing/2014/main" id="{9CA1B910-855B-2AAF-16C5-BCE0E983A4CD}"/>
                </a:ext>
              </a:extLst>
            </p:cNvPr>
            <p:cNvPicPr>
              <a:picLocks noChangeAspect="1"/>
            </p:cNvPicPr>
            <p:nvPr/>
          </p:nvPicPr>
          <p:blipFill>
            <a:blip r:embed="rId6"/>
            <a:stretch>
              <a:fillRect/>
            </a:stretch>
          </p:blipFill>
          <p:spPr>
            <a:xfrm>
              <a:off x="6438751" y="849487"/>
              <a:ext cx="1267971" cy="1267971"/>
            </a:xfrm>
            <a:prstGeom prst="rect">
              <a:avLst/>
            </a:prstGeom>
          </p:spPr>
        </p:pic>
        <p:sp>
          <p:nvSpPr>
            <p:cNvPr id="17" name="TextBox 16">
              <a:extLst>
                <a:ext uri="{FF2B5EF4-FFF2-40B4-BE49-F238E27FC236}">
                  <a16:creationId xmlns:a16="http://schemas.microsoft.com/office/drawing/2014/main" id="{08E42DCF-4ED3-0270-0ECC-C39F2971A4ED}"/>
                </a:ext>
              </a:extLst>
            </p:cNvPr>
            <p:cNvSpPr txBox="1"/>
            <p:nvPr/>
          </p:nvSpPr>
          <p:spPr>
            <a:xfrm>
              <a:off x="6548824" y="1858083"/>
              <a:ext cx="1065075" cy="338554"/>
            </a:xfrm>
            <a:prstGeom prst="rect">
              <a:avLst/>
            </a:prstGeom>
            <a:noFill/>
          </p:spPr>
          <p:txBody>
            <a:bodyPr wrap="square">
              <a:spAutoFit/>
            </a:bodyPr>
            <a:lstStyle/>
            <a:p>
              <a:pPr algn="ctr"/>
              <a:r>
                <a:rPr lang="en-GB" sz="1600" b="1" dirty="0">
                  <a:solidFill>
                    <a:schemeClr val="accent4">
                      <a:lumMod val="75000"/>
                    </a:schemeClr>
                  </a:solidFill>
                </a:rPr>
                <a:t>Proxy</a:t>
              </a:r>
            </a:p>
          </p:txBody>
        </p:sp>
        <p:cxnSp>
          <p:nvCxnSpPr>
            <p:cNvPr id="18" name="Straight Connector 17">
              <a:extLst>
                <a:ext uri="{FF2B5EF4-FFF2-40B4-BE49-F238E27FC236}">
                  <a16:creationId xmlns:a16="http://schemas.microsoft.com/office/drawing/2014/main" id="{3448E10C-A046-57DF-1097-0CDA1F5CC056}"/>
                </a:ext>
              </a:extLst>
            </p:cNvPr>
            <p:cNvCxnSpPr>
              <a:cxnSpLocks/>
            </p:cNvCxnSpPr>
            <p:nvPr/>
          </p:nvCxnSpPr>
          <p:spPr>
            <a:xfrm>
              <a:off x="7072540" y="2234429"/>
              <a:ext cx="393" cy="4389986"/>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BB93FB8-CBB6-CF58-50B9-ABF1B5C21F0B}"/>
              </a:ext>
            </a:extLst>
          </p:cNvPr>
          <p:cNvGrpSpPr/>
          <p:nvPr/>
        </p:nvGrpSpPr>
        <p:grpSpPr>
          <a:xfrm>
            <a:off x="8063195" y="1110204"/>
            <a:ext cx="1716278" cy="5458154"/>
            <a:chOff x="8063195" y="1110204"/>
            <a:chExt cx="1716278" cy="5458154"/>
          </a:xfrm>
        </p:grpSpPr>
        <p:pic>
          <p:nvPicPr>
            <p:cNvPr id="20" name="Picture 19" descr="Icon&#10;&#10;Description automatically generated">
              <a:extLst>
                <a:ext uri="{FF2B5EF4-FFF2-40B4-BE49-F238E27FC236}">
                  <a16:creationId xmlns:a16="http://schemas.microsoft.com/office/drawing/2014/main" id="{1CB215B5-AA4B-3143-4F06-9EA579F4F5F7}"/>
                </a:ext>
              </a:extLst>
            </p:cNvPr>
            <p:cNvPicPr>
              <a:picLocks noChangeAspect="1"/>
            </p:cNvPicPr>
            <p:nvPr/>
          </p:nvPicPr>
          <p:blipFill>
            <a:blip r:embed="rId7"/>
            <a:stretch>
              <a:fillRect/>
            </a:stretch>
          </p:blipFill>
          <p:spPr>
            <a:xfrm>
              <a:off x="8192314" y="1110204"/>
              <a:ext cx="1458040" cy="820147"/>
            </a:xfrm>
            <a:prstGeom prst="rect">
              <a:avLst/>
            </a:prstGeom>
          </p:spPr>
        </p:pic>
        <p:sp>
          <p:nvSpPr>
            <p:cNvPr id="23" name="TextBox 22">
              <a:extLst>
                <a:ext uri="{FF2B5EF4-FFF2-40B4-BE49-F238E27FC236}">
                  <a16:creationId xmlns:a16="http://schemas.microsoft.com/office/drawing/2014/main" id="{38816253-5EB8-F8C1-A137-A60494D1B33D}"/>
                </a:ext>
              </a:extLst>
            </p:cNvPr>
            <p:cNvSpPr txBox="1"/>
            <p:nvPr/>
          </p:nvSpPr>
          <p:spPr>
            <a:xfrm>
              <a:off x="8063195" y="1861409"/>
              <a:ext cx="1716278" cy="338554"/>
            </a:xfrm>
            <a:prstGeom prst="rect">
              <a:avLst/>
            </a:prstGeom>
            <a:noFill/>
          </p:spPr>
          <p:txBody>
            <a:bodyPr wrap="square">
              <a:spAutoFit/>
            </a:bodyPr>
            <a:lstStyle/>
            <a:p>
              <a:pPr algn="ctr"/>
              <a:r>
                <a:rPr lang="en-GB" sz="1600" b="1" dirty="0">
                  <a:solidFill>
                    <a:schemeClr val="accent4">
                      <a:lumMod val="75000"/>
                    </a:schemeClr>
                  </a:solidFill>
                </a:rPr>
                <a:t>Load Balancer</a:t>
              </a:r>
            </a:p>
          </p:txBody>
        </p:sp>
        <p:cxnSp>
          <p:nvCxnSpPr>
            <p:cNvPr id="26" name="Straight Connector 25">
              <a:extLst>
                <a:ext uri="{FF2B5EF4-FFF2-40B4-BE49-F238E27FC236}">
                  <a16:creationId xmlns:a16="http://schemas.microsoft.com/office/drawing/2014/main" id="{CB25E687-5FE9-B580-25BF-567385D3AC39}"/>
                </a:ext>
              </a:extLst>
            </p:cNvPr>
            <p:cNvCxnSpPr>
              <a:cxnSpLocks/>
            </p:cNvCxnSpPr>
            <p:nvPr/>
          </p:nvCxnSpPr>
          <p:spPr>
            <a:xfrm>
              <a:off x="8921138" y="2178372"/>
              <a:ext cx="393" cy="4389986"/>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9" name="Arrow: Right 28">
            <a:extLst>
              <a:ext uri="{FF2B5EF4-FFF2-40B4-BE49-F238E27FC236}">
                <a16:creationId xmlns:a16="http://schemas.microsoft.com/office/drawing/2014/main" id="{91AC0EED-D753-F708-0D48-541B56F06252}"/>
              </a:ext>
            </a:extLst>
          </p:cNvPr>
          <p:cNvSpPr/>
          <p:nvPr/>
        </p:nvSpPr>
        <p:spPr>
          <a:xfrm>
            <a:off x="5514767" y="5142881"/>
            <a:ext cx="5397213"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REQUEST</a:t>
            </a:r>
            <a:endParaRPr lang="en-GB" sz="1600" b="1" dirty="0">
              <a:solidFill>
                <a:schemeClr val="tx1">
                  <a:lumMod val="25000"/>
                  <a:lumOff val="75000"/>
                </a:schemeClr>
              </a:solidFill>
            </a:endParaRPr>
          </a:p>
        </p:txBody>
      </p:sp>
      <p:sp>
        <p:nvSpPr>
          <p:cNvPr id="32" name="Arrow: Right 31">
            <a:extLst>
              <a:ext uri="{FF2B5EF4-FFF2-40B4-BE49-F238E27FC236}">
                <a16:creationId xmlns:a16="http://schemas.microsoft.com/office/drawing/2014/main" id="{72D76E03-38ED-02B0-2B29-8930EFBFEB4E}"/>
              </a:ext>
            </a:extLst>
          </p:cNvPr>
          <p:cNvSpPr/>
          <p:nvPr/>
        </p:nvSpPr>
        <p:spPr>
          <a:xfrm flipH="1">
            <a:off x="5529912" y="5562373"/>
            <a:ext cx="5397213"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RESPONSE</a:t>
            </a:r>
          </a:p>
        </p:txBody>
      </p:sp>
      <p:sp>
        <p:nvSpPr>
          <p:cNvPr id="10" name="Text Placeholder 1">
            <a:extLst>
              <a:ext uri="{FF2B5EF4-FFF2-40B4-BE49-F238E27FC236}">
                <a16:creationId xmlns:a16="http://schemas.microsoft.com/office/drawing/2014/main" id="{160BC16E-A26A-05F0-F253-C27441898253}"/>
              </a:ext>
            </a:extLst>
          </p:cNvPr>
          <p:cNvSpPr txBox="1">
            <a:spLocks/>
          </p:cNvSpPr>
          <p:nvPr/>
        </p:nvSpPr>
        <p:spPr>
          <a:xfrm>
            <a:off x="1177047" y="376386"/>
            <a:ext cx="11478638" cy="4843463"/>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8"/>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8"/>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8"/>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8"/>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a:latin typeface="Montserrat Black" panose="00000A00000000000000" pitchFamily="2" charset="0"/>
              </a:rPr>
              <a:t>Guiding principles of RESTful architectures</a:t>
            </a:r>
            <a:endParaRPr lang="en-GB" sz="3600" dirty="0">
              <a:latin typeface="Montserrat Black" panose="00000A00000000000000" pitchFamily="2" charset="0"/>
            </a:endParaRPr>
          </a:p>
        </p:txBody>
      </p:sp>
      <p:sp>
        <p:nvSpPr>
          <p:cNvPr id="2" name="Slide Number Placeholder 1">
            <a:extLst>
              <a:ext uri="{FF2B5EF4-FFF2-40B4-BE49-F238E27FC236}">
                <a16:creationId xmlns:a16="http://schemas.microsoft.com/office/drawing/2014/main" id="{7899B57E-3F5D-71C6-B82A-A40C5C2659A1}"/>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10</a:t>
            </a:fld>
            <a:endParaRPr lang="en-GB" sz="1000"/>
          </a:p>
        </p:txBody>
      </p:sp>
    </p:spTree>
    <p:extLst>
      <p:ext uri="{BB962C8B-B14F-4D97-AF65-F5344CB8AC3E}">
        <p14:creationId xmlns:p14="http://schemas.microsoft.com/office/powerpoint/2010/main" val="281298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1000"/>
                            </p:stCondLst>
                            <p:childTnLst>
                              <p:par>
                                <p:cTn id="35" presetID="22" presetClass="entr" presetSubtype="2"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right)">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4" grpId="0" animBg="1"/>
      <p:bldP spid="25" grpId="0" animBg="1"/>
      <p:bldP spid="29"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338919A-BC78-B912-2C1C-9D0145AC5511}"/>
              </a:ext>
            </a:extLst>
          </p:cNvPr>
          <p:cNvSpPr/>
          <p:nvPr/>
        </p:nvSpPr>
        <p:spPr>
          <a:xfrm>
            <a:off x="722989" y="1744608"/>
            <a:ext cx="3429001" cy="3774446"/>
          </a:xfrm>
          <a:prstGeom prst="roundRect">
            <a:avLst/>
          </a:prstGeom>
          <a:solidFill>
            <a:schemeClr val="bg2">
              <a:lumMod val="65000"/>
            </a:schemeClr>
          </a:solidFill>
          <a:ln w="12700" cap="flat" cmpd="sng" algn="ctr">
            <a:solidFill>
              <a:schemeClr val="bg1">
                <a:lumMod val="85000"/>
              </a:schemeClr>
            </a:solidFill>
            <a:prstDash val="solid"/>
            <a:miter lim="800000"/>
          </a:ln>
          <a:effectLst/>
        </p:spPr>
        <p:txBody>
          <a:bodyPr rtlCol="0" anchor="t"/>
          <a:lstStyle/>
          <a:p>
            <a:pPr algn="ctr"/>
            <a:r>
              <a:rPr lang="en-GB" sz="3200" b="1" dirty="0">
                <a:solidFill>
                  <a:schemeClr val="bg1"/>
                </a:solidFill>
              </a:rPr>
              <a:t>Code-On-Demand</a:t>
            </a:r>
          </a:p>
          <a:p>
            <a:pPr algn="ctr"/>
            <a:endParaRPr lang="en-GB" sz="2400" b="1" dirty="0">
              <a:solidFill>
                <a:schemeClr val="bg1"/>
              </a:solidFill>
            </a:endParaRPr>
          </a:p>
          <a:p>
            <a:pPr algn="ctr">
              <a:defRPr/>
            </a:pPr>
            <a:r>
              <a:rPr lang="en-GB" b="1" dirty="0">
                <a:solidFill>
                  <a:schemeClr val="bg1"/>
                </a:solidFill>
              </a:rPr>
              <a:t>Allow the server to extend an application functionality by sending code to client</a:t>
            </a:r>
            <a:endParaRPr lang="en-GB" sz="2400" b="1" dirty="0"/>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p:txBody>
      </p:sp>
      <p:pic>
        <p:nvPicPr>
          <p:cNvPr id="10" name="Picture 9">
            <a:extLst>
              <a:ext uri="{FF2B5EF4-FFF2-40B4-BE49-F238E27FC236}">
                <a16:creationId xmlns:a16="http://schemas.microsoft.com/office/drawing/2014/main" id="{3EA4C69C-7803-E93B-5884-4E9D03CED4AE}"/>
              </a:ext>
            </a:extLst>
          </p:cNvPr>
          <p:cNvPicPr>
            <a:picLocks noChangeAspect="1"/>
          </p:cNvPicPr>
          <p:nvPr/>
        </p:nvPicPr>
        <p:blipFill>
          <a:blip r:embed="rId3"/>
          <a:stretch>
            <a:fillRect/>
          </a:stretch>
        </p:blipFill>
        <p:spPr>
          <a:xfrm>
            <a:off x="4659334" y="2583555"/>
            <a:ext cx="1690889" cy="1690889"/>
          </a:xfrm>
          <a:prstGeom prst="rect">
            <a:avLst/>
          </a:prstGeom>
        </p:spPr>
      </p:pic>
      <p:graphicFrame>
        <p:nvGraphicFramePr>
          <p:cNvPr id="11" name="Object 10">
            <a:extLst>
              <a:ext uri="{FF2B5EF4-FFF2-40B4-BE49-F238E27FC236}">
                <a16:creationId xmlns:a16="http://schemas.microsoft.com/office/drawing/2014/main" id="{FA229315-5B76-1CD3-373C-B3CA8A16BDBB}"/>
              </a:ext>
            </a:extLst>
          </p:cNvPr>
          <p:cNvGraphicFramePr>
            <a:graphicFrameLocks noChangeAspect="1"/>
          </p:cNvGraphicFramePr>
          <p:nvPr/>
        </p:nvGraphicFramePr>
        <p:xfrm>
          <a:off x="9374575" y="2861481"/>
          <a:ext cx="1503680" cy="1135036"/>
        </p:xfrm>
        <a:graphic>
          <a:graphicData uri="http://schemas.openxmlformats.org/presentationml/2006/ole">
            <mc:AlternateContent xmlns:mc="http://schemas.openxmlformats.org/markup-compatibility/2006">
              <mc:Choice xmlns:v="urn:schemas-microsoft-com:vml" Requires="v">
                <p:oleObj r:id="rId4" imgW="3936240" imgH="2971080" progId="">
                  <p:embed/>
                </p:oleObj>
              </mc:Choice>
              <mc:Fallback>
                <p:oleObj r:id="rId4" imgW="3936240" imgH="2971080" progId="">
                  <p:embed/>
                  <p:pic>
                    <p:nvPicPr>
                      <p:cNvPr id="11" name="Object 10">
                        <a:extLst>
                          <a:ext uri="{FF2B5EF4-FFF2-40B4-BE49-F238E27FC236}">
                            <a16:creationId xmlns:a16="http://schemas.microsoft.com/office/drawing/2014/main" id="{FA229315-5B76-1CD3-373C-B3CA8A16BDBB}"/>
                          </a:ext>
                        </a:extLst>
                      </p:cNvPr>
                      <p:cNvPicPr/>
                      <p:nvPr/>
                    </p:nvPicPr>
                    <p:blipFill>
                      <a:blip r:embed="rId5"/>
                      <a:stretch>
                        <a:fillRect/>
                      </a:stretch>
                    </p:blipFill>
                    <p:spPr>
                      <a:xfrm>
                        <a:off x="9374575" y="2861481"/>
                        <a:ext cx="1503680" cy="1135036"/>
                      </a:xfrm>
                      <a:prstGeom prst="rect">
                        <a:avLst/>
                      </a:prstGeom>
                    </p:spPr>
                  </p:pic>
                </p:oleObj>
              </mc:Fallback>
            </mc:AlternateContent>
          </a:graphicData>
        </a:graphic>
      </p:graphicFrame>
      <p:sp>
        <p:nvSpPr>
          <p:cNvPr id="12" name="Arrow: Right 11">
            <a:extLst>
              <a:ext uri="{FF2B5EF4-FFF2-40B4-BE49-F238E27FC236}">
                <a16:creationId xmlns:a16="http://schemas.microsoft.com/office/drawing/2014/main" id="{0DBF1994-9D42-E5FA-77B1-9D27F09FDF28}"/>
              </a:ext>
            </a:extLst>
          </p:cNvPr>
          <p:cNvSpPr/>
          <p:nvPr/>
        </p:nvSpPr>
        <p:spPr>
          <a:xfrm>
            <a:off x="6665781" y="2783712"/>
            <a:ext cx="2364226"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REQUEST</a:t>
            </a:r>
          </a:p>
        </p:txBody>
      </p:sp>
      <p:sp>
        <p:nvSpPr>
          <p:cNvPr id="14" name="Arrow: Right 13">
            <a:extLst>
              <a:ext uri="{FF2B5EF4-FFF2-40B4-BE49-F238E27FC236}">
                <a16:creationId xmlns:a16="http://schemas.microsoft.com/office/drawing/2014/main" id="{D1C4C35D-8C08-AF7D-047D-4291E8629AB0}"/>
              </a:ext>
            </a:extLst>
          </p:cNvPr>
          <p:cNvSpPr/>
          <p:nvPr/>
        </p:nvSpPr>
        <p:spPr>
          <a:xfrm flipH="1">
            <a:off x="6680286" y="3384038"/>
            <a:ext cx="2364226"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RESPONSE</a:t>
            </a:r>
          </a:p>
        </p:txBody>
      </p:sp>
      <p:sp>
        <p:nvSpPr>
          <p:cNvPr id="15" name="TextBox 14">
            <a:extLst>
              <a:ext uri="{FF2B5EF4-FFF2-40B4-BE49-F238E27FC236}">
                <a16:creationId xmlns:a16="http://schemas.microsoft.com/office/drawing/2014/main" id="{179C39E5-DDC2-C41C-453F-7E58BAC4F432}"/>
              </a:ext>
            </a:extLst>
          </p:cNvPr>
          <p:cNvSpPr txBox="1"/>
          <p:nvPr/>
        </p:nvSpPr>
        <p:spPr>
          <a:xfrm>
            <a:off x="4729310" y="4125298"/>
            <a:ext cx="1620913" cy="338554"/>
          </a:xfrm>
          <a:prstGeom prst="rect">
            <a:avLst/>
          </a:prstGeom>
          <a:noFill/>
        </p:spPr>
        <p:txBody>
          <a:bodyPr wrap="square">
            <a:spAutoFit/>
          </a:bodyPr>
          <a:lstStyle/>
          <a:p>
            <a:pPr algn="ctr"/>
            <a:r>
              <a:rPr lang="en-GB" sz="1600" b="1" dirty="0">
                <a:solidFill>
                  <a:schemeClr val="accent4">
                    <a:lumMod val="75000"/>
                  </a:schemeClr>
                </a:solidFill>
              </a:rPr>
              <a:t>Browser</a:t>
            </a:r>
          </a:p>
        </p:txBody>
      </p:sp>
      <p:sp>
        <p:nvSpPr>
          <p:cNvPr id="16" name="TextBox 15">
            <a:extLst>
              <a:ext uri="{FF2B5EF4-FFF2-40B4-BE49-F238E27FC236}">
                <a16:creationId xmlns:a16="http://schemas.microsoft.com/office/drawing/2014/main" id="{A754FDE3-0856-9A94-592C-40119AABE649}"/>
              </a:ext>
            </a:extLst>
          </p:cNvPr>
          <p:cNvSpPr txBox="1"/>
          <p:nvPr/>
        </p:nvSpPr>
        <p:spPr>
          <a:xfrm>
            <a:off x="9315958" y="4125298"/>
            <a:ext cx="1620913" cy="338554"/>
          </a:xfrm>
          <a:prstGeom prst="rect">
            <a:avLst/>
          </a:prstGeom>
          <a:noFill/>
        </p:spPr>
        <p:txBody>
          <a:bodyPr wrap="square">
            <a:spAutoFit/>
          </a:bodyPr>
          <a:lstStyle/>
          <a:p>
            <a:pPr algn="ctr"/>
            <a:r>
              <a:rPr lang="en-GB" sz="1600" b="1" dirty="0">
                <a:solidFill>
                  <a:schemeClr val="accent4">
                    <a:lumMod val="75000"/>
                  </a:schemeClr>
                </a:solidFill>
              </a:rPr>
              <a:t>Server</a:t>
            </a:r>
          </a:p>
        </p:txBody>
      </p:sp>
      <p:pic>
        <p:nvPicPr>
          <p:cNvPr id="34" name="Picture 33" descr="Shape&#10;&#10;Description automatically generated">
            <a:extLst>
              <a:ext uri="{FF2B5EF4-FFF2-40B4-BE49-F238E27FC236}">
                <a16:creationId xmlns:a16="http://schemas.microsoft.com/office/drawing/2014/main" id="{6FAE3A05-2ECF-80E9-4F51-1895D4799C6E}"/>
              </a:ext>
            </a:extLst>
          </p:cNvPr>
          <p:cNvPicPr>
            <a:picLocks noChangeAspect="1"/>
          </p:cNvPicPr>
          <p:nvPr/>
        </p:nvPicPr>
        <p:blipFill>
          <a:blip r:embed="rId6"/>
          <a:stretch>
            <a:fillRect/>
          </a:stretch>
        </p:blipFill>
        <p:spPr>
          <a:xfrm>
            <a:off x="6420199" y="3937609"/>
            <a:ext cx="1297177" cy="884896"/>
          </a:xfrm>
          <a:prstGeom prst="rect">
            <a:avLst/>
          </a:prstGeom>
        </p:spPr>
      </p:pic>
      <p:sp>
        <p:nvSpPr>
          <p:cNvPr id="35" name="TextBox 34">
            <a:extLst>
              <a:ext uri="{FF2B5EF4-FFF2-40B4-BE49-F238E27FC236}">
                <a16:creationId xmlns:a16="http://schemas.microsoft.com/office/drawing/2014/main" id="{EFDDCBFF-B477-2510-544F-8914DDC656A9}"/>
              </a:ext>
            </a:extLst>
          </p:cNvPr>
          <p:cNvSpPr txBox="1"/>
          <p:nvPr/>
        </p:nvSpPr>
        <p:spPr>
          <a:xfrm>
            <a:off x="5788002" y="4822505"/>
            <a:ext cx="2567853" cy="307777"/>
          </a:xfrm>
          <a:prstGeom prst="rect">
            <a:avLst/>
          </a:prstGeom>
          <a:noFill/>
        </p:spPr>
        <p:txBody>
          <a:bodyPr wrap="square">
            <a:spAutoFit/>
          </a:bodyPr>
          <a:lstStyle/>
          <a:p>
            <a:pPr algn="ctr"/>
            <a:r>
              <a:rPr lang="en-GB" sz="1400" b="1" dirty="0">
                <a:solidFill>
                  <a:schemeClr val="tx1">
                    <a:lumMod val="75000"/>
                    <a:lumOff val="25000"/>
                  </a:schemeClr>
                </a:solidFill>
              </a:rPr>
              <a:t>e.g., Applet, JavaScript</a:t>
            </a:r>
          </a:p>
        </p:txBody>
      </p:sp>
      <p:sp>
        <p:nvSpPr>
          <p:cNvPr id="36" name="TextBox 35">
            <a:extLst>
              <a:ext uri="{FF2B5EF4-FFF2-40B4-BE49-F238E27FC236}">
                <a16:creationId xmlns:a16="http://schemas.microsoft.com/office/drawing/2014/main" id="{F58152C8-F3C4-BEEE-6B8D-C734A230BAA6}"/>
              </a:ext>
            </a:extLst>
          </p:cNvPr>
          <p:cNvSpPr txBox="1"/>
          <p:nvPr/>
        </p:nvSpPr>
        <p:spPr>
          <a:xfrm>
            <a:off x="1153562" y="4810629"/>
            <a:ext cx="2567853" cy="461665"/>
          </a:xfrm>
          <a:prstGeom prst="rect">
            <a:avLst/>
          </a:prstGeom>
          <a:noFill/>
        </p:spPr>
        <p:txBody>
          <a:bodyPr wrap="square">
            <a:spAutoFit/>
          </a:bodyPr>
          <a:lstStyle/>
          <a:p>
            <a:pPr algn="ctr"/>
            <a:r>
              <a:rPr lang="en-GB" sz="2400" b="1" dirty="0">
                <a:solidFill>
                  <a:schemeClr val="bg1"/>
                </a:solidFill>
              </a:rPr>
              <a:t>Optional</a:t>
            </a:r>
          </a:p>
        </p:txBody>
      </p:sp>
      <p:sp>
        <p:nvSpPr>
          <p:cNvPr id="3" name="Text Placeholder 1">
            <a:extLst>
              <a:ext uri="{FF2B5EF4-FFF2-40B4-BE49-F238E27FC236}">
                <a16:creationId xmlns:a16="http://schemas.microsoft.com/office/drawing/2014/main" id="{5A8F15BE-FF56-CF26-FC50-2696271E9E9F}"/>
              </a:ext>
            </a:extLst>
          </p:cNvPr>
          <p:cNvSpPr txBox="1">
            <a:spLocks/>
          </p:cNvSpPr>
          <p:nvPr/>
        </p:nvSpPr>
        <p:spPr>
          <a:xfrm>
            <a:off x="1177047" y="376386"/>
            <a:ext cx="11478638" cy="4843463"/>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7"/>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7"/>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7"/>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7"/>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a:latin typeface="Montserrat Black" panose="00000A00000000000000" pitchFamily="2" charset="0"/>
              </a:rPr>
              <a:t>Guiding principles of RESTful architectures</a:t>
            </a:r>
            <a:endParaRPr lang="en-GB" sz="3600" dirty="0">
              <a:latin typeface="Montserrat Black" panose="00000A00000000000000" pitchFamily="2" charset="0"/>
            </a:endParaRPr>
          </a:p>
        </p:txBody>
      </p:sp>
      <p:sp>
        <p:nvSpPr>
          <p:cNvPr id="2" name="Slide Number Placeholder 1">
            <a:extLst>
              <a:ext uri="{FF2B5EF4-FFF2-40B4-BE49-F238E27FC236}">
                <a16:creationId xmlns:a16="http://schemas.microsoft.com/office/drawing/2014/main" id="{FA9F3B64-7655-27E0-6082-8EFFB10BDDE2}"/>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11</a:t>
            </a:fld>
            <a:endParaRPr lang="en-GB" sz="1000"/>
          </a:p>
        </p:txBody>
      </p:sp>
    </p:spTree>
    <p:extLst>
      <p:ext uri="{BB962C8B-B14F-4D97-AF65-F5344CB8AC3E}">
        <p14:creationId xmlns:p14="http://schemas.microsoft.com/office/powerpoint/2010/main" val="331889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par>
                                <p:cTn id="12" presetID="22" presetClass="entr" presetSubtype="2"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right)">
                                      <p:cBhvr>
                                        <p:cTn id="14" dur="500"/>
                                        <p:tgtEl>
                                          <p:spTgt spid="34"/>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right)">
                                      <p:cBhvr>
                                        <p:cTn id="17" dur="500"/>
                                        <p:tgtEl>
                                          <p:spTgt spid="3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36">
                                            <p:txEl>
                                              <p:pRg st="0" end="0"/>
                                            </p:txEl>
                                          </p:spTgt>
                                        </p:tgtEl>
                                      </p:cBhvr>
                                    </p:animEffect>
                                    <p:animScale>
                                      <p:cBhvr>
                                        <p:cTn id="25" dur="250" autoRev="1" fill="hold"/>
                                        <p:tgtEl>
                                          <p:spTgt spid="3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FC2EB4-D2EB-1B09-2E19-712F8C35AA7B}"/>
              </a:ext>
            </a:extLst>
          </p:cNvPr>
          <p:cNvSpPr>
            <a:spLocks noGrp="1"/>
          </p:cNvSpPr>
          <p:nvPr>
            <p:ph type="body" sz="quarter" idx="10"/>
          </p:nvPr>
        </p:nvSpPr>
        <p:spPr>
          <a:xfrm>
            <a:off x="384785" y="1204070"/>
            <a:ext cx="3443732" cy="2751999"/>
          </a:xfrm>
          <a:noFill/>
          <a:ln>
            <a:noFill/>
          </a:ln>
        </p:spPr>
        <p:txBody>
          <a:bodyPr lIns="72000" tIns="72000" rIns="72000" bIns="72000"/>
          <a:lstStyle/>
          <a:p>
            <a:pPr defTabSz="360363"/>
            <a:r>
              <a:rPr lang="en-GB" dirty="0"/>
              <a:t>Exposing RESTful API with Spring WEB</a:t>
            </a:r>
          </a:p>
          <a:p>
            <a:pPr defTabSz="360363"/>
            <a:endParaRPr lang="en-GB" dirty="0"/>
          </a:p>
        </p:txBody>
      </p:sp>
      <p:sp>
        <p:nvSpPr>
          <p:cNvPr id="2" name="Text Placeholder 1">
            <a:extLst>
              <a:ext uri="{FF2B5EF4-FFF2-40B4-BE49-F238E27FC236}">
                <a16:creationId xmlns:a16="http://schemas.microsoft.com/office/drawing/2014/main" id="{7621CABE-14F4-289D-E8B5-6295AEF219F4}"/>
              </a:ext>
            </a:extLst>
          </p:cNvPr>
          <p:cNvSpPr>
            <a:spLocks noGrp="1"/>
          </p:cNvSpPr>
          <p:nvPr>
            <p:ph type="body" sz="quarter" idx="15"/>
          </p:nvPr>
        </p:nvSpPr>
        <p:spPr>
          <a:xfrm>
            <a:off x="7993872" y="1133818"/>
            <a:ext cx="3085356" cy="5119407"/>
          </a:xfrm>
        </p:spPr>
        <p:txBody>
          <a:bodyPr/>
          <a:lstStyle/>
          <a:p>
            <a:pPr defTabSz="360363"/>
            <a:r>
              <a:rPr lang="en-GB" sz="1400" dirty="0"/>
              <a:t>@RestController</a:t>
            </a:r>
          </a:p>
          <a:p>
            <a:pPr defTabSz="360363"/>
            <a:r>
              <a:rPr lang="en-GB" sz="1400" dirty="0"/>
              <a:t>c</a:t>
            </a:r>
            <a:r>
              <a:rPr lang="en-GB" sz="1400" b="0" dirty="0"/>
              <a:t>lass</a:t>
            </a:r>
          </a:p>
          <a:p>
            <a:pPr defTabSz="360363"/>
            <a:r>
              <a:rPr lang="en-GB" b="0" dirty="0"/>
              <a:t>{</a:t>
            </a:r>
          </a:p>
          <a:p>
            <a:pPr marL="0" lvl="1" indent="0" defTabSz="360363">
              <a:buNone/>
            </a:pPr>
            <a:r>
              <a:rPr lang="en-GB" dirty="0"/>
              <a:t>	</a:t>
            </a:r>
            <a:r>
              <a:rPr lang="en-GB" b="1" dirty="0"/>
              <a:t>@PutMapping</a:t>
            </a:r>
          </a:p>
          <a:p>
            <a:pPr marL="0" lvl="1" indent="0" defTabSz="360363">
              <a:buNone/>
            </a:pPr>
            <a:r>
              <a:rPr lang="en-GB" dirty="0"/>
              <a:t>	method() {}</a:t>
            </a:r>
          </a:p>
          <a:p>
            <a:pPr marL="0" lvl="1" indent="0" defTabSz="360363">
              <a:buNone/>
            </a:pPr>
            <a:endParaRPr lang="en-GB" dirty="0"/>
          </a:p>
          <a:p>
            <a:pPr marL="0" lvl="1" indent="0" defTabSz="360363">
              <a:buNone/>
            </a:pPr>
            <a:r>
              <a:rPr lang="en-GB" dirty="0"/>
              <a:t>	</a:t>
            </a:r>
            <a:r>
              <a:rPr lang="en-GB" b="1" dirty="0"/>
              <a:t>@GetMapping</a:t>
            </a:r>
          </a:p>
          <a:p>
            <a:pPr marL="0" lvl="1" indent="0" defTabSz="360363">
              <a:buNone/>
            </a:pPr>
            <a:r>
              <a:rPr lang="en-GB" dirty="0"/>
              <a:t>	method() {}</a:t>
            </a:r>
          </a:p>
          <a:p>
            <a:pPr marL="0" lvl="1" indent="0" defTabSz="360363">
              <a:buNone/>
            </a:pPr>
            <a:endParaRPr lang="en-GB" dirty="0"/>
          </a:p>
          <a:p>
            <a:pPr marL="0" lvl="1" indent="0" defTabSz="360363">
              <a:buNone/>
            </a:pPr>
            <a:r>
              <a:rPr lang="en-GB" dirty="0"/>
              <a:t>	</a:t>
            </a:r>
            <a:r>
              <a:rPr lang="en-GB" b="1" dirty="0"/>
              <a:t>@PostMapping</a:t>
            </a:r>
          </a:p>
          <a:p>
            <a:pPr marL="0" lvl="1" indent="0" defTabSz="360363">
              <a:buNone/>
            </a:pPr>
            <a:r>
              <a:rPr lang="en-GB" dirty="0"/>
              <a:t>	method() {}</a:t>
            </a:r>
          </a:p>
          <a:p>
            <a:pPr marL="0" lvl="1" indent="0" defTabSz="360363">
              <a:buNone/>
            </a:pPr>
            <a:endParaRPr lang="en-GB" dirty="0"/>
          </a:p>
          <a:p>
            <a:pPr marL="0" lvl="1" indent="0" defTabSz="360363">
              <a:buNone/>
            </a:pPr>
            <a:r>
              <a:rPr lang="en-GB" dirty="0"/>
              <a:t>	</a:t>
            </a:r>
            <a:r>
              <a:rPr lang="en-GB" b="1" dirty="0"/>
              <a:t>@DeleteMapping</a:t>
            </a:r>
          </a:p>
          <a:p>
            <a:pPr marL="0" lvl="1" indent="0" defTabSz="360363">
              <a:buNone/>
            </a:pPr>
            <a:r>
              <a:rPr lang="en-GB" dirty="0"/>
              <a:t>	method() {}</a:t>
            </a:r>
          </a:p>
          <a:p>
            <a:pPr defTabSz="360363"/>
            <a:r>
              <a:rPr lang="en-GB" b="0" dirty="0"/>
              <a:t>}</a:t>
            </a:r>
          </a:p>
          <a:p>
            <a:endParaRPr lang="en-GB" dirty="0"/>
          </a:p>
          <a:p>
            <a:r>
              <a:rPr lang="en-GB" dirty="0"/>
              <a:t>	</a:t>
            </a:r>
          </a:p>
          <a:p>
            <a:endParaRPr lang="en-GB" dirty="0"/>
          </a:p>
        </p:txBody>
      </p:sp>
      <p:grpSp>
        <p:nvGrpSpPr>
          <p:cNvPr id="4" name="Group 3">
            <a:extLst>
              <a:ext uri="{FF2B5EF4-FFF2-40B4-BE49-F238E27FC236}">
                <a16:creationId xmlns:a16="http://schemas.microsoft.com/office/drawing/2014/main" id="{3D27878B-0F0D-FD4D-D2CB-0ADB9689CE0F}"/>
              </a:ext>
            </a:extLst>
          </p:cNvPr>
          <p:cNvGrpSpPr/>
          <p:nvPr/>
        </p:nvGrpSpPr>
        <p:grpSpPr>
          <a:xfrm>
            <a:off x="4941455" y="2068115"/>
            <a:ext cx="1440873" cy="794328"/>
            <a:chOff x="6354619" y="3574473"/>
            <a:chExt cx="1440873" cy="794328"/>
          </a:xfrm>
        </p:grpSpPr>
        <p:sp>
          <p:nvSpPr>
            <p:cNvPr id="5" name="Rectangle 4">
              <a:extLst>
                <a:ext uri="{FF2B5EF4-FFF2-40B4-BE49-F238E27FC236}">
                  <a16:creationId xmlns:a16="http://schemas.microsoft.com/office/drawing/2014/main" id="{35C5E4C0-D281-2C28-9CF5-CC93D049EF49}"/>
                </a:ext>
              </a:extLst>
            </p:cNvPr>
            <p:cNvSpPr/>
            <p:nvPr/>
          </p:nvSpPr>
          <p:spPr>
            <a:xfrm rot="16200000">
              <a:off x="6142182" y="3786910"/>
              <a:ext cx="794327" cy="36945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badi" panose="020B0604020104020204" pitchFamily="34" charset="0"/>
                </a:rPr>
                <a:t>REST API</a:t>
              </a:r>
            </a:p>
          </p:txBody>
        </p:sp>
        <p:sp>
          <p:nvSpPr>
            <p:cNvPr id="6" name="Rectangle 5">
              <a:extLst>
                <a:ext uri="{FF2B5EF4-FFF2-40B4-BE49-F238E27FC236}">
                  <a16:creationId xmlns:a16="http://schemas.microsoft.com/office/drawing/2014/main" id="{DB42D346-ECDB-4282-FAB5-50AE21C58D5B}"/>
                </a:ext>
              </a:extLst>
            </p:cNvPr>
            <p:cNvSpPr/>
            <p:nvPr/>
          </p:nvSpPr>
          <p:spPr>
            <a:xfrm>
              <a:off x="6724074" y="3574473"/>
              <a:ext cx="1071418" cy="79432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Abadi" panose="020B0604020104020204" pitchFamily="34" charset="0"/>
                </a:rPr>
                <a:t>Microservice</a:t>
              </a:r>
            </a:p>
          </p:txBody>
        </p:sp>
      </p:grpSp>
      <p:sp>
        <p:nvSpPr>
          <p:cNvPr id="7" name="Rectangle 6">
            <a:extLst>
              <a:ext uri="{FF2B5EF4-FFF2-40B4-BE49-F238E27FC236}">
                <a16:creationId xmlns:a16="http://schemas.microsoft.com/office/drawing/2014/main" id="{D8307554-0FD3-D245-1B1F-A5E2A90432C9}"/>
              </a:ext>
            </a:extLst>
          </p:cNvPr>
          <p:cNvSpPr/>
          <p:nvPr/>
        </p:nvSpPr>
        <p:spPr>
          <a:xfrm>
            <a:off x="4779819" y="3365230"/>
            <a:ext cx="2133600" cy="424873"/>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@RestController</a:t>
            </a:r>
          </a:p>
        </p:txBody>
      </p:sp>
      <p:cxnSp>
        <p:nvCxnSpPr>
          <p:cNvPr id="9" name="Straight Connector 8">
            <a:extLst>
              <a:ext uri="{FF2B5EF4-FFF2-40B4-BE49-F238E27FC236}">
                <a16:creationId xmlns:a16="http://schemas.microsoft.com/office/drawing/2014/main" id="{F61A9315-AB0F-AE10-1738-AD248AA6FCE0}"/>
              </a:ext>
            </a:extLst>
          </p:cNvPr>
          <p:cNvCxnSpPr>
            <a:cxnSpLocks/>
            <a:stCxn id="6" idx="2"/>
            <a:endCxn id="7" idx="0"/>
          </p:cNvCxnSpPr>
          <p:nvPr/>
        </p:nvCxnSpPr>
        <p:spPr>
          <a:xfrm>
            <a:off x="5846619" y="2862443"/>
            <a:ext cx="0" cy="5027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C4D4A482-F1AE-915D-4AC7-26501D729286}"/>
              </a:ext>
            </a:extLst>
          </p:cNvPr>
          <p:cNvSpPr/>
          <p:nvPr/>
        </p:nvSpPr>
        <p:spPr>
          <a:xfrm>
            <a:off x="7063513" y="1384689"/>
            <a:ext cx="720433" cy="47567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 Placeholder 2">
            <a:extLst>
              <a:ext uri="{FF2B5EF4-FFF2-40B4-BE49-F238E27FC236}">
                <a16:creationId xmlns:a16="http://schemas.microsoft.com/office/drawing/2014/main" id="{0997415E-0F61-8B29-CC16-D6700893AD35}"/>
              </a:ext>
            </a:extLst>
          </p:cNvPr>
          <p:cNvSpPr txBox="1">
            <a:spLocks/>
          </p:cNvSpPr>
          <p:nvPr/>
        </p:nvSpPr>
        <p:spPr>
          <a:xfrm>
            <a:off x="4451048" y="270944"/>
            <a:ext cx="7659888" cy="1049856"/>
          </a:xfrm>
          <a:prstGeom prst="rect">
            <a:avLst/>
          </a:prstGeom>
          <a:ln>
            <a:noFill/>
          </a:ln>
        </p:spPr>
        <p:txBody>
          <a:bodyPr vert="horz" lIns="72000" tIns="72000" rIns="72000" bIns="72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60363"/>
            <a:r>
              <a:rPr lang="en-GB" dirty="0"/>
              <a:t>RESTful services is exposed via the @RestController and HTTP method mappings, as shown below: </a:t>
            </a:r>
          </a:p>
        </p:txBody>
      </p:sp>
      <p:sp>
        <p:nvSpPr>
          <p:cNvPr id="8" name="Slide Number Placeholder 7">
            <a:extLst>
              <a:ext uri="{FF2B5EF4-FFF2-40B4-BE49-F238E27FC236}">
                <a16:creationId xmlns:a16="http://schemas.microsoft.com/office/drawing/2014/main" id="{301027F8-CE5F-A275-51FE-349BD485EBF8}"/>
              </a:ext>
            </a:extLst>
          </p:cNvPr>
          <p:cNvSpPr>
            <a:spLocks noGrp="1"/>
          </p:cNvSpPr>
          <p:nvPr>
            <p:ph type="sldNum" sz="quarter" idx="4"/>
          </p:nvPr>
        </p:nvSpPr>
        <p:spPr/>
        <p:txBody>
          <a:bodyPr/>
          <a:lstStyle/>
          <a:p>
            <a:fld id="{EF892D59-8F09-EF4B-AD6D-DA609442F868}" type="slidenum">
              <a:rPr lang="en-GB" smtClean="0"/>
              <a:pPr/>
              <a:t>12</a:t>
            </a:fld>
            <a:endParaRPr lang="en-GB"/>
          </a:p>
        </p:txBody>
      </p:sp>
    </p:spTree>
    <p:extLst>
      <p:ext uri="{BB962C8B-B14F-4D97-AF65-F5344CB8AC3E}">
        <p14:creationId xmlns:p14="http://schemas.microsoft.com/office/powerpoint/2010/main" val="275006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75DF074D-1F6B-F12A-845F-A3BDBF426129}"/>
              </a:ext>
            </a:extLst>
          </p:cNvPr>
          <p:cNvSpPr>
            <a:spLocks noGrp="1"/>
          </p:cNvSpPr>
          <p:nvPr>
            <p:ph type="body" sz="quarter" idx="4294967295"/>
          </p:nvPr>
        </p:nvSpPr>
        <p:spPr>
          <a:xfrm>
            <a:off x="483466" y="3795713"/>
            <a:ext cx="5805488" cy="2836862"/>
          </a:xfrm>
          <a:ln>
            <a:solidFill>
              <a:schemeClr val="bg1">
                <a:lumMod val="50000"/>
              </a:schemeClr>
            </a:solidFill>
          </a:ln>
        </p:spPr>
        <p:txBody>
          <a:bodyPr lIns="72000" tIns="72000" rIns="72000" bIns="72000"/>
          <a:lstStyle/>
          <a:p>
            <a:r>
              <a:rPr lang="en-GB" sz="1600" b="1" dirty="0">
                <a:solidFill>
                  <a:schemeClr val="accent6">
                    <a:lumMod val="75000"/>
                  </a:schemeClr>
                </a:solidFill>
              </a:rPr>
              <a:t>@PostMapping("/todo")</a:t>
            </a:r>
          </a:p>
          <a:p>
            <a:r>
              <a:rPr lang="en-GB" sz="1600" b="0" dirty="0"/>
              <a:t>Add a TODO item</a:t>
            </a:r>
          </a:p>
          <a:p>
            <a:r>
              <a:rPr lang="en-GB" sz="1600" b="1" dirty="0">
                <a:solidFill>
                  <a:schemeClr val="accent6">
                    <a:lumMod val="75000"/>
                  </a:schemeClr>
                </a:solidFill>
              </a:rPr>
              <a:t>@GetMapping("/todo")</a:t>
            </a:r>
          </a:p>
          <a:p>
            <a:r>
              <a:rPr lang="en-GB" sz="1600" b="0" dirty="0"/>
              <a:t>Get all the TODO items as a list</a:t>
            </a:r>
          </a:p>
          <a:p>
            <a:r>
              <a:rPr lang="en-GB" sz="1600" b="1" dirty="0">
                <a:solidFill>
                  <a:schemeClr val="accent6">
                    <a:lumMod val="75000"/>
                  </a:schemeClr>
                </a:solidFill>
              </a:rPr>
              <a:t>@PutMapping("/todo")</a:t>
            </a:r>
          </a:p>
          <a:p>
            <a:r>
              <a:rPr lang="en-GB" sz="1600" b="0" dirty="0"/>
              <a:t>Update a TODO item.</a:t>
            </a:r>
          </a:p>
          <a:p>
            <a:r>
              <a:rPr lang="en-GB" sz="1600" b="1" dirty="0">
                <a:solidFill>
                  <a:schemeClr val="accent6">
                    <a:lumMod val="75000"/>
                  </a:schemeClr>
                </a:solidFill>
              </a:rPr>
              <a:t>@DeleteMapping("/todo/{todoItemID}")</a:t>
            </a:r>
          </a:p>
          <a:p>
            <a:r>
              <a:rPr lang="en-GB" sz="1600" b="0" dirty="0"/>
              <a:t>Delete a TODO Item by ID</a:t>
            </a:r>
          </a:p>
        </p:txBody>
      </p:sp>
      <p:sp>
        <p:nvSpPr>
          <p:cNvPr id="2" name="Text Placeholder 1">
            <a:extLst>
              <a:ext uri="{FF2B5EF4-FFF2-40B4-BE49-F238E27FC236}">
                <a16:creationId xmlns:a16="http://schemas.microsoft.com/office/drawing/2014/main" id="{EEEDC7B9-1A14-9B74-C651-F0E077ED04F9}"/>
              </a:ext>
            </a:extLst>
          </p:cNvPr>
          <p:cNvSpPr>
            <a:spLocks noGrp="1"/>
          </p:cNvSpPr>
          <p:nvPr>
            <p:ph type="body" sz="quarter" idx="4294967295"/>
          </p:nvPr>
        </p:nvSpPr>
        <p:spPr>
          <a:xfrm>
            <a:off x="1057564" y="308593"/>
            <a:ext cx="10464800" cy="520700"/>
          </a:xfrm>
        </p:spPr>
        <p:txBody>
          <a:bodyPr/>
          <a:lstStyle/>
          <a:p>
            <a:r>
              <a:rPr lang="en-GB" sz="3600" dirty="0">
                <a:latin typeface="Montserrat Black" panose="00000A00000000000000" pitchFamily="2" charset="0"/>
              </a:rPr>
              <a:t>Test Application UI</a:t>
            </a:r>
          </a:p>
        </p:txBody>
      </p:sp>
      <p:pic>
        <p:nvPicPr>
          <p:cNvPr id="13" name="Picture 12">
            <a:extLst>
              <a:ext uri="{FF2B5EF4-FFF2-40B4-BE49-F238E27FC236}">
                <a16:creationId xmlns:a16="http://schemas.microsoft.com/office/drawing/2014/main" id="{FEDA5818-C289-96BE-5B2A-CA3784CF8BB6}"/>
              </a:ext>
            </a:extLst>
          </p:cNvPr>
          <p:cNvPicPr>
            <a:picLocks noChangeAspect="1"/>
          </p:cNvPicPr>
          <p:nvPr/>
        </p:nvPicPr>
        <p:blipFill>
          <a:blip r:embed="rId3"/>
          <a:stretch>
            <a:fillRect/>
          </a:stretch>
        </p:blipFill>
        <p:spPr>
          <a:xfrm>
            <a:off x="483466" y="1116307"/>
            <a:ext cx="5806498" cy="2557782"/>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14" name="Text Placeholder 10">
            <a:extLst>
              <a:ext uri="{FF2B5EF4-FFF2-40B4-BE49-F238E27FC236}">
                <a16:creationId xmlns:a16="http://schemas.microsoft.com/office/drawing/2014/main" id="{BFD74E8A-1D8B-85C2-D463-F454EEBBAEF8}"/>
              </a:ext>
            </a:extLst>
          </p:cNvPr>
          <p:cNvSpPr txBox="1">
            <a:spLocks/>
          </p:cNvSpPr>
          <p:nvPr/>
        </p:nvSpPr>
        <p:spPr>
          <a:xfrm>
            <a:off x="6519430" y="1116306"/>
            <a:ext cx="4628862" cy="5515761"/>
          </a:xfrm>
          <a:prstGeom prst="rect">
            <a:avLst/>
          </a:prstGeom>
          <a:ln>
            <a:solidFill>
              <a:schemeClr val="bg1">
                <a:lumMod val="50000"/>
              </a:schemeClr>
            </a:solidFill>
          </a:ln>
        </p:spPr>
        <p:txBody>
          <a:bodyPr vert="horz" lIns="72000" tIns="72000" rIns="72000" bIns="72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TODOITEM Structure</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rgbClr val="00B050"/>
                </a:solidFill>
                <a:latin typeface="Montserrat" panose="00000500000000000000" pitchFamily="2" charset="0"/>
                <a:ea typeface="Calibri" panose="020F0502020204030204" pitchFamily="34" charset="0"/>
                <a:cs typeface="Calibri" panose="020F0502020204030204" pitchFamily="34" charset="0"/>
              </a:rPr>
              <a:t>type</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"object",</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rgbClr val="00B050"/>
                </a:solidFill>
                <a:latin typeface="Montserrat" panose="00000500000000000000" pitchFamily="2" charset="0"/>
                <a:ea typeface="Calibri" panose="020F0502020204030204" pitchFamily="34" charset="0"/>
                <a:cs typeface="Calibri" panose="020F0502020204030204" pitchFamily="34" charset="0"/>
              </a:rPr>
              <a:t>"$schema</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"http://json-schema.org/draft-06/schema#",</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rgbClr val="00B050"/>
                </a:solidFill>
                <a:latin typeface="Montserrat" panose="00000500000000000000" pitchFamily="2" charset="0"/>
                <a:ea typeface="Calibri" panose="020F0502020204030204" pitchFamily="34" charset="0"/>
                <a:cs typeface="Calibri" panose="020F0502020204030204" pitchFamily="34" charset="0"/>
              </a:rPr>
              <a:t>description</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"JSON schema for TODO ITEM",</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rgbClr val="00B050"/>
                </a:solidFill>
                <a:latin typeface="Montserrat" panose="00000500000000000000" pitchFamily="2" charset="0"/>
                <a:ea typeface="Calibri" panose="020F0502020204030204" pitchFamily="34" charset="0"/>
                <a:cs typeface="Calibri" panose="020F0502020204030204" pitchFamily="34" charset="0"/>
              </a:rPr>
              <a:t>properties</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chemeClr val="accent4">
                    <a:lumMod val="75000"/>
                  </a:schemeClr>
                </a:solidFill>
                <a:latin typeface="Montserrat" panose="00000500000000000000" pitchFamily="2" charset="0"/>
                <a:ea typeface="Calibri" panose="020F0502020204030204" pitchFamily="34" charset="0"/>
                <a:cs typeface="Calibri" panose="020F0502020204030204" pitchFamily="34" charset="0"/>
              </a:rPr>
              <a:t>description</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"type": "string"</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chemeClr val="accent4">
                    <a:lumMod val="75000"/>
                  </a:schemeClr>
                </a:solidFill>
                <a:latin typeface="Montserrat" panose="00000500000000000000" pitchFamily="2" charset="0"/>
                <a:ea typeface="Calibri" panose="020F0502020204030204" pitchFamily="34" charset="0"/>
                <a:cs typeface="Calibri" panose="020F0502020204030204" pitchFamily="34" charset="0"/>
              </a:rPr>
              <a:t>id</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"type": "integer"</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a:solidFill>
                  <a:schemeClr val="accent4">
                    <a:lumMod val="75000"/>
                  </a:schemeClr>
                </a:solidFill>
                <a:latin typeface="Montserrat" panose="00000500000000000000" pitchFamily="2" charset="0"/>
                <a:ea typeface="Calibri" panose="020F0502020204030204" pitchFamily="34" charset="0"/>
                <a:cs typeface="Calibri" panose="020F0502020204030204" pitchFamily="34" charset="0"/>
              </a:rPr>
              <a:t>status</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"type": "string"</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a:t>
            </a:r>
          </a:p>
          <a:p>
            <a:pPr>
              <a:spcAft>
                <a:spcPts val="0"/>
              </a:spcAft>
            </a:pPr>
            <a:endPar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endParaRPr>
          </a:p>
          <a:p>
            <a:pPr>
              <a:spcAft>
                <a:spcPts val="0"/>
              </a:spcAft>
            </a:pPr>
            <a:r>
              <a:rPr lang="en-GB" sz="1400" dirty="0"/>
              <a:t>Example</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"id":-1,</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err="1">
                <a:solidFill>
                  <a:srgbClr val="002060"/>
                </a:solidFill>
                <a:latin typeface="Montserrat" panose="00000500000000000000" pitchFamily="2" charset="0"/>
                <a:ea typeface="Calibri" panose="020F0502020204030204" pitchFamily="34" charset="0"/>
                <a:cs typeface="Calibri" panose="020F0502020204030204" pitchFamily="34" charset="0"/>
              </a:rPr>
              <a:t>description":"hello</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  "</a:t>
            </a:r>
            <a:r>
              <a:rPr lang="en-GB" sz="1400" b="0" dirty="0" err="1">
                <a:solidFill>
                  <a:srgbClr val="002060"/>
                </a:solidFill>
                <a:latin typeface="Montserrat" panose="00000500000000000000" pitchFamily="2" charset="0"/>
                <a:ea typeface="Calibri" panose="020F0502020204030204" pitchFamily="34" charset="0"/>
                <a:cs typeface="Calibri" panose="020F0502020204030204" pitchFamily="34" charset="0"/>
              </a:rPr>
              <a:t>status":"NEW</a:t>
            </a: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a:t>
            </a:r>
          </a:p>
          <a:p>
            <a:pPr>
              <a:spcAft>
                <a:spcPts val="0"/>
              </a:spcAft>
            </a:pPr>
            <a:r>
              <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rPr>
              <a:t>}</a:t>
            </a:r>
          </a:p>
          <a:p>
            <a:pPr>
              <a:spcAft>
                <a:spcPts val="0"/>
              </a:spcAft>
            </a:pPr>
            <a:endParaRPr lang="en-GB" sz="1400" dirty="0"/>
          </a:p>
          <a:p>
            <a:pPr>
              <a:spcAft>
                <a:spcPts val="0"/>
              </a:spcAft>
            </a:pPr>
            <a:endPar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endParaRPr>
          </a:p>
          <a:p>
            <a:pPr>
              <a:spcAft>
                <a:spcPts val="0"/>
              </a:spcAft>
            </a:pPr>
            <a:endParaRPr lang="en-GB" sz="1400" b="0" dirty="0">
              <a:solidFill>
                <a:srgbClr val="002060"/>
              </a:solidFill>
              <a:latin typeface="Montserrat" panose="00000500000000000000" pitchFamily="2" charset="0"/>
              <a:ea typeface="Calibri" panose="020F0502020204030204" pitchFamily="34" charset="0"/>
              <a:cs typeface="Calibri" panose="020F0502020204030204" pitchFamily="34" charset="0"/>
            </a:endParaRPr>
          </a:p>
          <a:p>
            <a:pPr>
              <a:spcAft>
                <a:spcPts val="0"/>
              </a:spcAft>
            </a:pPr>
            <a:endParaRPr lang="en-GB" sz="1000" b="0" dirty="0">
              <a:solidFill>
                <a:schemeClr val="accent6">
                  <a:lumMod val="75000"/>
                </a:schemeClr>
              </a:solidFill>
              <a:latin typeface="Consolas" panose="020B0609020204030204" pitchFamily="49" charset="0"/>
            </a:endParaRPr>
          </a:p>
          <a:p>
            <a:pPr>
              <a:spcAft>
                <a:spcPts val="0"/>
              </a:spcAft>
            </a:pPr>
            <a:endParaRPr lang="en-GB" sz="1600" b="0" dirty="0"/>
          </a:p>
        </p:txBody>
      </p:sp>
      <p:sp>
        <p:nvSpPr>
          <p:cNvPr id="3" name="Slide Number Placeholder 2">
            <a:extLst>
              <a:ext uri="{FF2B5EF4-FFF2-40B4-BE49-F238E27FC236}">
                <a16:creationId xmlns:a16="http://schemas.microsoft.com/office/drawing/2014/main" id="{BC7402AA-C794-C1AA-9E45-5616DCCD524D}"/>
              </a:ext>
            </a:extLst>
          </p:cNvPr>
          <p:cNvSpPr>
            <a:spLocks noGrp="1"/>
          </p:cNvSpPr>
          <p:nvPr>
            <p:ph type="sldNum" sz="quarter" idx="4"/>
          </p:nvPr>
        </p:nvSpPr>
        <p:spPr/>
        <p:txBody>
          <a:bodyPr/>
          <a:lstStyle/>
          <a:p>
            <a:fld id="{EF892D59-8F09-EF4B-AD6D-DA609442F868}" type="slidenum">
              <a:rPr lang="en-GB" smtClean="0"/>
              <a:pPr/>
              <a:t>13</a:t>
            </a:fld>
            <a:endParaRPr lang="en-GB"/>
          </a:p>
        </p:txBody>
      </p:sp>
    </p:spTree>
    <p:extLst>
      <p:ext uri="{BB962C8B-B14F-4D97-AF65-F5344CB8AC3E}">
        <p14:creationId xmlns:p14="http://schemas.microsoft.com/office/powerpoint/2010/main" val="75102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A540AD-7CAE-9A47-7A31-DD893EE4B0C7}"/>
              </a:ext>
            </a:extLst>
          </p:cNvPr>
          <p:cNvSpPr>
            <a:spLocks noGrp="1"/>
          </p:cNvSpPr>
          <p:nvPr>
            <p:ph type="body" sz="quarter" idx="4294967295"/>
          </p:nvPr>
        </p:nvSpPr>
        <p:spPr>
          <a:xfrm>
            <a:off x="4788528" y="1338065"/>
            <a:ext cx="3502025" cy="4841875"/>
          </a:xfrm>
          <a:ln>
            <a:solidFill>
              <a:schemeClr val="bg1">
                <a:lumMod val="85000"/>
              </a:schemeClr>
            </a:solidFill>
          </a:ln>
        </p:spPr>
        <p:txBody>
          <a:bodyPr lIns="72000" tIns="72000" rIns="72000" bIns="72000"/>
          <a:lstStyle/>
          <a:p>
            <a:r>
              <a:rPr lang="en-GB" sz="1100" dirty="0"/>
              <a:t>|-- </a:t>
            </a:r>
            <a:r>
              <a:rPr lang="en-GB" sz="1100" dirty="0" err="1"/>
              <a:t>src</a:t>
            </a:r>
            <a:endParaRPr lang="en-GB" sz="1100" dirty="0"/>
          </a:p>
          <a:p>
            <a:r>
              <a:rPr lang="en-GB" sz="1100" dirty="0"/>
              <a:t>|   |-- main</a:t>
            </a:r>
          </a:p>
          <a:p>
            <a:r>
              <a:rPr lang="en-GB" sz="1100" dirty="0"/>
              <a:t>|   |   |-- java</a:t>
            </a:r>
          </a:p>
          <a:p>
            <a:r>
              <a:rPr lang="en-GB" sz="1100" dirty="0"/>
              <a:t>|   |   |   `-- com</a:t>
            </a:r>
          </a:p>
          <a:p>
            <a:r>
              <a:rPr lang="en-GB" sz="1100" dirty="0"/>
              <a:t>|   |   |       `-- </a:t>
            </a:r>
            <a:r>
              <a:rPr lang="en-GB" sz="1100" dirty="0" err="1"/>
              <a:t>qa</a:t>
            </a:r>
            <a:endParaRPr lang="en-GB" sz="1100" dirty="0"/>
          </a:p>
          <a:p>
            <a:r>
              <a:rPr lang="en-GB" sz="1100" dirty="0"/>
              <a:t>|   |   |           `-- exercise</a:t>
            </a:r>
          </a:p>
          <a:p>
            <a:r>
              <a:rPr lang="en-GB" sz="1100" dirty="0"/>
              <a:t>|   |   |               `-- </a:t>
            </a:r>
            <a:r>
              <a:rPr lang="en-GB" sz="1100" dirty="0" err="1"/>
              <a:t>todo</a:t>
            </a:r>
            <a:endParaRPr lang="en-GB" sz="1100" dirty="0"/>
          </a:p>
          <a:p>
            <a:r>
              <a:rPr lang="en-GB" sz="1100" dirty="0"/>
              <a:t>|   |   |                   |-- TodoApplication.java</a:t>
            </a:r>
          </a:p>
          <a:p>
            <a:r>
              <a:rPr lang="en-GB" sz="1100" dirty="0"/>
              <a:t>|   |   |                   |-- controller</a:t>
            </a:r>
          </a:p>
          <a:p>
            <a:r>
              <a:rPr lang="en-GB" sz="1100" dirty="0"/>
              <a:t>|   |   |                   |   `-- </a:t>
            </a:r>
            <a:r>
              <a:rPr lang="en-GB" sz="1100" dirty="0">
                <a:solidFill>
                  <a:schemeClr val="accent4">
                    <a:lumMod val="75000"/>
                  </a:schemeClr>
                </a:solidFill>
              </a:rPr>
              <a:t>TodoController.java</a:t>
            </a:r>
          </a:p>
          <a:p>
            <a:r>
              <a:rPr lang="en-GB" sz="1100" dirty="0"/>
              <a:t>|   |   |                   |-- data</a:t>
            </a:r>
          </a:p>
          <a:p>
            <a:r>
              <a:rPr lang="en-GB" sz="1100" dirty="0"/>
              <a:t>|   |   |                   |   |-- entity</a:t>
            </a:r>
          </a:p>
          <a:p>
            <a:r>
              <a:rPr lang="en-GB" sz="1100" dirty="0"/>
              <a:t>|   |   |                   |   |   `-- </a:t>
            </a:r>
            <a:r>
              <a:rPr lang="en-GB" sz="1100" dirty="0">
                <a:solidFill>
                  <a:schemeClr val="accent4">
                    <a:lumMod val="75000"/>
                  </a:schemeClr>
                </a:solidFill>
              </a:rPr>
              <a:t>TodoItem.java</a:t>
            </a:r>
          </a:p>
          <a:p>
            <a:r>
              <a:rPr lang="en-GB" sz="1100" dirty="0"/>
              <a:t>|   |   |                   |   `-- </a:t>
            </a:r>
            <a:r>
              <a:rPr lang="en-GB" sz="1100" dirty="0">
                <a:solidFill>
                  <a:schemeClr val="accent4">
                    <a:lumMod val="75000"/>
                  </a:schemeClr>
                </a:solidFill>
              </a:rPr>
              <a:t>repository</a:t>
            </a:r>
          </a:p>
          <a:p>
            <a:r>
              <a:rPr lang="en-GB" sz="1100" dirty="0"/>
              <a:t>|   |   |                   `-- service</a:t>
            </a:r>
          </a:p>
          <a:p>
            <a:r>
              <a:rPr lang="en-GB" sz="1100" dirty="0"/>
              <a:t>|   |   |                       `-- </a:t>
            </a:r>
            <a:r>
              <a:rPr lang="en-GB" sz="1100" dirty="0">
                <a:solidFill>
                  <a:schemeClr val="accent4">
                    <a:lumMod val="75000"/>
                  </a:schemeClr>
                </a:solidFill>
              </a:rPr>
              <a:t>TodoService.java</a:t>
            </a:r>
          </a:p>
          <a:p>
            <a:r>
              <a:rPr lang="en-GB" sz="1100" dirty="0"/>
              <a:t>|   |   `-- resources</a:t>
            </a:r>
          </a:p>
          <a:p>
            <a:r>
              <a:rPr lang="en-GB" sz="1100" dirty="0"/>
              <a:t>|   |       |-- </a:t>
            </a:r>
            <a:r>
              <a:rPr lang="en-GB" sz="1100" dirty="0" err="1"/>
              <a:t>application.properties</a:t>
            </a:r>
            <a:endParaRPr lang="en-GB" sz="1100" dirty="0"/>
          </a:p>
        </p:txBody>
      </p:sp>
      <p:sp>
        <p:nvSpPr>
          <p:cNvPr id="2" name="Text Placeholder 1">
            <a:extLst>
              <a:ext uri="{FF2B5EF4-FFF2-40B4-BE49-F238E27FC236}">
                <a16:creationId xmlns:a16="http://schemas.microsoft.com/office/drawing/2014/main" id="{BAB084E8-810F-E30E-4594-4CB5186F81E9}"/>
              </a:ext>
            </a:extLst>
          </p:cNvPr>
          <p:cNvSpPr>
            <a:spLocks noGrp="1"/>
          </p:cNvSpPr>
          <p:nvPr>
            <p:ph type="body" sz="quarter" idx="4294967295"/>
          </p:nvPr>
        </p:nvSpPr>
        <p:spPr>
          <a:xfrm>
            <a:off x="1159753" y="414825"/>
            <a:ext cx="10464800" cy="520700"/>
          </a:xfrm>
        </p:spPr>
        <p:txBody>
          <a:bodyPr/>
          <a:lstStyle/>
          <a:p>
            <a:r>
              <a:rPr lang="en-GB" sz="3600" dirty="0">
                <a:latin typeface="Montserrat Black" panose="00000A00000000000000" pitchFamily="2" charset="0"/>
              </a:rPr>
              <a:t>The Test Application Structure</a:t>
            </a:r>
          </a:p>
        </p:txBody>
      </p:sp>
      <p:sp>
        <p:nvSpPr>
          <p:cNvPr id="5" name="Rectangle: Rounded Corners 4">
            <a:extLst>
              <a:ext uri="{FF2B5EF4-FFF2-40B4-BE49-F238E27FC236}">
                <a16:creationId xmlns:a16="http://schemas.microsoft.com/office/drawing/2014/main" id="{90446782-7661-D988-1784-4CAA94147023}"/>
              </a:ext>
            </a:extLst>
          </p:cNvPr>
          <p:cNvSpPr/>
          <p:nvPr/>
        </p:nvSpPr>
        <p:spPr>
          <a:xfrm>
            <a:off x="574071" y="1338065"/>
            <a:ext cx="4000930" cy="3883046"/>
          </a:xfrm>
          <a:prstGeom prst="roundRect">
            <a:avLst>
              <a:gd name="adj" fmla="val 174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latin typeface="Montserrat Black" panose="00000A00000000000000" pitchFamily="2" charset="0"/>
            </a:endParaRPr>
          </a:p>
        </p:txBody>
      </p:sp>
      <p:sp>
        <p:nvSpPr>
          <p:cNvPr id="6" name="Rectangle 5">
            <a:extLst>
              <a:ext uri="{FF2B5EF4-FFF2-40B4-BE49-F238E27FC236}">
                <a16:creationId xmlns:a16="http://schemas.microsoft.com/office/drawing/2014/main" id="{24154AC5-6771-7213-13FA-FB45C60328AF}"/>
              </a:ext>
            </a:extLst>
          </p:cNvPr>
          <p:cNvSpPr/>
          <p:nvPr/>
        </p:nvSpPr>
        <p:spPr>
          <a:xfrm>
            <a:off x="723215" y="2769414"/>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Business</a:t>
            </a:r>
          </a:p>
        </p:txBody>
      </p:sp>
      <p:sp>
        <p:nvSpPr>
          <p:cNvPr id="7" name="Rectangle 6">
            <a:extLst>
              <a:ext uri="{FF2B5EF4-FFF2-40B4-BE49-F238E27FC236}">
                <a16:creationId xmlns:a16="http://schemas.microsoft.com/office/drawing/2014/main" id="{90335BC2-067B-C11C-E14F-1FBEA52F67D9}"/>
              </a:ext>
            </a:extLst>
          </p:cNvPr>
          <p:cNvSpPr/>
          <p:nvPr/>
        </p:nvSpPr>
        <p:spPr>
          <a:xfrm>
            <a:off x="787598" y="4013302"/>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Data</a:t>
            </a:r>
          </a:p>
        </p:txBody>
      </p:sp>
      <p:sp>
        <p:nvSpPr>
          <p:cNvPr id="8" name="Rectangle 7">
            <a:extLst>
              <a:ext uri="{FF2B5EF4-FFF2-40B4-BE49-F238E27FC236}">
                <a16:creationId xmlns:a16="http://schemas.microsoft.com/office/drawing/2014/main" id="{5F567EA1-97D8-B4A8-8831-F0E17D9FEED1}"/>
              </a:ext>
            </a:extLst>
          </p:cNvPr>
          <p:cNvSpPr/>
          <p:nvPr/>
        </p:nvSpPr>
        <p:spPr>
          <a:xfrm>
            <a:off x="723215" y="1555816"/>
            <a:ext cx="3727218" cy="920485"/>
          </a:xfrm>
          <a:prstGeom prst="rect">
            <a:avLst/>
          </a:prstGeom>
          <a:solidFill>
            <a:srgbClr val="F8F8F8"/>
          </a:solidFill>
          <a:ln>
            <a:solidFill>
              <a:schemeClr val="bg2">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solidFill>
                  <a:schemeClr val="tx1">
                    <a:lumMod val="90000"/>
                    <a:lumOff val="10000"/>
                  </a:schemeClr>
                </a:solidFill>
                <a:latin typeface="Montserrat Black" panose="00000A00000000000000" pitchFamily="2" charset="0"/>
              </a:rPr>
              <a:t>Controller</a:t>
            </a:r>
          </a:p>
        </p:txBody>
      </p:sp>
      <p:sp>
        <p:nvSpPr>
          <p:cNvPr id="13" name="Cylinder 12">
            <a:extLst>
              <a:ext uri="{FF2B5EF4-FFF2-40B4-BE49-F238E27FC236}">
                <a16:creationId xmlns:a16="http://schemas.microsoft.com/office/drawing/2014/main" id="{828B5443-51AB-6E13-DDFF-BDC885D256CD}"/>
              </a:ext>
            </a:extLst>
          </p:cNvPr>
          <p:cNvSpPr/>
          <p:nvPr/>
        </p:nvSpPr>
        <p:spPr>
          <a:xfrm>
            <a:off x="2265460" y="5351107"/>
            <a:ext cx="77149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cxnSp>
        <p:nvCxnSpPr>
          <p:cNvPr id="14" name="Straight Arrow Connector 13">
            <a:extLst>
              <a:ext uri="{FF2B5EF4-FFF2-40B4-BE49-F238E27FC236}">
                <a16:creationId xmlns:a16="http://schemas.microsoft.com/office/drawing/2014/main" id="{185C20D5-A2AF-B998-2CAB-BD59CC332782}"/>
              </a:ext>
            </a:extLst>
          </p:cNvPr>
          <p:cNvCxnSpPr>
            <a:cxnSpLocks/>
            <a:stCxn id="7" idx="2"/>
            <a:endCxn id="13" idx="1"/>
          </p:cNvCxnSpPr>
          <p:nvPr/>
        </p:nvCxnSpPr>
        <p:spPr>
          <a:xfrm>
            <a:off x="2651207" y="4933787"/>
            <a:ext cx="0" cy="4173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F520B3-E994-55D0-DBFE-A3C378D3BAE7}"/>
              </a:ext>
            </a:extLst>
          </p:cNvPr>
          <p:cNvCxnSpPr>
            <a:cxnSpLocks/>
          </p:cNvCxnSpPr>
          <p:nvPr/>
        </p:nvCxnSpPr>
        <p:spPr>
          <a:xfrm>
            <a:off x="1661556" y="2476301"/>
            <a:ext cx="0" cy="2931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417DCC-617B-0AE0-4159-FC7AFDD8B746}"/>
              </a:ext>
            </a:extLst>
          </p:cNvPr>
          <p:cNvCxnSpPr>
            <a:cxnSpLocks/>
          </p:cNvCxnSpPr>
          <p:nvPr/>
        </p:nvCxnSpPr>
        <p:spPr>
          <a:xfrm>
            <a:off x="1661556" y="3689899"/>
            <a:ext cx="0" cy="3234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ACD8123-9386-6784-2A2F-B4CE2A8587CD}"/>
              </a:ext>
            </a:extLst>
          </p:cNvPr>
          <p:cNvSpPr txBox="1"/>
          <p:nvPr/>
        </p:nvSpPr>
        <p:spPr>
          <a:xfrm>
            <a:off x="2265460" y="5637027"/>
            <a:ext cx="808287" cy="369332"/>
          </a:xfrm>
          <a:prstGeom prst="rect">
            <a:avLst/>
          </a:prstGeom>
          <a:noFill/>
        </p:spPr>
        <p:txBody>
          <a:bodyPr wrap="square">
            <a:spAutoFit/>
          </a:bodyPr>
          <a:lstStyle/>
          <a:p>
            <a:pPr algn="ctr"/>
            <a:r>
              <a:rPr lang="en-GB" sz="900" b="1" dirty="0">
                <a:solidFill>
                  <a:schemeClr val="bg1"/>
                </a:solidFill>
              </a:rPr>
              <a:t>H2 Database</a:t>
            </a:r>
          </a:p>
        </p:txBody>
      </p:sp>
      <p:sp>
        <p:nvSpPr>
          <p:cNvPr id="21" name="Rectangle: Rounded Corners 20">
            <a:extLst>
              <a:ext uri="{FF2B5EF4-FFF2-40B4-BE49-F238E27FC236}">
                <a16:creationId xmlns:a16="http://schemas.microsoft.com/office/drawing/2014/main" id="{1F628C10-2B46-ADBD-CF65-F3F152483E34}"/>
              </a:ext>
            </a:extLst>
          </p:cNvPr>
          <p:cNvSpPr/>
          <p:nvPr/>
        </p:nvSpPr>
        <p:spPr>
          <a:xfrm>
            <a:off x="891005" y="3115338"/>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@Service</a:t>
            </a:r>
          </a:p>
        </p:txBody>
      </p:sp>
      <p:sp>
        <p:nvSpPr>
          <p:cNvPr id="22" name="Rectangle: Rounded Corners 21">
            <a:extLst>
              <a:ext uri="{FF2B5EF4-FFF2-40B4-BE49-F238E27FC236}">
                <a16:creationId xmlns:a16="http://schemas.microsoft.com/office/drawing/2014/main" id="{A3FFDE49-BBFF-32ED-431C-0D1BF17A2018}"/>
              </a:ext>
            </a:extLst>
          </p:cNvPr>
          <p:cNvSpPr/>
          <p:nvPr/>
        </p:nvSpPr>
        <p:spPr>
          <a:xfrm>
            <a:off x="891004" y="4283287"/>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@Repository</a:t>
            </a:r>
          </a:p>
        </p:txBody>
      </p:sp>
      <p:sp>
        <p:nvSpPr>
          <p:cNvPr id="23" name="Rectangle: Rounded Corners 22">
            <a:extLst>
              <a:ext uri="{FF2B5EF4-FFF2-40B4-BE49-F238E27FC236}">
                <a16:creationId xmlns:a16="http://schemas.microsoft.com/office/drawing/2014/main" id="{B8708CAF-48CB-7CBB-5DD2-C734F6F8E0B7}"/>
              </a:ext>
            </a:extLst>
          </p:cNvPr>
          <p:cNvSpPr/>
          <p:nvPr/>
        </p:nvSpPr>
        <p:spPr>
          <a:xfrm>
            <a:off x="904608" y="1908053"/>
            <a:ext cx="1904213"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@RestController</a:t>
            </a:r>
          </a:p>
        </p:txBody>
      </p:sp>
      <p:sp>
        <p:nvSpPr>
          <p:cNvPr id="29" name="Rectangle: Rounded Corners 28">
            <a:extLst>
              <a:ext uri="{FF2B5EF4-FFF2-40B4-BE49-F238E27FC236}">
                <a16:creationId xmlns:a16="http://schemas.microsoft.com/office/drawing/2014/main" id="{98C9A133-649D-DE1C-9A29-90C1B1B71E73}"/>
              </a:ext>
            </a:extLst>
          </p:cNvPr>
          <p:cNvSpPr/>
          <p:nvPr/>
        </p:nvSpPr>
        <p:spPr>
          <a:xfrm>
            <a:off x="2808822" y="4292916"/>
            <a:ext cx="1524396" cy="433255"/>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latin typeface="Montserrat Black" panose="00000A00000000000000" pitchFamily="2" charset="0"/>
              </a:rPr>
              <a:t>@Entity</a:t>
            </a:r>
          </a:p>
        </p:txBody>
      </p:sp>
      <p:cxnSp>
        <p:nvCxnSpPr>
          <p:cNvPr id="38" name="Straight Connector 37">
            <a:extLst>
              <a:ext uri="{FF2B5EF4-FFF2-40B4-BE49-F238E27FC236}">
                <a16:creationId xmlns:a16="http://schemas.microsoft.com/office/drawing/2014/main" id="{71ED934E-DB82-2EA2-BD9F-977D516EA6FE}"/>
              </a:ext>
            </a:extLst>
          </p:cNvPr>
          <p:cNvCxnSpPr/>
          <p:nvPr/>
        </p:nvCxnSpPr>
        <p:spPr>
          <a:xfrm>
            <a:off x="7084848" y="4800709"/>
            <a:ext cx="1838036"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3032BFC-3DB7-9AAD-A3CF-59BB9F79DB65}"/>
              </a:ext>
            </a:extLst>
          </p:cNvPr>
          <p:cNvSpPr/>
          <p:nvPr/>
        </p:nvSpPr>
        <p:spPr>
          <a:xfrm>
            <a:off x="8816127" y="4594166"/>
            <a:ext cx="322349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lumMod val="90000"/>
                    <a:lumOff val="10000"/>
                  </a:schemeClr>
                </a:solidFill>
              </a:rPr>
              <a:t>Repository (for Data Access)</a:t>
            </a:r>
          </a:p>
        </p:txBody>
      </p:sp>
      <p:sp>
        <p:nvSpPr>
          <p:cNvPr id="40" name="Rectangle 39">
            <a:extLst>
              <a:ext uri="{FF2B5EF4-FFF2-40B4-BE49-F238E27FC236}">
                <a16:creationId xmlns:a16="http://schemas.microsoft.com/office/drawing/2014/main" id="{075D4FE9-C268-FA9E-6381-640FF9AE088D}"/>
              </a:ext>
            </a:extLst>
          </p:cNvPr>
          <p:cNvSpPr/>
          <p:nvPr/>
        </p:nvSpPr>
        <p:spPr>
          <a:xfrm>
            <a:off x="8816127" y="3904859"/>
            <a:ext cx="322349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lumMod val="90000"/>
                    <a:lumOff val="10000"/>
                  </a:schemeClr>
                </a:solidFill>
              </a:rPr>
              <a:t>Data Entity</a:t>
            </a:r>
          </a:p>
        </p:txBody>
      </p:sp>
      <p:sp>
        <p:nvSpPr>
          <p:cNvPr id="41" name="Rectangle 40">
            <a:extLst>
              <a:ext uri="{FF2B5EF4-FFF2-40B4-BE49-F238E27FC236}">
                <a16:creationId xmlns:a16="http://schemas.microsoft.com/office/drawing/2014/main" id="{F45E79AF-90E8-E087-872A-6F2E0682A3CC}"/>
              </a:ext>
            </a:extLst>
          </p:cNvPr>
          <p:cNvSpPr/>
          <p:nvPr/>
        </p:nvSpPr>
        <p:spPr>
          <a:xfrm>
            <a:off x="8816127" y="3283573"/>
            <a:ext cx="322349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lumMod val="90000"/>
                    <a:lumOff val="10000"/>
                  </a:schemeClr>
                </a:solidFill>
              </a:rPr>
              <a:t>The @RestController</a:t>
            </a:r>
          </a:p>
        </p:txBody>
      </p:sp>
      <p:sp>
        <p:nvSpPr>
          <p:cNvPr id="42" name="Rectangle 41">
            <a:extLst>
              <a:ext uri="{FF2B5EF4-FFF2-40B4-BE49-F238E27FC236}">
                <a16:creationId xmlns:a16="http://schemas.microsoft.com/office/drawing/2014/main" id="{8C7647E0-5095-3E97-BF56-9620ED9561F0}"/>
              </a:ext>
            </a:extLst>
          </p:cNvPr>
          <p:cNvSpPr/>
          <p:nvPr/>
        </p:nvSpPr>
        <p:spPr>
          <a:xfrm>
            <a:off x="8816127" y="5208266"/>
            <a:ext cx="322349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lumMod val="90000"/>
                    <a:lumOff val="10000"/>
                  </a:schemeClr>
                </a:solidFill>
              </a:rPr>
              <a:t>Business Logic</a:t>
            </a:r>
          </a:p>
        </p:txBody>
      </p:sp>
      <p:cxnSp>
        <p:nvCxnSpPr>
          <p:cNvPr id="43" name="Straight Connector 42">
            <a:extLst>
              <a:ext uri="{FF2B5EF4-FFF2-40B4-BE49-F238E27FC236}">
                <a16:creationId xmlns:a16="http://schemas.microsoft.com/office/drawing/2014/main" id="{C552D326-5BDD-8515-6ADF-AAAD682A3842}"/>
              </a:ext>
            </a:extLst>
          </p:cNvPr>
          <p:cNvCxnSpPr>
            <a:cxnSpLocks/>
            <a:endCxn id="42" idx="1"/>
          </p:cNvCxnSpPr>
          <p:nvPr/>
        </p:nvCxnSpPr>
        <p:spPr>
          <a:xfrm>
            <a:off x="7532273" y="5360544"/>
            <a:ext cx="128385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B3DE9-BC5B-9C5C-536B-91D28C3B7B14}"/>
              </a:ext>
            </a:extLst>
          </p:cNvPr>
          <p:cNvCxnSpPr>
            <a:cxnSpLocks/>
          </p:cNvCxnSpPr>
          <p:nvPr/>
        </p:nvCxnSpPr>
        <p:spPr>
          <a:xfrm flipV="1">
            <a:off x="6712321" y="4075016"/>
            <a:ext cx="2103806" cy="20827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2D99FCD-ACEF-BB81-BDFF-76BF671A213A}"/>
              </a:ext>
            </a:extLst>
          </p:cNvPr>
          <p:cNvCxnSpPr>
            <a:cxnSpLocks/>
          </p:cNvCxnSpPr>
          <p:nvPr/>
        </p:nvCxnSpPr>
        <p:spPr>
          <a:xfrm flipV="1">
            <a:off x="7764224" y="3459222"/>
            <a:ext cx="1051903" cy="29978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E32BC49-5576-FFE7-E2DB-95B49A559358}"/>
              </a:ext>
            </a:extLst>
          </p:cNvPr>
          <p:cNvSpPr>
            <a:spLocks noGrp="1"/>
          </p:cNvSpPr>
          <p:nvPr>
            <p:ph type="sldNum" sz="quarter" idx="4"/>
          </p:nvPr>
        </p:nvSpPr>
        <p:spPr/>
        <p:txBody>
          <a:bodyPr/>
          <a:lstStyle/>
          <a:p>
            <a:fld id="{EF892D59-8F09-EF4B-AD6D-DA609442F868}" type="slidenum">
              <a:rPr lang="en-GB" smtClean="0"/>
              <a:pPr/>
              <a:t>14</a:t>
            </a:fld>
            <a:endParaRPr lang="en-GB"/>
          </a:p>
        </p:txBody>
      </p:sp>
    </p:spTree>
    <p:extLst>
      <p:ext uri="{BB962C8B-B14F-4D97-AF65-F5344CB8AC3E}">
        <p14:creationId xmlns:p14="http://schemas.microsoft.com/office/powerpoint/2010/main" val="364225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77EAD8A0-11D6-3E88-6240-4DE64AF90A49}"/>
              </a:ext>
            </a:extLst>
          </p:cNvPr>
          <p:cNvSpPr/>
          <p:nvPr/>
        </p:nvSpPr>
        <p:spPr>
          <a:xfrm>
            <a:off x="626795" y="3421590"/>
            <a:ext cx="5597237" cy="1078272"/>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Rounded Corners 39">
            <a:extLst>
              <a:ext uri="{FF2B5EF4-FFF2-40B4-BE49-F238E27FC236}">
                <a16:creationId xmlns:a16="http://schemas.microsoft.com/office/drawing/2014/main" id="{CE3E8439-A246-D894-E580-8FB17078D8F1}"/>
              </a:ext>
            </a:extLst>
          </p:cNvPr>
          <p:cNvSpPr/>
          <p:nvPr/>
        </p:nvSpPr>
        <p:spPr>
          <a:xfrm>
            <a:off x="626795" y="4610576"/>
            <a:ext cx="5597237" cy="1078272"/>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40">
            <a:extLst>
              <a:ext uri="{FF2B5EF4-FFF2-40B4-BE49-F238E27FC236}">
                <a16:creationId xmlns:a16="http://schemas.microsoft.com/office/drawing/2014/main" id="{E6422937-90D9-0938-AFEC-888376A56941}"/>
              </a:ext>
            </a:extLst>
          </p:cNvPr>
          <p:cNvSpPr/>
          <p:nvPr/>
        </p:nvSpPr>
        <p:spPr>
          <a:xfrm>
            <a:off x="626795" y="5817319"/>
            <a:ext cx="5900464" cy="744733"/>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Rounded Corners 37">
            <a:extLst>
              <a:ext uri="{FF2B5EF4-FFF2-40B4-BE49-F238E27FC236}">
                <a16:creationId xmlns:a16="http://schemas.microsoft.com/office/drawing/2014/main" id="{FE6933D2-CA41-2220-94EC-CE625EEC6107}"/>
              </a:ext>
            </a:extLst>
          </p:cNvPr>
          <p:cNvSpPr/>
          <p:nvPr/>
        </p:nvSpPr>
        <p:spPr>
          <a:xfrm>
            <a:off x="626795" y="1134778"/>
            <a:ext cx="5597237" cy="2207007"/>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
            <a:extLst>
              <a:ext uri="{FF2B5EF4-FFF2-40B4-BE49-F238E27FC236}">
                <a16:creationId xmlns:a16="http://schemas.microsoft.com/office/drawing/2014/main" id="{B9372A2D-E44A-A320-807F-E3DDE8533E97}"/>
              </a:ext>
            </a:extLst>
          </p:cNvPr>
          <p:cNvSpPr>
            <a:spLocks noGrp="1" noChangeArrowheads="1"/>
          </p:cNvSpPr>
          <p:nvPr>
            <p:ph type="body" sz="quarter" idx="4294967295"/>
          </p:nvPr>
        </p:nvSpPr>
        <p:spPr bwMode="auto">
          <a:xfrm>
            <a:off x="956858" y="1841133"/>
            <a:ext cx="5240338" cy="1384300"/>
          </a:xfrm>
          <a:prstGeom prst="rect">
            <a:avLst/>
          </a:prstGeom>
          <a:solidFill>
            <a:srgbClr val="F8F8F8"/>
          </a:solidFill>
          <a:ln>
            <a:solidFill>
              <a:schemeClr val="bg1">
                <a:lumMod val="6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&lt;dependency&gt;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groupId</a:t>
            </a:r>
            <a:r>
              <a:rPr kumimoji="0" lang="en-US" altLang="en-US" sz="1200" b="0" i="0" u="none" strike="noStrike" cap="none" normalizeH="0" baseline="0" dirty="0">
                <a:ln>
                  <a:noFill/>
                </a:ln>
                <a:effectLst/>
                <a:latin typeface="Consolas" panose="020B0609020204030204" pitchFamily="49" charset="0"/>
              </a:rPr>
              <a:t>&gt;</a:t>
            </a:r>
            <a:r>
              <a:rPr kumimoji="0" lang="en-US" altLang="en-US" sz="1200" b="0" i="0" u="none" strike="noStrike" cap="none" normalizeH="0" baseline="0" dirty="0" err="1">
                <a:ln>
                  <a:noFill/>
                </a:ln>
                <a:effectLst/>
                <a:latin typeface="Consolas" panose="020B0609020204030204" pitchFamily="49" charset="0"/>
              </a:rPr>
              <a:t>org.springdoc</a:t>
            </a:r>
            <a:r>
              <a:rPr kumimoji="0" lang="en-US" altLang="en-US" sz="1200" b="0" i="0" u="none" strike="noStrike" cap="none" normalizeH="0" baseline="0" dirty="0">
                <a:ln>
                  <a:noFill/>
                </a:ln>
                <a:effectLst/>
                <a:latin typeface="Consolas" panose="020B0609020204030204" pitchFamily="49" charset="0"/>
              </a:rPr>
              <a:t>&lt;/</a:t>
            </a:r>
            <a:r>
              <a:rPr kumimoji="0" lang="en-US" altLang="en-US" sz="1200" b="0" i="0" u="none" strike="noStrike" cap="none" normalizeH="0" baseline="0" dirty="0" err="1">
                <a:ln>
                  <a:noFill/>
                </a:ln>
                <a:effectLst/>
                <a:latin typeface="Consolas" panose="020B0609020204030204" pitchFamily="49" charset="0"/>
              </a:rPr>
              <a:t>groupId</a:t>
            </a:r>
            <a:r>
              <a:rPr kumimoji="0" lang="en-US" altLang="en-US" sz="1200" b="0" i="0" u="none" strike="noStrike" cap="none" normalizeH="0" baseline="0" dirty="0">
                <a:ln>
                  <a:noFill/>
                </a:ln>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artifactId</a:t>
            </a:r>
            <a:r>
              <a:rPr kumimoji="0" lang="en-US" altLang="en-US" sz="1200" b="0" i="0" u="none" strike="noStrike" cap="none" normalizeH="0" baseline="0" dirty="0">
                <a:ln>
                  <a:noFill/>
                </a:ln>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springdoc</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openapi</a:t>
            </a:r>
            <a:r>
              <a:rPr kumimoji="0" lang="en-US" altLang="en-US" sz="1200" b="0" i="0" u="none" strike="noStrike" cap="none" normalizeH="0" baseline="0" dirty="0">
                <a:ln>
                  <a:noFill/>
                </a:ln>
                <a:effectLst/>
                <a:latin typeface="Consolas" panose="020B0609020204030204" pitchFamily="49" charset="0"/>
              </a:rPr>
              <a:t>-starter-</a:t>
            </a:r>
            <a:r>
              <a:rPr kumimoji="0" lang="en-US" altLang="en-US" sz="1200" b="0" i="0" u="none" strike="noStrike" cap="none" normalizeH="0" baseline="0" dirty="0" err="1">
                <a:ln>
                  <a:noFill/>
                </a:ln>
                <a:effectLst/>
                <a:latin typeface="Consolas" panose="020B0609020204030204" pitchFamily="49" charset="0"/>
              </a:rPr>
              <a:t>webmvc</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ui</a:t>
            </a:r>
            <a:endParaRPr kumimoji="0" lang="en-US" altLang="en-US" sz="12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artifactId</a:t>
            </a:r>
            <a:r>
              <a:rPr kumimoji="0" lang="en-US" altLang="en-US" sz="1200" b="0" i="0" u="none" strike="noStrike" cap="none" normalizeH="0" baseline="0" dirty="0">
                <a:ln>
                  <a:noFill/>
                </a:ln>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    &lt;version&gt;2.0.0&lt;/version&gt;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&lt;/dependency&gt; </a:t>
            </a:r>
          </a:p>
        </p:txBody>
      </p:sp>
      <p:sp>
        <p:nvSpPr>
          <p:cNvPr id="2" name="Text Placeholder 1">
            <a:extLst>
              <a:ext uri="{FF2B5EF4-FFF2-40B4-BE49-F238E27FC236}">
                <a16:creationId xmlns:a16="http://schemas.microsoft.com/office/drawing/2014/main" id="{A8C472AD-F5A2-0C36-272A-9F2FBBB4A619}"/>
              </a:ext>
            </a:extLst>
          </p:cNvPr>
          <p:cNvSpPr>
            <a:spLocks noGrp="1"/>
          </p:cNvSpPr>
          <p:nvPr>
            <p:ph type="body" sz="quarter" idx="4294967295"/>
          </p:nvPr>
        </p:nvSpPr>
        <p:spPr>
          <a:xfrm>
            <a:off x="1147864" y="368544"/>
            <a:ext cx="10464800" cy="520700"/>
          </a:xfrm>
        </p:spPr>
        <p:txBody>
          <a:bodyPr/>
          <a:lstStyle/>
          <a:p>
            <a:r>
              <a:rPr lang="en-GB" sz="3600" dirty="0">
                <a:latin typeface="Montserrat Black" panose="00000A00000000000000" pitchFamily="2" charset="0"/>
              </a:rPr>
              <a:t>Adding Swagger to your project</a:t>
            </a:r>
          </a:p>
        </p:txBody>
      </p:sp>
      <p:sp>
        <p:nvSpPr>
          <p:cNvPr id="7" name="Rectangle 1">
            <a:extLst>
              <a:ext uri="{FF2B5EF4-FFF2-40B4-BE49-F238E27FC236}">
                <a16:creationId xmlns:a16="http://schemas.microsoft.com/office/drawing/2014/main" id="{7BE0533E-0C89-542D-AA9F-E6720AC1C960}"/>
              </a:ext>
            </a:extLst>
          </p:cNvPr>
          <p:cNvSpPr txBox="1">
            <a:spLocks noChangeArrowheads="1"/>
          </p:cNvSpPr>
          <p:nvPr/>
        </p:nvSpPr>
        <p:spPr bwMode="auto">
          <a:xfrm>
            <a:off x="767869" y="4120307"/>
            <a:ext cx="5239470" cy="307777"/>
          </a:xfrm>
          <a:prstGeom prst="rect">
            <a:avLst/>
          </a:prstGeom>
          <a:solidFill>
            <a:schemeClr val="tx1"/>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SzTx/>
              <a:buFontTx/>
              <a:buNone/>
            </a:pPr>
            <a:r>
              <a:rPr lang="en-US" altLang="en-US" sz="1400" b="0" dirty="0" err="1">
                <a:solidFill>
                  <a:schemeClr val="bg2"/>
                </a:solidFill>
                <a:latin typeface="Consolas" panose="020B0609020204030204" pitchFamily="49" charset="0"/>
              </a:rPr>
              <a:t>mvn</a:t>
            </a:r>
            <a:r>
              <a:rPr lang="en-US" altLang="en-US" sz="1400" b="0" dirty="0">
                <a:solidFill>
                  <a:schemeClr val="bg2"/>
                </a:solidFill>
                <a:latin typeface="Consolas" panose="020B0609020204030204" pitchFamily="49" charset="0"/>
              </a:rPr>
              <a:t> clean package</a:t>
            </a:r>
          </a:p>
        </p:txBody>
      </p:sp>
      <p:sp>
        <p:nvSpPr>
          <p:cNvPr id="8" name="Rectangle 1">
            <a:extLst>
              <a:ext uri="{FF2B5EF4-FFF2-40B4-BE49-F238E27FC236}">
                <a16:creationId xmlns:a16="http://schemas.microsoft.com/office/drawing/2014/main" id="{129BD678-F613-BE7D-E366-4AED088EA107}"/>
              </a:ext>
            </a:extLst>
          </p:cNvPr>
          <p:cNvSpPr txBox="1">
            <a:spLocks noChangeArrowheads="1"/>
          </p:cNvSpPr>
          <p:nvPr/>
        </p:nvSpPr>
        <p:spPr bwMode="auto">
          <a:xfrm>
            <a:off x="767869" y="5301232"/>
            <a:ext cx="5239470" cy="307777"/>
          </a:xfrm>
          <a:prstGeom prst="rect">
            <a:avLst/>
          </a:prstGeom>
          <a:solidFill>
            <a:schemeClr val="tx1"/>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SzTx/>
              <a:buFontTx/>
              <a:buNone/>
            </a:pPr>
            <a:r>
              <a:rPr lang="en-US" altLang="en-US" sz="1400" b="0" dirty="0">
                <a:solidFill>
                  <a:schemeClr val="bg2"/>
                </a:solidFill>
                <a:latin typeface="Consolas" panose="020B0609020204030204" pitchFamily="49" charset="0"/>
              </a:rPr>
              <a:t>java -jar .\target\todo-0.0.1-SNAPSHOT.jar</a:t>
            </a:r>
          </a:p>
        </p:txBody>
      </p:sp>
      <p:pic>
        <p:nvPicPr>
          <p:cNvPr id="11" name="Picture 10">
            <a:extLst>
              <a:ext uri="{FF2B5EF4-FFF2-40B4-BE49-F238E27FC236}">
                <a16:creationId xmlns:a16="http://schemas.microsoft.com/office/drawing/2014/main" id="{673096A4-9850-65F7-2C82-FA3F85170A39}"/>
              </a:ext>
            </a:extLst>
          </p:cNvPr>
          <p:cNvPicPr>
            <a:picLocks noChangeAspect="1"/>
          </p:cNvPicPr>
          <p:nvPr/>
        </p:nvPicPr>
        <p:blipFill>
          <a:blip r:embed="rId4"/>
          <a:stretch>
            <a:fillRect/>
          </a:stretch>
        </p:blipFill>
        <p:spPr>
          <a:xfrm>
            <a:off x="6636847" y="1460148"/>
            <a:ext cx="5152538" cy="4148861"/>
          </a:xfrm>
          <a:prstGeom prst="rect">
            <a:avLst/>
          </a:prstGeom>
          <a:ln>
            <a:solidFill>
              <a:schemeClr val="bg1">
                <a:lumMod val="85000"/>
              </a:schemeClr>
            </a:solidFill>
          </a:ln>
          <a:effectLst>
            <a:outerShdw blurRad="50800" dist="38100" dir="2700000" algn="tl" rotWithShape="0">
              <a:prstClr val="black">
                <a:alpha val="40000"/>
              </a:prstClr>
            </a:outerShdw>
          </a:effectLst>
        </p:spPr>
      </p:pic>
      <p:grpSp>
        <p:nvGrpSpPr>
          <p:cNvPr id="21" name="Group 20">
            <a:extLst>
              <a:ext uri="{FF2B5EF4-FFF2-40B4-BE49-F238E27FC236}">
                <a16:creationId xmlns:a16="http://schemas.microsoft.com/office/drawing/2014/main" id="{E55D56E2-61D7-E22F-4EAF-FED06C3EC648}"/>
              </a:ext>
            </a:extLst>
          </p:cNvPr>
          <p:cNvGrpSpPr/>
          <p:nvPr/>
        </p:nvGrpSpPr>
        <p:grpSpPr>
          <a:xfrm>
            <a:off x="767869" y="1207374"/>
            <a:ext cx="5303883" cy="498309"/>
            <a:chOff x="459608" y="1134778"/>
            <a:chExt cx="5303883" cy="498309"/>
          </a:xfrm>
        </p:grpSpPr>
        <p:sp>
          <p:nvSpPr>
            <p:cNvPr id="14" name="Rectangle 13">
              <a:extLst>
                <a:ext uri="{FF2B5EF4-FFF2-40B4-BE49-F238E27FC236}">
                  <a16:creationId xmlns:a16="http://schemas.microsoft.com/office/drawing/2014/main" id="{E9101809-9908-6EF4-8C91-7C6D71ED81A3}"/>
                </a:ext>
              </a:extLst>
            </p:cNvPr>
            <p:cNvSpPr/>
            <p:nvPr/>
          </p:nvSpPr>
          <p:spPr>
            <a:xfrm>
              <a:off x="889100" y="1134778"/>
              <a:ext cx="4874391" cy="49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accent1">
                      <a:lumMod val="90000"/>
                      <a:lumOff val="10000"/>
                    </a:schemeClr>
                  </a:solidFill>
                </a:rPr>
                <a:t>Add the following dependency to your project POM:</a:t>
              </a:r>
            </a:p>
          </p:txBody>
        </p:sp>
        <p:pic>
          <p:nvPicPr>
            <p:cNvPr id="13" name="Picture 12" descr="Icon&#10;&#10;Description automatically generated">
              <a:extLst>
                <a:ext uri="{FF2B5EF4-FFF2-40B4-BE49-F238E27FC236}">
                  <a16:creationId xmlns:a16="http://schemas.microsoft.com/office/drawing/2014/main" id="{2838CB7E-7C92-4BCF-D5CB-63F6784B9AAC}"/>
                </a:ext>
              </a:extLst>
            </p:cNvPr>
            <p:cNvPicPr>
              <a:picLocks noChangeAspect="1"/>
            </p:cNvPicPr>
            <p:nvPr/>
          </p:nvPicPr>
          <p:blipFill>
            <a:blip r:embed="rId5"/>
            <a:stretch>
              <a:fillRect/>
            </a:stretch>
          </p:blipFill>
          <p:spPr>
            <a:xfrm>
              <a:off x="459608" y="1171108"/>
              <a:ext cx="429492" cy="429492"/>
            </a:xfrm>
            <a:prstGeom prst="rect">
              <a:avLst/>
            </a:prstGeom>
            <a:effectLst/>
          </p:spPr>
        </p:pic>
      </p:grpSp>
      <p:grpSp>
        <p:nvGrpSpPr>
          <p:cNvPr id="22" name="Group 21">
            <a:extLst>
              <a:ext uri="{FF2B5EF4-FFF2-40B4-BE49-F238E27FC236}">
                <a16:creationId xmlns:a16="http://schemas.microsoft.com/office/drawing/2014/main" id="{48897918-E921-51B1-2F22-B8977E1840DE}"/>
              </a:ext>
            </a:extLst>
          </p:cNvPr>
          <p:cNvGrpSpPr/>
          <p:nvPr/>
        </p:nvGrpSpPr>
        <p:grpSpPr>
          <a:xfrm>
            <a:off x="767869" y="5907388"/>
            <a:ext cx="6031765" cy="498309"/>
            <a:chOff x="459608" y="1134778"/>
            <a:chExt cx="5303883" cy="498309"/>
          </a:xfrm>
          <a:noFill/>
          <a:effectLst/>
        </p:grpSpPr>
        <p:sp>
          <p:nvSpPr>
            <p:cNvPr id="23" name="Rectangle 22">
              <a:extLst>
                <a:ext uri="{FF2B5EF4-FFF2-40B4-BE49-F238E27FC236}">
                  <a16:creationId xmlns:a16="http://schemas.microsoft.com/office/drawing/2014/main" id="{6FABD92F-117F-3685-F92F-C3AB1D68A983}"/>
                </a:ext>
              </a:extLst>
            </p:cNvPr>
            <p:cNvSpPr/>
            <p:nvPr/>
          </p:nvSpPr>
          <p:spPr>
            <a:xfrm>
              <a:off x="889100" y="1134778"/>
              <a:ext cx="4874391" cy="49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accent1">
                      <a:lumMod val="90000"/>
                      <a:lumOff val="10000"/>
                    </a:schemeClr>
                  </a:solidFill>
                </a:rPr>
                <a:t>Browse to the following URL: </a:t>
              </a:r>
              <a:r>
                <a:rPr lang="en-GB" dirty="0">
                  <a:solidFill>
                    <a:schemeClr val="accent4">
                      <a:lumMod val="75000"/>
                    </a:schemeClr>
                  </a:solidFill>
                </a:rPr>
                <a:t>http://localhost:8080/swagger-ui/index.html</a:t>
              </a:r>
            </a:p>
          </p:txBody>
        </p:sp>
        <p:pic>
          <p:nvPicPr>
            <p:cNvPr id="24" name="Picture 23" descr="Icon&#10;&#10;Description automatically generated">
              <a:extLst>
                <a:ext uri="{FF2B5EF4-FFF2-40B4-BE49-F238E27FC236}">
                  <a16:creationId xmlns:a16="http://schemas.microsoft.com/office/drawing/2014/main" id="{B7101DF4-6A9A-113F-E1D0-8DE709390CA7}"/>
                </a:ext>
              </a:extLst>
            </p:cNvPr>
            <p:cNvPicPr>
              <a:picLocks noChangeAspect="1"/>
            </p:cNvPicPr>
            <p:nvPr/>
          </p:nvPicPr>
          <p:blipFill>
            <a:blip r:embed="rId5"/>
            <a:stretch>
              <a:fillRect/>
            </a:stretch>
          </p:blipFill>
          <p:spPr>
            <a:xfrm>
              <a:off x="459608" y="1171108"/>
              <a:ext cx="429492" cy="429492"/>
            </a:xfrm>
            <a:prstGeom prst="rect">
              <a:avLst/>
            </a:prstGeom>
            <a:grpFill/>
            <a:ln>
              <a:noFill/>
            </a:ln>
            <a:effectLst>
              <a:outerShdw blurRad="50800" dist="38100" dir="2700000" algn="tl" rotWithShape="0">
                <a:prstClr val="black">
                  <a:alpha val="40000"/>
                </a:prstClr>
              </a:outerShdw>
            </a:effectLst>
          </p:spPr>
        </p:pic>
      </p:grpSp>
      <p:grpSp>
        <p:nvGrpSpPr>
          <p:cNvPr id="25" name="Group 24">
            <a:extLst>
              <a:ext uri="{FF2B5EF4-FFF2-40B4-BE49-F238E27FC236}">
                <a16:creationId xmlns:a16="http://schemas.microsoft.com/office/drawing/2014/main" id="{673F24BC-75B2-9771-3CBD-48331BDF8073}"/>
              </a:ext>
            </a:extLst>
          </p:cNvPr>
          <p:cNvGrpSpPr/>
          <p:nvPr/>
        </p:nvGrpSpPr>
        <p:grpSpPr>
          <a:xfrm>
            <a:off x="767869" y="4761296"/>
            <a:ext cx="6031765" cy="498309"/>
            <a:chOff x="459608" y="1134778"/>
            <a:chExt cx="5303883" cy="498309"/>
          </a:xfrm>
          <a:noFill/>
          <a:effectLst/>
        </p:grpSpPr>
        <p:sp>
          <p:nvSpPr>
            <p:cNvPr id="26" name="Rectangle 25">
              <a:extLst>
                <a:ext uri="{FF2B5EF4-FFF2-40B4-BE49-F238E27FC236}">
                  <a16:creationId xmlns:a16="http://schemas.microsoft.com/office/drawing/2014/main" id="{AA9D9037-10F0-14C8-51CD-402528003B29}"/>
                </a:ext>
              </a:extLst>
            </p:cNvPr>
            <p:cNvSpPr/>
            <p:nvPr/>
          </p:nvSpPr>
          <p:spPr>
            <a:xfrm>
              <a:off x="889100" y="1134778"/>
              <a:ext cx="4874391" cy="49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accent1">
                      <a:lumMod val="90000"/>
                      <a:lumOff val="10000"/>
                    </a:schemeClr>
                  </a:solidFill>
                </a:rPr>
                <a:t>Run application:</a:t>
              </a:r>
            </a:p>
          </p:txBody>
        </p:sp>
        <p:pic>
          <p:nvPicPr>
            <p:cNvPr id="27" name="Picture 26" descr="Icon&#10;&#10;Description automatically generated">
              <a:extLst>
                <a:ext uri="{FF2B5EF4-FFF2-40B4-BE49-F238E27FC236}">
                  <a16:creationId xmlns:a16="http://schemas.microsoft.com/office/drawing/2014/main" id="{0ACD8CA9-CAE4-9024-F2BC-A60CFFF7BBEF}"/>
                </a:ext>
              </a:extLst>
            </p:cNvPr>
            <p:cNvPicPr>
              <a:picLocks noChangeAspect="1"/>
            </p:cNvPicPr>
            <p:nvPr/>
          </p:nvPicPr>
          <p:blipFill>
            <a:blip r:embed="rId5"/>
            <a:stretch>
              <a:fillRect/>
            </a:stretch>
          </p:blipFill>
          <p:spPr>
            <a:xfrm>
              <a:off x="459608" y="1171108"/>
              <a:ext cx="429492" cy="429492"/>
            </a:xfrm>
            <a:prstGeom prst="rect">
              <a:avLst/>
            </a:prstGeom>
            <a:grpFill/>
            <a:ln>
              <a:noFill/>
            </a:ln>
            <a:effectLst>
              <a:outerShdw blurRad="50800" dist="38100" dir="2700000" algn="tl" rotWithShape="0">
                <a:prstClr val="black">
                  <a:alpha val="40000"/>
                </a:prstClr>
              </a:outerShdw>
            </a:effectLst>
          </p:spPr>
        </p:pic>
      </p:grpSp>
      <p:grpSp>
        <p:nvGrpSpPr>
          <p:cNvPr id="28" name="Group 27">
            <a:extLst>
              <a:ext uri="{FF2B5EF4-FFF2-40B4-BE49-F238E27FC236}">
                <a16:creationId xmlns:a16="http://schemas.microsoft.com/office/drawing/2014/main" id="{CF861A25-7221-361F-0BBC-A9839A3C5898}"/>
              </a:ext>
            </a:extLst>
          </p:cNvPr>
          <p:cNvGrpSpPr/>
          <p:nvPr/>
        </p:nvGrpSpPr>
        <p:grpSpPr>
          <a:xfrm>
            <a:off x="767869" y="3557040"/>
            <a:ext cx="6031765" cy="498309"/>
            <a:chOff x="459608" y="1134778"/>
            <a:chExt cx="5303883" cy="498309"/>
          </a:xfrm>
          <a:noFill/>
          <a:effectLst/>
        </p:grpSpPr>
        <p:sp>
          <p:nvSpPr>
            <p:cNvPr id="29" name="Rectangle 28">
              <a:extLst>
                <a:ext uri="{FF2B5EF4-FFF2-40B4-BE49-F238E27FC236}">
                  <a16:creationId xmlns:a16="http://schemas.microsoft.com/office/drawing/2014/main" id="{DFFA198E-5A0A-F20D-CCF2-995117E49080}"/>
                </a:ext>
              </a:extLst>
            </p:cNvPr>
            <p:cNvSpPr/>
            <p:nvPr/>
          </p:nvSpPr>
          <p:spPr>
            <a:xfrm>
              <a:off x="889100" y="1134778"/>
              <a:ext cx="4874391" cy="49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accent1">
                      <a:lumMod val="90000"/>
                      <a:lumOff val="10000"/>
                    </a:schemeClr>
                  </a:solidFill>
                </a:rPr>
                <a:t>Rebuild application:</a:t>
              </a:r>
            </a:p>
          </p:txBody>
        </p:sp>
        <p:pic>
          <p:nvPicPr>
            <p:cNvPr id="30" name="Picture 29" descr="Icon&#10;&#10;Description automatically generated">
              <a:extLst>
                <a:ext uri="{FF2B5EF4-FFF2-40B4-BE49-F238E27FC236}">
                  <a16:creationId xmlns:a16="http://schemas.microsoft.com/office/drawing/2014/main" id="{00AFC6DB-6BE7-6BF7-9497-8640FEE3B6A3}"/>
                </a:ext>
              </a:extLst>
            </p:cNvPr>
            <p:cNvPicPr>
              <a:picLocks noChangeAspect="1"/>
            </p:cNvPicPr>
            <p:nvPr/>
          </p:nvPicPr>
          <p:blipFill>
            <a:blip r:embed="rId5"/>
            <a:stretch>
              <a:fillRect/>
            </a:stretch>
          </p:blipFill>
          <p:spPr>
            <a:xfrm>
              <a:off x="459608" y="1171108"/>
              <a:ext cx="429492" cy="429492"/>
            </a:xfrm>
            <a:prstGeom prst="rect">
              <a:avLst/>
            </a:prstGeom>
            <a:grpFill/>
            <a:ln>
              <a:noFill/>
            </a:ln>
            <a:effectLst/>
          </p:spPr>
        </p:pic>
      </p:grpSp>
      <p:cxnSp>
        <p:nvCxnSpPr>
          <p:cNvPr id="35" name="Straight Arrow Connector 34">
            <a:extLst>
              <a:ext uri="{FF2B5EF4-FFF2-40B4-BE49-F238E27FC236}">
                <a16:creationId xmlns:a16="http://schemas.microsoft.com/office/drawing/2014/main" id="{DC6A75C2-9F35-5BAE-EE87-F7212FA9A749}"/>
              </a:ext>
            </a:extLst>
          </p:cNvPr>
          <p:cNvCxnSpPr>
            <a:cxnSpLocks/>
            <a:stCxn id="41" idx="3"/>
          </p:cNvCxnSpPr>
          <p:nvPr/>
        </p:nvCxnSpPr>
        <p:spPr>
          <a:xfrm flipV="1">
            <a:off x="6527259" y="5686662"/>
            <a:ext cx="393063" cy="503024"/>
          </a:xfrm>
          <a:prstGeom prst="straightConnector1">
            <a:avLst/>
          </a:prstGeom>
          <a:ln w="28575">
            <a:solidFill>
              <a:schemeClr val="accent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6F3E1209-8071-9EAD-5640-82C1F6D8FCFF}"/>
              </a:ext>
            </a:extLst>
          </p:cNvPr>
          <p:cNvSpPr>
            <a:spLocks noGrp="1"/>
          </p:cNvSpPr>
          <p:nvPr>
            <p:ph type="sldNum" sz="quarter" idx="4"/>
          </p:nvPr>
        </p:nvSpPr>
        <p:spPr/>
        <p:txBody>
          <a:bodyPr/>
          <a:lstStyle/>
          <a:p>
            <a:fld id="{EF892D59-8F09-EF4B-AD6D-DA609442F868}" type="slidenum">
              <a:rPr lang="en-GB" smtClean="0"/>
              <a:pPr/>
              <a:t>15</a:t>
            </a:fld>
            <a:endParaRPr lang="en-GB"/>
          </a:p>
        </p:txBody>
      </p:sp>
    </p:spTree>
    <p:extLst>
      <p:ext uri="{BB962C8B-B14F-4D97-AF65-F5344CB8AC3E}">
        <p14:creationId xmlns:p14="http://schemas.microsoft.com/office/powerpoint/2010/main" val="417769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6A5A-ECD2-8AF7-314E-2AD711D91E49}"/>
              </a:ext>
            </a:extLst>
          </p:cNvPr>
          <p:cNvSpPr>
            <a:spLocks noGrp="1"/>
          </p:cNvSpPr>
          <p:nvPr>
            <p:ph type="ctrTitle"/>
          </p:nvPr>
        </p:nvSpPr>
        <p:spPr/>
        <p:txBody>
          <a:bodyPr/>
          <a:lstStyle/>
          <a:p>
            <a:r>
              <a:rPr lang="en-GB" dirty="0"/>
              <a:t>Building the controller</a:t>
            </a:r>
          </a:p>
        </p:txBody>
      </p:sp>
      <p:sp>
        <p:nvSpPr>
          <p:cNvPr id="3" name="Text Placeholder 2">
            <a:extLst>
              <a:ext uri="{FF2B5EF4-FFF2-40B4-BE49-F238E27FC236}">
                <a16:creationId xmlns:a16="http://schemas.microsoft.com/office/drawing/2014/main" id="{2CD3BCCC-EABF-C808-F92D-CBA09A99CF50}"/>
              </a:ext>
            </a:extLst>
          </p:cNvPr>
          <p:cNvSpPr>
            <a:spLocks noGrp="1"/>
          </p:cNvSpPr>
          <p:nvPr>
            <p:ph type="body" sz="quarter" idx="10"/>
          </p:nvPr>
        </p:nvSpPr>
        <p:spPr/>
        <p:txBody>
          <a:bodyPr/>
          <a:lstStyle/>
          <a:p>
            <a:pPr marL="285750" indent="-285750">
              <a:buFont typeface="Arial" panose="020B0604020202020204" pitchFamily="34" charset="0"/>
              <a:buChar char="•"/>
            </a:pPr>
            <a:r>
              <a:rPr lang="en-GB" dirty="0"/>
              <a:t>Instructor Demo</a:t>
            </a:r>
          </a:p>
          <a:p>
            <a:pPr marL="285750" indent="-285750">
              <a:buFont typeface="Arial" panose="020B0604020202020204" pitchFamily="34" charset="0"/>
              <a:buChar char="•"/>
            </a:pPr>
            <a:r>
              <a:rPr lang="en-GB" dirty="0"/>
              <a:t>Lab 2 – Creating the Controller</a:t>
            </a:r>
          </a:p>
        </p:txBody>
      </p:sp>
    </p:spTree>
    <p:extLst>
      <p:ext uri="{BB962C8B-B14F-4D97-AF65-F5344CB8AC3E}">
        <p14:creationId xmlns:p14="http://schemas.microsoft.com/office/powerpoint/2010/main" val="48614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E507856-9902-CCBD-30F1-893C8E09EC1E}"/>
              </a:ext>
            </a:extLst>
          </p:cNvPr>
          <p:cNvSpPr/>
          <p:nvPr/>
        </p:nvSpPr>
        <p:spPr>
          <a:xfrm>
            <a:off x="5907962" y="2956841"/>
            <a:ext cx="2142148" cy="1856509"/>
          </a:xfrm>
          <a:prstGeom prst="roundRect">
            <a:avLst>
              <a:gd name="adj" fmla="val 3642"/>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1D153E62-78ED-58FF-37E3-7E42C2FA6D8C}"/>
              </a:ext>
            </a:extLst>
          </p:cNvPr>
          <p:cNvSpPr>
            <a:spLocks noGrp="1"/>
          </p:cNvSpPr>
          <p:nvPr>
            <p:ph type="body" sz="quarter" idx="10"/>
          </p:nvPr>
        </p:nvSpPr>
        <p:spPr>
          <a:xfrm>
            <a:off x="5150166" y="6282041"/>
            <a:ext cx="3443732" cy="205622"/>
          </a:xfrm>
          <a:solidFill>
            <a:schemeClr val="bg1"/>
          </a:solidFill>
        </p:spPr>
        <p:txBody>
          <a:bodyPr/>
          <a:lstStyle/>
          <a:p>
            <a:pPr algn="ctr"/>
            <a:r>
              <a:rPr lang="en-GB" sz="1200" b="1" dirty="0">
                <a:solidFill>
                  <a:schemeClr val="accent2">
                    <a:lumMod val="50000"/>
                  </a:schemeClr>
                </a:solidFill>
                <a:latin typeface="+mn-lt"/>
              </a:rPr>
              <a:t>Managed by Spring Data (no code)</a:t>
            </a:r>
          </a:p>
        </p:txBody>
      </p:sp>
      <p:sp>
        <p:nvSpPr>
          <p:cNvPr id="2" name="Text Placeholder 1">
            <a:extLst>
              <a:ext uri="{FF2B5EF4-FFF2-40B4-BE49-F238E27FC236}">
                <a16:creationId xmlns:a16="http://schemas.microsoft.com/office/drawing/2014/main" id="{AD8EBD90-E1BC-F017-722B-E10ACB6993E5}"/>
              </a:ext>
            </a:extLst>
          </p:cNvPr>
          <p:cNvSpPr>
            <a:spLocks noGrp="1"/>
          </p:cNvSpPr>
          <p:nvPr>
            <p:ph type="body" sz="quarter" idx="15"/>
          </p:nvPr>
        </p:nvSpPr>
        <p:spPr>
          <a:xfrm>
            <a:off x="409039" y="1131607"/>
            <a:ext cx="3190194" cy="5119407"/>
          </a:xfrm>
        </p:spPr>
        <p:txBody>
          <a:bodyPr/>
          <a:lstStyle/>
          <a:p>
            <a:r>
              <a:rPr lang="en-GB" sz="3200" dirty="0">
                <a:solidFill>
                  <a:schemeClr val="tx2"/>
                </a:solidFill>
                <a:latin typeface="Montserrat Black" panose="00000A00000000000000" pitchFamily="2" charset="0"/>
              </a:rPr>
              <a:t>ACCESSING</a:t>
            </a:r>
            <a:br>
              <a:rPr lang="en-GB" sz="3200" dirty="0">
                <a:solidFill>
                  <a:schemeClr val="tx2"/>
                </a:solidFill>
                <a:latin typeface="Montserrat Black" panose="00000A00000000000000" pitchFamily="2" charset="0"/>
              </a:rPr>
            </a:br>
            <a:r>
              <a:rPr lang="en-GB" sz="3200" dirty="0">
                <a:solidFill>
                  <a:schemeClr val="tx2"/>
                </a:solidFill>
                <a:latin typeface="Montserrat Black" panose="00000A00000000000000" pitchFamily="2" charset="0"/>
              </a:rPr>
              <a:t>DATA WITH</a:t>
            </a:r>
            <a:br>
              <a:rPr lang="en-GB" sz="3200" dirty="0">
                <a:solidFill>
                  <a:schemeClr val="tx2"/>
                </a:solidFill>
                <a:latin typeface="Montserrat Black" panose="00000A00000000000000" pitchFamily="2" charset="0"/>
              </a:rPr>
            </a:br>
            <a:r>
              <a:rPr lang="en-GB" sz="3200" dirty="0">
                <a:solidFill>
                  <a:schemeClr val="tx2"/>
                </a:solidFill>
                <a:latin typeface="Montserrat Black" panose="00000A00000000000000" pitchFamily="2" charset="0"/>
              </a:rPr>
              <a:t>SPRING DATA</a:t>
            </a:r>
          </a:p>
        </p:txBody>
      </p:sp>
      <p:sp>
        <p:nvSpPr>
          <p:cNvPr id="4" name="Cylinder 3">
            <a:extLst>
              <a:ext uri="{FF2B5EF4-FFF2-40B4-BE49-F238E27FC236}">
                <a16:creationId xmlns:a16="http://schemas.microsoft.com/office/drawing/2014/main" id="{5E9FB51A-DBF7-80DB-D6E8-971A4E86848C}"/>
              </a:ext>
            </a:extLst>
          </p:cNvPr>
          <p:cNvSpPr/>
          <p:nvPr/>
        </p:nvSpPr>
        <p:spPr>
          <a:xfrm>
            <a:off x="6649724" y="5318760"/>
            <a:ext cx="658624" cy="854007"/>
          </a:xfrm>
          <a:prstGeom prst="can">
            <a:avLst/>
          </a:prstGeom>
          <a:solidFill>
            <a:schemeClr val="tx1">
              <a:lumMod val="90000"/>
              <a:lumOff val="10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 name="Rectangle 4">
            <a:extLst>
              <a:ext uri="{FF2B5EF4-FFF2-40B4-BE49-F238E27FC236}">
                <a16:creationId xmlns:a16="http://schemas.microsoft.com/office/drawing/2014/main" id="{79AB8970-CABB-904E-D492-380845ABEADC}"/>
              </a:ext>
            </a:extLst>
          </p:cNvPr>
          <p:cNvSpPr/>
          <p:nvPr/>
        </p:nvSpPr>
        <p:spPr>
          <a:xfrm>
            <a:off x="6108107" y="3635927"/>
            <a:ext cx="1741858" cy="489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schemeClr>
                </a:solidFill>
              </a:rPr>
              <a:t>Hibernate</a:t>
            </a:r>
          </a:p>
        </p:txBody>
      </p:sp>
      <p:sp>
        <p:nvSpPr>
          <p:cNvPr id="6" name="Rectangle 5">
            <a:extLst>
              <a:ext uri="{FF2B5EF4-FFF2-40B4-BE49-F238E27FC236}">
                <a16:creationId xmlns:a16="http://schemas.microsoft.com/office/drawing/2014/main" id="{7A51DDCF-6A33-6981-5939-51F3E60C7DFE}"/>
              </a:ext>
            </a:extLst>
          </p:cNvPr>
          <p:cNvSpPr/>
          <p:nvPr/>
        </p:nvSpPr>
        <p:spPr>
          <a:xfrm>
            <a:off x="6108107" y="4143715"/>
            <a:ext cx="1741858" cy="4895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schemeClr>
                </a:solidFill>
              </a:rPr>
              <a:t>JDBC</a:t>
            </a:r>
          </a:p>
        </p:txBody>
      </p:sp>
      <p:sp>
        <p:nvSpPr>
          <p:cNvPr id="7" name="Rectangle 6">
            <a:extLst>
              <a:ext uri="{FF2B5EF4-FFF2-40B4-BE49-F238E27FC236}">
                <a16:creationId xmlns:a16="http://schemas.microsoft.com/office/drawing/2014/main" id="{B2861036-492A-9BA9-D7D0-C297A679D734}"/>
              </a:ext>
            </a:extLst>
          </p:cNvPr>
          <p:cNvSpPr/>
          <p:nvPr/>
        </p:nvSpPr>
        <p:spPr>
          <a:xfrm>
            <a:off x="6108107" y="3128139"/>
            <a:ext cx="1741858" cy="4895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schemeClr>
                </a:solidFill>
              </a:rPr>
              <a:t>JPA</a:t>
            </a:r>
          </a:p>
        </p:txBody>
      </p:sp>
      <p:sp>
        <p:nvSpPr>
          <p:cNvPr id="9" name="Left Brace 8">
            <a:extLst>
              <a:ext uri="{FF2B5EF4-FFF2-40B4-BE49-F238E27FC236}">
                <a16:creationId xmlns:a16="http://schemas.microsoft.com/office/drawing/2014/main" id="{98C302AE-4015-35C5-E800-AC677B5A3C38}"/>
              </a:ext>
            </a:extLst>
          </p:cNvPr>
          <p:cNvSpPr/>
          <p:nvPr/>
        </p:nvSpPr>
        <p:spPr>
          <a:xfrm>
            <a:off x="5483090" y="2956841"/>
            <a:ext cx="415632" cy="18565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0" name="Picture 9" descr="Logo&#10;&#10;Description automatically generated">
            <a:extLst>
              <a:ext uri="{FF2B5EF4-FFF2-40B4-BE49-F238E27FC236}">
                <a16:creationId xmlns:a16="http://schemas.microsoft.com/office/drawing/2014/main" id="{7EA0E178-FFC2-0E82-F16C-E1731D5AF492}"/>
              </a:ext>
            </a:extLst>
          </p:cNvPr>
          <p:cNvPicPr>
            <a:picLocks noChangeAspect="1"/>
          </p:cNvPicPr>
          <p:nvPr/>
        </p:nvPicPr>
        <p:blipFill>
          <a:blip r:embed="rId3"/>
          <a:stretch>
            <a:fillRect/>
          </a:stretch>
        </p:blipFill>
        <p:spPr>
          <a:xfrm>
            <a:off x="4594397" y="3470719"/>
            <a:ext cx="787773" cy="669607"/>
          </a:xfrm>
          <a:prstGeom prst="rect">
            <a:avLst/>
          </a:prstGeom>
        </p:spPr>
      </p:pic>
      <p:sp>
        <p:nvSpPr>
          <p:cNvPr id="11" name="Rectangle 10">
            <a:extLst>
              <a:ext uri="{FF2B5EF4-FFF2-40B4-BE49-F238E27FC236}">
                <a16:creationId xmlns:a16="http://schemas.microsoft.com/office/drawing/2014/main" id="{A51088FE-3194-B5CE-5681-A731AE0CC540}"/>
              </a:ext>
            </a:extLst>
          </p:cNvPr>
          <p:cNvSpPr/>
          <p:nvPr/>
        </p:nvSpPr>
        <p:spPr>
          <a:xfrm>
            <a:off x="6108107" y="2256947"/>
            <a:ext cx="1741858" cy="80598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Spring Data Repository</a:t>
            </a:r>
          </a:p>
        </p:txBody>
      </p:sp>
      <p:cxnSp>
        <p:nvCxnSpPr>
          <p:cNvPr id="13" name="Straight Arrow Connector 12">
            <a:extLst>
              <a:ext uri="{FF2B5EF4-FFF2-40B4-BE49-F238E27FC236}">
                <a16:creationId xmlns:a16="http://schemas.microsoft.com/office/drawing/2014/main" id="{1164C12D-40E5-38A8-1D74-E1B728791E15}"/>
              </a:ext>
            </a:extLst>
          </p:cNvPr>
          <p:cNvCxnSpPr>
            <a:cxnSpLocks/>
          </p:cNvCxnSpPr>
          <p:nvPr/>
        </p:nvCxnSpPr>
        <p:spPr>
          <a:xfrm>
            <a:off x="6979036" y="4813350"/>
            <a:ext cx="0" cy="50541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20D7414-77A2-F3E9-CFD3-4176296B2A17}"/>
              </a:ext>
            </a:extLst>
          </p:cNvPr>
          <p:cNvPicPr>
            <a:picLocks noChangeAspect="1"/>
          </p:cNvPicPr>
          <p:nvPr/>
        </p:nvPicPr>
        <p:blipFill>
          <a:blip r:embed="rId4"/>
          <a:stretch>
            <a:fillRect/>
          </a:stretch>
        </p:blipFill>
        <p:spPr>
          <a:xfrm>
            <a:off x="6460987" y="715439"/>
            <a:ext cx="1036098" cy="1036098"/>
          </a:xfrm>
          <a:prstGeom prst="rect">
            <a:avLst/>
          </a:prstGeom>
        </p:spPr>
      </p:pic>
      <p:cxnSp>
        <p:nvCxnSpPr>
          <p:cNvPr id="16" name="Straight Arrow Connector 15">
            <a:extLst>
              <a:ext uri="{FF2B5EF4-FFF2-40B4-BE49-F238E27FC236}">
                <a16:creationId xmlns:a16="http://schemas.microsoft.com/office/drawing/2014/main" id="{E5B1BBBD-FCE6-32BC-5B7A-26DD3157D0F3}"/>
              </a:ext>
            </a:extLst>
          </p:cNvPr>
          <p:cNvCxnSpPr>
            <a:cxnSpLocks/>
          </p:cNvCxnSpPr>
          <p:nvPr/>
        </p:nvCxnSpPr>
        <p:spPr>
          <a:xfrm>
            <a:off x="6979036" y="1751537"/>
            <a:ext cx="0" cy="50541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9A737B84-D17B-3329-7B98-BF0D58BC5446}"/>
              </a:ext>
            </a:extLst>
          </p:cNvPr>
          <p:cNvSpPr txBox="1">
            <a:spLocks/>
          </p:cNvSpPr>
          <p:nvPr/>
        </p:nvSpPr>
        <p:spPr>
          <a:xfrm>
            <a:off x="8368014" y="370337"/>
            <a:ext cx="3639754" cy="440574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0" dirty="0">
                <a:latin typeface="+mn-lt"/>
              </a:rPr>
              <a:t>Traditionally, Java data access involves a lot of boilerplate code and configuration.</a:t>
            </a:r>
          </a:p>
          <a:p>
            <a:r>
              <a:rPr lang="en-GB" sz="2000" b="0" dirty="0">
                <a:latin typeface="+mn-lt"/>
              </a:rPr>
              <a:t>Spring Data makes it possible to remove the DAO implementations entirely. </a:t>
            </a:r>
          </a:p>
          <a:p>
            <a:r>
              <a:rPr lang="en-GB" sz="2000" b="0" dirty="0">
                <a:latin typeface="+mn-lt"/>
              </a:rPr>
              <a:t>The interface of the DAO is now the only artifact that developers need to explicitly define.  </a:t>
            </a:r>
          </a:p>
          <a:p>
            <a:r>
              <a:rPr lang="en-GB" sz="2000" b="0" dirty="0">
                <a:latin typeface="+mn-lt"/>
              </a:rPr>
              <a:t>Spring Data unify and ease the access to different kinds of persistence stores, both relational database systems and NoSQL data stores.</a:t>
            </a:r>
          </a:p>
        </p:txBody>
      </p:sp>
      <p:sp>
        <p:nvSpPr>
          <p:cNvPr id="12" name="Slide Number Placeholder 11">
            <a:extLst>
              <a:ext uri="{FF2B5EF4-FFF2-40B4-BE49-F238E27FC236}">
                <a16:creationId xmlns:a16="http://schemas.microsoft.com/office/drawing/2014/main" id="{7A4C550D-7B35-B412-A3D9-D59C31B83813}"/>
              </a:ext>
            </a:extLst>
          </p:cNvPr>
          <p:cNvSpPr>
            <a:spLocks noGrp="1"/>
          </p:cNvSpPr>
          <p:nvPr>
            <p:ph type="sldNum" sz="quarter" idx="4"/>
          </p:nvPr>
        </p:nvSpPr>
        <p:spPr/>
        <p:txBody>
          <a:bodyPr/>
          <a:lstStyle/>
          <a:p>
            <a:fld id="{EF892D59-8F09-EF4B-AD6D-DA609442F868}" type="slidenum">
              <a:rPr lang="en-GB" smtClean="0"/>
              <a:pPr/>
              <a:t>17</a:t>
            </a:fld>
            <a:endParaRPr lang="en-GB"/>
          </a:p>
        </p:txBody>
      </p:sp>
    </p:spTree>
    <p:extLst>
      <p:ext uri="{BB962C8B-B14F-4D97-AF65-F5344CB8AC3E}">
        <p14:creationId xmlns:p14="http://schemas.microsoft.com/office/powerpoint/2010/main" val="254350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D0EF5-95EE-1F0A-5FB8-0EE56ECE0E1F}"/>
              </a:ext>
            </a:extLst>
          </p:cNvPr>
          <p:cNvSpPr>
            <a:spLocks noGrp="1"/>
          </p:cNvSpPr>
          <p:nvPr>
            <p:ph type="body" sz="quarter" idx="4294967295"/>
          </p:nvPr>
        </p:nvSpPr>
        <p:spPr>
          <a:xfrm>
            <a:off x="1100137" y="367234"/>
            <a:ext cx="11091863" cy="520700"/>
          </a:xfrm>
        </p:spPr>
        <p:txBody>
          <a:bodyPr/>
          <a:lstStyle/>
          <a:p>
            <a:r>
              <a:rPr lang="en-GB" sz="3200" dirty="0">
                <a:latin typeface="Montserrat Black" panose="00000A00000000000000" pitchFamily="2" charset="0"/>
              </a:rPr>
              <a:t>Spring Data dependencies for our test project</a:t>
            </a:r>
          </a:p>
        </p:txBody>
      </p:sp>
      <p:sp>
        <p:nvSpPr>
          <p:cNvPr id="5" name="Rectangle: Rounded Corners 4">
            <a:extLst>
              <a:ext uri="{FF2B5EF4-FFF2-40B4-BE49-F238E27FC236}">
                <a16:creationId xmlns:a16="http://schemas.microsoft.com/office/drawing/2014/main" id="{55B45746-AB30-07F0-180C-643C96C56AAF}"/>
              </a:ext>
            </a:extLst>
          </p:cNvPr>
          <p:cNvSpPr/>
          <p:nvPr/>
        </p:nvSpPr>
        <p:spPr>
          <a:xfrm>
            <a:off x="823710" y="1075207"/>
            <a:ext cx="5917558" cy="3051450"/>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1">
            <a:extLst>
              <a:ext uri="{FF2B5EF4-FFF2-40B4-BE49-F238E27FC236}">
                <a16:creationId xmlns:a16="http://schemas.microsoft.com/office/drawing/2014/main" id="{EA3CCFC1-48F2-4656-4C49-21842A7068A0}"/>
              </a:ext>
            </a:extLst>
          </p:cNvPr>
          <p:cNvSpPr txBox="1">
            <a:spLocks noChangeArrowheads="1"/>
          </p:cNvSpPr>
          <p:nvPr/>
        </p:nvSpPr>
        <p:spPr bwMode="auto">
          <a:xfrm>
            <a:off x="1002593" y="1644059"/>
            <a:ext cx="5239470" cy="2308324"/>
          </a:xfrm>
          <a:prstGeom prst="rect">
            <a:avLst/>
          </a:prstGeom>
          <a:solidFill>
            <a:srgbClr val="F8F8F8"/>
          </a:solidFill>
          <a:ln>
            <a:solidFill>
              <a:schemeClr val="bg1">
                <a:lumMod val="65000"/>
              </a:schemeClr>
            </a:solid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&lt;!-- Data --&gt;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&lt;dependency&gt;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&lt;</a:t>
            </a:r>
            <a:r>
              <a:rPr lang="en-US" altLang="en-US" sz="1200" b="0" dirty="0" err="1">
                <a:solidFill>
                  <a:schemeClr val="tx1">
                    <a:lumMod val="75000"/>
                    <a:lumOff val="25000"/>
                  </a:schemeClr>
                </a:solidFill>
                <a:latin typeface="Consolas" panose="020B0609020204030204" pitchFamily="49" charset="0"/>
              </a:rPr>
              <a:t>groupId</a:t>
            </a:r>
            <a:r>
              <a:rPr lang="en-US" altLang="en-US" sz="1200" b="0" dirty="0">
                <a:solidFill>
                  <a:schemeClr val="tx1">
                    <a:lumMod val="75000"/>
                    <a:lumOff val="25000"/>
                  </a:schemeClr>
                </a:solidFill>
                <a:latin typeface="Consolas" panose="020B0609020204030204" pitchFamily="49" charset="0"/>
              </a:rPr>
              <a:t>&gt;</a:t>
            </a:r>
            <a:r>
              <a:rPr lang="en-US" altLang="en-US" sz="1200" b="0" dirty="0" err="1">
                <a:solidFill>
                  <a:schemeClr val="tx1">
                    <a:lumMod val="75000"/>
                    <a:lumOff val="25000"/>
                  </a:schemeClr>
                </a:solidFill>
                <a:latin typeface="Consolas" panose="020B0609020204030204" pitchFamily="49" charset="0"/>
              </a:rPr>
              <a:t>org.springframework.boot</a:t>
            </a:r>
            <a:r>
              <a:rPr lang="en-US" altLang="en-US" sz="1200" b="0" dirty="0">
                <a:solidFill>
                  <a:schemeClr val="tx1">
                    <a:lumMod val="75000"/>
                    <a:lumOff val="25000"/>
                  </a:schemeClr>
                </a:solidFill>
                <a:latin typeface="Consolas" panose="020B0609020204030204" pitchFamily="49" charset="0"/>
              </a:rPr>
              <a:t>&lt;/</a:t>
            </a:r>
            <a:r>
              <a:rPr lang="en-US" altLang="en-US" sz="1200" b="0" dirty="0" err="1">
                <a:solidFill>
                  <a:schemeClr val="tx1">
                    <a:lumMod val="75000"/>
                    <a:lumOff val="25000"/>
                  </a:schemeClr>
                </a:solidFill>
                <a:latin typeface="Consolas" panose="020B0609020204030204" pitchFamily="49" charset="0"/>
              </a:rPr>
              <a:t>groupId</a:t>
            </a:r>
            <a:r>
              <a:rPr lang="en-US" altLang="en-US" sz="1200" b="0" dirty="0">
                <a:solidFill>
                  <a:schemeClr val="tx1">
                    <a:lumMod val="75000"/>
                    <a:lumOff val="25000"/>
                  </a:schemeClr>
                </a:solidFill>
                <a:latin typeface="Consolas" panose="020B0609020204030204" pitchFamily="49" charset="0"/>
              </a:rPr>
              <a:t>&gt;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&lt;</a:t>
            </a:r>
            <a:r>
              <a:rPr lang="en-US" altLang="en-US" sz="1200" b="0" dirty="0" err="1">
                <a:solidFill>
                  <a:schemeClr val="tx1">
                    <a:lumMod val="75000"/>
                    <a:lumOff val="25000"/>
                  </a:schemeClr>
                </a:solidFill>
                <a:latin typeface="Consolas" panose="020B0609020204030204" pitchFamily="49" charset="0"/>
              </a:rPr>
              <a:t>artifactId</a:t>
            </a:r>
            <a:r>
              <a:rPr lang="en-US" altLang="en-US" sz="1200" b="0" dirty="0">
                <a:solidFill>
                  <a:schemeClr val="tx1">
                    <a:lumMod val="75000"/>
                    <a:lumOff val="25000"/>
                  </a:schemeClr>
                </a:solidFill>
                <a:latin typeface="Consolas" panose="020B0609020204030204" pitchFamily="49" charset="0"/>
              </a:rPr>
              <a:t>&gt;spring-boot-starter-data-</a:t>
            </a:r>
            <a:r>
              <a:rPr lang="en-US" altLang="en-US" sz="1200" b="0" dirty="0" err="1">
                <a:solidFill>
                  <a:schemeClr val="tx1">
                    <a:lumMod val="75000"/>
                    <a:lumOff val="25000"/>
                  </a:schemeClr>
                </a:solidFill>
                <a:latin typeface="Consolas" panose="020B0609020204030204" pitchFamily="49" charset="0"/>
              </a:rPr>
              <a:t>jpa</a:t>
            </a:r>
            <a:r>
              <a:rPr lang="en-US" altLang="en-US" sz="1200" b="0" dirty="0">
                <a:solidFill>
                  <a:schemeClr val="tx1">
                    <a:lumMod val="75000"/>
                    <a:lumOff val="25000"/>
                  </a:schemeClr>
                </a:solidFill>
                <a:latin typeface="Consolas" panose="020B0609020204030204" pitchFamily="49" charset="0"/>
              </a:rPr>
              <a:t>&lt;/</a:t>
            </a:r>
            <a:r>
              <a:rPr lang="en-US" altLang="en-US" sz="1200" b="0" dirty="0" err="1">
                <a:solidFill>
                  <a:schemeClr val="tx1">
                    <a:lumMod val="75000"/>
                    <a:lumOff val="25000"/>
                  </a:schemeClr>
                </a:solidFill>
                <a:latin typeface="Consolas" panose="020B0609020204030204" pitchFamily="49" charset="0"/>
              </a:rPr>
              <a:t>artifactId</a:t>
            </a:r>
            <a:r>
              <a:rPr lang="en-US" altLang="en-US" sz="1200" b="0" dirty="0">
                <a:solidFill>
                  <a:schemeClr val="tx1">
                    <a:lumMod val="75000"/>
                    <a:lumOff val="25000"/>
                  </a:schemeClr>
                </a:solidFill>
                <a:latin typeface="Consolas" panose="020B0609020204030204" pitchFamily="49" charset="0"/>
              </a:rPr>
              <a:t>&gt;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&lt;/dependency&gt;</a:t>
            </a:r>
          </a:p>
          <a:p>
            <a:pPr eaLnBrk="0" fontAlgn="base" hangingPunct="0">
              <a:spcBef>
                <a:spcPct val="0"/>
              </a:spcBef>
              <a:spcAft>
                <a:spcPct val="0"/>
              </a:spcAft>
              <a:buSzTx/>
              <a:buFontTx/>
              <a:buNone/>
            </a:pPr>
            <a:endParaRPr lang="en-US" altLang="en-US" sz="1200" b="0" dirty="0">
              <a:solidFill>
                <a:schemeClr val="tx1">
                  <a:lumMod val="75000"/>
                  <a:lumOff val="25000"/>
                </a:schemeClr>
              </a:solidFill>
              <a:latin typeface="Consolas" panose="020B0609020204030204" pitchFamily="49" charset="0"/>
            </a:endParaRP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&lt;!– H2 Database Driver </a:t>
            </a:r>
            <a:r>
              <a:rPr lang="en-US" altLang="en-US" sz="1200" b="0" dirty="0">
                <a:solidFill>
                  <a:schemeClr val="tx1">
                    <a:lumMod val="75000"/>
                    <a:lumOff val="25000"/>
                  </a:schemeClr>
                </a:solidFill>
                <a:latin typeface="Consolas" panose="020B0609020204030204" pitchFamily="49" charset="0"/>
                <a:sym typeface="Wingdings" panose="05000000000000000000" pitchFamily="2" charset="2"/>
              </a:rPr>
              <a:t></a:t>
            </a:r>
            <a:endParaRPr lang="en-US" altLang="en-US" sz="1200" b="0" dirty="0">
              <a:solidFill>
                <a:schemeClr val="tx1">
                  <a:lumMod val="75000"/>
                  <a:lumOff val="25000"/>
                </a:schemeClr>
              </a:solidFill>
              <a:latin typeface="Consolas" panose="020B0609020204030204" pitchFamily="49" charset="0"/>
            </a:endParaRP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&lt;dependency&gt;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&lt;</a:t>
            </a:r>
            <a:r>
              <a:rPr lang="en-US" altLang="en-US" sz="1200" b="0" dirty="0" err="1">
                <a:solidFill>
                  <a:schemeClr val="tx1">
                    <a:lumMod val="75000"/>
                    <a:lumOff val="25000"/>
                  </a:schemeClr>
                </a:solidFill>
                <a:latin typeface="Consolas" panose="020B0609020204030204" pitchFamily="49" charset="0"/>
              </a:rPr>
              <a:t>groupId</a:t>
            </a:r>
            <a:r>
              <a:rPr lang="en-US" altLang="en-US" sz="1200" b="0" dirty="0">
                <a:solidFill>
                  <a:schemeClr val="tx1">
                    <a:lumMod val="75000"/>
                    <a:lumOff val="25000"/>
                  </a:schemeClr>
                </a:solidFill>
                <a:latin typeface="Consolas" panose="020B0609020204030204" pitchFamily="49" charset="0"/>
              </a:rPr>
              <a:t>&gt;com.h2database&lt;/</a:t>
            </a:r>
            <a:r>
              <a:rPr lang="en-US" altLang="en-US" sz="1200" b="0" dirty="0" err="1">
                <a:solidFill>
                  <a:schemeClr val="tx1">
                    <a:lumMod val="75000"/>
                    <a:lumOff val="25000"/>
                  </a:schemeClr>
                </a:solidFill>
                <a:latin typeface="Consolas" panose="020B0609020204030204" pitchFamily="49" charset="0"/>
              </a:rPr>
              <a:t>groupId</a:t>
            </a:r>
            <a:r>
              <a:rPr lang="en-US" altLang="en-US" sz="1200" b="0" dirty="0">
                <a:solidFill>
                  <a:schemeClr val="tx1">
                    <a:lumMod val="75000"/>
                    <a:lumOff val="25000"/>
                  </a:schemeClr>
                </a:solidFill>
                <a:latin typeface="Consolas" panose="020B0609020204030204" pitchFamily="49" charset="0"/>
              </a:rPr>
              <a:t>&gt;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&lt;</a:t>
            </a:r>
            <a:r>
              <a:rPr lang="en-US" altLang="en-US" sz="1200" b="0" dirty="0" err="1">
                <a:solidFill>
                  <a:schemeClr val="tx1">
                    <a:lumMod val="75000"/>
                    <a:lumOff val="25000"/>
                  </a:schemeClr>
                </a:solidFill>
                <a:latin typeface="Consolas" panose="020B0609020204030204" pitchFamily="49" charset="0"/>
              </a:rPr>
              <a:t>artifactId</a:t>
            </a:r>
            <a:r>
              <a:rPr lang="en-US" altLang="en-US" sz="1200" b="0" dirty="0">
                <a:solidFill>
                  <a:schemeClr val="tx1">
                    <a:lumMod val="75000"/>
                    <a:lumOff val="25000"/>
                  </a:schemeClr>
                </a:solidFill>
                <a:latin typeface="Consolas" panose="020B0609020204030204" pitchFamily="49" charset="0"/>
              </a:rPr>
              <a:t>&gt;h2&lt;/</a:t>
            </a:r>
            <a:r>
              <a:rPr lang="en-US" altLang="en-US" sz="1200" b="0" dirty="0" err="1">
                <a:solidFill>
                  <a:schemeClr val="tx1">
                    <a:lumMod val="75000"/>
                    <a:lumOff val="25000"/>
                  </a:schemeClr>
                </a:solidFill>
                <a:latin typeface="Consolas" panose="020B0609020204030204" pitchFamily="49" charset="0"/>
              </a:rPr>
              <a:t>artifactId</a:t>
            </a:r>
            <a:r>
              <a:rPr lang="en-US" altLang="en-US" sz="1200" b="0" dirty="0">
                <a:solidFill>
                  <a:schemeClr val="tx1">
                    <a:lumMod val="75000"/>
                    <a:lumOff val="25000"/>
                  </a:schemeClr>
                </a:solidFill>
                <a:latin typeface="Consolas" panose="020B0609020204030204" pitchFamily="49" charset="0"/>
              </a:rPr>
              <a:t>&gt;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&lt;scope&gt;runtime&lt;/scope&gt;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&lt;/dependency&gt;</a:t>
            </a:r>
          </a:p>
        </p:txBody>
      </p:sp>
      <p:grpSp>
        <p:nvGrpSpPr>
          <p:cNvPr id="7" name="Group 6">
            <a:extLst>
              <a:ext uri="{FF2B5EF4-FFF2-40B4-BE49-F238E27FC236}">
                <a16:creationId xmlns:a16="http://schemas.microsoft.com/office/drawing/2014/main" id="{0FB43D56-563F-C7A5-DE69-07391BDAF3D5}"/>
              </a:ext>
            </a:extLst>
          </p:cNvPr>
          <p:cNvGrpSpPr/>
          <p:nvPr/>
        </p:nvGrpSpPr>
        <p:grpSpPr>
          <a:xfrm>
            <a:off x="964784" y="1129329"/>
            <a:ext cx="5776484" cy="438114"/>
            <a:chOff x="459608" y="1162486"/>
            <a:chExt cx="5303883" cy="438114"/>
          </a:xfrm>
        </p:grpSpPr>
        <p:sp>
          <p:nvSpPr>
            <p:cNvPr id="8" name="Rectangle 7">
              <a:extLst>
                <a:ext uri="{FF2B5EF4-FFF2-40B4-BE49-F238E27FC236}">
                  <a16:creationId xmlns:a16="http://schemas.microsoft.com/office/drawing/2014/main" id="{A55F6ACA-D97B-BC7A-E3C9-95090FAFFEE0}"/>
                </a:ext>
              </a:extLst>
            </p:cNvPr>
            <p:cNvSpPr/>
            <p:nvPr/>
          </p:nvSpPr>
          <p:spPr>
            <a:xfrm>
              <a:off x="889100" y="1162486"/>
              <a:ext cx="4874391" cy="40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accent1">
                      <a:lumMod val="90000"/>
                      <a:lumOff val="10000"/>
                    </a:schemeClr>
                  </a:solidFill>
                </a:rPr>
                <a:t>pom.xml</a:t>
              </a:r>
            </a:p>
          </p:txBody>
        </p:sp>
        <p:pic>
          <p:nvPicPr>
            <p:cNvPr id="9" name="Picture 8" descr="Icon&#10;&#10;Description automatically generated">
              <a:extLst>
                <a:ext uri="{FF2B5EF4-FFF2-40B4-BE49-F238E27FC236}">
                  <a16:creationId xmlns:a16="http://schemas.microsoft.com/office/drawing/2014/main" id="{06EA078D-4DE0-087B-7A09-E5DB5D156F62}"/>
                </a:ext>
              </a:extLst>
            </p:cNvPr>
            <p:cNvPicPr>
              <a:picLocks noChangeAspect="1"/>
            </p:cNvPicPr>
            <p:nvPr/>
          </p:nvPicPr>
          <p:blipFill>
            <a:blip r:embed="rId4"/>
            <a:stretch>
              <a:fillRect/>
            </a:stretch>
          </p:blipFill>
          <p:spPr>
            <a:xfrm>
              <a:off x="459608" y="1171108"/>
              <a:ext cx="429492" cy="429492"/>
            </a:xfrm>
            <a:prstGeom prst="rect">
              <a:avLst/>
            </a:prstGeom>
            <a:effectLst/>
          </p:spPr>
        </p:pic>
      </p:grpSp>
      <p:sp>
        <p:nvSpPr>
          <p:cNvPr id="12" name="Rectangle 11">
            <a:extLst>
              <a:ext uri="{FF2B5EF4-FFF2-40B4-BE49-F238E27FC236}">
                <a16:creationId xmlns:a16="http://schemas.microsoft.com/office/drawing/2014/main" id="{AFE2A7CA-017B-8CAC-8EA9-E78AA7BA2AAC}"/>
              </a:ext>
            </a:extLst>
          </p:cNvPr>
          <p:cNvSpPr/>
          <p:nvPr/>
        </p:nvSpPr>
        <p:spPr>
          <a:xfrm>
            <a:off x="7226168" y="2878169"/>
            <a:ext cx="4276438" cy="75764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90000"/>
                    <a:lumOff val="10000"/>
                  </a:schemeClr>
                </a:solidFill>
              </a:rPr>
              <a:t>H2 Database Driver. The test project will use an in-memory database. No permanent data is held.</a:t>
            </a:r>
          </a:p>
        </p:txBody>
      </p:sp>
      <p:sp>
        <p:nvSpPr>
          <p:cNvPr id="13" name="Rectangle 12">
            <a:extLst>
              <a:ext uri="{FF2B5EF4-FFF2-40B4-BE49-F238E27FC236}">
                <a16:creationId xmlns:a16="http://schemas.microsoft.com/office/drawing/2014/main" id="{B8E42D22-0358-EEFA-0461-CC8DA57A689C}"/>
              </a:ext>
            </a:extLst>
          </p:cNvPr>
          <p:cNvSpPr/>
          <p:nvPr/>
        </p:nvSpPr>
        <p:spPr>
          <a:xfrm>
            <a:off x="7226168" y="2193234"/>
            <a:ext cx="1917832" cy="304555"/>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90000"/>
                    <a:lumOff val="10000"/>
                  </a:schemeClr>
                </a:solidFill>
              </a:rPr>
              <a:t>Spring Data</a:t>
            </a:r>
          </a:p>
        </p:txBody>
      </p:sp>
      <p:sp>
        <p:nvSpPr>
          <p:cNvPr id="19" name="Rectangle: Rounded Corners 18">
            <a:extLst>
              <a:ext uri="{FF2B5EF4-FFF2-40B4-BE49-F238E27FC236}">
                <a16:creationId xmlns:a16="http://schemas.microsoft.com/office/drawing/2014/main" id="{1B0FA454-FAB3-8103-7144-2975194904B7}"/>
              </a:ext>
            </a:extLst>
          </p:cNvPr>
          <p:cNvSpPr/>
          <p:nvPr/>
        </p:nvSpPr>
        <p:spPr>
          <a:xfrm>
            <a:off x="823710" y="4296396"/>
            <a:ext cx="5917558" cy="2191948"/>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
            <a:extLst>
              <a:ext uri="{FF2B5EF4-FFF2-40B4-BE49-F238E27FC236}">
                <a16:creationId xmlns:a16="http://schemas.microsoft.com/office/drawing/2014/main" id="{EE54B022-AFB8-CFDC-BBE7-C7BE52A3695B}"/>
              </a:ext>
            </a:extLst>
          </p:cNvPr>
          <p:cNvSpPr txBox="1">
            <a:spLocks noChangeArrowheads="1"/>
          </p:cNvSpPr>
          <p:nvPr/>
        </p:nvSpPr>
        <p:spPr bwMode="auto">
          <a:xfrm>
            <a:off x="964784" y="4872647"/>
            <a:ext cx="5239470" cy="1384995"/>
          </a:xfrm>
          <a:prstGeom prst="rect">
            <a:avLst/>
          </a:prstGeom>
          <a:solidFill>
            <a:srgbClr val="F8F8F8"/>
          </a:solidFill>
          <a:ln>
            <a:solidFill>
              <a:schemeClr val="bg1">
                <a:lumMod val="65000"/>
              </a:schemeClr>
            </a:solid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Enabling H2 Console</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spring.h2.console.enabled=true</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spring.h2.console.path=/h2</a:t>
            </a:r>
          </a:p>
          <a:p>
            <a:pPr eaLnBrk="0" fontAlgn="base" hangingPunct="0">
              <a:spcBef>
                <a:spcPct val="0"/>
              </a:spcBef>
              <a:spcAft>
                <a:spcPct val="0"/>
              </a:spcAft>
              <a:buSzTx/>
              <a:buFontTx/>
              <a:buNone/>
            </a:pPr>
            <a:endParaRPr lang="en-US" altLang="en-US" sz="1200" b="0" dirty="0">
              <a:solidFill>
                <a:schemeClr val="tx1">
                  <a:lumMod val="75000"/>
                  <a:lumOff val="25000"/>
                </a:schemeClr>
              </a:solidFill>
              <a:latin typeface="Consolas" panose="020B0609020204030204" pitchFamily="49" charset="0"/>
            </a:endParaRP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Disable Hibernate from automatically creating tables</a:t>
            </a:r>
          </a:p>
          <a:p>
            <a:pPr eaLnBrk="0" fontAlgn="base" hangingPunct="0">
              <a:spcBef>
                <a:spcPct val="0"/>
              </a:spcBef>
              <a:spcAft>
                <a:spcPct val="0"/>
              </a:spcAft>
              <a:buSzTx/>
              <a:buFontTx/>
              <a:buNone/>
            </a:pPr>
            <a:r>
              <a:rPr lang="en-US" altLang="en-US" sz="1200" b="0" dirty="0" err="1">
                <a:solidFill>
                  <a:schemeClr val="tx1">
                    <a:lumMod val="75000"/>
                    <a:lumOff val="25000"/>
                  </a:schemeClr>
                </a:solidFill>
                <a:latin typeface="Consolas" panose="020B0609020204030204" pitchFamily="49" charset="0"/>
              </a:rPr>
              <a:t>spring.jpa.hibernate.ddl</a:t>
            </a:r>
            <a:r>
              <a:rPr lang="en-US" altLang="en-US" sz="1200" b="0" dirty="0">
                <a:solidFill>
                  <a:schemeClr val="tx1">
                    <a:lumMod val="75000"/>
                    <a:lumOff val="25000"/>
                  </a:schemeClr>
                </a:solidFill>
                <a:latin typeface="Consolas" panose="020B0609020204030204" pitchFamily="49" charset="0"/>
              </a:rPr>
              <a:t>-auto=none</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spring.datasource.url=jdbc:h2:mem:qa-springboot</a:t>
            </a:r>
          </a:p>
        </p:txBody>
      </p:sp>
      <p:grpSp>
        <p:nvGrpSpPr>
          <p:cNvPr id="21" name="Group 20">
            <a:extLst>
              <a:ext uri="{FF2B5EF4-FFF2-40B4-BE49-F238E27FC236}">
                <a16:creationId xmlns:a16="http://schemas.microsoft.com/office/drawing/2014/main" id="{7B5551AC-DF6E-3508-EF21-22635584C2F1}"/>
              </a:ext>
            </a:extLst>
          </p:cNvPr>
          <p:cNvGrpSpPr/>
          <p:nvPr/>
        </p:nvGrpSpPr>
        <p:grpSpPr>
          <a:xfrm>
            <a:off x="964784" y="4359139"/>
            <a:ext cx="5776484" cy="430107"/>
            <a:chOff x="459608" y="1171108"/>
            <a:chExt cx="5303883" cy="430107"/>
          </a:xfrm>
        </p:grpSpPr>
        <p:sp>
          <p:nvSpPr>
            <p:cNvPr id="22" name="Rectangle 21">
              <a:extLst>
                <a:ext uri="{FF2B5EF4-FFF2-40B4-BE49-F238E27FC236}">
                  <a16:creationId xmlns:a16="http://schemas.microsoft.com/office/drawing/2014/main" id="{DC5887B4-837E-209E-46F9-EE8EBD0EDD42}"/>
                </a:ext>
              </a:extLst>
            </p:cNvPr>
            <p:cNvSpPr/>
            <p:nvPr/>
          </p:nvSpPr>
          <p:spPr>
            <a:xfrm>
              <a:off x="889100" y="1171722"/>
              <a:ext cx="4874391" cy="429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a:solidFill>
                    <a:schemeClr val="accent1">
                      <a:lumMod val="90000"/>
                      <a:lumOff val="10000"/>
                    </a:schemeClr>
                  </a:solidFill>
                </a:rPr>
                <a:t>src</a:t>
              </a:r>
              <a:r>
                <a:rPr lang="en-GB" b="1" dirty="0">
                  <a:solidFill>
                    <a:schemeClr val="accent1">
                      <a:lumMod val="90000"/>
                      <a:lumOff val="10000"/>
                    </a:schemeClr>
                  </a:solidFill>
                </a:rPr>
                <a:t>/main/resources/</a:t>
              </a:r>
              <a:r>
                <a:rPr lang="en-GB" b="1" dirty="0" err="1">
                  <a:solidFill>
                    <a:schemeClr val="accent1">
                      <a:lumMod val="90000"/>
                      <a:lumOff val="10000"/>
                    </a:schemeClr>
                  </a:solidFill>
                </a:rPr>
                <a:t>application.properties</a:t>
              </a:r>
              <a:endParaRPr lang="en-GB" b="1" dirty="0">
                <a:solidFill>
                  <a:schemeClr val="accent1">
                    <a:lumMod val="90000"/>
                    <a:lumOff val="10000"/>
                  </a:schemeClr>
                </a:solidFill>
              </a:endParaRPr>
            </a:p>
          </p:txBody>
        </p:sp>
        <p:pic>
          <p:nvPicPr>
            <p:cNvPr id="23" name="Picture 22" descr="Icon&#10;&#10;Description automatically generated">
              <a:extLst>
                <a:ext uri="{FF2B5EF4-FFF2-40B4-BE49-F238E27FC236}">
                  <a16:creationId xmlns:a16="http://schemas.microsoft.com/office/drawing/2014/main" id="{2186E3BA-3A85-1EF2-D9C1-3CEC5A304BB5}"/>
                </a:ext>
              </a:extLst>
            </p:cNvPr>
            <p:cNvPicPr>
              <a:picLocks noChangeAspect="1"/>
            </p:cNvPicPr>
            <p:nvPr/>
          </p:nvPicPr>
          <p:blipFill>
            <a:blip r:embed="rId4"/>
            <a:stretch>
              <a:fillRect/>
            </a:stretch>
          </p:blipFill>
          <p:spPr>
            <a:xfrm>
              <a:off x="459608" y="1171108"/>
              <a:ext cx="429492" cy="429492"/>
            </a:xfrm>
            <a:prstGeom prst="rect">
              <a:avLst/>
            </a:prstGeom>
            <a:effectLst/>
          </p:spPr>
        </p:pic>
      </p:grpSp>
      <p:cxnSp>
        <p:nvCxnSpPr>
          <p:cNvPr id="24" name="Straight Connector 23">
            <a:extLst>
              <a:ext uri="{FF2B5EF4-FFF2-40B4-BE49-F238E27FC236}">
                <a16:creationId xmlns:a16="http://schemas.microsoft.com/office/drawing/2014/main" id="{931F306F-FBAE-E986-AC37-B55D2EFAF449}"/>
              </a:ext>
            </a:extLst>
          </p:cNvPr>
          <p:cNvCxnSpPr>
            <a:cxnSpLocks/>
            <a:endCxn id="13" idx="1"/>
          </p:cNvCxnSpPr>
          <p:nvPr/>
        </p:nvCxnSpPr>
        <p:spPr>
          <a:xfrm flipV="1">
            <a:off x="5968706" y="2345512"/>
            <a:ext cx="1257462" cy="1870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AEFB69-3D00-9D35-510F-88BCBB6F2953}"/>
              </a:ext>
            </a:extLst>
          </p:cNvPr>
          <p:cNvCxnSpPr>
            <a:cxnSpLocks/>
            <a:endCxn id="12" idx="1"/>
          </p:cNvCxnSpPr>
          <p:nvPr/>
        </p:nvCxnSpPr>
        <p:spPr>
          <a:xfrm>
            <a:off x="4257470" y="3248138"/>
            <a:ext cx="2968698" cy="885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14E9579-6DAB-2FEC-BA0D-AEF39CDB86B6}"/>
              </a:ext>
            </a:extLst>
          </p:cNvPr>
          <p:cNvSpPr/>
          <p:nvPr/>
        </p:nvSpPr>
        <p:spPr>
          <a:xfrm>
            <a:off x="7226168" y="4296397"/>
            <a:ext cx="4276438" cy="49285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90000"/>
                    <a:lumOff val="10000"/>
                  </a:schemeClr>
                </a:solidFill>
              </a:rPr>
              <a:t>H2 UI Console URL: http://localhost:8080/h2</a:t>
            </a:r>
          </a:p>
        </p:txBody>
      </p:sp>
      <p:cxnSp>
        <p:nvCxnSpPr>
          <p:cNvPr id="29" name="Straight Connector 28">
            <a:extLst>
              <a:ext uri="{FF2B5EF4-FFF2-40B4-BE49-F238E27FC236}">
                <a16:creationId xmlns:a16="http://schemas.microsoft.com/office/drawing/2014/main" id="{465A99E2-448C-8491-04B5-F02EE41744E7}"/>
              </a:ext>
            </a:extLst>
          </p:cNvPr>
          <p:cNvCxnSpPr>
            <a:cxnSpLocks/>
          </p:cNvCxnSpPr>
          <p:nvPr/>
        </p:nvCxnSpPr>
        <p:spPr>
          <a:xfrm flipV="1">
            <a:off x="4257470" y="5772206"/>
            <a:ext cx="3020949" cy="15891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8195218-45B8-D287-D23A-65FF36391775}"/>
              </a:ext>
            </a:extLst>
          </p:cNvPr>
          <p:cNvSpPr/>
          <p:nvPr/>
        </p:nvSpPr>
        <p:spPr>
          <a:xfrm>
            <a:off x="7278419" y="5223936"/>
            <a:ext cx="4276438" cy="610523"/>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90000"/>
                    <a:lumOff val="10000"/>
                  </a:schemeClr>
                </a:solidFill>
              </a:rPr>
              <a:t>Instruct Spring Data not to automatically create the tables.</a:t>
            </a:r>
          </a:p>
        </p:txBody>
      </p:sp>
      <p:sp>
        <p:nvSpPr>
          <p:cNvPr id="35" name="Rectangle 34">
            <a:extLst>
              <a:ext uri="{FF2B5EF4-FFF2-40B4-BE49-F238E27FC236}">
                <a16:creationId xmlns:a16="http://schemas.microsoft.com/office/drawing/2014/main" id="{97A1206B-17DE-6D1A-CC0B-FD868516E6AB}"/>
              </a:ext>
            </a:extLst>
          </p:cNvPr>
          <p:cNvSpPr/>
          <p:nvPr/>
        </p:nvSpPr>
        <p:spPr>
          <a:xfrm>
            <a:off x="7278419" y="5895422"/>
            <a:ext cx="4276438" cy="706139"/>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lumMod val="90000"/>
                    <a:lumOff val="10000"/>
                  </a:schemeClr>
                </a:solidFill>
              </a:rPr>
              <a:t>Explicitly name the schema, otherwise a different one is created each time the application starts. </a:t>
            </a:r>
          </a:p>
        </p:txBody>
      </p:sp>
      <p:cxnSp>
        <p:nvCxnSpPr>
          <p:cNvPr id="45" name="Straight Connector 44">
            <a:extLst>
              <a:ext uri="{FF2B5EF4-FFF2-40B4-BE49-F238E27FC236}">
                <a16:creationId xmlns:a16="http://schemas.microsoft.com/office/drawing/2014/main" id="{4E319B76-BF07-807C-C174-7ECBE25F65FE}"/>
              </a:ext>
            </a:extLst>
          </p:cNvPr>
          <p:cNvCxnSpPr>
            <a:cxnSpLocks/>
          </p:cNvCxnSpPr>
          <p:nvPr/>
        </p:nvCxnSpPr>
        <p:spPr>
          <a:xfrm>
            <a:off x="5167519" y="6151028"/>
            <a:ext cx="2084776"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2EFB642-C6D4-78D4-28F6-E72E5FF996BB}"/>
              </a:ext>
            </a:extLst>
          </p:cNvPr>
          <p:cNvSpPr>
            <a:spLocks noGrp="1"/>
          </p:cNvSpPr>
          <p:nvPr>
            <p:ph type="sldNum" sz="quarter" idx="4"/>
          </p:nvPr>
        </p:nvSpPr>
        <p:spPr/>
        <p:txBody>
          <a:bodyPr/>
          <a:lstStyle/>
          <a:p>
            <a:fld id="{EF892D59-8F09-EF4B-AD6D-DA609442F868}" type="slidenum">
              <a:rPr lang="en-GB" smtClean="0"/>
              <a:pPr/>
              <a:t>18</a:t>
            </a:fld>
            <a:endParaRPr lang="en-GB"/>
          </a:p>
        </p:txBody>
      </p:sp>
    </p:spTree>
    <p:extLst>
      <p:ext uri="{BB962C8B-B14F-4D97-AF65-F5344CB8AC3E}">
        <p14:creationId xmlns:p14="http://schemas.microsoft.com/office/powerpoint/2010/main" val="698292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E00921-89AE-88BD-26D0-2212FE3E1746}"/>
              </a:ext>
            </a:extLst>
          </p:cNvPr>
          <p:cNvSpPr>
            <a:spLocks noGrp="1"/>
          </p:cNvSpPr>
          <p:nvPr>
            <p:ph type="body" sz="quarter" idx="4294967295"/>
          </p:nvPr>
        </p:nvSpPr>
        <p:spPr>
          <a:xfrm>
            <a:off x="267011" y="994735"/>
            <a:ext cx="6736628" cy="651978"/>
          </a:xfrm>
        </p:spPr>
        <p:txBody>
          <a:bodyPr/>
          <a:lstStyle/>
          <a:p>
            <a:r>
              <a:rPr lang="en-GB" sz="3200" dirty="0">
                <a:latin typeface="Montserrat Black" panose="00000A00000000000000" pitchFamily="2" charset="0"/>
              </a:rPr>
              <a:t>Spring Data Repository</a:t>
            </a:r>
          </a:p>
        </p:txBody>
      </p:sp>
      <p:graphicFrame>
        <p:nvGraphicFramePr>
          <p:cNvPr id="7" name="Table 7">
            <a:extLst>
              <a:ext uri="{FF2B5EF4-FFF2-40B4-BE49-F238E27FC236}">
                <a16:creationId xmlns:a16="http://schemas.microsoft.com/office/drawing/2014/main" id="{0CE5262F-8E48-CC01-BBD1-63F386355CE2}"/>
              </a:ext>
            </a:extLst>
          </p:cNvPr>
          <p:cNvGraphicFramePr>
            <a:graphicFrameLocks noGrp="1"/>
          </p:cNvGraphicFramePr>
          <p:nvPr>
            <p:extLst>
              <p:ext uri="{D42A27DB-BD31-4B8C-83A1-F6EECF244321}">
                <p14:modId xmlns:p14="http://schemas.microsoft.com/office/powerpoint/2010/main" val="3659456465"/>
              </p:ext>
            </p:extLst>
          </p:nvPr>
        </p:nvGraphicFramePr>
        <p:xfrm>
          <a:off x="5927721" y="267175"/>
          <a:ext cx="6042111" cy="6340523"/>
        </p:xfrm>
        <a:graphic>
          <a:graphicData uri="http://schemas.openxmlformats.org/drawingml/2006/table">
            <a:tbl>
              <a:tblPr firstRow="1" bandRow="1">
                <a:effectLst/>
                <a:tableStyleId>{5C22544A-7EE6-4342-B048-85BDC9FD1C3A}</a:tableStyleId>
              </a:tblPr>
              <a:tblGrid>
                <a:gridCol w="2535127">
                  <a:extLst>
                    <a:ext uri="{9D8B030D-6E8A-4147-A177-3AD203B41FA5}">
                      <a16:colId xmlns:a16="http://schemas.microsoft.com/office/drawing/2014/main" val="1656066423"/>
                    </a:ext>
                  </a:extLst>
                </a:gridCol>
                <a:gridCol w="3506984">
                  <a:extLst>
                    <a:ext uri="{9D8B030D-6E8A-4147-A177-3AD203B41FA5}">
                      <a16:colId xmlns:a16="http://schemas.microsoft.com/office/drawing/2014/main" val="4147478715"/>
                    </a:ext>
                  </a:extLst>
                </a:gridCol>
              </a:tblGrid>
              <a:tr h="271975">
                <a:tc>
                  <a:txBody>
                    <a:bodyPr/>
                    <a:lstStyle/>
                    <a:p>
                      <a:pPr algn="ctr"/>
                      <a:r>
                        <a:rPr lang="en-GB" sz="1400" dirty="0">
                          <a:latin typeface="Montserrat" panose="00000500000000000000" pitchFamily="2" charset="0"/>
                          <a:ea typeface="Calibri" panose="020F0502020204030204" pitchFamily="34" charset="0"/>
                          <a:cs typeface="Calibri" panose="020F0502020204030204" pitchFamily="34" charset="0"/>
                        </a:rPr>
                        <a:t>Methods</a:t>
                      </a:r>
                    </a:p>
                  </a:txBody>
                  <a:tcPr anchor="ctr"/>
                </a:tc>
                <a:tc>
                  <a:txBody>
                    <a:bodyPr/>
                    <a:lstStyle/>
                    <a:p>
                      <a:pPr algn="ctr"/>
                      <a:r>
                        <a:rPr lang="en-GB" sz="1400" b="1" kern="1200" dirty="0">
                          <a:solidFill>
                            <a:schemeClr val="lt1"/>
                          </a:solidFill>
                          <a:latin typeface="Montserrat" panose="00000500000000000000" pitchFamily="2" charset="0"/>
                          <a:ea typeface="Calibri" panose="020F0502020204030204" pitchFamily="34" charset="0"/>
                          <a:cs typeface="Calibri" panose="020F0502020204030204" pitchFamily="34" charset="0"/>
                        </a:rPr>
                        <a:t>Description</a:t>
                      </a:r>
                    </a:p>
                  </a:txBody>
                  <a:tcPr anchor="ctr"/>
                </a:tc>
                <a:extLst>
                  <a:ext uri="{0D108BD9-81ED-4DB2-BD59-A6C34878D82A}">
                    <a16:rowId xmlns:a16="http://schemas.microsoft.com/office/drawing/2014/main" val="1771994261"/>
                  </a:ext>
                </a:extLst>
              </a:tr>
              <a:tr h="455243">
                <a:tc>
                  <a:txBody>
                    <a:bodyPr/>
                    <a:lstStyle/>
                    <a:p>
                      <a:r>
                        <a:rPr lang="en-GB" sz="1200" kern="1200" dirty="0">
                          <a:solidFill>
                            <a:schemeClr val="dk1"/>
                          </a:solidFill>
                          <a:latin typeface="+mn-lt"/>
                          <a:ea typeface="+mn-ea"/>
                          <a:cs typeface="+mn-cs"/>
                        </a:rPr>
                        <a:t>&lt;S extends T&gt; S </a:t>
                      </a:r>
                      <a:r>
                        <a:rPr lang="en-GB" sz="1200" b="1" kern="1200" dirty="0">
                          <a:solidFill>
                            <a:schemeClr val="dk1"/>
                          </a:solidFill>
                          <a:latin typeface="+mn-lt"/>
                          <a:ea typeface="+mn-ea"/>
                          <a:cs typeface="+mn-cs"/>
                        </a:rPr>
                        <a:t>save</a:t>
                      </a:r>
                      <a:r>
                        <a:rPr lang="en-GB" sz="1200" kern="1200" dirty="0">
                          <a:solidFill>
                            <a:schemeClr val="dk1"/>
                          </a:solidFill>
                          <a:latin typeface="+mn-lt"/>
                          <a:ea typeface="+mn-ea"/>
                          <a:cs typeface="+mn-cs"/>
                        </a:rPr>
                        <a:t>(S entity)</a:t>
                      </a:r>
                    </a:p>
                  </a:txBody>
                  <a:tcPr anchor="ctr"/>
                </a:tc>
                <a:tc>
                  <a:txBody>
                    <a:bodyPr/>
                    <a:lstStyle/>
                    <a:p>
                      <a:r>
                        <a:rPr lang="en-GB" sz="1200" dirty="0"/>
                        <a:t>Saves a given entity.</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01908501"/>
                  </a:ext>
                </a:extLst>
              </a:tr>
              <a:tr h="642697">
                <a:tc>
                  <a:txBody>
                    <a:bodyPr/>
                    <a:lstStyle/>
                    <a:p>
                      <a:r>
                        <a:rPr lang="en-GB" sz="1200" kern="1200" dirty="0">
                          <a:solidFill>
                            <a:schemeClr val="dk1"/>
                          </a:solidFill>
                          <a:latin typeface="+mn-lt"/>
                          <a:ea typeface="+mn-ea"/>
                          <a:cs typeface="+mn-cs"/>
                        </a:rPr>
                        <a:t>&lt;S extends T&gt; </a:t>
                      </a:r>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&lt;S&gt; </a:t>
                      </a:r>
                      <a:r>
                        <a:rPr lang="en-GB" sz="1200" b="1" kern="1200" dirty="0" err="1">
                          <a:solidFill>
                            <a:schemeClr val="dk1"/>
                          </a:solidFill>
                          <a:latin typeface="+mn-lt"/>
                          <a:ea typeface="+mn-ea"/>
                          <a:cs typeface="+mn-cs"/>
                        </a:rPr>
                        <a:t>saveAll</a:t>
                      </a:r>
                      <a:r>
                        <a:rPr lang="en-GB" sz="1200" kern="1200" dirty="0">
                          <a:solidFill>
                            <a:schemeClr val="dk1"/>
                          </a:solidFill>
                          <a:latin typeface="+mn-lt"/>
                          <a:ea typeface="+mn-ea"/>
                          <a:cs typeface="+mn-cs"/>
                        </a:rPr>
                        <a:t>(</a:t>
                      </a:r>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&lt;S&gt; entities)</a:t>
                      </a:r>
                    </a:p>
                  </a:txBody>
                  <a:tcPr anchor="ctr"/>
                </a:tc>
                <a:tc>
                  <a:txBody>
                    <a:bodyPr/>
                    <a:lstStyle/>
                    <a:p>
                      <a:r>
                        <a:rPr lang="en-GB" sz="1200" dirty="0"/>
                        <a:t>Saves all given entities.</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09379541"/>
                  </a:ext>
                </a:extLst>
              </a:tr>
              <a:tr h="455243">
                <a:tc>
                  <a:txBody>
                    <a:bodyPr/>
                    <a:lstStyle/>
                    <a:p>
                      <a:r>
                        <a:rPr lang="en-GB" sz="1200" kern="1200" dirty="0">
                          <a:solidFill>
                            <a:schemeClr val="dk1"/>
                          </a:solidFill>
                          <a:latin typeface="+mn-lt"/>
                          <a:ea typeface="+mn-ea"/>
                          <a:cs typeface="+mn-cs"/>
                        </a:rPr>
                        <a:t>Optional&lt;T&gt; </a:t>
                      </a:r>
                      <a:r>
                        <a:rPr lang="en-GB" sz="1200" b="1" kern="1200" dirty="0" err="1">
                          <a:solidFill>
                            <a:schemeClr val="dk1"/>
                          </a:solidFill>
                          <a:latin typeface="+mn-lt"/>
                          <a:ea typeface="+mn-ea"/>
                          <a:cs typeface="+mn-cs"/>
                        </a:rPr>
                        <a:t>findById</a:t>
                      </a:r>
                      <a:r>
                        <a:rPr lang="en-GB" sz="1200" kern="1200" dirty="0">
                          <a:solidFill>
                            <a:schemeClr val="dk1"/>
                          </a:solidFill>
                          <a:latin typeface="+mn-lt"/>
                          <a:ea typeface="+mn-ea"/>
                          <a:cs typeface="+mn-cs"/>
                        </a:rPr>
                        <a:t>(ID id)</a:t>
                      </a:r>
                    </a:p>
                  </a:txBody>
                  <a:tcPr anchor="ctr"/>
                </a:tc>
                <a:tc>
                  <a:txBody>
                    <a:bodyPr/>
                    <a:lstStyle/>
                    <a:p>
                      <a:r>
                        <a:rPr lang="en-GB" sz="1200" dirty="0"/>
                        <a:t>Retrieves an entity by its id.</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41452382"/>
                  </a:ext>
                </a:extLst>
              </a:tr>
              <a:tr h="455243">
                <a:tc>
                  <a:txBody>
                    <a:bodyPr/>
                    <a:lstStyle/>
                    <a:p>
                      <a:r>
                        <a:rPr lang="en-GB" sz="1200" kern="1200" dirty="0" err="1">
                          <a:solidFill>
                            <a:schemeClr val="dk1"/>
                          </a:solidFill>
                          <a:latin typeface="+mn-lt"/>
                          <a:ea typeface="+mn-ea"/>
                          <a:cs typeface="+mn-cs"/>
                        </a:rPr>
                        <a:t>boolean</a:t>
                      </a:r>
                      <a:r>
                        <a:rPr lang="en-GB" sz="1200" kern="1200" dirty="0">
                          <a:solidFill>
                            <a:schemeClr val="dk1"/>
                          </a:solidFill>
                          <a:latin typeface="+mn-lt"/>
                          <a:ea typeface="+mn-ea"/>
                          <a:cs typeface="+mn-cs"/>
                        </a:rPr>
                        <a:t> </a:t>
                      </a:r>
                      <a:r>
                        <a:rPr lang="en-GB" sz="1200" b="1" kern="1200" dirty="0" err="1">
                          <a:solidFill>
                            <a:schemeClr val="dk1"/>
                          </a:solidFill>
                          <a:latin typeface="+mn-lt"/>
                          <a:ea typeface="+mn-ea"/>
                          <a:cs typeface="+mn-cs"/>
                        </a:rPr>
                        <a:t>existsById</a:t>
                      </a:r>
                      <a:r>
                        <a:rPr lang="en-GB" sz="1200" kern="1200" dirty="0">
                          <a:solidFill>
                            <a:schemeClr val="dk1"/>
                          </a:solidFill>
                          <a:latin typeface="+mn-lt"/>
                          <a:ea typeface="+mn-ea"/>
                          <a:cs typeface="+mn-cs"/>
                        </a:rPr>
                        <a:t>(ID id)</a:t>
                      </a:r>
                    </a:p>
                  </a:txBody>
                  <a:tcPr anchor="ctr"/>
                </a:tc>
                <a:tc>
                  <a:txBody>
                    <a:bodyPr/>
                    <a:lstStyle/>
                    <a:p>
                      <a:r>
                        <a:rPr lang="en-GB" sz="1200" dirty="0"/>
                        <a:t>Returns whether an entity with the given id exists.</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073099454"/>
                  </a:ext>
                </a:extLst>
              </a:tr>
              <a:tr h="455243">
                <a:tc>
                  <a:txBody>
                    <a:bodyPr/>
                    <a:lstStyle/>
                    <a:p>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&lt;T&gt; </a:t>
                      </a:r>
                      <a:r>
                        <a:rPr lang="en-GB" sz="1200" b="1" kern="1200" dirty="0" err="1">
                          <a:solidFill>
                            <a:schemeClr val="dk1"/>
                          </a:solidFill>
                          <a:latin typeface="+mn-lt"/>
                          <a:ea typeface="+mn-ea"/>
                          <a:cs typeface="+mn-cs"/>
                        </a:rPr>
                        <a:t>findAll</a:t>
                      </a:r>
                      <a:r>
                        <a:rPr lang="en-GB" sz="1200" kern="1200" dirty="0">
                          <a:solidFill>
                            <a:schemeClr val="dk1"/>
                          </a:solidFill>
                          <a:latin typeface="+mn-lt"/>
                          <a:ea typeface="+mn-ea"/>
                          <a:cs typeface="+mn-cs"/>
                        </a:rPr>
                        <a:t>()</a:t>
                      </a:r>
                    </a:p>
                  </a:txBody>
                  <a:tcPr anchor="ctr"/>
                </a:tc>
                <a:tc>
                  <a:txBody>
                    <a:bodyPr/>
                    <a:lstStyle/>
                    <a:p>
                      <a:r>
                        <a:rPr lang="en-GB" sz="1200" dirty="0"/>
                        <a:t>Returns all instances of the type.</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8075878"/>
                  </a:ext>
                </a:extLst>
              </a:tr>
              <a:tr h="642697">
                <a:tc>
                  <a:txBody>
                    <a:bodyPr/>
                    <a:lstStyle/>
                    <a:p>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&lt;T&gt; </a:t>
                      </a:r>
                      <a:r>
                        <a:rPr lang="en-GB" sz="1200" b="1" kern="1200" dirty="0" err="1">
                          <a:solidFill>
                            <a:schemeClr val="dk1"/>
                          </a:solidFill>
                          <a:latin typeface="+mn-lt"/>
                          <a:ea typeface="+mn-ea"/>
                          <a:cs typeface="+mn-cs"/>
                        </a:rPr>
                        <a:t>findAllById</a:t>
                      </a:r>
                      <a:r>
                        <a:rPr lang="en-GB" sz="1200" kern="1200" dirty="0">
                          <a:solidFill>
                            <a:schemeClr val="dk1"/>
                          </a:solidFill>
                          <a:latin typeface="+mn-lt"/>
                          <a:ea typeface="+mn-ea"/>
                          <a:cs typeface="+mn-cs"/>
                        </a:rPr>
                        <a:t>(</a:t>
                      </a:r>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&lt;ID&gt; ids)</a:t>
                      </a:r>
                    </a:p>
                  </a:txBody>
                  <a:tcPr anchor="ctr"/>
                </a:tc>
                <a:tc>
                  <a:txBody>
                    <a:bodyPr/>
                    <a:lstStyle/>
                    <a:p>
                      <a:r>
                        <a:rPr lang="en-GB" sz="1200" dirty="0"/>
                        <a:t>Returns all instances of the type T with the given IDs.</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68507593"/>
                  </a:ext>
                </a:extLst>
              </a:tr>
              <a:tr h="455243">
                <a:tc>
                  <a:txBody>
                    <a:bodyPr/>
                    <a:lstStyle/>
                    <a:p>
                      <a:r>
                        <a:rPr lang="en-GB" sz="1200" kern="1200" dirty="0">
                          <a:solidFill>
                            <a:schemeClr val="dk1"/>
                          </a:solidFill>
                          <a:latin typeface="+mn-lt"/>
                          <a:ea typeface="+mn-ea"/>
                          <a:cs typeface="+mn-cs"/>
                        </a:rPr>
                        <a:t>long </a:t>
                      </a:r>
                      <a:r>
                        <a:rPr lang="en-GB" sz="1200" b="1" kern="1200" dirty="0">
                          <a:solidFill>
                            <a:schemeClr val="dk1"/>
                          </a:solidFill>
                          <a:latin typeface="+mn-lt"/>
                          <a:ea typeface="+mn-ea"/>
                          <a:cs typeface="+mn-cs"/>
                        </a:rPr>
                        <a:t>count</a:t>
                      </a:r>
                      <a:r>
                        <a:rPr lang="en-GB" sz="1200" kern="1200" dirty="0">
                          <a:solidFill>
                            <a:schemeClr val="dk1"/>
                          </a:solidFill>
                          <a:latin typeface="+mn-lt"/>
                          <a:ea typeface="+mn-ea"/>
                          <a:cs typeface="+mn-cs"/>
                        </a:rPr>
                        <a:t>()</a:t>
                      </a:r>
                    </a:p>
                  </a:txBody>
                  <a:tcPr anchor="ctr"/>
                </a:tc>
                <a:tc>
                  <a:txBody>
                    <a:bodyPr/>
                    <a:lstStyle/>
                    <a:p>
                      <a:r>
                        <a:rPr lang="en-GB" sz="1200" dirty="0"/>
                        <a:t>Returns the number of entities available.</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68491466"/>
                  </a:ext>
                </a:extLst>
              </a:tr>
              <a:tr h="455243">
                <a:tc>
                  <a:txBody>
                    <a:bodyPr/>
                    <a:lstStyle/>
                    <a:p>
                      <a:r>
                        <a:rPr lang="en-GB" sz="1200" kern="1200" dirty="0">
                          <a:solidFill>
                            <a:schemeClr val="dk1"/>
                          </a:solidFill>
                          <a:latin typeface="+mn-lt"/>
                          <a:ea typeface="+mn-ea"/>
                          <a:cs typeface="+mn-cs"/>
                        </a:rPr>
                        <a:t>void </a:t>
                      </a:r>
                      <a:r>
                        <a:rPr lang="en-GB" sz="1200" b="1" kern="1200" dirty="0" err="1">
                          <a:solidFill>
                            <a:schemeClr val="dk1"/>
                          </a:solidFill>
                          <a:latin typeface="+mn-lt"/>
                          <a:ea typeface="+mn-ea"/>
                          <a:cs typeface="+mn-cs"/>
                        </a:rPr>
                        <a:t>deleteById</a:t>
                      </a:r>
                      <a:r>
                        <a:rPr lang="en-GB" sz="1200" kern="1200" dirty="0">
                          <a:solidFill>
                            <a:schemeClr val="dk1"/>
                          </a:solidFill>
                          <a:latin typeface="+mn-lt"/>
                          <a:ea typeface="+mn-ea"/>
                          <a:cs typeface="+mn-cs"/>
                        </a:rPr>
                        <a:t>(ID id)</a:t>
                      </a:r>
                    </a:p>
                  </a:txBody>
                  <a:tcPr anchor="ctr"/>
                </a:tc>
                <a:tc>
                  <a:txBody>
                    <a:bodyPr/>
                    <a:lstStyle/>
                    <a:p>
                      <a:r>
                        <a:rPr lang="en-GB" sz="1200" dirty="0"/>
                        <a:t>Deletes the entity with the given id.</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94271380"/>
                  </a:ext>
                </a:extLst>
              </a:tr>
              <a:tr h="271975">
                <a:tc>
                  <a:txBody>
                    <a:bodyPr/>
                    <a:lstStyle/>
                    <a:p>
                      <a:r>
                        <a:rPr lang="en-GB" sz="1200" kern="1200" dirty="0">
                          <a:solidFill>
                            <a:schemeClr val="dk1"/>
                          </a:solidFill>
                          <a:latin typeface="+mn-lt"/>
                          <a:ea typeface="+mn-ea"/>
                          <a:cs typeface="+mn-cs"/>
                        </a:rPr>
                        <a:t>void </a:t>
                      </a:r>
                      <a:r>
                        <a:rPr lang="en-GB" sz="1200" b="1" kern="1200" dirty="0">
                          <a:solidFill>
                            <a:schemeClr val="dk1"/>
                          </a:solidFill>
                          <a:latin typeface="+mn-lt"/>
                          <a:ea typeface="+mn-ea"/>
                          <a:cs typeface="+mn-cs"/>
                        </a:rPr>
                        <a:t>delete</a:t>
                      </a:r>
                      <a:r>
                        <a:rPr lang="en-GB" sz="1200" kern="1200" dirty="0">
                          <a:solidFill>
                            <a:schemeClr val="dk1"/>
                          </a:solidFill>
                          <a:latin typeface="+mn-lt"/>
                          <a:ea typeface="+mn-ea"/>
                          <a:cs typeface="+mn-cs"/>
                        </a:rPr>
                        <a:t>(T entity)</a:t>
                      </a:r>
                    </a:p>
                  </a:txBody>
                  <a:tcPr anchor="ctr"/>
                </a:tc>
                <a:tc>
                  <a:txBody>
                    <a:bodyPr/>
                    <a:lstStyle/>
                    <a:p>
                      <a:r>
                        <a:rPr lang="en-GB" sz="1200" dirty="0"/>
                        <a:t>Deletes a given entity.</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243553478"/>
                  </a:ext>
                </a:extLst>
              </a:tr>
              <a:tr h="642697">
                <a:tc>
                  <a:txBody>
                    <a:bodyPr/>
                    <a:lstStyle/>
                    <a:p>
                      <a:r>
                        <a:rPr lang="en-GB" sz="1200" kern="1200" dirty="0">
                          <a:solidFill>
                            <a:schemeClr val="dk1"/>
                          </a:solidFill>
                          <a:latin typeface="+mn-lt"/>
                          <a:ea typeface="+mn-ea"/>
                          <a:cs typeface="+mn-cs"/>
                        </a:rPr>
                        <a:t>void </a:t>
                      </a:r>
                      <a:r>
                        <a:rPr lang="en-GB" sz="1200" b="1" kern="1200" dirty="0" err="1">
                          <a:solidFill>
                            <a:schemeClr val="dk1"/>
                          </a:solidFill>
                          <a:latin typeface="+mn-lt"/>
                          <a:ea typeface="+mn-ea"/>
                          <a:cs typeface="+mn-cs"/>
                        </a:rPr>
                        <a:t>deleteAllById</a:t>
                      </a:r>
                      <a:r>
                        <a:rPr lang="en-GB" sz="1200" kern="1200" dirty="0">
                          <a:solidFill>
                            <a:schemeClr val="dk1"/>
                          </a:solidFill>
                          <a:latin typeface="+mn-lt"/>
                          <a:ea typeface="+mn-ea"/>
                          <a:cs typeface="+mn-cs"/>
                        </a:rPr>
                        <a:t>(</a:t>
                      </a:r>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 extends ID&gt; ids)</a:t>
                      </a:r>
                    </a:p>
                  </a:txBody>
                  <a:tcPr anchor="ctr"/>
                </a:tc>
                <a:tc>
                  <a:txBody>
                    <a:bodyPr/>
                    <a:lstStyle/>
                    <a:p>
                      <a:r>
                        <a:rPr lang="en-GB" sz="1200" dirty="0"/>
                        <a:t>Deletes all instances of the type T with the given IDs.</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16699153"/>
                  </a:ext>
                </a:extLst>
              </a:tr>
              <a:tr h="455243">
                <a:tc>
                  <a:txBody>
                    <a:bodyPr/>
                    <a:lstStyle/>
                    <a:p>
                      <a:r>
                        <a:rPr lang="en-GB" sz="1200" kern="1200" dirty="0">
                          <a:solidFill>
                            <a:schemeClr val="dk1"/>
                          </a:solidFill>
                          <a:latin typeface="+mn-lt"/>
                          <a:ea typeface="+mn-ea"/>
                          <a:cs typeface="+mn-cs"/>
                        </a:rPr>
                        <a:t>void </a:t>
                      </a:r>
                      <a:r>
                        <a:rPr lang="en-GB" sz="1200" b="1" kern="1200" dirty="0" err="1">
                          <a:solidFill>
                            <a:schemeClr val="dk1"/>
                          </a:solidFill>
                          <a:latin typeface="+mn-lt"/>
                          <a:ea typeface="+mn-ea"/>
                          <a:cs typeface="+mn-cs"/>
                        </a:rPr>
                        <a:t>deleteAll</a:t>
                      </a:r>
                      <a:r>
                        <a:rPr lang="en-GB" sz="1200" kern="1200" dirty="0">
                          <a:solidFill>
                            <a:schemeClr val="dk1"/>
                          </a:solidFill>
                          <a:latin typeface="+mn-lt"/>
                          <a:ea typeface="+mn-ea"/>
                          <a:cs typeface="+mn-cs"/>
                        </a:rPr>
                        <a:t>(</a:t>
                      </a:r>
                      <a:r>
                        <a:rPr lang="en-GB" sz="1200" kern="1200" dirty="0" err="1">
                          <a:solidFill>
                            <a:schemeClr val="dk1"/>
                          </a:solidFill>
                          <a:latin typeface="+mn-lt"/>
                          <a:ea typeface="+mn-ea"/>
                          <a:cs typeface="+mn-cs"/>
                        </a:rPr>
                        <a:t>Iterable</a:t>
                      </a:r>
                      <a:r>
                        <a:rPr lang="en-GB" sz="1200" kern="1200" dirty="0">
                          <a:solidFill>
                            <a:schemeClr val="dk1"/>
                          </a:solidFill>
                          <a:latin typeface="+mn-lt"/>
                          <a:ea typeface="+mn-ea"/>
                          <a:cs typeface="+mn-cs"/>
                        </a:rPr>
                        <a:t>&lt;? extends T&gt; entities)</a:t>
                      </a:r>
                    </a:p>
                  </a:txBody>
                  <a:tcPr anchor="ctr"/>
                </a:tc>
                <a:tc>
                  <a:txBody>
                    <a:bodyPr/>
                    <a:lstStyle/>
                    <a:p>
                      <a:r>
                        <a:rPr lang="en-GB" sz="1200" dirty="0"/>
                        <a:t>Deletes the given entities.</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09942945"/>
                  </a:ext>
                </a:extLst>
              </a:tr>
              <a:tr h="642697">
                <a:tc>
                  <a:txBody>
                    <a:bodyPr/>
                    <a:lstStyle/>
                    <a:p>
                      <a:r>
                        <a:rPr lang="en-GB" sz="1200" kern="1200" dirty="0">
                          <a:solidFill>
                            <a:schemeClr val="dk1"/>
                          </a:solidFill>
                          <a:latin typeface="+mn-lt"/>
                          <a:ea typeface="+mn-ea"/>
                          <a:cs typeface="+mn-cs"/>
                        </a:rPr>
                        <a:t>void </a:t>
                      </a:r>
                      <a:r>
                        <a:rPr lang="en-GB" sz="1200" b="1" kern="1200" dirty="0" err="1">
                          <a:solidFill>
                            <a:schemeClr val="dk1"/>
                          </a:solidFill>
                          <a:latin typeface="+mn-lt"/>
                          <a:ea typeface="+mn-ea"/>
                          <a:cs typeface="+mn-cs"/>
                        </a:rPr>
                        <a:t>deleteAll</a:t>
                      </a:r>
                      <a:r>
                        <a:rPr lang="en-GB" sz="1200" kern="1200" dirty="0">
                          <a:solidFill>
                            <a:schemeClr val="dk1"/>
                          </a:solidFill>
                          <a:latin typeface="+mn-lt"/>
                          <a:ea typeface="+mn-ea"/>
                          <a:cs typeface="+mn-cs"/>
                        </a:rPr>
                        <a:t>()</a:t>
                      </a:r>
                    </a:p>
                  </a:txBody>
                  <a:tcPr anchor="ctr"/>
                </a:tc>
                <a:tc>
                  <a:txBody>
                    <a:bodyPr/>
                    <a:lstStyle/>
                    <a:p>
                      <a:r>
                        <a:rPr lang="en-GB" sz="1200" dirty="0"/>
                        <a:t>Deletes all entities managed by the repository.</a:t>
                      </a:r>
                      <a:endParaRPr lang="en-GB" sz="1200" dirty="0">
                        <a:latin typeface="Montserrat" panose="00000500000000000000" pitchFamily="2"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23422538"/>
                  </a:ext>
                </a:extLst>
              </a:tr>
            </a:tbl>
          </a:graphicData>
        </a:graphic>
      </p:graphicFrame>
      <p:sp>
        <p:nvSpPr>
          <p:cNvPr id="11" name="Left Brace 10">
            <a:extLst>
              <a:ext uri="{FF2B5EF4-FFF2-40B4-BE49-F238E27FC236}">
                <a16:creationId xmlns:a16="http://schemas.microsoft.com/office/drawing/2014/main" id="{93A6CCEB-82BC-635A-60C7-D2AF0E3DE564}"/>
              </a:ext>
            </a:extLst>
          </p:cNvPr>
          <p:cNvSpPr/>
          <p:nvPr/>
        </p:nvSpPr>
        <p:spPr>
          <a:xfrm>
            <a:off x="5094828" y="181955"/>
            <a:ext cx="963992" cy="6494089"/>
          </a:xfrm>
          <a:prstGeom prst="leftBrace">
            <a:avLst>
              <a:gd name="adj1" fmla="val 8333"/>
              <a:gd name="adj2" fmla="val 273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 Placeholder 2">
            <a:extLst>
              <a:ext uri="{FF2B5EF4-FFF2-40B4-BE49-F238E27FC236}">
                <a16:creationId xmlns:a16="http://schemas.microsoft.com/office/drawing/2014/main" id="{D177981C-8C70-0B61-DDC6-4913F0138600}"/>
              </a:ext>
            </a:extLst>
          </p:cNvPr>
          <p:cNvSpPr txBox="1">
            <a:spLocks/>
          </p:cNvSpPr>
          <p:nvPr/>
        </p:nvSpPr>
        <p:spPr>
          <a:xfrm>
            <a:off x="376238" y="4456512"/>
            <a:ext cx="4718590" cy="2308985"/>
          </a:xfrm>
          <a:prstGeom prst="rect">
            <a:avLst/>
          </a:prstGeom>
          <a:ln>
            <a:solidFill>
              <a:schemeClr val="bg1">
                <a:lumMod val="85000"/>
              </a:schemeClr>
            </a:solidFill>
          </a:ln>
        </p:spPr>
        <p:txBody>
          <a:bodyPr vert="horz" lIns="72000" tIns="72000" rIns="72000" bIns="7200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dirty="0"/>
              <a:t>Spring Data provides four types of repository with different functionalities.</a:t>
            </a:r>
          </a:p>
          <a:p>
            <a:r>
              <a:rPr lang="en-GB" b="0" dirty="0"/>
              <a:t>For this module, we will focus on the @JpaRepository.</a:t>
            </a:r>
          </a:p>
          <a:p>
            <a:endParaRPr lang="en-GB" sz="1400" b="0" dirty="0"/>
          </a:p>
          <a:p>
            <a:r>
              <a:rPr lang="en-GB" sz="1200" b="0" dirty="0"/>
              <a:t>See </a:t>
            </a:r>
            <a:r>
              <a:rPr lang="en-GB" sz="1200" b="0" dirty="0">
                <a:solidFill>
                  <a:schemeClr val="tx1">
                    <a:lumMod val="75000"/>
                    <a:lumOff val="25000"/>
                  </a:schemeClr>
                </a:solidFill>
                <a:hlinkClick r:id="rId4">
                  <a:extLst>
                    <a:ext uri="{A12FA001-AC4F-418D-AE19-62706E023703}">
                      <ahyp:hlinkClr xmlns:ahyp="http://schemas.microsoft.com/office/drawing/2018/hyperlinkcolor" val="tx"/>
                    </a:ext>
                  </a:extLst>
                </a:hlinkClick>
              </a:rPr>
              <a:t>https://docs.spring.io/spring-data/commons/docs/current/api/org/springframework/data/repository/package-summary.html</a:t>
            </a:r>
            <a:r>
              <a:rPr lang="en-GB" sz="1200" b="0" dirty="0">
                <a:solidFill>
                  <a:schemeClr val="tx1">
                    <a:lumMod val="75000"/>
                    <a:lumOff val="25000"/>
                  </a:schemeClr>
                </a:solidFill>
              </a:rPr>
              <a:t> </a:t>
            </a:r>
          </a:p>
        </p:txBody>
      </p:sp>
      <p:grpSp>
        <p:nvGrpSpPr>
          <p:cNvPr id="23" name="Group 22">
            <a:extLst>
              <a:ext uri="{FF2B5EF4-FFF2-40B4-BE49-F238E27FC236}">
                <a16:creationId xmlns:a16="http://schemas.microsoft.com/office/drawing/2014/main" id="{268427BD-4570-89AF-4FA7-64E437C8ABB0}"/>
              </a:ext>
            </a:extLst>
          </p:cNvPr>
          <p:cNvGrpSpPr/>
          <p:nvPr/>
        </p:nvGrpSpPr>
        <p:grpSpPr>
          <a:xfrm>
            <a:off x="261262" y="1770460"/>
            <a:ext cx="5194094" cy="2120947"/>
            <a:chOff x="222168" y="1480558"/>
            <a:chExt cx="5194094" cy="2120947"/>
          </a:xfrm>
        </p:grpSpPr>
        <p:sp>
          <p:nvSpPr>
            <p:cNvPr id="15" name="Flowchart: Decision 14">
              <a:extLst>
                <a:ext uri="{FF2B5EF4-FFF2-40B4-BE49-F238E27FC236}">
                  <a16:creationId xmlns:a16="http://schemas.microsoft.com/office/drawing/2014/main" id="{D2ADC99B-8A0D-1FA9-8B5E-3449CBF86B56}"/>
                </a:ext>
              </a:extLst>
            </p:cNvPr>
            <p:cNvSpPr/>
            <p:nvPr/>
          </p:nvSpPr>
          <p:spPr>
            <a:xfrm>
              <a:off x="1660654" y="1623907"/>
              <a:ext cx="166657" cy="146553"/>
            </a:xfrm>
            <a:prstGeom prst="flowChartDecision">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Montserrat Black" panose="00000A00000000000000" pitchFamily="2" charset="0"/>
              </a:endParaRPr>
            </a:p>
          </p:txBody>
        </p:sp>
        <p:grpSp>
          <p:nvGrpSpPr>
            <p:cNvPr id="12" name="Group 11">
              <a:extLst>
                <a:ext uri="{FF2B5EF4-FFF2-40B4-BE49-F238E27FC236}">
                  <a16:creationId xmlns:a16="http://schemas.microsoft.com/office/drawing/2014/main" id="{6FF0453D-77FA-436E-C41B-6C50236E4343}"/>
                </a:ext>
              </a:extLst>
            </p:cNvPr>
            <p:cNvGrpSpPr/>
            <p:nvPr/>
          </p:nvGrpSpPr>
          <p:grpSpPr>
            <a:xfrm>
              <a:off x="222168" y="1480558"/>
              <a:ext cx="5194094" cy="2120947"/>
              <a:chOff x="222167" y="1480557"/>
              <a:chExt cx="5194094" cy="2120947"/>
            </a:xfrm>
          </p:grpSpPr>
          <p:sp>
            <p:nvSpPr>
              <p:cNvPr id="4" name="Rectangle: Rounded Corners 3">
                <a:extLst>
                  <a:ext uri="{FF2B5EF4-FFF2-40B4-BE49-F238E27FC236}">
                    <a16:creationId xmlns:a16="http://schemas.microsoft.com/office/drawing/2014/main" id="{B7909517-B7DB-DE41-65F6-A69D70BEFED1}"/>
                  </a:ext>
                </a:extLst>
              </p:cNvPr>
              <p:cNvSpPr/>
              <p:nvPr/>
            </p:nvSpPr>
            <p:spPr>
              <a:xfrm>
                <a:off x="222167" y="1480557"/>
                <a:ext cx="1438488" cy="43325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lumMod val="90000"/>
                        <a:lumOff val="10000"/>
                      </a:schemeClr>
                    </a:solidFill>
                    <a:latin typeface="Montserrat Black" panose="00000A00000000000000" pitchFamily="2" charset="0"/>
                  </a:rPr>
                  <a:t>@Repository</a:t>
                </a:r>
              </a:p>
            </p:txBody>
          </p:sp>
          <p:sp>
            <p:nvSpPr>
              <p:cNvPr id="5" name="Rectangle: Rounded Corners 4">
                <a:extLst>
                  <a:ext uri="{FF2B5EF4-FFF2-40B4-BE49-F238E27FC236}">
                    <a16:creationId xmlns:a16="http://schemas.microsoft.com/office/drawing/2014/main" id="{76A6A1F5-0839-FDAC-7686-3C0A6E520AD7}"/>
                  </a:ext>
                </a:extLst>
              </p:cNvPr>
              <p:cNvSpPr/>
              <p:nvPr/>
            </p:nvSpPr>
            <p:spPr>
              <a:xfrm>
                <a:off x="2322506" y="1480558"/>
                <a:ext cx="2547449" cy="433255"/>
              </a:xfrm>
              <a:prstGeom prst="roundRect">
                <a:avLst/>
              </a:prstGeom>
              <a:solidFill>
                <a:schemeClr val="bg1">
                  <a:lumMod val="95000"/>
                </a:schemeClr>
              </a:solidFill>
              <a:ln>
                <a:solidFill>
                  <a:schemeClr val="tx1">
                    <a:lumMod val="90000"/>
                    <a:lumOff val="1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b="1" dirty="0">
                    <a:solidFill>
                      <a:schemeClr val="tx1">
                        <a:lumMod val="90000"/>
                        <a:lumOff val="10000"/>
                      </a:schemeClr>
                    </a:solidFill>
                    <a:latin typeface="Montserrat Black" panose="00000A00000000000000" pitchFamily="2" charset="0"/>
                  </a:rPr>
                  <a:t>@JpaRepository</a:t>
                </a:r>
              </a:p>
            </p:txBody>
          </p:sp>
          <p:cxnSp>
            <p:nvCxnSpPr>
              <p:cNvPr id="14" name="Straight Connector 13">
                <a:extLst>
                  <a:ext uri="{FF2B5EF4-FFF2-40B4-BE49-F238E27FC236}">
                    <a16:creationId xmlns:a16="http://schemas.microsoft.com/office/drawing/2014/main" id="{972FA12E-8060-F21B-F455-47265792DC71}"/>
                  </a:ext>
                </a:extLst>
              </p:cNvPr>
              <p:cNvCxnSpPr>
                <a:cxnSpLocks/>
                <a:stCxn id="5" idx="1"/>
                <a:endCxn id="15" idx="3"/>
              </p:cNvCxnSpPr>
              <p:nvPr/>
            </p:nvCxnSpPr>
            <p:spPr>
              <a:xfrm flipH="1" flipV="1">
                <a:off x="1827311" y="1697184"/>
                <a:ext cx="495195" cy="2"/>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50AF7C-7C65-4E62-302B-06CFF10E27D4}"/>
                  </a:ext>
                </a:extLst>
              </p:cNvPr>
              <p:cNvCxnSpPr/>
              <p:nvPr/>
            </p:nvCxnSpPr>
            <p:spPr>
              <a:xfrm>
                <a:off x="1771072" y="1876493"/>
                <a:ext cx="0" cy="1725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486228-EA09-8A85-CAC9-709DCA19921B}"/>
                  </a:ext>
                </a:extLst>
              </p:cNvPr>
              <p:cNvCxnSpPr>
                <a:cxnSpLocks/>
                <a:stCxn id="8" idx="1"/>
              </p:cNvCxnSpPr>
              <p:nvPr/>
            </p:nvCxnSpPr>
            <p:spPr>
              <a:xfrm flipH="1">
                <a:off x="1771072" y="2318642"/>
                <a:ext cx="131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FCF0331-B808-5B65-461A-D0999C638647}"/>
                  </a:ext>
                </a:extLst>
              </p:cNvPr>
              <p:cNvCxnSpPr>
                <a:cxnSpLocks/>
              </p:cNvCxnSpPr>
              <p:nvPr/>
            </p:nvCxnSpPr>
            <p:spPr>
              <a:xfrm flipH="1">
                <a:off x="2074909" y="2852835"/>
                <a:ext cx="247597"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C2FD8FB-74C3-FE10-4385-74C13EA828A1}"/>
                  </a:ext>
                </a:extLst>
              </p:cNvPr>
              <p:cNvSpPr/>
              <p:nvPr/>
            </p:nvSpPr>
            <p:spPr>
              <a:xfrm>
                <a:off x="1902172" y="2102014"/>
                <a:ext cx="2663945" cy="43325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lumMod val="90000"/>
                        <a:lumOff val="10000"/>
                      </a:schemeClr>
                    </a:solidFill>
                    <a:latin typeface="Montserrat Black" panose="00000A00000000000000" pitchFamily="2" charset="0"/>
                  </a:rPr>
                  <a:t>@ListCrudRepository</a:t>
                </a:r>
              </a:p>
            </p:txBody>
          </p:sp>
          <p:sp>
            <p:nvSpPr>
              <p:cNvPr id="9" name="Rectangle: Rounded Corners 8">
                <a:extLst>
                  <a:ext uri="{FF2B5EF4-FFF2-40B4-BE49-F238E27FC236}">
                    <a16:creationId xmlns:a16="http://schemas.microsoft.com/office/drawing/2014/main" id="{1A32DED7-7D15-35B7-EBB3-9DE21DBCD67F}"/>
                  </a:ext>
                </a:extLst>
              </p:cNvPr>
              <p:cNvSpPr/>
              <p:nvPr/>
            </p:nvSpPr>
            <p:spPr>
              <a:xfrm>
                <a:off x="1902172" y="2645541"/>
                <a:ext cx="3514089" cy="43325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lumMod val="90000"/>
                        <a:lumOff val="10000"/>
                      </a:schemeClr>
                    </a:solidFill>
                    <a:latin typeface="Montserrat Black" panose="00000A00000000000000" pitchFamily="2" charset="0"/>
                  </a:rPr>
                  <a:t>@ListPagingAndSortingRepository</a:t>
                </a:r>
              </a:p>
            </p:txBody>
          </p:sp>
          <p:sp>
            <p:nvSpPr>
              <p:cNvPr id="10" name="Rectangle: Rounded Corners 9">
                <a:extLst>
                  <a:ext uri="{FF2B5EF4-FFF2-40B4-BE49-F238E27FC236}">
                    <a16:creationId xmlns:a16="http://schemas.microsoft.com/office/drawing/2014/main" id="{658DEAD9-E8CF-5A07-FDDD-C7DFE16C653E}"/>
                  </a:ext>
                </a:extLst>
              </p:cNvPr>
              <p:cNvSpPr/>
              <p:nvPr/>
            </p:nvSpPr>
            <p:spPr>
              <a:xfrm>
                <a:off x="1902172" y="3168249"/>
                <a:ext cx="3075803" cy="43325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lumMod val="90000"/>
                        <a:lumOff val="10000"/>
                      </a:schemeClr>
                    </a:solidFill>
                    <a:latin typeface="Montserrat Black" panose="00000A00000000000000" pitchFamily="2" charset="0"/>
                  </a:rPr>
                  <a:t>@PagingAndSortingRepository</a:t>
                </a:r>
              </a:p>
            </p:txBody>
          </p:sp>
        </p:grpSp>
        <p:cxnSp>
          <p:nvCxnSpPr>
            <p:cNvPr id="18" name="Straight Connector 17">
              <a:extLst>
                <a:ext uri="{FF2B5EF4-FFF2-40B4-BE49-F238E27FC236}">
                  <a16:creationId xmlns:a16="http://schemas.microsoft.com/office/drawing/2014/main" id="{4BC6F837-CA85-16C4-DE8F-8113331E232D}"/>
                </a:ext>
              </a:extLst>
            </p:cNvPr>
            <p:cNvCxnSpPr>
              <a:cxnSpLocks/>
            </p:cNvCxnSpPr>
            <p:nvPr/>
          </p:nvCxnSpPr>
          <p:spPr>
            <a:xfrm flipH="1">
              <a:off x="1771073" y="2852836"/>
              <a:ext cx="131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5665BB-45C7-8C3D-8E08-1BC199C7B5BB}"/>
                </a:ext>
              </a:extLst>
            </p:cNvPr>
            <p:cNvCxnSpPr>
              <a:cxnSpLocks/>
            </p:cNvCxnSpPr>
            <p:nvPr/>
          </p:nvCxnSpPr>
          <p:spPr>
            <a:xfrm flipH="1">
              <a:off x="1756615" y="3422196"/>
              <a:ext cx="131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Slide Number Placeholder 26">
            <a:extLst>
              <a:ext uri="{FF2B5EF4-FFF2-40B4-BE49-F238E27FC236}">
                <a16:creationId xmlns:a16="http://schemas.microsoft.com/office/drawing/2014/main" id="{030DE4A2-3CCF-3DEF-EF76-E7485CBEA788}"/>
              </a:ext>
            </a:extLst>
          </p:cNvPr>
          <p:cNvSpPr>
            <a:spLocks noGrp="1"/>
          </p:cNvSpPr>
          <p:nvPr>
            <p:ph type="sldNum" sz="quarter" idx="4"/>
          </p:nvPr>
        </p:nvSpPr>
        <p:spPr/>
        <p:txBody>
          <a:bodyPr/>
          <a:lstStyle/>
          <a:p>
            <a:fld id="{EF892D59-8F09-EF4B-AD6D-DA609442F868}" type="slidenum">
              <a:rPr lang="en-GB" smtClean="0"/>
              <a:pPr/>
              <a:t>19</a:t>
            </a:fld>
            <a:endParaRPr lang="en-GB"/>
          </a:p>
        </p:txBody>
      </p:sp>
    </p:spTree>
    <p:extLst>
      <p:ext uri="{BB962C8B-B14F-4D97-AF65-F5344CB8AC3E}">
        <p14:creationId xmlns:p14="http://schemas.microsoft.com/office/powerpoint/2010/main" val="334191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F15C8-8428-A9AA-2821-D68E578E5F30}"/>
              </a:ext>
            </a:extLst>
          </p:cNvPr>
          <p:cNvSpPr>
            <a:spLocks noGrp="1"/>
          </p:cNvSpPr>
          <p:nvPr>
            <p:ph type="body" sz="quarter" idx="10"/>
          </p:nvPr>
        </p:nvSpPr>
        <p:spPr/>
        <p:txBody>
          <a:bodyPr/>
          <a:lstStyle/>
          <a:p>
            <a:r>
              <a:rPr lang="en-GB" sz="3200" dirty="0"/>
              <a:t>Content and objectives</a:t>
            </a:r>
          </a:p>
        </p:txBody>
      </p:sp>
      <p:sp>
        <p:nvSpPr>
          <p:cNvPr id="3" name="Text Placeholder 2">
            <a:extLst>
              <a:ext uri="{FF2B5EF4-FFF2-40B4-BE49-F238E27FC236}">
                <a16:creationId xmlns:a16="http://schemas.microsoft.com/office/drawing/2014/main" id="{A45F4275-408E-FF40-1737-37757BF583CB}"/>
              </a:ext>
            </a:extLst>
          </p:cNvPr>
          <p:cNvSpPr>
            <a:spLocks noGrp="1"/>
          </p:cNvSpPr>
          <p:nvPr>
            <p:ph type="body" sz="quarter" idx="11"/>
          </p:nvPr>
        </p:nvSpPr>
        <p:spPr>
          <a:xfrm>
            <a:off x="3162300" y="1619445"/>
            <a:ext cx="1231899" cy="426737"/>
          </a:xfrm>
        </p:spPr>
        <p:txBody>
          <a:bodyPr/>
          <a:lstStyle/>
          <a:p>
            <a:r>
              <a:rPr lang="en-GB" sz="1200" b="1" dirty="0"/>
              <a:t>Introduction</a:t>
            </a:r>
          </a:p>
        </p:txBody>
      </p:sp>
      <p:sp>
        <p:nvSpPr>
          <p:cNvPr id="4" name="Text Placeholder 3">
            <a:extLst>
              <a:ext uri="{FF2B5EF4-FFF2-40B4-BE49-F238E27FC236}">
                <a16:creationId xmlns:a16="http://schemas.microsoft.com/office/drawing/2014/main" id="{47FCAE93-2DA9-6317-E4B7-ACF758E24D08}"/>
              </a:ext>
            </a:extLst>
          </p:cNvPr>
          <p:cNvSpPr>
            <a:spLocks noGrp="1"/>
          </p:cNvSpPr>
          <p:nvPr>
            <p:ph type="body" sz="quarter" idx="12"/>
          </p:nvPr>
        </p:nvSpPr>
        <p:spPr/>
        <p:txBody>
          <a:bodyPr/>
          <a:lstStyle/>
          <a:p>
            <a:r>
              <a:rPr lang="en-GB" dirty="0"/>
              <a:t>What is Microservices and Spring Boot</a:t>
            </a:r>
          </a:p>
        </p:txBody>
      </p:sp>
      <p:sp>
        <p:nvSpPr>
          <p:cNvPr id="5" name="Text Placeholder 4">
            <a:extLst>
              <a:ext uri="{FF2B5EF4-FFF2-40B4-BE49-F238E27FC236}">
                <a16:creationId xmlns:a16="http://schemas.microsoft.com/office/drawing/2014/main" id="{8BE051F1-3749-BD39-9D03-3E12CE890152}"/>
              </a:ext>
            </a:extLst>
          </p:cNvPr>
          <p:cNvSpPr>
            <a:spLocks noGrp="1"/>
          </p:cNvSpPr>
          <p:nvPr>
            <p:ph type="body" sz="quarter" idx="13"/>
          </p:nvPr>
        </p:nvSpPr>
        <p:spPr>
          <a:xfrm>
            <a:off x="3162300" y="2280736"/>
            <a:ext cx="1231899" cy="426737"/>
          </a:xfrm>
        </p:spPr>
        <p:txBody>
          <a:bodyPr/>
          <a:lstStyle/>
          <a:p>
            <a:r>
              <a:rPr lang="en-GB" sz="1200" b="1" dirty="0"/>
              <a:t>Hello World application</a:t>
            </a:r>
          </a:p>
        </p:txBody>
      </p:sp>
      <p:sp>
        <p:nvSpPr>
          <p:cNvPr id="6" name="Text Placeholder 5">
            <a:extLst>
              <a:ext uri="{FF2B5EF4-FFF2-40B4-BE49-F238E27FC236}">
                <a16:creationId xmlns:a16="http://schemas.microsoft.com/office/drawing/2014/main" id="{BD77F0D7-405A-A3FE-6647-B4CA6325F986}"/>
              </a:ext>
            </a:extLst>
          </p:cNvPr>
          <p:cNvSpPr>
            <a:spLocks noGrp="1"/>
          </p:cNvSpPr>
          <p:nvPr>
            <p:ph type="body" sz="quarter" idx="14"/>
          </p:nvPr>
        </p:nvSpPr>
        <p:spPr/>
        <p:txBody>
          <a:bodyPr/>
          <a:lstStyle/>
          <a:p>
            <a:r>
              <a:rPr lang="en-GB" dirty="0"/>
              <a:t>Creating a Hello World application in Spring Boot</a:t>
            </a:r>
          </a:p>
        </p:txBody>
      </p:sp>
      <p:sp>
        <p:nvSpPr>
          <p:cNvPr id="7" name="Text Placeholder 6">
            <a:extLst>
              <a:ext uri="{FF2B5EF4-FFF2-40B4-BE49-F238E27FC236}">
                <a16:creationId xmlns:a16="http://schemas.microsoft.com/office/drawing/2014/main" id="{32FC5EF4-2E66-BA0A-00CB-81CD5A0E5B51}"/>
              </a:ext>
            </a:extLst>
          </p:cNvPr>
          <p:cNvSpPr>
            <a:spLocks noGrp="1"/>
          </p:cNvSpPr>
          <p:nvPr>
            <p:ph type="body" sz="quarter" idx="15"/>
          </p:nvPr>
        </p:nvSpPr>
        <p:spPr>
          <a:xfrm>
            <a:off x="3162300" y="2939432"/>
            <a:ext cx="1231899" cy="426737"/>
          </a:xfrm>
        </p:spPr>
        <p:txBody>
          <a:bodyPr/>
          <a:lstStyle/>
          <a:p>
            <a:r>
              <a:rPr lang="en-GB" sz="1200" b="1" dirty="0"/>
              <a:t>Dependency Injection</a:t>
            </a:r>
          </a:p>
        </p:txBody>
      </p:sp>
      <p:sp>
        <p:nvSpPr>
          <p:cNvPr id="8" name="Text Placeholder 7">
            <a:extLst>
              <a:ext uri="{FF2B5EF4-FFF2-40B4-BE49-F238E27FC236}">
                <a16:creationId xmlns:a16="http://schemas.microsoft.com/office/drawing/2014/main" id="{4A1F89A5-87F1-CD83-33DD-031D129D12D8}"/>
              </a:ext>
            </a:extLst>
          </p:cNvPr>
          <p:cNvSpPr>
            <a:spLocks noGrp="1"/>
          </p:cNvSpPr>
          <p:nvPr>
            <p:ph type="body" sz="quarter" idx="16"/>
          </p:nvPr>
        </p:nvSpPr>
        <p:spPr/>
        <p:txBody>
          <a:bodyPr/>
          <a:lstStyle/>
          <a:p>
            <a:r>
              <a:rPr lang="en-GB" dirty="0"/>
              <a:t>What is DI and what different types are there</a:t>
            </a:r>
          </a:p>
        </p:txBody>
      </p:sp>
      <p:sp>
        <p:nvSpPr>
          <p:cNvPr id="9" name="Text Placeholder 8">
            <a:extLst>
              <a:ext uri="{FF2B5EF4-FFF2-40B4-BE49-F238E27FC236}">
                <a16:creationId xmlns:a16="http://schemas.microsoft.com/office/drawing/2014/main" id="{EBF33894-5D89-8031-6EA9-2253C599329F}"/>
              </a:ext>
            </a:extLst>
          </p:cNvPr>
          <p:cNvSpPr>
            <a:spLocks noGrp="1"/>
          </p:cNvSpPr>
          <p:nvPr>
            <p:ph type="body" sz="quarter" idx="17"/>
          </p:nvPr>
        </p:nvSpPr>
        <p:spPr>
          <a:xfrm>
            <a:off x="3162300" y="3532599"/>
            <a:ext cx="1231899" cy="426737"/>
          </a:xfrm>
        </p:spPr>
        <p:txBody>
          <a:bodyPr/>
          <a:lstStyle/>
          <a:p>
            <a:r>
              <a:rPr lang="en-GB" sz="1200" b="1" dirty="0"/>
              <a:t>RESTful API and Spring WEB</a:t>
            </a:r>
          </a:p>
        </p:txBody>
      </p:sp>
      <p:sp>
        <p:nvSpPr>
          <p:cNvPr id="10" name="Text Placeholder 9">
            <a:extLst>
              <a:ext uri="{FF2B5EF4-FFF2-40B4-BE49-F238E27FC236}">
                <a16:creationId xmlns:a16="http://schemas.microsoft.com/office/drawing/2014/main" id="{FD1D0C91-FA2F-29D1-2C7B-240740040FE8}"/>
              </a:ext>
            </a:extLst>
          </p:cNvPr>
          <p:cNvSpPr>
            <a:spLocks noGrp="1"/>
          </p:cNvSpPr>
          <p:nvPr>
            <p:ph type="body" sz="quarter" idx="18"/>
          </p:nvPr>
        </p:nvSpPr>
        <p:spPr/>
        <p:txBody>
          <a:bodyPr/>
          <a:lstStyle/>
          <a:p>
            <a:r>
              <a:rPr lang="en-GB" dirty="0"/>
              <a:t>Multi-Tier Architecture and how to implement it</a:t>
            </a:r>
          </a:p>
        </p:txBody>
      </p:sp>
      <p:sp>
        <p:nvSpPr>
          <p:cNvPr id="11" name="Text Placeholder 10">
            <a:extLst>
              <a:ext uri="{FF2B5EF4-FFF2-40B4-BE49-F238E27FC236}">
                <a16:creationId xmlns:a16="http://schemas.microsoft.com/office/drawing/2014/main" id="{384ACE79-9586-6A4F-B713-55D936CF80E0}"/>
              </a:ext>
            </a:extLst>
          </p:cNvPr>
          <p:cNvSpPr>
            <a:spLocks noGrp="1"/>
          </p:cNvSpPr>
          <p:nvPr>
            <p:ph type="body" sz="quarter" idx="19"/>
          </p:nvPr>
        </p:nvSpPr>
        <p:spPr>
          <a:xfrm>
            <a:off x="3162299" y="4259419"/>
            <a:ext cx="1231899" cy="426737"/>
          </a:xfrm>
        </p:spPr>
        <p:txBody>
          <a:bodyPr/>
          <a:lstStyle/>
          <a:p>
            <a:r>
              <a:rPr lang="en-GB" sz="1200" b="1" dirty="0"/>
              <a:t>Spring Data</a:t>
            </a:r>
          </a:p>
        </p:txBody>
      </p:sp>
      <p:sp>
        <p:nvSpPr>
          <p:cNvPr id="12" name="Text Placeholder 11">
            <a:extLst>
              <a:ext uri="{FF2B5EF4-FFF2-40B4-BE49-F238E27FC236}">
                <a16:creationId xmlns:a16="http://schemas.microsoft.com/office/drawing/2014/main" id="{CF4E251C-633A-B402-6666-402C40B7CFF8}"/>
              </a:ext>
            </a:extLst>
          </p:cNvPr>
          <p:cNvSpPr>
            <a:spLocks noGrp="1"/>
          </p:cNvSpPr>
          <p:nvPr>
            <p:ph type="body" sz="quarter" idx="20"/>
          </p:nvPr>
        </p:nvSpPr>
        <p:spPr/>
        <p:txBody>
          <a:bodyPr/>
          <a:lstStyle/>
          <a:p>
            <a:r>
              <a:rPr lang="en-GB" dirty="0"/>
              <a:t>Connecting to a database</a:t>
            </a:r>
          </a:p>
        </p:txBody>
      </p:sp>
      <p:sp>
        <p:nvSpPr>
          <p:cNvPr id="13" name="Text Placeholder 12">
            <a:extLst>
              <a:ext uri="{FF2B5EF4-FFF2-40B4-BE49-F238E27FC236}">
                <a16:creationId xmlns:a16="http://schemas.microsoft.com/office/drawing/2014/main" id="{E538C60E-68C0-B713-AEFF-83A16C761B7C}"/>
              </a:ext>
            </a:extLst>
          </p:cNvPr>
          <p:cNvSpPr>
            <a:spLocks noGrp="1"/>
          </p:cNvSpPr>
          <p:nvPr>
            <p:ph type="body" sz="quarter" idx="21"/>
          </p:nvPr>
        </p:nvSpPr>
        <p:spPr>
          <a:xfrm>
            <a:off x="3162299" y="4937056"/>
            <a:ext cx="1231900" cy="426737"/>
          </a:xfrm>
        </p:spPr>
        <p:txBody>
          <a:bodyPr/>
          <a:lstStyle/>
          <a:p>
            <a:r>
              <a:rPr lang="en-GB" sz="1200" b="1" dirty="0"/>
              <a:t>Testing and Monitoring</a:t>
            </a:r>
          </a:p>
        </p:txBody>
      </p:sp>
      <p:sp>
        <p:nvSpPr>
          <p:cNvPr id="14" name="Text Placeholder 13">
            <a:extLst>
              <a:ext uri="{FF2B5EF4-FFF2-40B4-BE49-F238E27FC236}">
                <a16:creationId xmlns:a16="http://schemas.microsoft.com/office/drawing/2014/main" id="{731F5815-0E1D-91F9-EC84-2EC936EF2C16}"/>
              </a:ext>
            </a:extLst>
          </p:cNvPr>
          <p:cNvSpPr>
            <a:spLocks noGrp="1"/>
          </p:cNvSpPr>
          <p:nvPr>
            <p:ph type="body" sz="quarter" idx="22"/>
          </p:nvPr>
        </p:nvSpPr>
        <p:spPr/>
        <p:txBody>
          <a:bodyPr/>
          <a:lstStyle/>
          <a:p>
            <a:r>
              <a:rPr lang="en-GB" dirty="0"/>
              <a:t>To check if the endpoints of the application work and the software performs as expected</a:t>
            </a:r>
          </a:p>
        </p:txBody>
      </p:sp>
      <p:sp>
        <p:nvSpPr>
          <p:cNvPr id="15" name="Slide Number Placeholder 1">
            <a:extLst>
              <a:ext uri="{FF2B5EF4-FFF2-40B4-BE49-F238E27FC236}">
                <a16:creationId xmlns:a16="http://schemas.microsoft.com/office/drawing/2014/main" id="{D2758DDB-9F7B-BE73-2B34-2EE7F45CEEEA}"/>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2</a:t>
            </a:fld>
            <a:endParaRPr lang="en-GB" sz="1000"/>
          </a:p>
        </p:txBody>
      </p:sp>
    </p:spTree>
    <p:extLst>
      <p:ext uri="{BB962C8B-B14F-4D97-AF65-F5344CB8AC3E}">
        <p14:creationId xmlns:p14="http://schemas.microsoft.com/office/powerpoint/2010/main" val="200296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6EF91E-048B-CB9D-FE27-0D80B5678DB1}"/>
              </a:ext>
            </a:extLst>
          </p:cNvPr>
          <p:cNvSpPr>
            <a:spLocks noGrp="1"/>
          </p:cNvSpPr>
          <p:nvPr>
            <p:ph type="body" sz="quarter" idx="4294967295"/>
          </p:nvPr>
        </p:nvSpPr>
        <p:spPr>
          <a:xfrm>
            <a:off x="1125687" y="437452"/>
            <a:ext cx="11455525" cy="4843463"/>
          </a:xfrm>
        </p:spPr>
        <p:txBody>
          <a:bodyPr/>
          <a:lstStyle/>
          <a:p>
            <a:r>
              <a:rPr lang="en-GB" sz="2800" dirty="0">
                <a:latin typeface="Montserrat Black" panose="00000A00000000000000" pitchFamily="2" charset="0"/>
              </a:rPr>
              <a:t>Sample SQL files to setup and populate a database</a:t>
            </a:r>
          </a:p>
        </p:txBody>
      </p:sp>
      <p:sp>
        <p:nvSpPr>
          <p:cNvPr id="5" name="Rectangle: Rounded Corners 4">
            <a:extLst>
              <a:ext uri="{FF2B5EF4-FFF2-40B4-BE49-F238E27FC236}">
                <a16:creationId xmlns:a16="http://schemas.microsoft.com/office/drawing/2014/main" id="{D050D27E-ADD0-147F-637C-C0B646D0F3F6}"/>
              </a:ext>
            </a:extLst>
          </p:cNvPr>
          <p:cNvSpPr/>
          <p:nvPr/>
        </p:nvSpPr>
        <p:spPr>
          <a:xfrm>
            <a:off x="376238" y="1136170"/>
            <a:ext cx="5597237" cy="3051450"/>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1">
            <a:extLst>
              <a:ext uri="{FF2B5EF4-FFF2-40B4-BE49-F238E27FC236}">
                <a16:creationId xmlns:a16="http://schemas.microsoft.com/office/drawing/2014/main" id="{86BB47A8-377A-29A7-EFCA-FA3082766523}"/>
              </a:ext>
            </a:extLst>
          </p:cNvPr>
          <p:cNvSpPr txBox="1">
            <a:spLocks noChangeArrowheads="1"/>
          </p:cNvSpPr>
          <p:nvPr/>
        </p:nvSpPr>
        <p:spPr bwMode="auto">
          <a:xfrm>
            <a:off x="555121" y="1797355"/>
            <a:ext cx="5239470" cy="2123658"/>
          </a:xfrm>
          <a:prstGeom prst="rect">
            <a:avLst/>
          </a:prstGeom>
          <a:solidFill>
            <a:srgbClr val="F8F8F8"/>
          </a:solidFill>
          <a:ln>
            <a:solidFill>
              <a:schemeClr val="bg1">
                <a:lumMod val="65000"/>
              </a:schemeClr>
            </a:solid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drop table if exists `chocolate` CASCADE;</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CREATE TABLE chocolate (</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id BIGINT AUTO_INCREMENT,</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brand VARCHAR(255),</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name VARCHAR(255),</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a:t>
            </a:r>
            <a:r>
              <a:rPr lang="en-US" altLang="en-US" sz="1200" b="0" dirty="0" err="1">
                <a:solidFill>
                  <a:schemeClr val="tx1">
                    <a:lumMod val="75000"/>
                    <a:lumOff val="25000"/>
                  </a:schemeClr>
                </a:solidFill>
                <a:latin typeface="Consolas" panose="020B0609020204030204" pitchFamily="49" charset="0"/>
              </a:rPr>
              <a:t>sugar_content</a:t>
            </a:r>
            <a:r>
              <a:rPr lang="en-US" altLang="en-US" sz="1200" b="0" dirty="0">
                <a:solidFill>
                  <a:schemeClr val="tx1">
                    <a:lumMod val="75000"/>
                    <a:lumOff val="25000"/>
                  </a:schemeClr>
                </a:solidFill>
                <a:latin typeface="Consolas" panose="020B0609020204030204" pitchFamily="49" charset="0"/>
              </a:rPr>
              <a:t> INTEGER NOT NULL,</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tastiness INTEGER NOT NULL,</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texture VARCHAR(255),</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type VARCHAR(255),</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    PRIMARY KEY (id)</a:t>
            </a:r>
          </a:p>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a:t>
            </a:r>
          </a:p>
        </p:txBody>
      </p:sp>
      <p:grpSp>
        <p:nvGrpSpPr>
          <p:cNvPr id="7" name="Group 6">
            <a:extLst>
              <a:ext uri="{FF2B5EF4-FFF2-40B4-BE49-F238E27FC236}">
                <a16:creationId xmlns:a16="http://schemas.microsoft.com/office/drawing/2014/main" id="{AB8DFA03-F3C5-D5A6-D582-593443A0504F}"/>
              </a:ext>
            </a:extLst>
          </p:cNvPr>
          <p:cNvGrpSpPr/>
          <p:nvPr/>
        </p:nvGrpSpPr>
        <p:grpSpPr>
          <a:xfrm>
            <a:off x="517312" y="1190292"/>
            <a:ext cx="5303883" cy="438114"/>
            <a:chOff x="459608" y="1162486"/>
            <a:chExt cx="5303883" cy="438114"/>
          </a:xfrm>
        </p:grpSpPr>
        <p:sp>
          <p:nvSpPr>
            <p:cNvPr id="8" name="Rectangle 7">
              <a:extLst>
                <a:ext uri="{FF2B5EF4-FFF2-40B4-BE49-F238E27FC236}">
                  <a16:creationId xmlns:a16="http://schemas.microsoft.com/office/drawing/2014/main" id="{2E37D6FD-DA02-96DC-9FE1-563B40E4655F}"/>
                </a:ext>
              </a:extLst>
            </p:cNvPr>
            <p:cNvSpPr/>
            <p:nvPr/>
          </p:nvSpPr>
          <p:spPr>
            <a:xfrm>
              <a:off x="889100" y="1162486"/>
              <a:ext cx="4874391" cy="40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solidFill>
                    <a:schemeClr val="accent1">
                      <a:lumMod val="90000"/>
                      <a:lumOff val="10000"/>
                    </a:schemeClr>
                  </a:solidFill>
                  <a:latin typeface="Abadi" panose="020B0604020104020204" pitchFamily="34" charset="0"/>
                </a:rPr>
                <a:t>schema.sql</a:t>
              </a:r>
              <a:endParaRPr lang="en-GB" dirty="0">
                <a:solidFill>
                  <a:schemeClr val="accent1">
                    <a:lumMod val="90000"/>
                    <a:lumOff val="10000"/>
                  </a:schemeClr>
                </a:solidFill>
                <a:latin typeface="Abadi" panose="020B0604020104020204" pitchFamily="34" charset="0"/>
              </a:endParaRPr>
            </a:p>
          </p:txBody>
        </p:sp>
        <p:pic>
          <p:nvPicPr>
            <p:cNvPr id="9" name="Picture 8" descr="Icon&#10;&#10;Description automatically generated">
              <a:extLst>
                <a:ext uri="{FF2B5EF4-FFF2-40B4-BE49-F238E27FC236}">
                  <a16:creationId xmlns:a16="http://schemas.microsoft.com/office/drawing/2014/main" id="{CB8817C5-3EAB-9B6C-D170-C6A6932EA26F}"/>
                </a:ext>
              </a:extLst>
            </p:cNvPr>
            <p:cNvPicPr>
              <a:picLocks noChangeAspect="1"/>
            </p:cNvPicPr>
            <p:nvPr/>
          </p:nvPicPr>
          <p:blipFill>
            <a:blip r:embed="rId4"/>
            <a:stretch>
              <a:fillRect/>
            </a:stretch>
          </p:blipFill>
          <p:spPr>
            <a:xfrm>
              <a:off x="459608" y="1171108"/>
              <a:ext cx="429492" cy="429492"/>
            </a:xfrm>
            <a:prstGeom prst="rect">
              <a:avLst/>
            </a:prstGeom>
            <a:effectLst/>
          </p:spPr>
        </p:pic>
      </p:grpSp>
      <p:sp>
        <p:nvSpPr>
          <p:cNvPr id="10" name="Rectangle: Rounded Corners 9">
            <a:extLst>
              <a:ext uri="{FF2B5EF4-FFF2-40B4-BE49-F238E27FC236}">
                <a16:creationId xmlns:a16="http://schemas.microsoft.com/office/drawing/2014/main" id="{C6E4F3A3-9971-2E13-EFD6-8C0B1FC6CA94}"/>
              </a:ext>
            </a:extLst>
          </p:cNvPr>
          <p:cNvSpPr/>
          <p:nvPr/>
        </p:nvSpPr>
        <p:spPr>
          <a:xfrm>
            <a:off x="6218527" y="3623730"/>
            <a:ext cx="5597237" cy="2065868"/>
          </a:xfrm>
          <a:prstGeom prst="roundRect">
            <a:avLst>
              <a:gd name="adj" fmla="val 3694"/>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A4FD3B9E-283E-1DD6-F2B0-39589E7E0F54}"/>
              </a:ext>
            </a:extLst>
          </p:cNvPr>
          <p:cNvSpPr txBox="1">
            <a:spLocks noChangeArrowheads="1"/>
          </p:cNvSpPr>
          <p:nvPr/>
        </p:nvSpPr>
        <p:spPr bwMode="auto">
          <a:xfrm>
            <a:off x="6397410" y="4579004"/>
            <a:ext cx="5239470" cy="830997"/>
          </a:xfrm>
          <a:prstGeom prst="rect">
            <a:avLst/>
          </a:prstGeom>
          <a:solidFill>
            <a:srgbClr val="F8F8F8"/>
          </a:solidFill>
          <a:ln>
            <a:solidFill>
              <a:schemeClr val="bg1">
                <a:lumMod val="65000"/>
              </a:schemeClr>
            </a:solid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800" b="1" i="0" kern="1200">
                <a:solidFill>
                  <a:schemeClr val="tx1"/>
                </a:solidFill>
                <a:latin typeface="Montserrat" pitchFamily="2" charset="77"/>
                <a:ea typeface="+mn-ea"/>
                <a:cs typeface="+mn-cs"/>
              </a:defRPr>
            </a:lvl1pPr>
            <a:lvl2pPr marL="171450" indent="-171450" algn="l" defTabSz="914400" rtl="0" eaLnBrk="1" latinLnBrk="0" hangingPunct="1">
              <a:lnSpc>
                <a:spcPct val="100000"/>
              </a:lnSpc>
              <a:spcBef>
                <a:spcPts val="0"/>
              </a:spcBef>
              <a:spcAft>
                <a:spcPts val="650"/>
              </a:spcAft>
              <a:buSzPct val="125000"/>
              <a:buFont typeface="Arial" panose="020B0604020202020204" pitchFamily="34" charset="0"/>
              <a:buChar char="•"/>
              <a:tabLst/>
              <a:defRPr sz="140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SzTx/>
              <a:buFontTx/>
              <a:buNone/>
            </a:pPr>
            <a:r>
              <a:rPr lang="en-US" altLang="en-US" sz="1200" b="0" dirty="0">
                <a:solidFill>
                  <a:schemeClr val="tx1">
                    <a:lumMod val="75000"/>
                    <a:lumOff val="25000"/>
                  </a:schemeClr>
                </a:solidFill>
                <a:latin typeface="Consolas" panose="020B0609020204030204" pitchFamily="49" charset="0"/>
              </a:rPr>
              <a:t>INSERT INTO `chocolate`(`name`,`brand`,`type`,`tastiness`,`texture`,`</a:t>
            </a:r>
            <a:r>
              <a:rPr lang="en-US" altLang="en-US" sz="1200" b="0" dirty="0" err="1">
                <a:solidFill>
                  <a:schemeClr val="tx1">
                    <a:lumMod val="75000"/>
                    <a:lumOff val="25000"/>
                  </a:schemeClr>
                </a:solidFill>
                <a:latin typeface="Consolas" panose="020B0609020204030204" pitchFamily="49" charset="0"/>
              </a:rPr>
              <a:t>sugar_content</a:t>
            </a:r>
            <a:r>
              <a:rPr lang="en-US" altLang="en-US" sz="1200" b="0" dirty="0">
                <a:solidFill>
                  <a:schemeClr val="tx1">
                    <a:lumMod val="75000"/>
                    <a:lumOff val="25000"/>
                  </a:schemeClr>
                </a:solidFill>
                <a:latin typeface="Consolas" panose="020B0609020204030204" pitchFamily="49" charset="0"/>
              </a:rPr>
              <a:t>`) VALUES('Twirl', 'Cadbury', 'Milk', 103, 'Crumbly', 20);</a:t>
            </a:r>
          </a:p>
        </p:txBody>
      </p:sp>
      <p:grpSp>
        <p:nvGrpSpPr>
          <p:cNvPr id="12" name="Group 11">
            <a:extLst>
              <a:ext uri="{FF2B5EF4-FFF2-40B4-BE49-F238E27FC236}">
                <a16:creationId xmlns:a16="http://schemas.microsoft.com/office/drawing/2014/main" id="{AF07DA4C-F48F-974C-F50F-F0BE56448D7C}"/>
              </a:ext>
            </a:extLst>
          </p:cNvPr>
          <p:cNvGrpSpPr/>
          <p:nvPr/>
        </p:nvGrpSpPr>
        <p:grpSpPr>
          <a:xfrm>
            <a:off x="6359601" y="3850545"/>
            <a:ext cx="5303883" cy="438114"/>
            <a:chOff x="459608" y="1162486"/>
            <a:chExt cx="5303883" cy="438114"/>
          </a:xfrm>
        </p:grpSpPr>
        <p:sp>
          <p:nvSpPr>
            <p:cNvPr id="13" name="Rectangle 12">
              <a:extLst>
                <a:ext uri="{FF2B5EF4-FFF2-40B4-BE49-F238E27FC236}">
                  <a16:creationId xmlns:a16="http://schemas.microsoft.com/office/drawing/2014/main" id="{27ED30C8-BDEB-4B04-C59E-75A2AFA99EC2}"/>
                </a:ext>
              </a:extLst>
            </p:cNvPr>
            <p:cNvSpPr/>
            <p:nvPr/>
          </p:nvSpPr>
          <p:spPr>
            <a:xfrm>
              <a:off x="889100" y="1162486"/>
              <a:ext cx="4874391" cy="405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solidFill>
                    <a:schemeClr val="accent1">
                      <a:lumMod val="90000"/>
                      <a:lumOff val="10000"/>
                    </a:schemeClr>
                  </a:solidFill>
                  <a:latin typeface="Abadi" panose="020B0604020104020204" pitchFamily="34" charset="0"/>
                </a:rPr>
                <a:t>data.sql</a:t>
              </a:r>
              <a:endParaRPr lang="en-GB" dirty="0">
                <a:solidFill>
                  <a:schemeClr val="accent1">
                    <a:lumMod val="90000"/>
                    <a:lumOff val="10000"/>
                  </a:schemeClr>
                </a:solidFill>
                <a:latin typeface="Abadi" panose="020B0604020104020204" pitchFamily="34" charset="0"/>
              </a:endParaRPr>
            </a:p>
          </p:txBody>
        </p:sp>
        <p:pic>
          <p:nvPicPr>
            <p:cNvPr id="14" name="Picture 13" descr="Icon&#10;&#10;Description automatically generated">
              <a:extLst>
                <a:ext uri="{FF2B5EF4-FFF2-40B4-BE49-F238E27FC236}">
                  <a16:creationId xmlns:a16="http://schemas.microsoft.com/office/drawing/2014/main" id="{BFBCEFBF-8458-08D3-A076-1BEDF0966A37}"/>
                </a:ext>
              </a:extLst>
            </p:cNvPr>
            <p:cNvPicPr>
              <a:picLocks noChangeAspect="1"/>
            </p:cNvPicPr>
            <p:nvPr/>
          </p:nvPicPr>
          <p:blipFill>
            <a:blip r:embed="rId4"/>
            <a:stretch>
              <a:fillRect/>
            </a:stretch>
          </p:blipFill>
          <p:spPr>
            <a:xfrm>
              <a:off x="459608" y="1171108"/>
              <a:ext cx="429492" cy="429492"/>
            </a:xfrm>
            <a:prstGeom prst="rect">
              <a:avLst/>
            </a:prstGeom>
            <a:effectLst/>
          </p:spPr>
        </p:pic>
      </p:grpSp>
      <p:sp>
        <p:nvSpPr>
          <p:cNvPr id="18" name="Rectangle 17">
            <a:extLst>
              <a:ext uri="{FF2B5EF4-FFF2-40B4-BE49-F238E27FC236}">
                <a16:creationId xmlns:a16="http://schemas.microsoft.com/office/drawing/2014/main" id="{3EC12559-A4F0-7486-E019-712596CC12C1}"/>
              </a:ext>
            </a:extLst>
          </p:cNvPr>
          <p:cNvSpPr/>
          <p:nvPr/>
        </p:nvSpPr>
        <p:spPr>
          <a:xfrm>
            <a:off x="6789093" y="1797355"/>
            <a:ext cx="4276438" cy="1120531"/>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lumMod val="90000"/>
                    <a:lumOff val="10000"/>
                  </a:schemeClr>
                </a:solidFill>
              </a:rPr>
              <a:t>The </a:t>
            </a:r>
            <a:r>
              <a:rPr lang="en-GB" sz="1400" b="1" dirty="0" err="1">
                <a:solidFill>
                  <a:schemeClr val="tx1">
                    <a:lumMod val="90000"/>
                    <a:lumOff val="10000"/>
                  </a:schemeClr>
                </a:solidFill>
              </a:rPr>
              <a:t>schema.sql</a:t>
            </a:r>
            <a:r>
              <a:rPr lang="en-GB" sz="1400" b="1" dirty="0">
                <a:solidFill>
                  <a:schemeClr val="tx1">
                    <a:lumMod val="90000"/>
                    <a:lumOff val="10000"/>
                  </a:schemeClr>
                </a:solidFill>
              </a:rPr>
              <a:t> file sets up the structure of the database table for your project to interact with and make CRUD requests to.</a:t>
            </a:r>
          </a:p>
        </p:txBody>
      </p:sp>
      <p:cxnSp>
        <p:nvCxnSpPr>
          <p:cNvPr id="19" name="Straight Connector 18">
            <a:extLst>
              <a:ext uri="{FF2B5EF4-FFF2-40B4-BE49-F238E27FC236}">
                <a16:creationId xmlns:a16="http://schemas.microsoft.com/office/drawing/2014/main" id="{18997132-DD8F-016C-18A6-2C2FE05B0D78}"/>
              </a:ext>
            </a:extLst>
          </p:cNvPr>
          <p:cNvCxnSpPr>
            <a:cxnSpLocks/>
            <a:stCxn id="6" idx="3"/>
            <a:endCxn id="18" idx="1"/>
          </p:cNvCxnSpPr>
          <p:nvPr/>
        </p:nvCxnSpPr>
        <p:spPr>
          <a:xfrm flipV="1">
            <a:off x="5794591" y="2357621"/>
            <a:ext cx="994502" cy="501563"/>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CFF7FC4-A3EC-02B2-F6ED-3E12AD3E77CA}"/>
              </a:ext>
            </a:extLst>
          </p:cNvPr>
          <p:cNvSpPr/>
          <p:nvPr/>
        </p:nvSpPr>
        <p:spPr>
          <a:xfrm>
            <a:off x="732058" y="4579004"/>
            <a:ext cx="4276438" cy="162198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lumMod val="90000"/>
                    <a:lumOff val="10000"/>
                  </a:schemeClr>
                </a:solidFill>
              </a:rPr>
              <a:t>The </a:t>
            </a:r>
            <a:r>
              <a:rPr lang="en-GB" sz="1400" b="1" dirty="0" err="1">
                <a:solidFill>
                  <a:schemeClr val="tx1">
                    <a:lumMod val="90000"/>
                    <a:lumOff val="10000"/>
                  </a:schemeClr>
                </a:solidFill>
              </a:rPr>
              <a:t>data.sql</a:t>
            </a:r>
            <a:r>
              <a:rPr lang="en-GB" sz="1400" b="1" dirty="0">
                <a:solidFill>
                  <a:schemeClr val="tx1">
                    <a:lumMod val="90000"/>
                    <a:lumOff val="10000"/>
                  </a:schemeClr>
                </a:solidFill>
              </a:rPr>
              <a:t> file populates the database with a record but you can also populate the database with multiple records by duplicating this line and changing the values for each one.</a:t>
            </a:r>
          </a:p>
        </p:txBody>
      </p:sp>
      <p:cxnSp>
        <p:nvCxnSpPr>
          <p:cNvPr id="23" name="Straight Connector 22">
            <a:extLst>
              <a:ext uri="{FF2B5EF4-FFF2-40B4-BE49-F238E27FC236}">
                <a16:creationId xmlns:a16="http://schemas.microsoft.com/office/drawing/2014/main" id="{4227139F-264C-5DF8-953F-3FF52776C017}"/>
              </a:ext>
            </a:extLst>
          </p:cNvPr>
          <p:cNvCxnSpPr>
            <a:cxnSpLocks/>
            <a:stCxn id="11" idx="1"/>
            <a:endCxn id="22" idx="3"/>
          </p:cNvCxnSpPr>
          <p:nvPr/>
        </p:nvCxnSpPr>
        <p:spPr>
          <a:xfrm flipH="1">
            <a:off x="5008496" y="4994503"/>
            <a:ext cx="1388914" cy="39549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4B7EC80-AF31-AC67-5C7D-70CDCEE81DDC}"/>
              </a:ext>
            </a:extLst>
          </p:cNvPr>
          <p:cNvSpPr>
            <a:spLocks noGrp="1"/>
          </p:cNvSpPr>
          <p:nvPr>
            <p:ph type="sldNum" sz="quarter" idx="4"/>
          </p:nvPr>
        </p:nvSpPr>
        <p:spPr/>
        <p:txBody>
          <a:bodyPr/>
          <a:lstStyle/>
          <a:p>
            <a:fld id="{EF892D59-8F09-EF4B-AD6D-DA609442F868}" type="slidenum">
              <a:rPr lang="en-GB" smtClean="0"/>
              <a:pPr/>
              <a:t>20</a:t>
            </a:fld>
            <a:endParaRPr lang="en-GB"/>
          </a:p>
        </p:txBody>
      </p:sp>
    </p:spTree>
    <p:extLst>
      <p:ext uri="{BB962C8B-B14F-4D97-AF65-F5344CB8AC3E}">
        <p14:creationId xmlns:p14="http://schemas.microsoft.com/office/powerpoint/2010/main" val="147029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6BE1FB-CC85-AE99-8A5C-8D3F0D999C78}"/>
              </a:ext>
            </a:extLst>
          </p:cNvPr>
          <p:cNvSpPr>
            <a:spLocks noGrp="1"/>
          </p:cNvSpPr>
          <p:nvPr>
            <p:ph type="body" sz="quarter" idx="4294967295"/>
          </p:nvPr>
        </p:nvSpPr>
        <p:spPr>
          <a:xfrm>
            <a:off x="1046264" y="367212"/>
            <a:ext cx="10464800" cy="4843463"/>
          </a:xfrm>
        </p:spPr>
        <p:txBody>
          <a:bodyPr/>
          <a:lstStyle/>
          <a:p>
            <a:r>
              <a:rPr lang="en-GB" sz="3600" dirty="0">
                <a:latin typeface="Montserrat Black" panose="00000A00000000000000" pitchFamily="2" charset="0"/>
              </a:rPr>
              <a:t>Implementing a </a:t>
            </a:r>
            <a:r>
              <a:rPr lang="en-GB" sz="3600" dirty="0" err="1">
                <a:latin typeface="Montserrat Black" panose="00000A00000000000000" pitchFamily="2" charset="0"/>
              </a:rPr>
              <a:t>JpaRepository</a:t>
            </a:r>
            <a:endParaRPr lang="en-GB" sz="3600" dirty="0">
              <a:latin typeface="Montserrat Black" panose="00000A00000000000000" pitchFamily="2" charset="0"/>
            </a:endParaRPr>
          </a:p>
        </p:txBody>
      </p:sp>
      <p:sp>
        <p:nvSpPr>
          <p:cNvPr id="4" name="Rectangle 3">
            <a:extLst>
              <a:ext uri="{FF2B5EF4-FFF2-40B4-BE49-F238E27FC236}">
                <a16:creationId xmlns:a16="http://schemas.microsoft.com/office/drawing/2014/main" id="{B5B81610-194F-7B9D-61B0-2236663A6AC8}"/>
              </a:ext>
            </a:extLst>
          </p:cNvPr>
          <p:cNvSpPr/>
          <p:nvPr/>
        </p:nvSpPr>
        <p:spPr>
          <a:xfrm>
            <a:off x="8850087" y="3317635"/>
            <a:ext cx="2656114" cy="269966"/>
          </a:xfrm>
          <a:prstGeom prst="rect">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t>TodoItem</a:t>
            </a:r>
            <a:endParaRPr lang="en-GB" sz="1600" b="1" dirty="0"/>
          </a:p>
        </p:txBody>
      </p:sp>
      <p:sp>
        <p:nvSpPr>
          <p:cNvPr id="5" name="Rectangle 4">
            <a:extLst>
              <a:ext uri="{FF2B5EF4-FFF2-40B4-BE49-F238E27FC236}">
                <a16:creationId xmlns:a16="http://schemas.microsoft.com/office/drawing/2014/main" id="{E36E1805-E2CD-6F5E-DB55-8A1FB743AD2E}"/>
              </a:ext>
            </a:extLst>
          </p:cNvPr>
          <p:cNvSpPr/>
          <p:nvPr/>
        </p:nvSpPr>
        <p:spPr>
          <a:xfrm>
            <a:off x="3228703" y="3317635"/>
            <a:ext cx="4515394" cy="269966"/>
          </a:xfrm>
          <a:prstGeom prst="rect">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t>TodoItemRespository</a:t>
            </a:r>
            <a:endParaRPr lang="en-GB" sz="1600" b="1" dirty="0"/>
          </a:p>
        </p:txBody>
      </p:sp>
      <p:sp>
        <p:nvSpPr>
          <p:cNvPr id="8" name="Rectangle 7">
            <a:extLst>
              <a:ext uri="{FF2B5EF4-FFF2-40B4-BE49-F238E27FC236}">
                <a16:creationId xmlns:a16="http://schemas.microsoft.com/office/drawing/2014/main" id="{4F58CE67-7D8D-6C51-98B8-D38814579073}"/>
              </a:ext>
            </a:extLst>
          </p:cNvPr>
          <p:cNvSpPr/>
          <p:nvPr/>
        </p:nvSpPr>
        <p:spPr>
          <a:xfrm>
            <a:off x="8850087" y="3582696"/>
            <a:ext cx="2656114" cy="13065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onsolas" panose="020B0609020204030204" pitchFamily="49" charset="0"/>
              </a:rPr>
              <a:t>@Entity</a:t>
            </a:r>
          </a:p>
          <a:p>
            <a:r>
              <a:rPr lang="en-GB" sz="1400" dirty="0">
                <a:solidFill>
                  <a:schemeClr val="tx1"/>
                </a:solidFill>
                <a:latin typeface="Consolas" panose="020B0609020204030204" pitchFamily="49" charset="0"/>
              </a:rPr>
              <a:t>public class </a:t>
            </a:r>
            <a:r>
              <a:rPr lang="en-GB" sz="1400" dirty="0" err="1">
                <a:solidFill>
                  <a:schemeClr val="tx1"/>
                </a:solidFill>
                <a:latin typeface="Consolas" panose="020B0609020204030204" pitchFamily="49" charset="0"/>
              </a:rPr>
              <a:t>TodoItem</a:t>
            </a:r>
            <a:r>
              <a:rPr lang="en-GB" sz="1400" dirty="0">
                <a:solidFill>
                  <a:schemeClr val="tx1"/>
                </a:solidFill>
                <a:latin typeface="Consolas" panose="020B0609020204030204" pitchFamily="49" charset="0"/>
              </a:rPr>
              <a:t> {</a:t>
            </a:r>
          </a:p>
          <a:p>
            <a:r>
              <a:rPr lang="en-GB" sz="1400" dirty="0">
                <a:solidFill>
                  <a:schemeClr val="tx1"/>
                </a:solidFill>
                <a:latin typeface="Consolas" panose="020B0609020204030204" pitchFamily="49" charset="0"/>
              </a:rPr>
              <a:t>	...</a:t>
            </a:r>
          </a:p>
          <a:p>
            <a:r>
              <a:rPr lang="en-GB" sz="14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C3BA1812-6985-D940-F1CD-4957BF94DA23}"/>
              </a:ext>
            </a:extLst>
          </p:cNvPr>
          <p:cNvSpPr/>
          <p:nvPr/>
        </p:nvSpPr>
        <p:spPr>
          <a:xfrm>
            <a:off x="5970977" y="3956060"/>
            <a:ext cx="919681" cy="167394"/>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endParaRPr>
          </a:p>
        </p:txBody>
      </p:sp>
      <p:sp>
        <p:nvSpPr>
          <p:cNvPr id="10" name="Rectangle 9">
            <a:extLst>
              <a:ext uri="{FF2B5EF4-FFF2-40B4-BE49-F238E27FC236}">
                <a16:creationId xmlns:a16="http://schemas.microsoft.com/office/drawing/2014/main" id="{B94D1CBD-4490-1937-D813-3327309117F6}"/>
              </a:ext>
            </a:extLst>
          </p:cNvPr>
          <p:cNvSpPr/>
          <p:nvPr/>
        </p:nvSpPr>
        <p:spPr>
          <a:xfrm>
            <a:off x="3712030" y="3956060"/>
            <a:ext cx="2177143" cy="167394"/>
          </a:xfrm>
          <a:prstGeom prst="rect">
            <a:avLst/>
          </a:prstGeom>
          <a:solidFill>
            <a:schemeClr val="accent4">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endParaRPr>
          </a:p>
        </p:txBody>
      </p:sp>
      <p:sp>
        <p:nvSpPr>
          <p:cNvPr id="11" name="Rectangle 10">
            <a:extLst>
              <a:ext uri="{FF2B5EF4-FFF2-40B4-BE49-F238E27FC236}">
                <a16:creationId xmlns:a16="http://schemas.microsoft.com/office/drawing/2014/main" id="{2B19F8DE-E8D0-A093-ABBB-928287C372EA}"/>
              </a:ext>
            </a:extLst>
          </p:cNvPr>
          <p:cNvSpPr/>
          <p:nvPr/>
        </p:nvSpPr>
        <p:spPr>
          <a:xfrm>
            <a:off x="3989777" y="3730961"/>
            <a:ext cx="919681" cy="167394"/>
          </a:xfrm>
          <a:prstGeom prst="rect">
            <a:avLst/>
          </a:prstGeom>
          <a:solidFill>
            <a:schemeClr val="accent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endParaRPr>
          </a:p>
        </p:txBody>
      </p:sp>
      <p:sp>
        <p:nvSpPr>
          <p:cNvPr id="12" name="Rectangle 11">
            <a:extLst>
              <a:ext uri="{FF2B5EF4-FFF2-40B4-BE49-F238E27FC236}">
                <a16:creationId xmlns:a16="http://schemas.microsoft.com/office/drawing/2014/main" id="{35047E03-9704-DC9F-C785-F9AAF2E29BCD}"/>
              </a:ext>
            </a:extLst>
          </p:cNvPr>
          <p:cNvSpPr/>
          <p:nvPr/>
        </p:nvSpPr>
        <p:spPr>
          <a:xfrm>
            <a:off x="4969492" y="3725336"/>
            <a:ext cx="1825372" cy="167394"/>
          </a:xfrm>
          <a:prstGeom prst="rect">
            <a:avLst/>
          </a:prstGeom>
          <a:solidFill>
            <a:schemeClr val="accent1">
              <a:lumMod val="10000"/>
              <a:lumOff val="90000"/>
            </a:schemeClr>
          </a:solidFill>
          <a:ln>
            <a:solidFill>
              <a:schemeClr val="accent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endParaRPr>
          </a:p>
        </p:txBody>
      </p:sp>
      <p:cxnSp>
        <p:nvCxnSpPr>
          <p:cNvPr id="14" name="Connector: Elbow 13">
            <a:extLst>
              <a:ext uri="{FF2B5EF4-FFF2-40B4-BE49-F238E27FC236}">
                <a16:creationId xmlns:a16="http://schemas.microsoft.com/office/drawing/2014/main" id="{260D762E-CC67-2FD0-10F2-0FB204145300}"/>
              </a:ext>
            </a:extLst>
          </p:cNvPr>
          <p:cNvCxnSpPr>
            <a:endCxn id="8" idx="1"/>
          </p:cNvCxnSpPr>
          <p:nvPr/>
        </p:nvCxnSpPr>
        <p:spPr>
          <a:xfrm>
            <a:off x="6394270" y="4123454"/>
            <a:ext cx="2455817" cy="112523"/>
          </a:xfrm>
          <a:prstGeom prst="bentConnector3">
            <a:avLst>
              <a:gd name="adj1" fmla="val -390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D0DBCD6-D9E6-7CFF-1432-DA36A4E429B8}"/>
              </a:ext>
            </a:extLst>
          </p:cNvPr>
          <p:cNvSpPr/>
          <p:nvPr/>
        </p:nvSpPr>
        <p:spPr>
          <a:xfrm>
            <a:off x="3705035" y="4380357"/>
            <a:ext cx="2471520" cy="167394"/>
          </a:xfrm>
          <a:prstGeom prst="rect">
            <a:avLst/>
          </a:prstGeom>
          <a:solidFill>
            <a:schemeClr val="bg1">
              <a:lumMod val="9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lumMod val="90000"/>
                  <a:lumOff val="10000"/>
                </a:schemeClr>
              </a:solidFill>
            </a:endParaRPr>
          </a:p>
        </p:txBody>
      </p:sp>
      <p:sp>
        <p:nvSpPr>
          <p:cNvPr id="6" name="Rectangle 5">
            <a:extLst>
              <a:ext uri="{FF2B5EF4-FFF2-40B4-BE49-F238E27FC236}">
                <a16:creationId xmlns:a16="http://schemas.microsoft.com/office/drawing/2014/main" id="{9399DF8B-3496-24DB-CE14-5436E16B06BC}"/>
              </a:ext>
            </a:extLst>
          </p:cNvPr>
          <p:cNvSpPr/>
          <p:nvPr/>
        </p:nvSpPr>
        <p:spPr>
          <a:xfrm>
            <a:off x="3228703" y="3587601"/>
            <a:ext cx="4515394" cy="130656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onsolas" panose="020B0609020204030204" pitchFamily="49" charset="0"/>
              </a:rPr>
              <a:t>public interface </a:t>
            </a:r>
            <a:r>
              <a:rPr lang="en-GB" sz="1400" dirty="0" err="1">
                <a:solidFill>
                  <a:schemeClr val="tx1"/>
                </a:solidFill>
                <a:latin typeface="Consolas" panose="020B0609020204030204" pitchFamily="49" charset="0"/>
              </a:rPr>
              <a:t>TodoItemRepository</a:t>
            </a:r>
            <a:endParaRPr lang="en-GB" sz="1400" dirty="0">
              <a:solidFill>
                <a:schemeClr val="tx1"/>
              </a:solidFill>
              <a:latin typeface="Consolas" panose="020B0609020204030204" pitchFamily="49" charset="0"/>
            </a:endParaRPr>
          </a:p>
          <a:p>
            <a:r>
              <a:rPr lang="en-GB" sz="1400" dirty="0">
                <a:solidFill>
                  <a:schemeClr val="tx1"/>
                </a:solidFill>
                <a:latin typeface="Consolas" panose="020B0609020204030204" pitchFamily="49" charset="0"/>
              </a:rPr>
              <a:t>    extends </a:t>
            </a:r>
            <a:r>
              <a:rPr lang="en-GB" sz="1400" dirty="0" err="1">
                <a:solidFill>
                  <a:schemeClr val="tx1"/>
                </a:solidFill>
                <a:latin typeface="Consolas" panose="020B0609020204030204" pitchFamily="49" charset="0"/>
              </a:rPr>
              <a:t>JpaRepository</a:t>
            </a:r>
            <a:r>
              <a:rPr lang="en-GB" sz="1400" dirty="0">
                <a:solidFill>
                  <a:schemeClr val="tx1"/>
                </a:solidFill>
                <a:latin typeface="Consolas" panose="020B0609020204030204" pitchFamily="49" charset="0"/>
              </a:rPr>
              <a:t>&lt;</a:t>
            </a:r>
            <a:r>
              <a:rPr lang="en-GB" sz="1400" dirty="0" err="1">
                <a:solidFill>
                  <a:schemeClr val="tx1"/>
                </a:solidFill>
                <a:latin typeface="Consolas" panose="020B0609020204030204" pitchFamily="49" charset="0"/>
              </a:rPr>
              <a:t>TodoItem</a:t>
            </a:r>
            <a:r>
              <a:rPr lang="en-GB" sz="1400" dirty="0">
                <a:solidFill>
                  <a:schemeClr val="tx1"/>
                </a:solidFill>
                <a:latin typeface="Consolas" panose="020B0609020204030204" pitchFamily="49" charset="0"/>
              </a:rPr>
              <a:t>, Long&gt; {</a:t>
            </a:r>
          </a:p>
          <a:p>
            <a:endParaRPr lang="en-GB" sz="1400" dirty="0">
              <a:solidFill>
                <a:schemeClr val="tx1"/>
              </a:solidFill>
              <a:latin typeface="Consolas" panose="020B0609020204030204" pitchFamily="49" charset="0"/>
            </a:endParaRPr>
          </a:p>
          <a:p>
            <a:r>
              <a:rPr lang="en-GB" sz="1400" dirty="0">
                <a:solidFill>
                  <a:schemeClr val="tx1"/>
                </a:solidFill>
                <a:latin typeface="Consolas" panose="020B0609020204030204" pitchFamily="49" charset="0"/>
              </a:rPr>
              <a:t>    List&lt;</a:t>
            </a:r>
            <a:r>
              <a:rPr lang="en-GB" sz="1400" dirty="0" err="1">
                <a:solidFill>
                  <a:schemeClr val="tx1"/>
                </a:solidFill>
                <a:latin typeface="Consolas" panose="020B0609020204030204" pitchFamily="49" charset="0"/>
              </a:rPr>
              <a:t>TodoItem</a:t>
            </a:r>
            <a:r>
              <a:rPr lang="en-GB" sz="1400" dirty="0">
                <a:solidFill>
                  <a:schemeClr val="tx1"/>
                </a:solidFill>
                <a:latin typeface="Consolas" panose="020B0609020204030204" pitchFamily="49" charset="0"/>
              </a:rPr>
              <a:t>&gt; </a:t>
            </a:r>
            <a:r>
              <a:rPr lang="en-GB" sz="1400" dirty="0" err="1">
                <a:solidFill>
                  <a:schemeClr val="tx1"/>
                </a:solidFill>
                <a:latin typeface="Consolas" panose="020B0609020204030204" pitchFamily="49" charset="0"/>
              </a:rPr>
              <a:t>findAll</a:t>
            </a:r>
            <a:r>
              <a:rPr lang="en-GB" sz="1400" dirty="0">
                <a:solidFill>
                  <a:schemeClr val="tx1"/>
                </a:solidFill>
                <a:latin typeface="Consolas" panose="020B0609020204030204" pitchFamily="49" charset="0"/>
              </a:rPr>
              <a:t>();</a:t>
            </a:r>
          </a:p>
          <a:p>
            <a:r>
              <a:rPr lang="en-GB" sz="1400" dirty="0">
                <a:solidFill>
                  <a:schemeClr val="tx1"/>
                </a:solidFill>
                <a:latin typeface="Consolas" panose="020B0609020204030204" pitchFamily="49" charset="0"/>
              </a:rPr>
              <a:t>}</a:t>
            </a:r>
          </a:p>
        </p:txBody>
      </p:sp>
      <p:sp>
        <p:nvSpPr>
          <p:cNvPr id="18" name="Rectangle 17">
            <a:extLst>
              <a:ext uri="{FF2B5EF4-FFF2-40B4-BE49-F238E27FC236}">
                <a16:creationId xmlns:a16="http://schemas.microsoft.com/office/drawing/2014/main" id="{F8F356AD-4D5E-210A-9D61-81DBD61E8813}"/>
              </a:ext>
            </a:extLst>
          </p:cNvPr>
          <p:cNvSpPr/>
          <p:nvPr/>
        </p:nvSpPr>
        <p:spPr>
          <a:xfrm>
            <a:off x="3297677" y="5430015"/>
            <a:ext cx="3875637" cy="1161960"/>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tx1"/>
                </a:solidFill>
              </a:rPr>
              <a:t>With the exception of </a:t>
            </a:r>
            <a:r>
              <a:rPr lang="en-GB" sz="1400" b="1" dirty="0" err="1">
                <a:solidFill>
                  <a:schemeClr val="tx1"/>
                </a:solidFill>
              </a:rPr>
              <a:t>findXXX</a:t>
            </a:r>
            <a:r>
              <a:rPr lang="en-GB" sz="1400" b="1" dirty="0">
                <a:solidFill>
                  <a:schemeClr val="tx1"/>
                </a:solidFill>
              </a:rPr>
              <a:t>() methods, other methods such as save() and delete() do not need to be declared. It is automatically available.</a:t>
            </a:r>
          </a:p>
        </p:txBody>
      </p:sp>
      <p:sp>
        <p:nvSpPr>
          <p:cNvPr id="19" name="Rectangle 18">
            <a:extLst>
              <a:ext uri="{FF2B5EF4-FFF2-40B4-BE49-F238E27FC236}">
                <a16:creationId xmlns:a16="http://schemas.microsoft.com/office/drawing/2014/main" id="{9544A511-3556-00C5-D7D2-D7122A99AA52}"/>
              </a:ext>
            </a:extLst>
          </p:cNvPr>
          <p:cNvSpPr/>
          <p:nvPr/>
        </p:nvSpPr>
        <p:spPr>
          <a:xfrm>
            <a:off x="8845129" y="5111877"/>
            <a:ext cx="2656114" cy="853440"/>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tx1"/>
                </a:solidFill>
              </a:rPr>
              <a:t>This tells </a:t>
            </a:r>
            <a:r>
              <a:rPr lang="en-GB" sz="1400" b="1" dirty="0" err="1">
                <a:solidFill>
                  <a:schemeClr val="tx1"/>
                </a:solidFill>
              </a:rPr>
              <a:t>Sping</a:t>
            </a:r>
            <a:r>
              <a:rPr lang="en-GB" sz="1400" b="1" dirty="0">
                <a:solidFill>
                  <a:schemeClr val="tx1"/>
                </a:solidFill>
              </a:rPr>
              <a:t> Data to work with the </a:t>
            </a:r>
            <a:r>
              <a:rPr lang="en-GB" sz="1400" b="1" dirty="0" err="1">
                <a:solidFill>
                  <a:schemeClr val="tx1"/>
                </a:solidFill>
              </a:rPr>
              <a:t>TodoItem</a:t>
            </a:r>
            <a:r>
              <a:rPr lang="en-GB" sz="1400" b="1" dirty="0">
                <a:solidFill>
                  <a:schemeClr val="tx1"/>
                </a:solidFill>
              </a:rPr>
              <a:t>  </a:t>
            </a:r>
          </a:p>
        </p:txBody>
      </p:sp>
      <p:cxnSp>
        <p:nvCxnSpPr>
          <p:cNvPr id="21" name="Straight Connector 20">
            <a:extLst>
              <a:ext uri="{FF2B5EF4-FFF2-40B4-BE49-F238E27FC236}">
                <a16:creationId xmlns:a16="http://schemas.microsoft.com/office/drawing/2014/main" id="{2B1C4162-D3D7-CBD1-B317-B4CE9BF5B4FC}"/>
              </a:ext>
            </a:extLst>
          </p:cNvPr>
          <p:cNvCxnSpPr>
            <a:cxnSpLocks/>
          </p:cNvCxnSpPr>
          <p:nvPr/>
        </p:nvCxnSpPr>
        <p:spPr>
          <a:xfrm>
            <a:off x="4969492" y="4611081"/>
            <a:ext cx="0" cy="91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C8CBC3-8DAB-5CD8-05BF-6BF1586C5886}"/>
              </a:ext>
            </a:extLst>
          </p:cNvPr>
          <p:cNvCxnSpPr>
            <a:cxnSpLocks/>
          </p:cNvCxnSpPr>
          <p:nvPr/>
        </p:nvCxnSpPr>
        <p:spPr>
          <a:xfrm>
            <a:off x="2806338" y="3827362"/>
            <a:ext cx="42236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C2795E1-63E2-2BF6-C297-5876E4DD7BA0}"/>
              </a:ext>
            </a:extLst>
          </p:cNvPr>
          <p:cNvSpPr/>
          <p:nvPr/>
        </p:nvSpPr>
        <p:spPr>
          <a:xfrm>
            <a:off x="394064" y="3343349"/>
            <a:ext cx="2424873" cy="1768528"/>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tx1"/>
                </a:solidFill>
              </a:rPr>
              <a:t>No implementation required. Spring Data will automatically implement the class.  You DO NOT need to do this manually.</a:t>
            </a:r>
          </a:p>
        </p:txBody>
      </p:sp>
      <p:sp>
        <p:nvSpPr>
          <p:cNvPr id="29" name="Rectangle 28">
            <a:extLst>
              <a:ext uri="{FF2B5EF4-FFF2-40B4-BE49-F238E27FC236}">
                <a16:creationId xmlns:a16="http://schemas.microsoft.com/office/drawing/2014/main" id="{E553F0E9-C3DB-EC59-F811-1CDB0A355E99}"/>
              </a:ext>
            </a:extLst>
          </p:cNvPr>
          <p:cNvSpPr/>
          <p:nvPr/>
        </p:nvSpPr>
        <p:spPr>
          <a:xfrm>
            <a:off x="5486400" y="1068454"/>
            <a:ext cx="5354639" cy="269966"/>
          </a:xfrm>
          <a:prstGeom prst="rect">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Client Class</a:t>
            </a:r>
          </a:p>
        </p:txBody>
      </p:sp>
      <p:sp>
        <p:nvSpPr>
          <p:cNvPr id="30" name="Rectangle 29">
            <a:extLst>
              <a:ext uri="{FF2B5EF4-FFF2-40B4-BE49-F238E27FC236}">
                <a16:creationId xmlns:a16="http://schemas.microsoft.com/office/drawing/2014/main" id="{993AD3BC-42C2-CCEE-72DE-BEA544363925}"/>
              </a:ext>
            </a:extLst>
          </p:cNvPr>
          <p:cNvSpPr/>
          <p:nvPr/>
        </p:nvSpPr>
        <p:spPr>
          <a:xfrm>
            <a:off x="5486400" y="1338420"/>
            <a:ext cx="5354639" cy="130656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Consolas" panose="020B0609020204030204" pitchFamily="49" charset="0"/>
              </a:rPr>
              <a:t>@Autowired </a:t>
            </a:r>
            <a:r>
              <a:rPr lang="en-GB" sz="1400" dirty="0" err="1">
                <a:solidFill>
                  <a:schemeClr val="tx1"/>
                </a:solidFill>
                <a:latin typeface="Consolas" panose="020B0609020204030204" pitchFamily="49" charset="0"/>
              </a:rPr>
              <a:t>TodoItemRepository</a:t>
            </a:r>
            <a:r>
              <a:rPr lang="en-GB" sz="1400" dirty="0">
                <a:solidFill>
                  <a:schemeClr val="tx1"/>
                </a:solidFill>
                <a:latin typeface="Consolas" panose="020B0609020204030204" pitchFamily="49" charset="0"/>
              </a:rPr>
              <a:t> </a:t>
            </a:r>
            <a:r>
              <a:rPr lang="en-GB" sz="1400" dirty="0" err="1">
                <a:solidFill>
                  <a:schemeClr val="tx1"/>
                </a:solidFill>
                <a:latin typeface="Consolas" panose="020B0609020204030204" pitchFamily="49" charset="0"/>
              </a:rPr>
              <a:t>todoItemRepository</a:t>
            </a:r>
            <a:r>
              <a:rPr lang="en-GB" sz="1400" dirty="0">
                <a:solidFill>
                  <a:schemeClr val="tx1"/>
                </a:solidFill>
                <a:latin typeface="Consolas" panose="020B0609020204030204" pitchFamily="49" charset="0"/>
              </a:rPr>
              <a:t>;</a:t>
            </a:r>
          </a:p>
          <a:p>
            <a:endParaRPr lang="en-GB" sz="1400" dirty="0">
              <a:solidFill>
                <a:schemeClr val="tx1"/>
              </a:solidFill>
              <a:latin typeface="Consolas" panose="020B0609020204030204" pitchFamily="49" charset="0"/>
            </a:endParaRPr>
          </a:p>
          <a:p>
            <a:r>
              <a:rPr lang="en-GB" sz="1400" dirty="0" err="1">
                <a:solidFill>
                  <a:schemeClr val="tx1"/>
                </a:solidFill>
                <a:latin typeface="Consolas" panose="020B0609020204030204" pitchFamily="49" charset="0"/>
              </a:rPr>
              <a:t>todoItemRepository.save</a:t>
            </a:r>
            <a:r>
              <a:rPr lang="en-GB" sz="1400" dirty="0">
                <a:solidFill>
                  <a:schemeClr val="tx1"/>
                </a:solidFill>
                <a:latin typeface="Consolas" panose="020B0609020204030204" pitchFamily="49" charset="0"/>
              </a:rPr>
              <a:t>(</a:t>
            </a:r>
            <a:r>
              <a:rPr lang="en-GB" sz="1400" dirty="0" err="1">
                <a:solidFill>
                  <a:schemeClr val="tx1"/>
                </a:solidFill>
                <a:latin typeface="Consolas" panose="020B0609020204030204" pitchFamily="49" charset="0"/>
              </a:rPr>
              <a:t>todoItem</a:t>
            </a:r>
            <a:r>
              <a:rPr lang="en-GB" sz="1400" dirty="0">
                <a:solidFill>
                  <a:schemeClr val="tx1"/>
                </a:solidFill>
                <a:latin typeface="Consolas" panose="020B0609020204030204" pitchFamily="49" charset="0"/>
              </a:rPr>
              <a:t>);</a:t>
            </a:r>
          </a:p>
          <a:p>
            <a:r>
              <a:rPr lang="en-GB" sz="1400" dirty="0" err="1">
                <a:solidFill>
                  <a:schemeClr val="tx1"/>
                </a:solidFill>
                <a:latin typeface="Consolas" panose="020B0609020204030204" pitchFamily="49" charset="0"/>
              </a:rPr>
              <a:t>todoItemRepository.delete</a:t>
            </a:r>
            <a:r>
              <a:rPr lang="en-GB" sz="1400" dirty="0">
                <a:solidFill>
                  <a:schemeClr val="tx1"/>
                </a:solidFill>
                <a:latin typeface="Consolas" panose="020B0609020204030204" pitchFamily="49" charset="0"/>
              </a:rPr>
              <a:t>(</a:t>
            </a:r>
            <a:r>
              <a:rPr lang="en-GB" sz="1400" dirty="0" err="1">
                <a:solidFill>
                  <a:schemeClr val="tx1"/>
                </a:solidFill>
                <a:latin typeface="Consolas" panose="020B0609020204030204" pitchFamily="49" charset="0"/>
              </a:rPr>
              <a:t>todoItem</a:t>
            </a:r>
            <a:r>
              <a:rPr lang="en-GB" sz="1400" dirty="0">
                <a:solidFill>
                  <a:schemeClr val="tx1"/>
                </a:solidFill>
                <a:latin typeface="Consolas" panose="020B0609020204030204" pitchFamily="49" charset="0"/>
              </a:rPr>
              <a:t>);</a:t>
            </a:r>
          </a:p>
        </p:txBody>
      </p:sp>
      <p:cxnSp>
        <p:nvCxnSpPr>
          <p:cNvPr id="38" name="Straight Connector 37">
            <a:extLst>
              <a:ext uri="{FF2B5EF4-FFF2-40B4-BE49-F238E27FC236}">
                <a16:creationId xmlns:a16="http://schemas.microsoft.com/office/drawing/2014/main" id="{9E830D48-729D-CEA6-6E1F-EF394FEDBEA2}"/>
              </a:ext>
            </a:extLst>
          </p:cNvPr>
          <p:cNvCxnSpPr>
            <a:cxnSpLocks/>
          </p:cNvCxnSpPr>
          <p:nvPr/>
        </p:nvCxnSpPr>
        <p:spPr>
          <a:xfrm flipH="1">
            <a:off x="6270171" y="2644981"/>
            <a:ext cx="349595" cy="672654"/>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F17B58E-26B1-21E2-2DAE-DB3F19229CC9}"/>
              </a:ext>
            </a:extLst>
          </p:cNvPr>
          <p:cNvSpPr txBox="1"/>
          <p:nvPr/>
        </p:nvSpPr>
        <p:spPr>
          <a:xfrm>
            <a:off x="5717177" y="2688916"/>
            <a:ext cx="757646" cy="369332"/>
          </a:xfrm>
          <a:prstGeom prst="rect">
            <a:avLst/>
          </a:prstGeom>
          <a:noFill/>
        </p:spPr>
        <p:txBody>
          <a:bodyPr wrap="square">
            <a:spAutoFit/>
          </a:bodyPr>
          <a:lstStyle/>
          <a:p>
            <a:pPr algn="ctr"/>
            <a:r>
              <a:rPr lang="en-GB" sz="1800" dirty="0">
                <a:solidFill>
                  <a:schemeClr val="tx1"/>
                </a:solidFill>
                <a:latin typeface="Consolas" panose="020B0609020204030204" pitchFamily="49" charset="0"/>
              </a:rPr>
              <a:t>call</a:t>
            </a:r>
            <a:endParaRPr lang="en-GB" dirty="0"/>
          </a:p>
        </p:txBody>
      </p:sp>
      <p:sp>
        <p:nvSpPr>
          <p:cNvPr id="3" name="Slide Number Placeholder 2">
            <a:extLst>
              <a:ext uri="{FF2B5EF4-FFF2-40B4-BE49-F238E27FC236}">
                <a16:creationId xmlns:a16="http://schemas.microsoft.com/office/drawing/2014/main" id="{8263E0E8-856D-4B52-FFD1-150901107637}"/>
              </a:ext>
            </a:extLst>
          </p:cNvPr>
          <p:cNvSpPr>
            <a:spLocks noGrp="1"/>
          </p:cNvSpPr>
          <p:nvPr>
            <p:ph type="sldNum" sz="quarter" idx="4"/>
          </p:nvPr>
        </p:nvSpPr>
        <p:spPr/>
        <p:txBody>
          <a:bodyPr/>
          <a:lstStyle/>
          <a:p>
            <a:fld id="{EF892D59-8F09-EF4B-AD6D-DA609442F868}" type="slidenum">
              <a:rPr lang="en-GB" smtClean="0"/>
              <a:pPr/>
              <a:t>21</a:t>
            </a:fld>
            <a:endParaRPr lang="en-GB"/>
          </a:p>
        </p:txBody>
      </p:sp>
    </p:spTree>
    <p:extLst>
      <p:ext uri="{BB962C8B-B14F-4D97-AF65-F5344CB8AC3E}">
        <p14:creationId xmlns:p14="http://schemas.microsoft.com/office/powerpoint/2010/main" val="3269616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3F7A-DC45-2C04-A646-525A0FAFD9EA}"/>
              </a:ext>
            </a:extLst>
          </p:cNvPr>
          <p:cNvSpPr>
            <a:spLocks noGrp="1"/>
          </p:cNvSpPr>
          <p:nvPr>
            <p:ph type="ctrTitle"/>
          </p:nvPr>
        </p:nvSpPr>
        <p:spPr/>
        <p:txBody>
          <a:bodyPr/>
          <a:lstStyle/>
          <a:p>
            <a:r>
              <a:rPr lang="en-GB" dirty="0"/>
              <a:t>Persistence</a:t>
            </a:r>
          </a:p>
        </p:txBody>
      </p:sp>
      <p:sp>
        <p:nvSpPr>
          <p:cNvPr id="3" name="Text Placeholder 2">
            <a:extLst>
              <a:ext uri="{FF2B5EF4-FFF2-40B4-BE49-F238E27FC236}">
                <a16:creationId xmlns:a16="http://schemas.microsoft.com/office/drawing/2014/main" id="{01F38A19-015B-C644-B202-6324DC350F5E}"/>
              </a:ext>
            </a:extLst>
          </p:cNvPr>
          <p:cNvSpPr>
            <a:spLocks noGrp="1"/>
          </p:cNvSpPr>
          <p:nvPr>
            <p:ph type="body" sz="quarter" idx="10"/>
          </p:nvPr>
        </p:nvSpPr>
        <p:spPr/>
        <p:txBody>
          <a:bodyPr/>
          <a:lstStyle/>
          <a:p>
            <a:pPr marL="285750" indent="-285750">
              <a:buFont typeface="Arial" panose="020B0604020202020204" pitchFamily="34" charset="0"/>
              <a:buChar char="•"/>
            </a:pPr>
            <a:r>
              <a:rPr lang="en-GB" dirty="0"/>
              <a:t>Instructor Demo</a:t>
            </a:r>
          </a:p>
          <a:p>
            <a:pPr marL="285750" indent="-285750">
              <a:buFont typeface="Arial" panose="020B0604020202020204" pitchFamily="34" charset="0"/>
              <a:buChar char="•"/>
            </a:pPr>
            <a:r>
              <a:rPr lang="en-GB" dirty="0"/>
              <a:t>Lab 3 – Creating the Service</a:t>
            </a:r>
          </a:p>
          <a:p>
            <a:pPr marL="285750" indent="-285750">
              <a:buFont typeface="Arial" panose="020B0604020202020204" pitchFamily="34" charset="0"/>
              <a:buChar char="•"/>
            </a:pPr>
            <a:r>
              <a:rPr lang="en-GB" dirty="0"/>
              <a:t>Lab 4 - Persistence</a:t>
            </a:r>
          </a:p>
        </p:txBody>
      </p:sp>
    </p:spTree>
    <p:extLst>
      <p:ext uri="{BB962C8B-B14F-4D97-AF65-F5344CB8AC3E}">
        <p14:creationId xmlns:p14="http://schemas.microsoft.com/office/powerpoint/2010/main" val="132662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3DAC-038A-8484-84E6-B12A5A61AE73}"/>
              </a:ext>
            </a:extLst>
          </p:cNvPr>
          <p:cNvSpPr>
            <a:spLocks noGrp="1"/>
          </p:cNvSpPr>
          <p:nvPr>
            <p:ph type="ctrTitle"/>
          </p:nvPr>
        </p:nvSpPr>
        <p:spPr/>
        <p:txBody>
          <a:bodyPr/>
          <a:lstStyle/>
          <a:p>
            <a:r>
              <a:rPr lang="en-GB" dirty="0"/>
              <a:t>End of session</a:t>
            </a:r>
          </a:p>
        </p:txBody>
      </p:sp>
    </p:spTree>
    <p:extLst>
      <p:ext uri="{BB962C8B-B14F-4D97-AF65-F5344CB8AC3E}">
        <p14:creationId xmlns:p14="http://schemas.microsoft.com/office/powerpoint/2010/main" val="81599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A16D93-A351-4FA9-0C14-C143730B783A}"/>
              </a:ext>
            </a:extLst>
          </p:cNvPr>
          <p:cNvSpPr>
            <a:spLocks noGrp="1"/>
          </p:cNvSpPr>
          <p:nvPr>
            <p:ph type="body" sz="quarter" idx="10"/>
          </p:nvPr>
        </p:nvSpPr>
        <p:spPr/>
        <p:txBody>
          <a:bodyPr/>
          <a:lstStyle/>
          <a:p>
            <a:r>
              <a:rPr lang="en-GB" dirty="0"/>
              <a:t>RESTful API</a:t>
            </a:r>
          </a:p>
          <a:p>
            <a:endParaRPr lang="en-GB" dirty="0"/>
          </a:p>
        </p:txBody>
      </p:sp>
      <p:sp>
        <p:nvSpPr>
          <p:cNvPr id="5" name="Text Placeholder 4">
            <a:extLst>
              <a:ext uri="{FF2B5EF4-FFF2-40B4-BE49-F238E27FC236}">
                <a16:creationId xmlns:a16="http://schemas.microsoft.com/office/drawing/2014/main" id="{96D7F065-0F5C-AD6F-8AB5-7B01731B1B41}"/>
              </a:ext>
            </a:extLst>
          </p:cNvPr>
          <p:cNvSpPr>
            <a:spLocks noGrp="1"/>
          </p:cNvSpPr>
          <p:nvPr>
            <p:ph type="body" sz="quarter" idx="15"/>
          </p:nvPr>
        </p:nvSpPr>
        <p:spPr>
          <a:xfrm>
            <a:off x="4448370" y="350584"/>
            <a:ext cx="7127248" cy="5119407"/>
          </a:xfrm>
        </p:spPr>
        <p:txBody>
          <a:bodyPr/>
          <a:lstStyle/>
          <a:p>
            <a:r>
              <a:rPr lang="en-GB" b="1" dirty="0">
                <a:effectLst/>
              </a:rPr>
              <a:t>What is an API?</a:t>
            </a:r>
          </a:p>
          <a:p>
            <a:r>
              <a:rPr lang="en-GB" b="0" dirty="0"/>
              <a:t>An application programming interface, or API, is the part of an application that communicates with other applications. </a:t>
            </a:r>
            <a:br>
              <a:rPr lang="en-GB" b="0" dirty="0"/>
            </a:br>
            <a:endParaRPr lang="en-GB" b="1" dirty="0">
              <a:effectLst/>
            </a:endParaRPr>
          </a:p>
          <a:p>
            <a:r>
              <a:rPr lang="en-GB" b="1" dirty="0">
                <a:effectLst/>
              </a:rPr>
              <a:t>RESTful API?</a:t>
            </a:r>
          </a:p>
          <a:p>
            <a:r>
              <a:rPr lang="en-GB" b="0" dirty="0"/>
              <a:t>REST, or Representational State Transfer, is a framework for developing APIs; APIs that conform to REST are called REST APIs. These are the most common API for cross-platform integrations and are also used in microservices.</a:t>
            </a:r>
            <a:endParaRPr lang="en-GB" dirty="0"/>
          </a:p>
          <a:p>
            <a:endParaRPr lang="en-GB" dirty="0"/>
          </a:p>
        </p:txBody>
      </p:sp>
      <p:grpSp>
        <p:nvGrpSpPr>
          <p:cNvPr id="7" name="Group 6">
            <a:extLst>
              <a:ext uri="{FF2B5EF4-FFF2-40B4-BE49-F238E27FC236}">
                <a16:creationId xmlns:a16="http://schemas.microsoft.com/office/drawing/2014/main" id="{8264C8BB-A526-6ABB-0533-B3FB196E7B88}"/>
              </a:ext>
            </a:extLst>
          </p:cNvPr>
          <p:cNvGrpSpPr/>
          <p:nvPr/>
        </p:nvGrpSpPr>
        <p:grpSpPr>
          <a:xfrm>
            <a:off x="7016396" y="3795070"/>
            <a:ext cx="1440873" cy="794328"/>
            <a:chOff x="6354619" y="3574473"/>
            <a:chExt cx="1440873" cy="794328"/>
          </a:xfrm>
        </p:grpSpPr>
        <p:sp>
          <p:nvSpPr>
            <p:cNvPr id="3" name="Rectangle 2">
              <a:extLst>
                <a:ext uri="{FF2B5EF4-FFF2-40B4-BE49-F238E27FC236}">
                  <a16:creationId xmlns:a16="http://schemas.microsoft.com/office/drawing/2014/main" id="{3AB5408A-50B0-143C-900E-3C749721130E}"/>
                </a:ext>
              </a:extLst>
            </p:cNvPr>
            <p:cNvSpPr/>
            <p:nvPr/>
          </p:nvSpPr>
          <p:spPr>
            <a:xfrm rot="16200000">
              <a:off x="6142182" y="3786910"/>
              <a:ext cx="794327" cy="36945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badi" panose="020B0604020104020204" pitchFamily="34" charset="0"/>
                </a:rPr>
                <a:t>REST API</a:t>
              </a:r>
            </a:p>
          </p:txBody>
        </p:sp>
        <p:sp>
          <p:nvSpPr>
            <p:cNvPr id="6" name="Rectangle 5">
              <a:extLst>
                <a:ext uri="{FF2B5EF4-FFF2-40B4-BE49-F238E27FC236}">
                  <a16:creationId xmlns:a16="http://schemas.microsoft.com/office/drawing/2014/main" id="{5F445099-BAEB-BEBC-9E8C-75F413113EC4}"/>
                </a:ext>
              </a:extLst>
            </p:cNvPr>
            <p:cNvSpPr/>
            <p:nvPr/>
          </p:nvSpPr>
          <p:spPr>
            <a:xfrm>
              <a:off x="6724074" y="3574473"/>
              <a:ext cx="1071418" cy="79432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Abadi" panose="020B0604020104020204" pitchFamily="34" charset="0"/>
                </a:rPr>
                <a:t>Microservice</a:t>
              </a:r>
            </a:p>
          </p:txBody>
        </p:sp>
      </p:grpSp>
      <p:grpSp>
        <p:nvGrpSpPr>
          <p:cNvPr id="8" name="Group 7">
            <a:extLst>
              <a:ext uri="{FF2B5EF4-FFF2-40B4-BE49-F238E27FC236}">
                <a16:creationId xmlns:a16="http://schemas.microsoft.com/office/drawing/2014/main" id="{15E56162-FA23-5F5F-A921-2280C0D672B3}"/>
              </a:ext>
            </a:extLst>
          </p:cNvPr>
          <p:cNvGrpSpPr/>
          <p:nvPr/>
        </p:nvGrpSpPr>
        <p:grpSpPr>
          <a:xfrm>
            <a:off x="9173848" y="5232741"/>
            <a:ext cx="1440873" cy="794328"/>
            <a:chOff x="6354619" y="3574473"/>
            <a:chExt cx="1440873" cy="794328"/>
          </a:xfrm>
        </p:grpSpPr>
        <p:sp>
          <p:nvSpPr>
            <p:cNvPr id="9" name="Rectangle 8">
              <a:extLst>
                <a:ext uri="{FF2B5EF4-FFF2-40B4-BE49-F238E27FC236}">
                  <a16:creationId xmlns:a16="http://schemas.microsoft.com/office/drawing/2014/main" id="{A610F713-658C-06E2-2A4B-FBC3F0B9EDA8}"/>
                </a:ext>
              </a:extLst>
            </p:cNvPr>
            <p:cNvSpPr/>
            <p:nvPr/>
          </p:nvSpPr>
          <p:spPr>
            <a:xfrm rot="16200000">
              <a:off x="6142182" y="3786910"/>
              <a:ext cx="794327" cy="36945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badi" panose="020B0604020104020204" pitchFamily="34" charset="0"/>
                </a:rPr>
                <a:t>REST API</a:t>
              </a:r>
            </a:p>
          </p:txBody>
        </p:sp>
        <p:sp>
          <p:nvSpPr>
            <p:cNvPr id="10" name="Rectangle 9">
              <a:extLst>
                <a:ext uri="{FF2B5EF4-FFF2-40B4-BE49-F238E27FC236}">
                  <a16:creationId xmlns:a16="http://schemas.microsoft.com/office/drawing/2014/main" id="{810B284F-5E53-CBCE-F668-DA8B6C241D72}"/>
                </a:ext>
              </a:extLst>
            </p:cNvPr>
            <p:cNvSpPr/>
            <p:nvPr/>
          </p:nvSpPr>
          <p:spPr>
            <a:xfrm>
              <a:off x="6724074" y="3574473"/>
              <a:ext cx="1071418" cy="79432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Abadi" panose="020B0604020104020204" pitchFamily="34" charset="0"/>
                </a:rPr>
                <a:t>Microservice</a:t>
              </a:r>
            </a:p>
          </p:txBody>
        </p:sp>
      </p:grpSp>
      <p:grpSp>
        <p:nvGrpSpPr>
          <p:cNvPr id="11" name="Group 10">
            <a:extLst>
              <a:ext uri="{FF2B5EF4-FFF2-40B4-BE49-F238E27FC236}">
                <a16:creationId xmlns:a16="http://schemas.microsoft.com/office/drawing/2014/main" id="{E46E2B8A-3ADA-DF4E-E84D-33D07845D9B0}"/>
              </a:ext>
            </a:extLst>
          </p:cNvPr>
          <p:cNvGrpSpPr/>
          <p:nvPr/>
        </p:nvGrpSpPr>
        <p:grpSpPr>
          <a:xfrm>
            <a:off x="9173848" y="3771672"/>
            <a:ext cx="1440873" cy="794328"/>
            <a:chOff x="6354619" y="3574473"/>
            <a:chExt cx="1440873" cy="794328"/>
          </a:xfrm>
        </p:grpSpPr>
        <p:sp>
          <p:nvSpPr>
            <p:cNvPr id="12" name="Rectangle 11">
              <a:extLst>
                <a:ext uri="{FF2B5EF4-FFF2-40B4-BE49-F238E27FC236}">
                  <a16:creationId xmlns:a16="http://schemas.microsoft.com/office/drawing/2014/main" id="{3B99DF53-35DA-669F-FE1B-FF8F8C307EB8}"/>
                </a:ext>
              </a:extLst>
            </p:cNvPr>
            <p:cNvSpPr/>
            <p:nvPr/>
          </p:nvSpPr>
          <p:spPr>
            <a:xfrm rot="16200000">
              <a:off x="6142182" y="3786910"/>
              <a:ext cx="794327" cy="36945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badi" panose="020B0604020104020204" pitchFamily="34" charset="0"/>
                </a:rPr>
                <a:t>REST API</a:t>
              </a:r>
            </a:p>
          </p:txBody>
        </p:sp>
        <p:sp>
          <p:nvSpPr>
            <p:cNvPr id="13" name="Rectangle 12">
              <a:extLst>
                <a:ext uri="{FF2B5EF4-FFF2-40B4-BE49-F238E27FC236}">
                  <a16:creationId xmlns:a16="http://schemas.microsoft.com/office/drawing/2014/main" id="{FBC8660E-8326-184C-1407-CBD3ABA34169}"/>
                </a:ext>
              </a:extLst>
            </p:cNvPr>
            <p:cNvSpPr/>
            <p:nvPr/>
          </p:nvSpPr>
          <p:spPr>
            <a:xfrm>
              <a:off x="6724074" y="3574473"/>
              <a:ext cx="1071418" cy="79432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Abadi" panose="020B0604020104020204" pitchFamily="34" charset="0"/>
                </a:rPr>
                <a:t>Microservice</a:t>
              </a:r>
            </a:p>
          </p:txBody>
        </p:sp>
      </p:grpSp>
      <p:pic>
        <p:nvPicPr>
          <p:cNvPr id="14" name="Picture 13">
            <a:extLst>
              <a:ext uri="{FF2B5EF4-FFF2-40B4-BE49-F238E27FC236}">
                <a16:creationId xmlns:a16="http://schemas.microsoft.com/office/drawing/2014/main" id="{2F36C7FD-683F-9C99-117C-888E5D20F201}"/>
              </a:ext>
            </a:extLst>
          </p:cNvPr>
          <p:cNvPicPr>
            <a:picLocks noChangeAspect="1"/>
          </p:cNvPicPr>
          <p:nvPr/>
        </p:nvPicPr>
        <p:blipFill>
          <a:blip r:embed="rId3"/>
          <a:stretch>
            <a:fillRect/>
          </a:stretch>
        </p:blipFill>
        <p:spPr>
          <a:xfrm>
            <a:off x="5459000" y="3771826"/>
            <a:ext cx="840817" cy="840817"/>
          </a:xfrm>
          <a:prstGeom prst="rect">
            <a:avLst/>
          </a:prstGeom>
        </p:spPr>
      </p:pic>
      <p:cxnSp>
        <p:nvCxnSpPr>
          <p:cNvPr id="16" name="Straight Connector 15">
            <a:extLst>
              <a:ext uri="{FF2B5EF4-FFF2-40B4-BE49-F238E27FC236}">
                <a16:creationId xmlns:a16="http://schemas.microsoft.com/office/drawing/2014/main" id="{0DFAE666-8920-D71D-8276-2C1743F78B35}"/>
              </a:ext>
            </a:extLst>
          </p:cNvPr>
          <p:cNvCxnSpPr>
            <a:stCxn id="14" idx="3"/>
            <a:endCxn id="3" idx="0"/>
          </p:cNvCxnSpPr>
          <p:nvPr/>
        </p:nvCxnSpPr>
        <p:spPr>
          <a:xfrm flipV="1">
            <a:off x="6299817" y="4192234"/>
            <a:ext cx="71657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933C7-9F8A-80F4-757F-69A699418B14}"/>
              </a:ext>
            </a:extLst>
          </p:cNvPr>
          <p:cNvCxnSpPr>
            <a:cxnSpLocks/>
            <a:stCxn id="14" idx="2"/>
            <a:endCxn id="25" idx="0"/>
          </p:cNvCxnSpPr>
          <p:nvPr/>
        </p:nvCxnSpPr>
        <p:spPr>
          <a:xfrm>
            <a:off x="5879409" y="4612643"/>
            <a:ext cx="1227421" cy="1574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095352-D448-9B4C-7733-4C8D5E46031E}"/>
              </a:ext>
            </a:extLst>
          </p:cNvPr>
          <p:cNvCxnSpPr/>
          <p:nvPr/>
        </p:nvCxnSpPr>
        <p:spPr>
          <a:xfrm flipV="1">
            <a:off x="8457269" y="4192233"/>
            <a:ext cx="71657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89A783-7F9A-9ECB-C521-E962DDBAB69D}"/>
              </a:ext>
            </a:extLst>
          </p:cNvPr>
          <p:cNvCxnSpPr>
            <a:cxnSpLocks/>
            <a:stCxn id="13" idx="2"/>
            <a:endCxn id="10" idx="0"/>
          </p:cNvCxnSpPr>
          <p:nvPr/>
        </p:nvCxnSpPr>
        <p:spPr>
          <a:xfrm>
            <a:off x="10079012" y="4566000"/>
            <a:ext cx="0" cy="666741"/>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C67A8B6-2608-5FDA-5B00-9565097EE360}"/>
              </a:ext>
            </a:extLst>
          </p:cNvPr>
          <p:cNvGrpSpPr/>
          <p:nvPr/>
        </p:nvGrpSpPr>
        <p:grpSpPr>
          <a:xfrm>
            <a:off x="7106830" y="5789819"/>
            <a:ext cx="1440873" cy="794328"/>
            <a:chOff x="6354619" y="3574473"/>
            <a:chExt cx="1440873" cy="794328"/>
          </a:xfrm>
        </p:grpSpPr>
        <p:sp>
          <p:nvSpPr>
            <p:cNvPr id="25" name="Rectangle 24">
              <a:extLst>
                <a:ext uri="{FF2B5EF4-FFF2-40B4-BE49-F238E27FC236}">
                  <a16:creationId xmlns:a16="http://schemas.microsoft.com/office/drawing/2014/main" id="{C7240E78-FB65-A681-463D-03DF145341A0}"/>
                </a:ext>
              </a:extLst>
            </p:cNvPr>
            <p:cNvSpPr/>
            <p:nvPr/>
          </p:nvSpPr>
          <p:spPr>
            <a:xfrm rot="16200000">
              <a:off x="6142182" y="3786910"/>
              <a:ext cx="794327" cy="36945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badi" panose="020B0604020104020204" pitchFamily="34" charset="0"/>
                </a:rPr>
                <a:t>REST API</a:t>
              </a:r>
            </a:p>
          </p:txBody>
        </p:sp>
        <p:sp>
          <p:nvSpPr>
            <p:cNvPr id="26" name="Rectangle 25">
              <a:extLst>
                <a:ext uri="{FF2B5EF4-FFF2-40B4-BE49-F238E27FC236}">
                  <a16:creationId xmlns:a16="http://schemas.microsoft.com/office/drawing/2014/main" id="{6A98FED1-8C23-2997-103C-00E7958B90FE}"/>
                </a:ext>
              </a:extLst>
            </p:cNvPr>
            <p:cNvSpPr/>
            <p:nvPr/>
          </p:nvSpPr>
          <p:spPr>
            <a:xfrm>
              <a:off x="6724074" y="3574473"/>
              <a:ext cx="1071418" cy="79432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accent1">
                      <a:lumMod val="90000"/>
                      <a:lumOff val="10000"/>
                    </a:schemeClr>
                  </a:solidFill>
                  <a:latin typeface="Abadi" panose="020B0604020104020204" pitchFamily="34" charset="0"/>
                </a:rPr>
                <a:t>Microservice</a:t>
              </a:r>
            </a:p>
          </p:txBody>
        </p:sp>
      </p:grpSp>
      <p:cxnSp>
        <p:nvCxnSpPr>
          <p:cNvPr id="31" name="Straight Connector 30">
            <a:extLst>
              <a:ext uri="{FF2B5EF4-FFF2-40B4-BE49-F238E27FC236}">
                <a16:creationId xmlns:a16="http://schemas.microsoft.com/office/drawing/2014/main" id="{0AFE3EE6-FDBE-169B-79BA-956BB29D382F}"/>
              </a:ext>
            </a:extLst>
          </p:cNvPr>
          <p:cNvCxnSpPr>
            <a:cxnSpLocks/>
            <a:stCxn id="26" idx="3"/>
            <a:endCxn id="9" idx="0"/>
          </p:cNvCxnSpPr>
          <p:nvPr/>
        </p:nvCxnSpPr>
        <p:spPr>
          <a:xfrm flipV="1">
            <a:off x="8547703" y="5629905"/>
            <a:ext cx="626145" cy="557078"/>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BA7A2C4-B843-A4D5-3D14-E5E08F99DFFC}"/>
              </a:ext>
            </a:extLst>
          </p:cNvPr>
          <p:cNvSpPr>
            <a:spLocks noGrp="1"/>
          </p:cNvSpPr>
          <p:nvPr>
            <p:ph type="sldNum" sz="quarter" idx="4"/>
          </p:nvPr>
        </p:nvSpPr>
        <p:spPr/>
        <p:txBody>
          <a:bodyPr/>
          <a:lstStyle/>
          <a:p>
            <a:fld id="{EF892D59-8F09-EF4B-AD6D-DA609442F868}" type="slidenum">
              <a:rPr lang="en-GB" smtClean="0"/>
              <a:pPr/>
              <a:t>3</a:t>
            </a:fld>
            <a:endParaRPr lang="en-GB"/>
          </a:p>
        </p:txBody>
      </p:sp>
    </p:spTree>
    <p:extLst>
      <p:ext uri="{BB962C8B-B14F-4D97-AF65-F5344CB8AC3E}">
        <p14:creationId xmlns:p14="http://schemas.microsoft.com/office/powerpoint/2010/main" val="181859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090D77-E91D-6F1A-AE64-3F274D2E0A22}"/>
              </a:ext>
            </a:extLst>
          </p:cNvPr>
          <p:cNvSpPr>
            <a:spLocks noGrp="1"/>
          </p:cNvSpPr>
          <p:nvPr>
            <p:ph type="body" sz="quarter" idx="4294967295"/>
          </p:nvPr>
        </p:nvSpPr>
        <p:spPr>
          <a:xfrm>
            <a:off x="1321847" y="374630"/>
            <a:ext cx="10464800" cy="4843463"/>
          </a:xfrm>
        </p:spPr>
        <p:txBody>
          <a:bodyPr/>
          <a:lstStyle/>
          <a:p>
            <a:r>
              <a:rPr lang="en-GB" sz="3600" dirty="0">
                <a:latin typeface="Montserrat Black" panose="00000A00000000000000" pitchFamily="2" charset="0"/>
              </a:rPr>
              <a:t>RESTful API (OVER HTTP)</a:t>
            </a:r>
          </a:p>
        </p:txBody>
      </p:sp>
      <p:pic>
        <p:nvPicPr>
          <p:cNvPr id="18" name="Picture 17">
            <a:extLst>
              <a:ext uri="{FF2B5EF4-FFF2-40B4-BE49-F238E27FC236}">
                <a16:creationId xmlns:a16="http://schemas.microsoft.com/office/drawing/2014/main" id="{ED92E9C6-7E0C-4962-B634-90660D89C202}"/>
              </a:ext>
            </a:extLst>
          </p:cNvPr>
          <p:cNvPicPr>
            <a:picLocks noChangeAspect="1"/>
          </p:cNvPicPr>
          <p:nvPr/>
        </p:nvPicPr>
        <p:blipFill>
          <a:blip r:embed="rId3"/>
          <a:stretch>
            <a:fillRect/>
          </a:stretch>
        </p:blipFill>
        <p:spPr>
          <a:xfrm>
            <a:off x="3245986" y="2473135"/>
            <a:ext cx="1476134" cy="1476134"/>
          </a:xfrm>
          <a:prstGeom prst="rect">
            <a:avLst/>
          </a:prstGeom>
        </p:spPr>
      </p:pic>
      <p:pic>
        <p:nvPicPr>
          <p:cNvPr id="19" name="Picture 18">
            <a:extLst>
              <a:ext uri="{FF2B5EF4-FFF2-40B4-BE49-F238E27FC236}">
                <a16:creationId xmlns:a16="http://schemas.microsoft.com/office/drawing/2014/main" id="{C845CB3E-3742-F496-09D0-F814C3EBE439}"/>
              </a:ext>
            </a:extLst>
          </p:cNvPr>
          <p:cNvPicPr/>
          <p:nvPr/>
        </p:nvPicPr>
        <p:blipFill>
          <a:blip r:embed="rId4"/>
          <a:stretch>
            <a:fillRect/>
          </a:stretch>
        </p:blipFill>
        <p:spPr>
          <a:xfrm>
            <a:off x="7961753" y="2622697"/>
            <a:ext cx="1503680" cy="1135036"/>
          </a:xfrm>
          <a:prstGeom prst="rect">
            <a:avLst/>
          </a:prstGeom>
        </p:spPr>
      </p:pic>
      <p:sp>
        <p:nvSpPr>
          <p:cNvPr id="20" name="Arrow: Right 19">
            <a:extLst>
              <a:ext uri="{FF2B5EF4-FFF2-40B4-BE49-F238E27FC236}">
                <a16:creationId xmlns:a16="http://schemas.microsoft.com/office/drawing/2014/main" id="{5E017CDE-0613-4984-A2C8-4E1520F4BE79}"/>
              </a:ext>
            </a:extLst>
          </p:cNvPr>
          <p:cNvSpPr/>
          <p:nvPr/>
        </p:nvSpPr>
        <p:spPr>
          <a:xfrm>
            <a:off x="4773099" y="2548569"/>
            <a:ext cx="3224272" cy="495586"/>
          </a:xfrm>
          <a:prstGeom prst="rightArrow">
            <a:avLst/>
          </a:prstGeom>
          <a:solidFill>
            <a:srgbClr val="0096BB"/>
          </a:solidFill>
          <a:ln w="12700" cap="flat" cmpd="sng" algn="ctr">
            <a:solidFill>
              <a:srgbClr val="00B0F0"/>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ysClr val="window" lastClr="FFFFFF"/>
                </a:solidFill>
                <a:effectLst/>
                <a:uLnTx/>
                <a:uFillTx/>
                <a:ea typeface="+mn-ea"/>
                <a:cs typeface="+mn-cs"/>
              </a:rPr>
              <a:t>HTTP REQUEST</a:t>
            </a:r>
          </a:p>
        </p:txBody>
      </p:sp>
      <p:sp>
        <p:nvSpPr>
          <p:cNvPr id="21" name="Arrow: Right 20">
            <a:extLst>
              <a:ext uri="{FF2B5EF4-FFF2-40B4-BE49-F238E27FC236}">
                <a16:creationId xmlns:a16="http://schemas.microsoft.com/office/drawing/2014/main" id="{FDBAB88A-CEDC-49F0-8AA3-16609323C9B8}"/>
              </a:ext>
            </a:extLst>
          </p:cNvPr>
          <p:cNvSpPr/>
          <p:nvPr/>
        </p:nvSpPr>
        <p:spPr>
          <a:xfrm flipH="1">
            <a:off x="4735071" y="3146951"/>
            <a:ext cx="3224272" cy="495586"/>
          </a:xfrm>
          <a:prstGeom prst="rightArrow">
            <a:avLst/>
          </a:prstGeom>
          <a:solidFill>
            <a:srgbClr val="DF612C"/>
          </a:solidFill>
          <a:ln w="12700" cap="flat" cmpd="sng" algn="ctr">
            <a:solidFill>
              <a:srgbClr val="DF612C">
                <a:shade val="50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ysClr val="window" lastClr="FFFFFF"/>
                </a:solidFill>
                <a:effectLst/>
                <a:uLnTx/>
                <a:uFillTx/>
                <a:ea typeface="+mn-ea"/>
                <a:cs typeface="+mn-cs"/>
              </a:rPr>
              <a:t>HTTP RESPONSE</a:t>
            </a:r>
          </a:p>
        </p:txBody>
      </p:sp>
      <p:sp>
        <p:nvSpPr>
          <p:cNvPr id="22" name="TextBox 8">
            <a:extLst>
              <a:ext uri="{FF2B5EF4-FFF2-40B4-BE49-F238E27FC236}">
                <a16:creationId xmlns:a16="http://schemas.microsoft.com/office/drawing/2014/main" id="{9E8AFB21-CE12-4557-B318-D79771FED775}"/>
              </a:ext>
            </a:extLst>
          </p:cNvPr>
          <p:cNvSpPr txBox="1"/>
          <p:nvPr/>
        </p:nvSpPr>
        <p:spPr>
          <a:xfrm>
            <a:off x="3090494" y="3825180"/>
            <a:ext cx="1787117"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C000">
                    <a:lumMod val="75000"/>
                  </a:srgbClr>
                </a:solidFill>
                <a:effectLst/>
                <a:uLnTx/>
                <a:uFillTx/>
                <a:ea typeface="+mn-ea"/>
                <a:cs typeface="+mn-cs"/>
              </a:rPr>
              <a:t>Client</a:t>
            </a:r>
          </a:p>
        </p:txBody>
      </p:sp>
      <p:sp>
        <p:nvSpPr>
          <p:cNvPr id="23" name="TextBox 9">
            <a:extLst>
              <a:ext uri="{FF2B5EF4-FFF2-40B4-BE49-F238E27FC236}">
                <a16:creationId xmlns:a16="http://schemas.microsoft.com/office/drawing/2014/main" id="{691E8B58-50FD-4D57-860D-1C269DFCD846}"/>
              </a:ext>
            </a:extLst>
          </p:cNvPr>
          <p:cNvSpPr txBox="1"/>
          <p:nvPr/>
        </p:nvSpPr>
        <p:spPr>
          <a:xfrm>
            <a:off x="7865731" y="3782247"/>
            <a:ext cx="1695723"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C000">
                    <a:lumMod val="75000"/>
                  </a:srgbClr>
                </a:solidFill>
                <a:effectLst/>
                <a:uLnTx/>
                <a:uFillTx/>
                <a:ea typeface="+mn-ea"/>
                <a:cs typeface="+mn-cs"/>
              </a:rPr>
              <a:t>Server</a:t>
            </a:r>
          </a:p>
        </p:txBody>
      </p:sp>
      <p:pic>
        <p:nvPicPr>
          <p:cNvPr id="24" name="Picture 23" descr="Icon&#10;&#10;Description automatically generated">
            <a:extLst>
              <a:ext uri="{FF2B5EF4-FFF2-40B4-BE49-F238E27FC236}">
                <a16:creationId xmlns:a16="http://schemas.microsoft.com/office/drawing/2014/main" id="{572A204B-DE16-4E06-8400-7ECA9DD0F7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222" y="3594594"/>
            <a:ext cx="721009" cy="721009"/>
          </a:xfrm>
          <a:prstGeom prst="rect">
            <a:avLst/>
          </a:prstGeom>
        </p:spPr>
      </p:pic>
      <p:pic>
        <p:nvPicPr>
          <p:cNvPr id="25" name="Picture 24">
            <a:extLst>
              <a:ext uri="{FF2B5EF4-FFF2-40B4-BE49-F238E27FC236}">
                <a16:creationId xmlns:a16="http://schemas.microsoft.com/office/drawing/2014/main" id="{D36C5921-7495-86D1-D3D8-8EF8FCFAD8A9}"/>
              </a:ext>
            </a:extLst>
          </p:cNvPr>
          <p:cNvPicPr/>
          <p:nvPr/>
        </p:nvPicPr>
        <p:blipFill>
          <a:blip r:embed="rId6"/>
          <a:stretch>
            <a:fillRect/>
          </a:stretch>
        </p:blipFill>
        <p:spPr>
          <a:xfrm>
            <a:off x="6343134" y="3698868"/>
            <a:ext cx="422226" cy="493581"/>
          </a:xfrm>
          <a:prstGeom prst="rect">
            <a:avLst/>
          </a:prstGeom>
        </p:spPr>
      </p:pic>
      <p:sp>
        <p:nvSpPr>
          <p:cNvPr id="26" name="TextBox 12">
            <a:extLst>
              <a:ext uri="{FF2B5EF4-FFF2-40B4-BE49-F238E27FC236}">
                <a16:creationId xmlns:a16="http://schemas.microsoft.com/office/drawing/2014/main" id="{25DC80B7-01FB-4238-81E6-AFF821AE6660}"/>
              </a:ext>
            </a:extLst>
          </p:cNvPr>
          <p:cNvSpPr txBox="1"/>
          <p:nvPr/>
        </p:nvSpPr>
        <p:spPr>
          <a:xfrm>
            <a:off x="4085484" y="4501436"/>
            <a:ext cx="4679137" cy="338554"/>
          </a:xfrm>
          <a:prstGeom prst="rect">
            <a:avLst/>
          </a:prstGeom>
          <a:noFill/>
          <a:ln>
            <a:solidFill>
              <a:schemeClr val="accent4">
                <a:lumMod val="75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95959">
                    <a:lumMod val="50000"/>
                  </a:srgbClr>
                </a:solidFill>
                <a:effectLst/>
                <a:uLnTx/>
                <a:uFillTx/>
                <a:ea typeface="+mn-ea"/>
                <a:cs typeface="+mn-cs"/>
              </a:rPr>
              <a:t>Resource: e.g., image, html text file</a:t>
            </a:r>
          </a:p>
        </p:txBody>
      </p:sp>
      <p:sp>
        <p:nvSpPr>
          <p:cNvPr id="27" name="TextBox 13">
            <a:extLst>
              <a:ext uri="{FF2B5EF4-FFF2-40B4-BE49-F238E27FC236}">
                <a16:creationId xmlns:a16="http://schemas.microsoft.com/office/drawing/2014/main" id="{5EB28EE7-06C4-4760-9A11-E1E1D61B15F1}"/>
              </a:ext>
            </a:extLst>
          </p:cNvPr>
          <p:cNvSpPr txBox="1"/>
          <p:nvPr/>
        </p:nvSpPr>
        <p:spPr>
          <a:xfrm>
            <a:off x="3090494" y="1870370"/>
            <a:ext cx="577878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95959"/>
                </a:solidFill>
                <a:effectLst/>
                <a:uLnTx/>
                <a:uFillTx/>
                <a:ea typeface="+mn-ea"/>
                <a:cs typeface="+mn-cs"/>
              </a:rPr>
              <a:t>URL</a:t>
            </a:r>
            <a:r>
              <a:rPr kumimoji="0" lang="en-GB" sz="1600" b="0" i="0" u="none" strike="noStrike" kern="1200" cap="none" spc="0" normalizeH="0" baseline="0" noProof="0" dirty="0">
                <a:ln>
                  <a:noFill/>
                </a:ln>
                <a:solidFill>
                  <a:srgbClr val="595959"/>
                </a:solidFill>
                <a:effectLst/>
                <a:uLnTx/>
                <a:uFillTx/>
                <a:ea typeface="+mn-ea"/>
                <a:cs typeface="+mn-cs"/>
              </a:rPr>
              <a:t> e.g., </a:t>
            </a:r>
            <a:r>
              <a:rPr kumimoji="0" lang="en-GB" sz="1600" b="0" i="0" u="none" strike="noStrike" kern="1200" cap="none" spc="0" normalizeH="0" baseline="0" noProof="0" dirty="0">
                <a:ln>
                  <a:noFill/>
                </a:ln>
                <a:solidFill>
                  <a:schemeClr val="tx1">
                    <a:lumMod val="75000"/>
                    <a:lumOff val="25000"/>
                  </a:schemeClr>
                </a:solidFill>
                <a:effectLst/>
                <a:uLnTx/>
                <a:uFillTx/>
                <a:ea typeface="+mn-ea"/>
                <a:cs typeface="+mn-cs"/>
              </a:rPr>
              <a:t>http</a:t>
            </a:r>
            <a:r>
              <a:rPr kumimoji="0" lang="en-GB" sz="1600" b="0" i="0" u="none" strike="noStrike" kern="1200" cap="none" spc="0" normalizeH="0" baseline="0" noProof="0" dirty="0">
                <a:ln>
                  <a:noFill/>
                </a:ln>
                <a:solidFill>
                  <a:srgbClr val="595959"/>
                </a:solidFill>
                <a:effectLst/>
                <a:uLnTx/>
                <a:uFillTx/>
                <a:ea typeface="+mn-ea"/>
                <a:cs typeface="+mn-cs"/>
              </a:rPr>
              <a:t>://</a:t>
            </a:r>
            <a:r>
              <a:rPr kumimoji="0" lang="en-GB" sz="1600" b="1" i="0" u="none" strike="noStrike" kern="1200" cap="none" spc="0" normalizeH="0" baseline="0" noProof="0" dirty="0">
                <a:ln>
                  <a:noFill/>
                </a:ln>
                <a:solidFill>
                  <a:srgbClr val="A6173E">
                    <a:lumMod val="60000"/>
                    <a:lumOff val="40000"/>
                  </a:srgbClr>
                </a:solidFill>
                <a:effectLst/>
                <a:uLnTx/>
                <a:uFillTx/>
                <a:ea typeface="+mn-ea"/>
                <a:cs typeface="+mn-cs"/>
              </a:rPr>
              <a:t>somewhere.com/</a:t>
            </a:r>
            <a:r>
              <a:rPr kumimoji="0" lang="en-GB" sz="1600" b="1" i="0" u="none" strike="noStrike" kern="1200" cap="none" spc="0" normalizeH="0" baseline="0" noProof="0" dirty="0">
                <a:ln>
                  <a:noFill/>
                </a:ln>
                <a:solidFill>
                  <a:schemeClr val="accent5">
                    <a:lumMod val="75000"/>
                  </a:schemeClr>
                </a:solidFill>
                <a:effectLst/>
                <a:uLnTx/>
                <a:uFillTx/>
                <a:ea typeface="+mn-ea"/>
                <a:cs typeface="+mn-cs"/>
              </a:rPr>
              <a:t>picture</a:t>
            </a:r>
            <a:r>
              <a:rPr kumimoji="0" lang="en-GB" sz="1600" b="0" i="0" u="none" strike="noStrike" kern="1200" cap="none" spc="0" normalizeH="0" baseline="0" noProof="0" dirty="0">
                <a:ln>
                  <a:noFill/>
                </a:ln>
                <a:solidFill>
                  <a:srgbClr val="595959"/>
                </a:solidFill>
                <a:effectLst/>
                <a:uLnTx/>
                <a:uFillTx/>
                <a:ea typeface="+mn-ea"/>
                <a:cs typeface="+mn-cs"/>
              </a:rPr>
              <a:t>/</a:t>
            </a:r>
            <a:r>
              <a:rPr kumimoji="0" lang="en-GB" sz="1600" b="1" i="0" u="none" strike="noStrike" kern="1200" cap="none" spc="0" normalizeH="0" baseline="0" noProof="0" dirty="0">
                <a:ln>
                  <a:noFill/>
                </a:ln>
                <a:solidFill>
                  <a:schemeClr val="accent2">
                    <a:lumMod val="75000"/>
                  </a:schemeClr>
                </a:solidFill>
                <a:effectLst/>
                <a:uLnTx/>
                <a:uFillTx/>
                <a:ea typeface="+mn-ea"/>
                <a:cs typeface="+mn-cs"/>
              </a:rPr>
              <a:t>firstcatphoto</a:t>
            </a:r>
          </a:p>
        </p:txBody>
      </p:sp>
      <p:sp>
        <p:nvSpPr>
          <p:cNvPr id="28" name="TextBox 16">
            <a:extLst>
              <a:ext uri="{FF2B5EF4-FFF2-40B4-BE49-F238E27FC236}">
                <a16:creationId xmlns:a16="http://schemas.microsoft.com/office/drawing/2014/main" id="{AD3B0C0A-A007-4C9A-BA1C-995E49FD599E}"/>
              </a:ext>
            </a:extLst>
          </p:cNvPr>
          <p:cNvSpPr txBox="1"/>
          <p:nvPr/>
        </p:nvSpPr>
        <p:spPr>
          <a:xfrm>
            <a:off x="5358972" y="1504205"/>
            <a:ext cx="1026263" cy="338554"/>
          </a:xfrm>
          <a:prstGeom prst="rect">
            <a:avLst/>
          </a:prstGeom>
          <a:solidFill>
            <a:sysClr val="window" lastClr="FFFFFF"/>
          </a:solidFill>
          <a:ln w="12700" cap="flat" cmpd="sng" algn="ctr">
            <a:solidFill>
              <a:srgbClr val="A6173E"/>
            </a:solidFill>
            <a:prstDash val="solid"/>
            <a:miter lim="800000"/>
          </a:ln>
          <a:effectLst/>
        </p:spPr>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A6173E">
                    <a:lumMod val="60000"/>
                    <a:lumOff val="40000"/>
                  </a:srgbClr>
                </a:solidFill>
                <a:effectLst/>
                <a:uLnTx/>
                <a:uFillTx/>
                <a:ea typeface="+mn-ea"/>
                <a:cs typeface="+mn-cs"/>
              </a:rPr>
              <a:t>domain </a:t>
            </a:r>
            <a:endParaRPr kumimoji="0" lang="en-GB" sz="1600" b="0" i="0" u="none" strike="noStrike" kern="1200" cap="none" spc="0" normalizeH="0" baseline="0" noProof="0" dirty="0">
              <a:ln>
                <a:noFill/>
              </a:ln>
              <a:solidFill>
                <a:srgbClr val="595959"/>
              </a:solidFill>
              <a:effectLst/>
              <a:uLnTx/>
              <a:uFillTx/>
              <a:ea typeface="+mn-ea"/>
              <a:cs typeface="+mn-cs"/>
            </a:endParaRPr>
          </a:p>
        </p:txBody>
      </p:sp>
      <p:sp>
        <p:nvSpPr>
          <p:cNvPr id="29" name="TextBox 18">
            <a:extLst>
              <a:ext uri="{FF2B5EF4-FFF2-40B4-BE49-F238E27FC236}">
                <a16:creationId xmlns:a16="http://schemas.microsoft.com/office/drawing/2014/main" id="{4A0CEE0E-36D5-42BD-AA9F-B437DE342BFA}"/>
              </a:ext>
            </a:extLst>
          </p:cNvPr>
          <p:cNvSpPr txBox="1"/>
          <p:nvPr/>
        </p:nvSpPr>
        <p:spPr>
          <a:xfrm>
            <a:off x="7532254" y="1296474"/>
            <a:ext cx="2788501" cy="338554"/>
          </a:xfrm>
          <a:prstGeom prst="rect">
            <a:avLst/>
          </a:prstGeom>
          <a:solidFill>
            <a:sysClr val="window" lastClr="FFFFFF"/>
          </a:solidFill>
          <a:ln w="12700" cap="flat" cmpd="sng" algn="ctr">
            <a:solidFill>
              <a:schemeClr val="accent2">
                <a:lumMod val="75000"/>
              </a:schemeClr>
            </a:solidFill>
            <a:prstDash val="solid"/>
            <a:miter lim="800000"/>
          </a:ln>
          <a:effectLst/>
        </p:spPr>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accent2">
                    <a:lumMod val="75000"/>
                  </a:schemeClr>
                </a:solidFill>
                <a:effectLst/>
                <a:uLnTx/>
                <a:uFillTx/>
                <a:ea typeface="+mn-ea"/>
                <a:cs typeface="+mn-cs"/>
              </a:rPr>
              <a:t>the id of the resources</a:t>
            </a:r>
            <a:endParaRPr kumimoji="0" lang="en-GB" sz="1600" b="0" i="0" u="none" strike="noStrike" kern="1200" cap="none" spc="0" normalizeH="0" baseline="0" noProof="0" dirty="0">
              <a:ln>
                <a:noFill/>
              </a:ln>
              <a:solidFill>
                <a:schemeClr val="accent2">
                  <a:lumMod val="75000"/>
                </a:schemeClr>
              </a:solidFill>
              <a:effectLst/>
              <a:uLnTx/>
              <a:uFillTx/>
              <a:ea typeface="+mn-ea"/>
              <a:cs typeface="+mn-cs"/>
            </a:endParaRPr>
          </a:p>
        </p:txBody>
      </p:sp>
      <p:cxnSp>
        <p:nvCxnSpPr>
          <p:cNvPr id="30" name="Straight Connector 29">
            <a:extLst>
              <a:ext uri="{FF2B5EF4-FFF2-40B4-BE49-F238E27FC236}">
                <a16:creationId xmlns:a16="http://schemas.microsoft.com/office/drawing/2014/main" id="{BB31814F-F44F-4C9C-BA34-DF6366C44DDD}"/>
              </a:ext>
            </a:extLst>
          </p:cNvPr>
          <p:cNvCxnSpPr>
            <a:cxnSpLocks/>
          </p:cNvCxnSpPr>
          <p:nvPr/>
        </p:nvCxnSpPr>
        <p:spPr>
          <a:xfrm>
            <a:off x="5820770" y="1871944"/>
            <a:ext cx="1" cy="298522"/>
          </a:xfrm>
          <a:prstGeom prst="line">
            <a:avLst/>
          </a:prstGeom>
          <a:noFill/>
          <a:ln w="19050" cap="flat" cmpd="sng" algn="ctr">
            <a:solidFill>
              <a:srgbClr val="A6173E"/>
            </a:solidFill>
            <a:prstDash val="solid"/>
            <a:miter lim="800000"/>
          </a:ln>
          <a:effectLst/>
        </p:spPr>
      </p:cxnSp>
      <p:cxnSp>
        <p:nvCxnSpPr>
          <p:cNvPr id="31" name="Straight Connector 30">
            <a:extLst>
              <a:ext uri="{FF2B5EF4-FFF2-40B4-BE49-F238E27FC236}">
                <a16:creationId xmlns:a16="http://schemas.microsoft.com/office/drawing/2014/main" id="{EEDFDB0D-A5DE-4773-9E05-23C1847A7AB0}"/>
              </a:ext>
            </a:extLst>
          </p:cNvPr>
          <p:cNvCxnSpPr>
            <a:cxnSpLocks/>
            <a:endCxn id="27" idx="3"/>
          </p:cNvCxnSpPr>
          <p:nvPr/>
        </p:nvCxnSpPr>
        <p:spPr>
          <a:xfrm flipH="1">
            <a:off x="8869281" y="1641239"/>
            <a:ext cx="57224" cy="521519"/>
          </a:xfrm>
          <a:prstGeom prst="line">
            <a:avLst/>
          </a:prstGeom>
          <a:noFill/>
          <a:ln w="19050" cap="flat" cmpd="sng" algn="ctr">
            <a:solidFill>
              <a:schemeClr val="tx2">
                <a:lumMod val="75000"/>
              </a:schemeClr>
            </a:solidFill>
            <a:prstDash val="solid"/>
            <a:miter lim="800000"/>
          </a:ln>
          <a:effectLst/>
        </p:spPr>
      </p:cxnSp>
      <p:cxnSp>
        <p:nvCxnSpPr>
          <p:cNvPr id="33" name="Straight Connector 32">
            <a:extLst>
              <a:ext uri="{FF2B5EF4-FFF2-40B4-BE49-F238E27FC236}">
                <a16:creationId xmlns:a16="http://schemas.microsoft.com/office/drawing/2014/main" id="{966A8BDB-332C-1271-9BF5-CB21A9021F59}"/>
              </a:ext>
            </a:extLst>
          </p:cNvPr>
          <p:cNvCxnSpPr>
            <a:cxnSpLocks/>
          </p:cNvCxnSpPr>
          <p:nvPr/>
        </p:nvCxnSpPr>
        <p:spPr>
          <a:xfrm>
            <a:off x="6093010" y="4221333"/>
            <a:ext cx="0" cy="28010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5">
            <a:extLst>
              <a:ext uri="{FF2B5EF4-FFF2-40B4-BE49-F238E27FC236}">
                <a16:creationId xmlns:a16="http://schemas.microsoft.com/office/drawing/2014/main" id="{8F2C301A-B591-7D5D-4C33-FB50E5114B22}"/>
              </a:ext>
            </a:extLst>
          </p:cNvPr>
          <p:cNvGraphicFramePr>
            <a:graphicFrameLocks noGrp="1"/>
          </p:cNvGraphicFramePr>
          <p:nvPr>
            <p:extLst>
              <p:ext uri="{D42A27DB-BD31-4B8C-83A1-F6EECF244321}">
                <p14:modId xmlns:p14="http://schemas.microsoft.com/office/powerpoint/2010/main" val="505286318"/>
              </p:ext>
            </p:extLst>
          </p:nvPr>
        </p:nvGraphicFramePr>
        <p:xfrm>
          <a:off x="204455" y="2622696"/>
          <a:ext cx="3015627" cy="2653258"/>
        </p:xfrm>
        <a:graphic>
          <a:graphicData uri="http://schemas.openxmlformats.org/drawingml/2006/table">
            <a:tbl>
              <a:tblPr firstRow="1" bandRow="1">
                <a:tableStyleId>{69012ECD-51FC-41F1-AA8D-1B2483CD663E}</a:tableStyleId>
              </a:tblPr>
              <a:tblGrid>
                <a:gridCol w="1049579">
                  <a:extLst>
                    <a:ext uri="{9D8B030D-6E8A-4147-A177-3AD203B41FA5}">
                      <a16:colId xmlns:a16="http://schemas.microsoft.com/office/drawing/2014/main" val="2488811635"/>
                    </a:ext>
                  </a:extLst>
                </a:gridCol>
                <a:gridCol w="1966048">
                  <a:extLst>
                    <a:ext uri="{9D8B030D-6E8A-4147-A177-3AD203B41FA5}">
                      <a16:colId xmlns:a16="http://schemas.microsoft.com/office/drawing/2014/main" val="3378975661"/>
                    </a:ext>
                  </a:extLst>
                </a:gridCol>
              </a:tblGrid>
              <a:tr h="813466">
                <a:tc>
                  <a:txBody>
                    <a:bodyPr/>
                    <a:lstStyle/>
                    <a:p>
                      <a:r>
                        <a:rPr lang="en-GB" sz="1400" b="1" dirty="0"/>
                        <a:t>HTTP Methods</a:t>
                      </a:r>
                    </a:p>
                  </a:txBody>
                  <a:tcPr>
                    <a:solidFill>
                      <a:schemeClr val="tx1">
                        <a:lumMod val="75000"/>
                        <a:lumOff val="25000"/>
                      </a:schemeClr>
                    </a:solidFill>
                  </a:tcPr>
                </a:tc>
                <a:tc>
                  <a:txBody>
                    <a:bodyPr/>
                    <a:lstStyle/>
                    <a:p>
                      <a:r>
                        <a:rPr lang="en-GB" sz="1400" b="1" dirty="0"/>
                        <a:t>CRUD Operation (SQL)</a:t>
                      </a:r>
                    </a:p>
                  </a:txBody>
                  <a:tcPr>
                    <a:solidFill>
                      <a:schemeClr val="tx1">
                        <a:lumMod val="75000"/>
                        <a:lumOff val="25000"/>
                      </a:schemeClr>
                    </a:solidFill>
                  </a:tcPr>
                </a:tc>
                <a:extLst>
                  <a:ext uri="{0D108BD9-81ED-4DB2-BD59-A6C34878D82A}">
                    <a16:rowId xmlns:a16="http://schemas.microsoft.com/office/drawing/2014/main" val="1148440804"/>
                  </a:ext>
                </a:extLst>
              </a:tr>
              <a:tr h="338944">
                <a:tc>
                  <a:txBody>
                    <a:bodyPr/>
                    <a:lstStyle/>
                    <a:p>
                      <a:r>
                        <a:rPr lang="en-GB" sz="1400" b="0" dirty="0"/>
                        <a:t>GET</a:t>
                      </a:r>
                    </a:p>
                  </a:txBody>
                  <a:tcPr>
                    <a:solidFill>
                      <a:schemeClr val="bg1"/>
                    </a:solidFill>
                  </a:tcPr>
                </a:tc>
                <a:tc>
                  <a:txBody>
                    <a:bodyPr/>
                    <a:lstStyle/>
                    <a:p>
                      <a:r>
                        <a:rPr lang="en-GB" sz="1400" b="0" dirty="0"/>
                        <a:t>READ (SELECT)</a:t>
                      </a:r>
                    </a:p>
                  </a:txBody>
                  <a:tcPr>
                    <a:solidFill>
                      <a:schemeClr val="bg1"/>
                    </a:solidFill>
                  </a:tcPr>
                </a:tc>
                <a:extLst>
                  <a:ext uri="{0D108BD9-81ED-4DB2-BD59-A6C34878D82A}">
                    <a16:rowId xmlns:a16="http://schemas.microsoft.com/office/drawing/2014/main" val="4159490685"/>
                  </a:ext>
                </a:extLst>
              </a:tr>
              <a:tr h="338944">
                <a:tc>
                  <a:txBody>
                    <a:bodyPr/>
                    <a:lstStyle/>
                    <a:p>
                      <a:r>
                        <a:rPr lang="en-GB" sz="1400" b="0" dirty="0"/>
                        <a:t>POST</a:t>
                      </a:r>
                    </a:p>
                  </a:txBody>
                  <a:tcPr>
                    <a:solidFill>
                      <a:schemeClr val="bg1"/>
                    </a:solidFill>
                  </a:tcPr>
                </a:tc>
                <a:tc>
                  <a:txBody>
                    <a:bodyPr/>
                    <a:lstStyle/>
                    <a:p>
                      <a:r>
                        <a:rPr lang="en-GB" sz="1400" b="0" dirty="0"/>
                        <a:t>CREATE (INSERT)</a:t>
                      </a:r>
                    </a:p>
                  </a:txBody>
                  <a:tcPr>
                    <a:solidFill>
                      <a:schemeClr val="bg1"/>
                    </a:solidFill>
                  </a:tcPr>
                </a:tc>
                <a:extLst>
                  <a:ext uri="{0D108BD9-81ED-4DB2-BD59-A6C34878D82A}">
                    <a16:rowId xmlns:a16="http://schemas.microsoft.com/office/drawing/2014/main" val="761795888"/>
                  </a:ext>
                </a:extLst>
              </a:tr>
              <a:tr h="288103">
                <a:tc>
                  <a:txBody>
                    <a:bodyPr/>
                    <a:lstStyle/>
                    <a:p>
                      <a:r>
                        <a:rPr lang="en-GB" sz="1400" b="0" dirty="0"/>
                        <a:t>PUT</a:t>
                      </a:r>
                    </a:p>
                    <a:p>
                      <a:endParaRPr lang="en-GB" sz="1400" b="0" dirty="0"/>
                    </a:p>
                  </a:txBody>
                  <a:tcPr>
                    <a:solidFill>
                      <a:schemeClr val="bg1"/>
                    </a:solidFill>
                  </a:tcPr>
                </a:tc>
                <a:tc>
                  <a:txBody>
                    <a:bodyPr/>
                    <a:lstStyle/>
                    <a:p>
                      <a:r>
                        <a:rPr lang="en-GB" sz="1400" b="0" dirty="0"/>
                        <a:t>UPDATE (UPDATE)</a:t>
                      </a:r>
                    </a:p>
                  </a:txBody>
                  <a:tcPr>
                    <a:solidFill>
                      <a:schemeClr val="bg1"/>
                    </a:solidFill>
                  </a:tcPr>
                </a:tc>
                <a:extLst>
                  <a:ext uri="{0D108BD9-81ED-4DB2-BD59-A6C34878D82A}">
                    <a16:rowId xmlns:a16="http://schemas.microsoft.com/office/drawing/2014/main" val="3006710602"/>
                  </a:ext>
                </a:extLst>
              </a:tr>
              <a:tr h="288103">
                <a:tc>
                  <a:txBody>
                    <a:bodyPr/>
                    <a:lstStyle/>
                    <a:p>
                      <a:r>
                        <a:rPr lang="en-GB" sz="1400" b="0" dirty="0"/>
                        <a:t>PATCH</a:t>
                      </a:r>
                    </a:p>
                  </a:txBody>
                  <a:tcPr>
                    <a:solidFill>
                      <a:schemeClr val="bg1"/>
                    </a:solidFill>
                  </a:tcPr>
                </a:tc>
                <a:tc>
                  <a:txBody>
                    <a:bodyPr/>
                    <a:lstStyle/>
                    <a:p>
                      <a:r>
                        <a:rPr lang="en-GB" sz="1400" b="0" dirty="0"/>
                        <a:t>UPDATE (UPDATE)</a:t>
                      </a:r>
                    </a:p>
                  </a:txBody>
                  <a:tcPr>
                    <a:solidFill>
                      <a:schemeClr val="bg1"/>
                    </a:solidFill>
                  </a:tcPr>
                </a:tc>
                <a:extLst>
                  <a:ext uri="{0D108BD9-81ED-4DB2-BD59-A6C34878D82A}">
                    <a16:rowId xmlns:a16="http://schemas.microsoft.com/office/drawing/2014/main" val="389307643"/>
                  </a:ext>
                </a:extLst>
              </a:tr>
              <a:tr h="338944">
                <a:tc>
                  <a:txBody>
                    <a:bodyPr/>
                    <a:lstStyle/>
                    <a:p>
                      <a:r>
                        <a:rPr lang="en-GB" sz="1400" b="0" dirty="0"/>
                        <a:t>DELETE</a:t>
                      </a:r>
                    </a:p>
                  </a:txBody>
                  <a:tcPr>
                    <a:solidFill>
                      <a:schemeClr val="bg1"/>
                    </a:solidFill>
                  </a:tcPr>
                </a:tc>
                <a:tc>
                  <a:txBody>
                    <a:bodyPr/>
                    <a:lstStyle/>
                    <a:p>
                      <a:r>
                        <a:rPr lang="en-GB" sz="1400" b="0" dirty="0"/>
                        <a:t>DELETE(DELETE)</a:t>
                      </a:r>
                    </a:p>
                  </a:txBody>
                  <a:tcPr>
                    <a:solidFill>
                      <a:schemeClr val="bg1"/>
                    </a:solidFill>
                  </a:tcPr>
                </a:tc>
                <a:extLst>
                  <a:ext uri="{0D108BD9-81ED-4DB2-BD59-A6C34878D82A}">
                    <a16:rowId xmlns:a16="http://schemas.microsoft.com/office/drawing/2014/main" val="1021956291"/>
                  </a:ext>
                </a:extLst>
              </a:tr>
            </a:tbl>
          </a:graphicData>
        </a:graphic>
      </p:graphicFrame>
      <p:graphicFrame>
        <p:nvGraphicFramePr>
          <p:cNvPr id="46" name="Table 45">
            <a:extLst>
              <a:ext uri="{FF2B5EF4-FFF2-40B4-BE49-F238E27FC236}">
                <a16:creationId xmlns:a16="http://schemas.microsoft.com/office/drawing/2014/main" id="{697DED3F-586E-60E8-4126-B34C51466A9E}"/>
              </a:ext>
            </a:extLst>
          </p:cNvPr>
          <p:cNvGraphicFramePr>
            <a:graphicFrameLocks noGrp="1"/>
          </p:cNvGraphicFramePr>
          <p:nvPr>
            <p:extLst>
              <p:ext uri="{D42A27DB-BD31-4B8C-83A1-F6EECF244321}">
                <p14:modId xmlns:p14="http://schemas.microsoft.com/office/powerpoint/2010/main" val="855414636"/>
              </p:ext>
            </p:extLst>
          </p:nvPr>
        </p:nvGraphicFramePr>
        <p:xfrm>
          <a:off x="9680382" y="2748460"/>
          <a:ext cx="2385681" cy="3413760"/>
        </p:xfrm>
        <a:graphic>
          <a:graphicData uri="http://schemas.openxmlformats.org/drawingml/2006/table">
            <a:tbl>
              <a:tblPr firstRow="1" bandRow="1">
                <a:tableStyleId>{912C8C85-51F0-491E-9774-3900AFEF0FD7}</a:tableStyleId>
              </a:tblPr>
              <a:tblGrid>
                <a:gridCol w="776852">
                  <a:extLst>
                    <a:ext uri="{9D8B030D-6E8A-4147-A177-3AD203B41FA5}">
                      <a16:colId xmlns:a16="http://schemas.microsoft.com/office/drawing/2014/main" val="2488811635"/>
                    </a:ext>
                  </a:extLst>
                </a:gridCol>
                <a:gridCol w="1608829">
                  <a:extLst>
                    <a:ext uri="{9D8B030D-6E8A-4147-A177-3AD203B41FA5}">
                      <a16:colId xmlns:a16="http://schemas.microsoft.com/office/drawing/2014/main" val="3378975661"/>
                    </a:ext>
                  </a:extLst>
                </a:gridCol>
              </a:tblGrid>
              <a:tr h="446275">
                <a:tc>
                  <a:txBody>
                    <a:bodyPr/>
                    <a:lstStyle/>
                    <a:p>
                      <a:r>
                        <a:rPr lang="en-GB" sz="1400" b="1" dirty="0"/>
                        <a:t>Status code</a:t>
                      </a:r>
                    </a:p>
                  </a:txBody>
                  <a:tcPr/>
                </a:tc>
                <a:tc>
                  <a:txBody>
                    <a:bodyPr/>
                    <a:lstStyle/>
                    <a:p>
                      <a:endParaRPr lang="en-GB" sz="1400" b="1" dirty="0"/>
                    </a:p>
                  </a:txBody>
                  <a:tcPr/>
                </a:tc>
                <a:extLst>
                  <a:ext uri="{0D108BD9-81ED-4DB2-BD59-A6C34878D82A}">
                    <a16:rowId xmlns:a16="http://schemas.microsoft.com/office/drawing/2014/main" val="1148440804"/>
                  </a:ext>
                </a:extLst>
              </a:tr>
              <a:tr h="446275">
                <a:tc>
                  <a:txBody>
                    <a:bodyPr/>
                    <a:lstStyle/>
                    <a:p>
                      <a:r>
                        <a:rPr lang="en-GB" sz="1600" b="0" dirty="0"/>
                        <a:t>100-199</a:t>
                      </a:r>
                    </a:p>
                  </a:txBody>
                  <a:tcPr/>
                </a:tc>
                <a:tc>
                  <a:txBody>
                    <a:bodyPr/>
                    <a:lstStyle/>
                    <a:p>
                      <a:r>
                        <a:rPr lang="en-GB" sz="1600" b="0" dirty="0"/>
                        <a:t>Informational responses</a:t>
                      </a:r>
                    </a:p>
                  </a:txBody>
                  <a:tcPr/>
                </a:tc>
                <a:extLst>
                  <a:ext uri="{0D108BD9-81ED-4DB2-BD59-A6C34878D82A}">
                    <a16:rowId xmlns:a16="http://schemas.microsoft.com/office/drawing/2014/main" val="4159490685"/>
                  </a:ext>
                </a:extLst>
              </a:tr>
              <a:tr h="446275">
                <a:tc>
                  <a:txBody>
                    <a:bodyPr/>
                    <a:lstStyle/>
                    <a:p>
                      <a:r>
                        <a:rPr lang="en-GB" sz="1600" b="0" dirty="0"/>
                        <a:t>200-299</a:t>
                      </a:r>
                    </a:p>
                  </a:txBody>
                  <a:tcPr/>
                </a:tc>
                <a:tc>
                  <a:txBody>
                    <a:bodyPr/>
                    <a:lstStyle/>
                    <a:p>
                      <a:r>
                        <a:rPr lang="en-GB" sz="1600" b="0" dirty="0"/>
                        <a:t>Successful responses</a:t>
                      </a:r>
                    </a:p>
                  </a:txBody>
                  <a:tcPr/>
                </a:tc>
                <a:extLst>
                  <a:ext uri="{0D108BD9-81ED-4DB2-BD59-A6C34878D82A}">
                    <a16:rowId xmlns:a16="http://schemas.microsoft.com/office/drawing/2014/main" val="1332762847"/>
                  </a:ext>
                </a:extLst>
              </a:tr>
              <a:tr h="446275">
                <a:tc>
                  <a:txBody>
                    <a:bodyPr/>
                    <a:lstStyle/>
                    <a:p>
                      <a:r>
                        <a:rPr lang="en-GB" sz="1600" b="0" dirty="0"/>
                        <a:t>300-399</a:t>
                      </a:r>
                    </a:p>
                  </a:txBody>
                  <a:tcPr/>
                </a:tc>
                <a:tc>
                  <a:txBody>
                    <a:bodyPr/>
                    <a:lstStyle/>
                    <a:p>
                      <a:r>
                        <a:rPr lang="en-GB" sz="1600" b="0" dirty="0"/>
                        <a:t>Redirection messages</a:t>
                      </a:r>
                    </a:p>
                  </a:txBody>
                  <a:tcPr/>
                </a:tc>
                <a:extLst>
                  <a:ext uri="{0D108BD9-81ED-4DB2-BD59-A6C34878D82A}">
                    <a16:rowId xmlns:a16="http://schemas.microsoft.com/office/drawing/2014/main" val="761795888"/>
                  </a:ext>
                </a:extLst>
              </a:tr>
              <a:tr h="446275">
                <a:tc>
                  <a:txBody>
                    <a:bodyPr/>
                    <a:lstStyle/>
                    <a:p>
                      <a:r>
                        <a:rPr lang="en-GB" sz="1600" b="0" dirty="0"/>
                        <a:t>400-499</a:t>
                      </a:r>
                    </a:p>
                  </a:txBody>
                  <a:tcPr/>
                </a:tc>
                <a:tc>
                  <a:txBody>
                    <a:bodyPr/>
                    <a:lstStyle/>
                    <a:p>
                      <a:r>
                        <a:rPr lang="en-GB" sz="1600" b="0" dirty="0"/>
                        <a:t>Client Error responses</a:t>
                      </a:r>
                    </a:p>
                  </a:txBody>
                  <a:tcPr/>
                </a:tc>
                <a:extLst>
                  <a:ext uri="{0D108BD9-81ED-4DB2-BD59-A6C34878D82A}">
                    <a16:rowId xmlns:a16="http://schemas.microsoft.com/office/drawing/2014/main" val="3006710602"/>
                  </a:ext>
                </a:extLst>
              </a:tr>
              <a:tr h="446275">
                <a:tc>
                  <a:txBody>
                    <a:bodyPr/>
                    <a:lstStyle/>
                    <a:p>
                      <a:r>
                        <a:rPr lang="en-GB" sz="1600" b="0" dirty="0"/>
                        <a:t>500-599</a:t>
                      </a:r>
                    </a:p>
                  </a:txBody>
                  <a:tcPr/>
                </a:tc>
                <a:tc>
                  <a:txBody>
                    <a:bodyPr/>
                    <a:lstStyle/>
                    <a:p>
                      <a:r>
                        <a:rPr lang="en-GB" sz="1600" b="0" dirty="0"/>
                        <a:t>Server error responses</a:t>
                      </a:r>
                    </a:p>
                  </a:txBody>
                  <a:tcPr/>
                </a:tc>
                <a:extLst>
                  <a:ext uri="{0D108BD9-81ED-4DB2-BD59-A6C34878D82A}">
                    <a16:rowId xmlns:a16="http://schemas.microsoft.com/office/drawing/2014/main" val="1021956291"/>
                  </a:ext>
                </a:extLst>
              </a:tr>
            </a:tbl>
          </a:graphicData>
        </a:graphic>
      </p:graphicFrame>
      <p:graphicFrame>
        <p:nvGraphicFramePr>
          <p:cNvPr id="48" name="Table 47">
            <a:extLst>
              <a:ext uri="{FF2B5EF4-FFF2-40B4-BE49-F238E27FC236}">
                <a16:creationId xmlns:a16="http://schemas.microsoft.com/office/drawing/2014/main" id="{85D9004E-E974-F6B5-7364-F4E5F81C436B}"/>
              </a:ext>
            </a:extLst>
          </p:cNvPr>
          <p:cNvGraphicFramePr>
            <a:graphicFrameLocks noGrp="1"/>
          </p:cNvGraphicFramePr>
          <p:nvPr>
            <p:extLst>
              <p:ext uri="{D42A27DB-BD31-4B8C-83A1-F6EECF244321}">
                <p14:modId xmlns:p14="http://schemas.microsoft.com/office/powerpoint/2010/main" val="3110524549"/>
              </p:ext>
            </p:extLst>
          </p:nvPr>
        </p:nvGraphicFramePr>
        <p:xfrm>
          <a:off x="4121179" y="4941183"/>
          <a:ext cx="4679137" cy="1828800"/>
        </p:xfrm>
        <a:graphic>
          <a:graphicData uri="http://schemas.openxmlformats.org/drawingml/2006/table">
            <a:tbl>
              <a:tblPr firstRow="1" bandRow="1">
                <a:tableStyleId>{17292A2E-F333-43FB-9621-5CBBE7FDCDCB}</a:tableStyleId>
              </a:tblPr>
              <a:tblGrid>
                <a:gridCol w="4679137">
                  <a:extLst>
                    <a:ext uri="{9D8B030D-6E8A-4147-A177-3AD203B41FA5}">
                      <a16:colId xmlns:a16="http://schemas.microsoft.com/office/drawing/2014/main" val="3378975661"/>
                    </a:ext>
                  </a:extLst>
                </a:gridCol>
              </a:tblGrid>
              <a:tr h="264567">
                <a:tc>
                  <a:txBody>
                    <a:bodyPr/>
                    <a:lstStyle/>
                    <a:p>
                      <a:r>
                        <a:rPr lang="en-GB" sz="1400" b="1" dirty="0"/>
                        <a:t>Common resource media types</a:t>
                      </a:r>
                    </a:p>
                  </a:txBody>
                  <a:tcPr/>
                </a:tc>
                <a:extLst>
                  <a:ext uri="{0D108BD9-81ED-4DB2-BD59-A6C34878D82A}">
                    <a16:rowId xmlns:a16="http://schemas.microsoft.com/office/drawing/2014/main" val="1148440804"/>
                  </a:ext>
                </a:extLst>
              </a:tr>
              <a:tr h="264567">
                <a:tc>
                  <a:txBody>
                    <a:bodyPr/>
                    <a:lstStyle/>
                    <a:p>
                      <a:r>
                        <a:rPr lang="en-GB" sz="1400" b="0" dirty="0"/>
                        <a:t>application/</a:t>
                      </a:r>
                      <a:r>
                        <a:rPr lang="en-GB" sz="1400" b="0" dirty="0" err="1"/>
                        <a:t>json</a:t>
                      </a:r>
                      <a:endParaRPr lang="en-GB" sz="1400" b="0" dirty="0"/>
                    </a:p>
                  </a:txBody>
                  <a:tcPr/>
                </a:tc>
                <a:extLst>
                  <a:ext uri="{0D108BD9-81ED-4DB2-BD59-A6C34878D82A}">
                    <a16:rowId xmlns:a16="http://schemas.microsoft.com/office/drawing/2014/main" val="4159490685"/>
                  </a:ext>
                </a:extLst>
              </a:tr>
              <a:tr h="264567">
                <a:tc>
                  <a:txBody>
                    <a:bodyPr/>
                    <a:lstStyle/>
                    <a:p>
                      <a:r>
                        <a:rPr lang="en-GB" sz="1400" b="0" dirty="0"/>
                        <a:t>application/</a:t>
                      </a:r>
                      <a:r>
                        <a:rPr lang="en-GB" sz="1400" b="0" dirty="0" err="1"/>
                        <a:t>javascript</a:t>
                      </a:r>
                      <a:endParaRPr lang="en-GB" sz="1400" b="0" dirty="0"/>
                    </a:p>
                  </a:txBody>
                  <a:tcPr/>
                </a:tc>
                <a:extLst>
                  <a:ext uri="{0D108BD9-81ED-4DB2-BD59-A6C34878D82A}">
                    <a16:rowId xmlns:a16="http://schemas.microsoft.com/office/drawing/2014/main" val="1332762847"/>
                  </a:ext>
                </a:extLst>
              </a:tr>
              <a:tr h="264567">
                <a:tc>
                  <a:txBody>
                    <a:bodyPr/>
                    <a:lstStyle/>
                    <a:p>
                      <a:r>
                        <a:rPr lang="en-GB" sz="1400" b="0" dirty="0"/>
                        <a:t>text/html</a:t>
                      </a:r>
                    </a:p>
                  </a:txBody>
                  <a:tcPr/>
                </a:tc>
                <a:extLst>
                  <a:ext uri="{0D108BD9-81ED-4DB2-BD59-A6C34878D82A}">
                    <a16:rowId xmlns:a16="http://schemas.microsoft.com/office/drawing/2014/main" val="761795888"/>
                  </a:ext>
                </a:extLst>
              </a:tr>
              <a:tr h="264567">
                <a:tc>
                  <a:txBody>
                    <a:bodyPr/>
                    <a:lstStyle/>
                    <a:p>
                      <a:r>
                        <a:rPr lang="en-GB" sz="1400" b="0" dirty="0"/>
                        <a:t>image/jpeg</a:t>
                      </a:r>
                    </a:p>
                  </a:txBody>
                  <a:tcPr/>
                </a:tc>
                <a:extLst>
                  <a:ext uri="{0D108BD9-81ED-4DB2-BD59-A6C34878D82A}">
                    <a16:rowId xmlns:a16="http://schemas.microsoft.com/office/drawing/2014/main" val="3006710602"/>
                  </a:ext>
                </a:extLst>
              </a:tr>
              <a:tr h="264567">
                <a:tc>
                  <a:txBody>
                    <a:bodyPr/>
                    <a:lstStyle/>
                    <a:p>
                      <a:r>
                        <a:rPr lang="en-GB" sz="1400" b="0" dirty="0"/>
                        <a:t>image/</a:t>
                      </a:r>
                      <a:r>
                        <a:rPr lang="en-GB" sz="1400" b="0" dirty="0" err="1"/>
                        <a:t>png</a:t>
                      </a:r>
                      <a:endParaRPr lang="en-GB" sz="1400" b="0" dirty="0"/>
                    </a:p>
                  </a:txBody>
                  <a:tcPr/>
                </a:tc>
                <a:extLst>
                  <a:ext uri="{0D108BD9-81ED-4DB2-BD59-A6C34878D82A}">
                    <a16:rowId xmlns:a16="http://schemas.microsoft.com/office/drawing/2014/main" val="1021956291"/>
                  </a:ext>
                </a:extLst>
              </a:tr>
            </a:tbl>
          </a:graphicData>
        </a:graphic>
      </p:graphicFrame>
      <p:sp>
        <p:nvSpPr>
          <p:cNvPr id="49" name="TextBox 13">
            <a:extLst>
              <a:ext uri="{FF2B5EF4-FFF2-40B4-BE49-F238E27FC236}">
                <a16:creationId xmlns:a16="http://schemas.microsoft.com/office/drawing/2014/main" id="{66F8F921-9A95-5FC0-CEFA-49689A745662}"/>
              </a:ext>
            </a:extLst>
          </p:cNvPr>
          <p:cNvSpPr txBox="1"/>
          <p:nvPr/>
        </p:nvSpPr>
        <p:spPr>
          <a:xfrm>
            <a:off x="1116758" y="1126388"/>
            <a:ext cx="2834374" cy="584775"/>
          </a:xfrm>
          <a:prstGeom prst="rect">
            <a:avLst/>
          </a:prstGeom>
          <a:noFill/>
          <a:ln>
            <a:solidFill>
              <a:schemeClr val="bg1">
                <a:lumMod val="50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95959"/>
                </a:solidFill>
                <a:effectLst/>
                <a:uLnTx/>
                <a:uFillTx/>
                <a:ea typeface="+mn-ea"/>
                <a:cs typeface="+mn-cs"/>
              </a:rPr>
              <a:t>Uniform Resource Locator</a:t>
            </a:r>
            <a:endParaRPr kumimoji="0" lang="en-GB" sz="1600" b="1" i="0" u="none" strike="noStrike" kern="1200" cap="none" spc="0" normalizeH="0" baseline="0" noProof="0" dirty="0">
              <a:ln>
                <a:noFill/>
              </a:ln>
              <a:solidFill>
                <a:schemeClr val="accent2">
                  <a:lumMod val="75000"/>
                </a:schemeClr>
              </a:solidFill>
              <a:effectLst/>
              <a:uLnTx/>
              <a:uFillTx/>
              <a:ea typeface="+mn-ea"/>
              <a:cs typeface="+mn-cs"/>
            </a:endParaRPr>
          </a:p>
        </p:txBody>
      </p:sp>
      <p:cxnSp>
        <p:nvCxnSpPr>
          <p:cNvPr id="51" name="Straight Connector 50">
            <a:extLst>
              <a:ext uri="{FF2B5EF4-FFF2-40B4-BE49-F238E27FC236}">
                <a16:creationId xmlns:a16="http://schemas.microsoft.com/office/drawing/2014/main" id="{887EBB26-2A0B-660E-4F95-7C8B863A7743}"/>
              </a:ext>
            </a:extLst>
          </p:cNvPr>
          <p:cNvCxnSpPr>
            <a:cxnSpLocks/>
          </p:cNvCxnSpPr>
          <p:nvPr/>
        </p:nvCxnSpPr>
        <p:spPr>
          <a:xfrm flipH="1" flipV="1">
            <a:off x="3399674" y="1737746"/>
            <a:ext cx="613409" cy="52092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9B945BE-3A50-36CA-D1A0-5F5B4FFC9360}"/>
              </a:ext>
            </a:extLst>
          </p:cNvPr>
          <p:cNvGrpSpPr/>
          <p:nvPr/>
        </p:nvGrpSpPr>
        <p:grpSpPr>
          <a:xfrm>
            <a:off x="6540864" y="1497331"/>
            <a:ext cx="804161" cy="656739"/>
            <a:chOff x="6085144" y="2127718"/>
            <a:chExt cx="729373" cy="656739"/>
          </a:xfrm>
        </p:grpSpPr>
        <p:sp>
          <p:nvSpPr>
            <p:cNvPr id="54" name="TextBox 16">
              <a:extLst>
                <a:ext uri="{FF2B5EF4-FFF2-40B4-BE49-F238E27FC236}">
                  <a16:creationId xmlns:a16="http://schemas.microsoft.com/office/drawing/2014/main" id="{87369185-795C-CCC1-EB21-B60349B01586}"/>
                </a:ext>
              </a:extLst>
            </p:cNvPr>
            <p:cNvSpPr txBox="1"/>
            <p:nvPr/>
          </p:nvSpPr>
          <p:spPr>
            <a:xfrm>
              <a:off x="6085144" y="2127718"/>
              <a:ext cx="729373" cy="338554"/>
            </a:xfrm>
            <a:prstGeom prst="rect">
              <a:avLst/>
            </a:prstGeom>
            <a:solidFill>
              <a:sysClr val="window" lastClr="FFFFFF"/>
            </a:solidFill>
            <a:ln w="12700" cap="flat" cmpd="sng" algn="ctr">
              <a:solidFill>
                <a:schemeClr val="accent5">
                  <a:lumMod val="75000"/>
                </a:schemeClr>
              </a:solidFill>
              <a:prstDash val="solid"/>
              <a:miter lim="800000"/>
            </a:ln>
            <a:effectLst/>
          </p:spPr>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accent5">
                      <a:lumMod val="75000"/>
                    </a:schemeClr>
                  </a:solidFill>
                  <a:effectLst/>
                  <a:uLnTx/>
                  <a:uFillTx/>
                </a:rPr>
                <a:t>path</a:t>
              </a:r>
              <a:endParaRPr kumimoji="0" lang="en-GB" sz="1600" b="0" i="0" u="none" strike="noStrike" kern="1200" cap="none" spc="0" normalizeH="0" baseline="0" noProof="0" dirty="0">
                <a:ln>
                  <a:noFill/>
                </a:ln>
                <a:solidFill>
                  <a:schemeClr val="accent5">
                    <a:lumMod val="75000"/>
                  </a:schemeClr>
                </a:solidFill>
                <a:effectLst/>
                <a:uLnTx/>
                <a:uFillTx/>
              </a:endParaRPr>
            </a:p>
          </p:txBody>
        </p:sp>
        <p:cxnSp>
          <p:nvCxnSpPr>
            <p:cNvPr id="59" name="Straight Connector 58">
              <a:extLst>
                <a:ext uri="{FF2B5EF4-FFF2-40B4-BE49-F238E27FC236}">
                  <a16:creationId xmlns:a16="http://schemas.microsoft.com/office/drawing/2014/main" id="{D099D0E3-BA40-2E65-680B-694E9903BE4D}"/>
                </a:ext>
              </a:extLst>
            </p:cNvPr>
            <p:cNvCxnSpPr>
              <a:cxnSpLocks/>
              <a:stCxn id="54" idx="2"/>
            </p:cNvCxnSpPr>
            <p:nvPr/>
          </p:nvCxnSpPr>
          <p:spPr>
            <a:xfrm flipH="1">
              <a:off x="6417221" y="2466272"/>
              <a:ext cx="32610" cy="318185"/>
            </a:xfrm>
            <a:prstGeom prst="line">
              <a:avLst/>
            </a:prstGeom>
            <a:ln>
              <a:solidFill>
                <a:schemeClr val="accent5">
                  <a:lumMod val="75000"/>
                </a:schemeClr>
              </a:solidFill>
            </a:ln>
          </p:spPr>
          <p:style>
            <a:lnRef idx="1">
              <a:schemeClr val="accent4"/>
            </a:lnRef>
            <a:fillRef idx="0">
              <a:schemeClr val="accent4"/>
            </a:fillRef>
            <a:effectRef idx="0">
              <a:schemeClr val="accent4"/>
            </a:effectRef>
            <a:fontRef idx="minor">
              <a:schemeClr val="tx1"/>
            </a:fontRef>
          </p:style>
        </p:cxnSp>
      </p:grpSp>
      <p:grpSp>
        <p:nvGrpSpPr>
          <p:cNvPr id="67" name="Group 66">
            <a:extLst>
              <a:ext uri="{FF2B5EF4-FFF2-40B4-BE49-F238E27FC236}">
                <a16:creationId xmlns:a16="http://schemas.microsoft.com/office/drawing/2014/main" id="{81F57618-4FCF-BA2E-2A8C-39A163FA7102}"/>
              </a:ext>
            </a:extLst>
          </p:cNvPr>
          <p:cNvGrpSpPr/>
          <p:nvPr/>
        </p:nvGrpSpPr>
        <p:grpSpPr>
          <a:xfrm>
            <a:off x="4116914" y="1507147"/>
            <a:ext cx="1148511" cy="663320"/>
            <a:chOff x="6085145" y="2127718"/>
            <a:chExt cx="930820" cy="1187777"/>
          </a:xfrm>
        </p:grpSpPr>
        <p:sp>
          <p:nvSpPr>
            <p:cNvPr id="68" name="TextBox 16">
              <a:extLst>
                <a:ext uri="{FF2B5EF4-FFF2-40B4-BE49-F238E27FC236}">
                  <a16:creationId xmlns:a16="http://schemas.microsoft.com/office/drawing/2014/main" id="{07876F48-C60E-7032-9C5F-0633E15F0B75}"/>
                </a:ext>
              </a:extLst>
            </p:cNvPr>
            <p:cNvSpPr txBox="1"/>
            <p:nvPr/>
          </p:nvSpPr>
          <p:spPr>
            <a:xfrm>
              <a:off x="6085145" y="2127718"/>
              <a:ext cx="930820" cy="584775"/>
            </a:xfrm>
            <a:prstGeom prst="rect">
              <a:avLst/>
            </a:prstGeom>
            <a:solidFill>
              <a:sysClr val="window" lastClr="FFFFFF"/>
            </a:solidFill>
            <a:ln w="12700" cap="flat" cmpd="sng" algn="ctr">
              <a:solidFill>
                <a:schemeClr val="accent1">
                  <a:lumMod val="75000"/>
                  <a:lumOff val="25000"/>
                </a:schemeClr>
              </a:solidFill>
              <a:prstDash val="solid"/>
              <a:miter lim="800000"/>
            </a:ln>
            <a:effectLst/>
          </p:spPr>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lumMod val="75000"/>
                      <a:lumOff val="25000"/>
                    </a:schemeClr>
                  </a:solidFill>
                  <a:effectLst/>
                  <a:uLnTx/>
                  <a:uFillTx/>
                </a:rPr>
                <a:t>protocol</a:t>
              </a:r>
              <a:endParaRPr kumimoji="0" lang="en-GB" sz="1600" b="0" i="0" u="none" strike="noStrike" kern="1200" cap="none" spc="0" normalizeH="0" baseline="0" noProof="0" dirty="0">
                <a:ln>
                  <a:noFill/>
                </a:ln>
                <a:solidFill>
                  <a:schemeClr val="tx1">
                    <a:lumMod val="75000"/>
                    <a:lumOff val="25000"/>
                  </a:schemeClr>
                </a:solidFill>
                <a:effectLst/>
                <a:uLnTx/>
                <a:uFillTx/>
              </a:endParaRPr>
            </a:p>
          </p:txBody>
        </p:sp>
        <p:cxnSp>
          <p:nvCxnSpPr>
            <p:cNvPr id="69" name="Straight Connector 68">
              <a:extLst>
                <a:ext uri="{FF2B5EF4-FFF2-40B4-BE49-F238E27FC236}">
                  <a16:creationId xmlns:a16="http://schemas.microsoft.com/office/drawing/2014/main" id="{9A7AC524-5E7F-975E-A40F-BA78CE44A6AC}"/>
                </a:ext>
              </a:extLst>
            </p:cNvPr>
            <p:cNvCxnSpPr>
              <a:cxnSpLocks/>
              <a:stCxn id="68" idx="2"/>
            </p:cNvCxnSpPr>
            <p:nvPr/>
          </p:nvCxnSpPr>
          <p:spPr>
            <a:xfrm flipH="1">
              <a:off x="6272644" y="2712492"/>
              <a:ext cx="277911" cy="603003"/>
            </a:xfrm>
            <a:prstGeom prst="line">
              <a:avLst/>
            </a:prstGeom>
            <a:ln>
              <a:solidFill>
                <a:schemeClr val="accent1">
                  <a:lumMod val="75000"/>
                  <a:lumOff val="25000"/>
                </a:schemeClr>
              </a:solidFill>
            </a:ln>
          </p:spPr>
          <p:style>
            <a:lnRef idx="1">
              <a:schemeClr val="accent4"/>
            </a:lnRef>
            <a:fillRef idx="0">
              <a:schemeClr val="accent4"/>
            </a:fillRef>
            <a:effectRef idx="0">
              <a:schemeClr val="accent4"/>
            </a:effectRef>
            <a:fontRef idx="minor">
              <a:schemeClr val="tx1"/>
            </a:fontRef>
          </p:style>
        </p:cxnSp>
      </p:grpSp>
      <p:sp>
        <p:nvSpPr>
          <p:cNvPr id="3" name="Slide Number Placeholder 1">
            <a:extLst>
              <a:ext uri="{FF2B5EF4-FFF2-40B4-BE49-F238E27FC236}">
                <a16:creationId xmlns:a16="http://schemas.microsoft.com/office/drawing/2014/main" id="{215CFDA1-F7AC-FB5E-221C-136E841257D0}"/>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4</a:t>
            </a:fld>
            <a:endParaRPr lang="en-GB" sz="1000"/>
          </a:p>
        </p:txBody>
      </p:sp>
    </p:spTree>
    <p:extLst>
      <p:ext uri="{BB962C8B-B14F-4D97-AF65-F5344CB8AC3E}">
        <p14:creationId xmlns:p14="http://schemas.microsoft.com/office/powerpoint/2010/main" val="321089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right)">
                                      <p:cBhvr>
                                        <p:cTn id="59" dur="500"/>
                                        <p:tgtEl>
                                          <p:spTgt spid="21"/>
                                        </p:tgtEl>
                                      </p:cBhvr>
                                    </p:animEffect>
                                  </p:childTnLst>
                                </p:cTn>
                              </p:par>
                              <p:par>
                                <p:cTn id="60" presetID="22" presetClass="entr" presetSubtype="2"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right)">
                                      <p:cBhvr>
                                        <p:cTn id="62" dur="500"/>
                                        <p:tgtEl>
                                          <p:spTgt spid="24"/>
                                        </p:tgtEl>
                                      </p:cBhvr>
                                    </p:animEffect>
                                  </p:childTnLst>
                                </p:cTn>
                              </p:par>
                              <p:par>
                                <p:cTn id="63" presetID="22" presetClass="entr" presetSubtype="2"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right)">
                                      <p:cBhvr>
                                        <p:cTn id="65" dur="500"/>
                                        <p:tgtEl>
                                          <p:spTgt spid="25"/>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right)">
                                      <p:cBhvr>
                                        <p:cTn id="68" dur="500"/>
                                        <p:tgtEl>
                                          <p:spTgt spid="26"/>
                                        </p:tgtEl>
                                      </p:cBhvr>
                                    </p:animEffect>
                                  </p:childTnLst>
                                </p:cTn>
                              </p:par>
                              <p:par>
                                <p:cTn id="69" presetID="22" presetClass="entr" presetSubtype="2"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right)">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50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6" grpId="0" animBg="1"/>
      <p:bldP spid="27" grpId="0"/>
      <p:bldP spid="28" grpId="0" animBg="1"/>
      <p:bldP spid="29"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DF498-3AC7-83BE-8233-7DB992CF760D}"/>
              </a:ext>
            </a:extLst>
          </p:cNvPr>
          <p:cNvSpPr>
            <a:spLocks noGrp="1"/>
          </p:cNvSpPr>
          <p:nvPr>
            <p:ph type="body" sz="quarter" idx="4294967295"/>
          </p:nvPr>
        </p:nvSpPr>
        <p:spPr>
          <a:xfrm>
            <a:off x="1158011" y="314600"/>
            <a:ext cx="11332304" cy="4843463"/>
          </a:xfrm>
        </p:spPr>
        <p:txBody>
          <a:bodyPr/>
          <a:lstStyle/>
          <a:p>
            <a:r>
              <a:rPr lang="en-GB" sz="3600" dirty="0">
                <a:latin typeface="Montserrat Black" panose="00000A00000000000000" pitchFamily="2" charset="0"/>
              </a:rPr>
              <a:t>Guiding principles of RESTful architectures</a:t>
            </a:r>
          </a:p>
        </p:txBody>
      </p:sp>
      <p:sp>
        <p:nvSpPr>
          <p:cNvPr id="7" name="Rectangle: Rounded Corners 6">
            <a:extLst>
              <a:ext uri="{FF2B5EF4-FFF2-40B4-BE49-F238E27FC236}">
                <a16:creationId xmlns:a16="http://schemas.microsoft.com/office/drawing/2014/main" id="{2338919A-BC78-B912-2C1C-9D0145AC5511}"/>
              </a:ext>
            </a:extLst>
          </p:cNvPr>
          <p:cNvSpPr/>
          <p:nvPr/>
        </p:nvSpPr>
        <p:spPr>
          <a:xfrm>
            <a:off x="708928" y="2002283"/>
            <a:ext cx="3429001" cy="3357902"/>
          </a:xfrm>
          <a:prstGeom prst="roundRect">
            <a:avLst/>
          </a:prstGeom>
          <a:solidFill>
            <a:srgbClr val="DF612C"/>
          </a:solidFill>
          <a:ln w="12700" cap="flat" cmpd="sng" algn="ctr">
            <a:solidFill>
              <a:srgbClr val="DF612C">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prstClr val="white"/>
                </a:solidFill>
                <a:effectLst/>
                <a:uLnTx/>
                <a:uFillTx/>
                <a:latin typeface="Montserrat" panose="00000500000000000000" pitchFamily="2" charset="0"/>
                <a:ea typeface="+mn-ea"/>
                <a:cs typeface="+mn-cs"/>
              </a:rPr>
              <a:t>Client-Server Decoupling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solidFill>
                  <a:prstClr val="white"/>
                </a:solidFill>
                <a:effectLst/>
                <a:uLnTx/>
                <a:uFillTx/>
                <a:latin typeface="Montserrat" panose="00000500000000000000" pitchFamily="2" charset="0"/>
                <a:ea typeface="+mn-ea"/>
                <a:cs typeface="+mn-cs"/>
              </a:rPr>
              <a:t>Client (e.g., </a:t>
            </a:r>
            <a:r>
              <a:rPr lang="en-GB" sz="2000" b="1" kern="0" dirty="0">
                <a:solidFill>
                  <a:prstClr val="white"/>
                </a:solidFill>
                <a:latin typeface="Montserrat" panose="00000500000000000000" pitchFamily="2" charset="0"/>
              </a:rPr>
              <a:t>b</a:t>
            </a:r>
            <a:r>
              <a:rPr kumimoji="0" lang="en-GB" sz="2000" b="1" i="0" u="none" strike="noStrike" kern="0" cap="none" spc="0" normalizeH="0" baseline="0" noProof="0" dirty="0" err="1">
                <a:ln>
                  <a:noFill/>
                </a:ln>
                <a:solidFill>
                  <a:prstClr val="white"/>
                </a:solidFill>
                <a:effectLst/>
                <a:uLnTx/>
                <a:uFillTx/>
                <a:latin typeface="Montserrat" panose="00000500000000000000" pitchFamily="2" charset="0"/>
                <a:ea typeface="+mn-ea"/>
                <a:cs typeface="+mn-cs"/>
              </a:rPr>
              <a:t>rowser</a:t>
            </a:r>
            <a:r>
              <a:rPr kumimoji="0" lang="en-GB" sz="2000" b="1" i="0" u="none" strike="noStrike" kern="0" cap="none" spc="0" normalizeH="0" baseline="0" noProof="0" dirty="0">
                <a:ln>
                  <a:noFill/>
                </a:ln>
                <a:solidFill>
                  <a:prstClr val="white"/>
                </a:solidFill>
                <a:effectLst/>
                <a:uLnTx/>
                <a:uFillTx/>
                <a:latin typeface="Montserrat" panose="00000500000000000000" pitchFamily="2" charset="0"/>
                <a:ea typeface="+mn-ea"/>
                <a:cs typeface="+mn-cs"/>
              </a:rPr>
              <a:t>, microservice) and server (e.g., Backend Server) are separate.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p:txBody>
      </p:sp>
      <p:pic>
        <p:nvPicPr>
          <p:cNvPr id="10" name="Picture 9">
            <a:extLst>
              <a:ext uri="{FF2B5EF4-FFF2-40B4-BE49-F238E27FC236}">
                <a16:creationId xmlns:a16="http://schemas.microsoft.com/office/drawing/2014/main" id="{5D95ACF1-C519-2E0C-EDBB-DCBFB7D5B152}"/>
              </a:ext>
            </a:extLst>
          </p:cNvPr>
          <p:cNvPicPr>
            <a:picLocks noChangeAspect="1"/>
          </p:cNvPicPr>
          <p:nvPr/>
        </p:nvPicPr>
        <p:blipFill>
          <a:blip r:embed="rId3"/>
          <a:stretch>
            <a:fillRect/>
          </a:stretch>
        </p:blipFill>
        <p:spPr>
          <a:xfrm>
            <a:off x="4620265" y="1615361"/>
            <a:ext cx="1690889" cy="1690889"/>
          </a:xfrm>
          <a:prstGeom prst="rect">
            <a:avLst/>
          </a:prstGeom>
        </p:spPr>
      </p:pic>
      <p:graphicFrame>
        <p:nvGraphicFramePr>
          <p:cNvPr id="11" name="Object 10">
            <a:extLst>
              <a:ext uri="{FF2B5EF4-FFF2-40B4-BE49-F238E27FC236}">
                <a16:creationId xmlns:a16="http://schemas.microsoft.com/office/drawing/2014/main" id="{47EBBE32-C443-1AF1-074A-86BF8C431840}"/>
              </a:ext>
            </a:extLst>
          </p:cNvPr>
          <p:cNvGraphicFramePr>
            <a:graphicFrameLocks noChangeAspect="1"/>
          </p:cNvGraphicFramePr>
          <p:nvPr/>
        </p:nvGraphicFramePr>
        <p:xfrm>
          <a:off x="9335506" y="1893287"/>
          <a:ext cx="1503680" cy="1135036"/>
        </p:xfrm>
        <a:graphic>
          <a:graphicData uri="http://schemas.openxmlformats.org/presentationml/2006/ole">
            <mc:AlternateContent xmlns:mc="http://schemas.openxmlformats.org/markup-compatibility/2006">
              <mc:Choice xmlns:v="urn:schemas-microsoft-com:vml" Requires="v">
                <p:oleObj r:id="rId4" imgW="3936240" imgH="2971080" progId="">
                  <p:embed/>
                </p:oleObj>
              </mc:Choice>
              <mc:Fallback>
                <p:oleObj r:id="rId4" imgW="3936240" imgH="2971080" progId="">
                  <p:embed/>
                  <p:pic>
                    <p:nvPicPr>
                      <p:cNvPr id="11" name="Object 10">
                        <a:extLst>
                          <a:ext uri="{FF2B5EF4-FFF2-40B4-BE49-F238E27FC236}">
                            <a16:creationId xmlns:a16="http://schemas.microsoft.com/office/drawing/2014/main" id="{47EBBE32-C443-1AF1-074A-86BF8C431840}"/>
                          </a:ext>
                        </a:extLst>
                      </p:cNvPr>
                      <p:cNvPicPr/>
                      <p:nvPr/>
                    </p:nvPicPr>
                    <p:blipFill>
                      <a:blip r:embed="rId5"/>
                      <a:stretch>
                        <a:fillRect/>
                      </a:stretch>
                    </p:blipFill>
                    <p:spPr>
                      <a:xfrm>
                        <a:off x="9335506" y="1893287"/>
                        <a:ext cx="1503680" cy="1135036"/>
                      </a:xfrm>
                      <a:prstGeom prst="rect">
                        <a:avLst/>
                      </a:prstGeom>
                    </p:spPr>
                  </p:pic>
                </p:oleObj>
              </mc:Fallback>
            </mc:AlternateContent>
          </a:graphicData>
        </a:graphic>
      </p:graphicFrame>
      <p:sp>
        <p:nvSpPr>
          <p:cNvPr id="12" name="Arrow: Right 11">
            <a:extLst>
              <a:ext uri="{FF2B5EF4-FFF2-40B4-BE49-F238E27FC236}">
                <a16:creationId xmlns:a16="http://schemas.microsoft.com/office/drawing/2014/main" id="{2961D106-7C86-9230-B1FD-B7DE2FB091FA}"/>
              </a:ext>
            </a:extLst>
          </p:cNvPr>
          <p:cNvSpPr/>
          <p:nvPr/>
        </p:nvSpPr>
        <p:spPr>
          <a:xfrm>
            <a:off x="6626712" y="1815518"/>
            <a:ext cx="2364226"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REQUEST</a:t>
            </a:r>
          </a:p>
        </p:txBody>
      </p:sp>
      <p:sp>
        <p:nvSpPr>
          <p:cNvPr id="13" name="Arrow: Right 12">
            <a:extLst>
              <a:ext uri="{FF2B5EF4-FFF2-40B4-BE49-F238E27FC236}">
                <a16:creationId xmlns:a16="http://schemas.microsoft.com/office/drawing/2014/main" id="{19704493-C484-D25F-3C9A-EC204A8F41D8}"/>
              </a:ext>
            </a:extLst>
          </p:cNvPr>
          <p:cNvSpPr/>
          <p:nvPr/>
        </p:nvSpPr>
        <p:spPr>
          <a:xfrm flipH="1">
            <a:off x="6641217" y="2415844"/>
            <a:ext cx="2364226"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RESPONSE</a:t>
            </a:r>
          </a:p>
        </p:txBody>
      </p:sp>
      <p:sp>
        <p:nvSpPr>
          <p:cNvPr id="14" name="TextBox 13">
            <a:extLst>
              <a:ext uri="{FF2B5EF4-FFF2-40B4-BE49-F238E27FC236}">
                <a16:creationId xmlns:a16="http://schemas.microsoft.com/office/drawing/2014/main" id="{890A2EEC-7A9A-34F9-E822-A1FB2BD7385B}"/>
              </a:ext>
            </a:extLst>
          </p:cNvPr>
          <p:cNvSpPr txBox="1"/>
          <p:nvPr/>
        </p:nvSpPr>
        <p:spPr>
          <a:xfrm>
            <a:off x="4690241" y="3157104"/>
            <a:ext cx="1620913" cy="338554"/>
          </a:xfrm>
          <a:prstGeom prst="rect">
            <a:avLst/>
          </a:prstGeom>
          <a:noFill/>
        </p:spPr>
        <p:txBody>
          <a:bodyPr wrap="square">
            <a:spAutoFit/>
          </a:bodyPr>
          <a:lstStyle/>
          <a:p>
            <a:pPr algn="ctr"/>
            <a:r>
              <a:rPr lang="en-GB" sz="1600" b="1" dirty="0">
                <a:solidFill>
                  <a:schemeClr val="accent4">
                    <a:lumMod val="75000"/>
                  </a:schemeClr>
                </a:solidFill>
              </a:rPr>
              <a:t>Client</a:t>
            </a:r>
          </a:p>
        </p:txBody>
      </p:sp>
      <p:sp>
        <p:nvSpPr>
          <p:cNvPr id="15" name="TextBox 14">
            <a:extLst>
              <a:ext uri="{FF2B5EF4-FFF2-40B4-BE49-F238E27FC236}">
                <a16:creationId xmlns:a16="http://schemas.microsoft.com/office/drawing/2014/main" id="{AE2A764F-6058-8F41-593A-BFD041C326A7}"/>
              </a:ext>
            </a:extLst>
          </p:cNvPr>
          <p:cNvSpPr txBox="1"/>
          <p:nvPr/>
        </p:nvSpPr>
        <p:spPr>
          <a:xfrm>
            <a:off x="9276889" y="3157104"/>
            <a:ext cx="1620913" cy="338554"/>
          </a:xfrm>
          <a:prstGeom prst="rect">
            <a:avLst/>
          </a:prstGeom>
          <a:noFill/>
        </p:spPr>
        <p:txBody>
          <a:bodyPr wrap="square">
            <a:spAutoFit/>
          </a:bodyPr>
          <a:lstStyle/>
          <a:p>
            <a:pPr algn="ctr"/>
            <a:r>
              <a:rPr lang="en-GB" sz="1600" b="1" dirty="0">
                <a:solidFill>
                  <a:schemeClr val="accent4">
                    <a:lumMod val="75000"/>
                  </a:schemeClr>
                </a:solidFill>
              </a:rPr>
              <a:t>Server</a:t>
            </a:r>
          </a:p>
        </p:txBody>
      </p:sp>
      <p:grpSp>
        <p:nvGrpSpPr>
          <p:cNvPr id="16" name="Group 15">
            <a:extLst>
              <a:ext uri="{FF2B5EF4-FFF2-40B4-BE49-F238E27FC236}">
                <a16:creationId xmlns:a16="http://schemas.microsoft.com/office/drawing/2014/main" id="{C7915E26-1530-D84D-2A73-5D1FECBC80BF}"/>
              </a:ext>
            </a:extLst>
          </p:cNvPr>
          <p:cNvGrpSpPr/>
          <p:nvPr/>
        </p:nvGrpSpPr>
        <p:grpSpPr>
          <a:xfrm>
            <a:off x="9502284" y="4438083"/>
            <a:ext cx="1170122" cy="1146143"/>
            <a:chOff x="6210896" y="2566150"/>
            <a:chExt cx="1479325" cy="1449009"/>
          </a:xfrm>
        </p:grpSpPr>
        <p:sp>
          <p:nvSpPr>
            <p:cNvPr id="17" name="Rectangle 16">
              <a:extLst>
                <a:ext uri="{FF2B5EF4-FFF2-40B4-BE49-F238E27FC236}">
                  <a16:creationId xmlns:a16="http://schemas.microsoft.com/office/drawing/2014/main" id="{66820C90-3ABA-EA01-30F3-325238697EEF}"/>
                </a:ext>
              </a:extLst>
            </p:cNvPr>
            <p:cNvSpPr/>
            <p:nvPr/>
          </p:nvSpPr>
          <p:spPr>
            <a:xfrm>
              <a:off x="6230188" y="2566150"/>
              <a:ext cx="1443152" cy="144900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8" name="Rectangle: Rounded Corners 17">
              <a:extLst>
                <a:ext uri="{FF2B5EF4-FFF2-40B4-BE49-F238E27FC236}">
                  <a16:creationId xmlns:a16="http://schemas.microsoft.com/office/drawing/2014/main" id="{DA17A3A4-434E-A82A-A015-AB93BBD7B14E}"/>
                </a:ext>
              </a:extLst>
            </p:cNvPr>
            <p:cNvSpPr/>
            <p:nvPr/>
          </p:nvSpPr>
          <p:spPr>
            <a:xfrm>
              <a:off x="6384505" y="2684325"/>
              <a:ext cx="1153786" cy="379502"/>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accent3">
                      <a:lumMod val="75000"/>
                    </a:schemeClr>
                  </a:solidFill>
                </a:rPr>
                <a:t>Stock</a:t>
              </a:r>
            </a:p>
          </p:txBody>
        </p:sp>
        <p:pic>
          <p:nvPicPr>
            <p:cNvPr id="19" name="Picture 18" descr="A picture containing room, gambling house&#10;&#10;Description automatically generated">
              <a:extLst>
                <a:ext uri="{FF2B5EF4-FFF2-40B4-BE49-F238E27FC236}">
                  <a16:creationId xmlns:a16="http://schemas.microsoft.com/office/drawing/2014/main" id="{FBBB8596-3F71-52D2-781C-75EED5B728FC}"/>
                </a:ext>
              </a:extLst>
            </p:cNvPr>
            <p:cNvPicPr>
              <a:picLocks noChangeAspect="1"/>
            </p:cNvPicPr>
            <p:nvPr/>
          </p:nvPicPr>
          <p:blipFill>
            <a:blip r:embed="rId6"/>
            <a:stretch>
              <a:fillRect/>
            </a:stretch>
          </p:blipFill>
          <p:spPr>
            <a:xfrm>
              <a:off x="6210896" y="3164171"/>
              <a:ext cx="1479325" cy="823276"/>
            </a:xfrm>
            <a:prstGeom prst="rect">
              <a:avLst/>
            </a:prstGeom>
          </p:spPr>
        </p:pic>
      </p:grpSp>
      <p:grpSp>
        <p:nvGrpSpPr>
          <p:cNvPr id="20" name="Group 19">
            <a:extLst>
              <a:ext uri="{FF2B5EF4-FFF2-40B4-BE49-F238E27FC236}">
                <a16:creationId xmlns:a16="http://schemas.microsoft.com/office/drawing/2014/main" id="{EE560BE1-5773-B639-8065-1961041BA3A1}"/>
              </a:ext>
            </a:extLst>
          </p:cNvPr>
          <p:cNvGrpSpPr/>
          <p:nvPr/>
        </p:nvGrpSpPr>
        <p:grpSpPr>
          <a:xfrm>
            <a:off x="5025604" y="4438083"/>
            <a:ext cx="1170122" cy="1146143"/>
            <a:chOff x="6210896" y="2566150"/>
            <a:chExt cx="1479325" cy="1449009"/>
          </a:xfrm>
        </p:grpSpPr>
        <p:sp>
          <p:nvSpPr>
            <p:cNvPr id="21" name="Rectangle 20">
              <a:extLst>
                <a:ext uri="{FF2B5EF4-FFF2-40B4-BE49-F238E27FC236}">
                  <a16:creationId xmlns:a16="http://schemas.microsoft.com/office/drawing/2014/main" id="{5D06D0DF-7614-8EDA-420D-1B4BE79DA842}"/>
                </a:ext>
              </a:extLst>
            </p:cNvPr>
            <p:cNvSpPr/>
            <p:nvPr/>
          </p:nvSpPr>
          <p:spPr>
            <a:xfrm>
              <a:off x="6230188" y="2566150"/>
              <a:ext cx="1443152" cy="144900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tangle: Rounded Corners 21">
              <a:extLst>
                <a:ext uri="{FF2B5EF4-FFF2-40B4-BE49-F238E27FC236}">
                  <a16:creationId xmlns:a16="http://schemas.microsoft.com/office/drawing/2014/main" id="{B8773815-1A3F-FCC8-1DF8-16E61238EF22}"/>
                </a:ext>
              </a:extLst>
            </p:cNvPr>
            <p:cNvSpPr/>
            <p:nvPr/>
          </p:nvSpPr>
          <p:spPr>
            <a:xfrm>
              <a:off x="6384505" y="2684325"/>
              <a:ext cx="1153786" cy="379502"/>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accent3">
                      <a:lumMod val="75000"/>
                    </a:schemeClr>
                  </a:solidFill>
                </a:rPr>
                <a:t>Order</a:t>
              </a:r>
            </a:p>
          </p:txBody>
        </p:sp>
        <p:pic>
          <p:nvPicPr>
            <p:cNvPr id="23" name="Picture 22" descr="A picture containing room, gambling house&#10;&#10;Description automatically generated">
              <a:extLst>
                <a:ext uri="{FF2B5EF4-FFF2-40B4-BE49-F238E27FC236}">
                  <a16:creationId xmlns:a16="http://schemas.microsoft.com/office/drawing/2014/main" id="{B4B30B35-CC3B-EDCE-0D5C-D8554E5F634F}"/>
                </a:ext>
              </a:extLst>
            </p:cNvPr>
            <p:cNvPicPr>
              <a:picLocks noChangeAspect="1"/>
            </p:cNvPicPr>
            <p:nvPr/>
          </p:nvPicPr>
          <p:blipFill>
            <a:blip r:embed="rId6"/>
            <a:stretch>
              <a:fillRect/>
            </a:stretch>
          </p:blipFill>
          <p:spPr>
            <a:xfrm>
              <a:off x="6210896" y="3164171"/>
              <a:ext cx="1479325" cy="823276"/>
            </a:xfrm>
            <a:prstGeom prst="rect">
              <a:avLst/>
            </a:prstGeom>
          </p:spPr>
        </p:pic>
      </p:grpSp>
      <p:sp>
        <p:nvSpPr>
          <p:cNvPr id="31" name="Arrow: Right 30">
            <a:extLst>
              <a:ext uri="{FF2B5EF4-FFF2-40B4-BE49-F238E27FC236}">
                <a16:creationId xmlns:a16="http://schemas.microsoft.com/office/drawing/2014/main" id="{CBE48723-DE8B-012C-7724-F6AB23CB8136}"/>
              </a:ext>
            </a:extLst>
          </p:cNvPr>
          <p:cNvSpPr/>
          <p:nvPr/>
        </p:nvSpPr>
        <p:spPr>
          <a:xfrm>
            <a:off x="6641217" y="4438083"/>
            <a:ext cx="2364226"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REQUEST</a:t>
            </a:r>
          </a:p>
        </p:txBody>
      </p:sp>
      <p:sp>
        <p:nvSpPr>
          <p:cNvPr id="32" name="Arrow: Right 31">
            <a:extLst>
              <a:ext uri="{FF2B5EF4-FFF2-40B4-BE49-F238E27FC236}">
                <a16:creationId xmlns:a16="http://schemas.microsoft.com/office/drawing/2014/main" id="{01639975-76D7-1891-5D24-158AC095D3C3}"/>
              </a:ext>
            </a:extLst>
          </p:cNvPr>
          <p:cNvSpPr/>
          <p:nvPr/>
        </p:nvSpPr>
        <p:spPr>
          <a:xfrm flipH="1">
            <a:off x="6655722" y="5038409"/>
            <a:ext cx="2364226"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RESPONSE</a:t>
            </a:r>
          </a:p>
        </p:txBody>
      </p:sp>
      <p:sp>
        <p:nvSpPr>
          <p:cNvPr id="33" name="Text Placeholder 1">
            <a:extLst>
              <a:ext uri="{FF2B5EF4-FFF2-40B4-BE49-F238E27FC236}">
                <a16:creationId xmlns:a16="http://schemas.microsoft.com/office/drawing/2014/main" id="{DD2555B8-8FE8-84E5-E720-EB6BE0D547C7}"/>
              </a:ext>
            </a:extLst>
          </p:cNvPr>
          <p:cNvSpPr txBox="1">
            <a:spLocks/>
          </p:cNvSpPr>
          <p:nvPr/>
        </p:nvSpPr>
        <p:spPr>
          <a:xfrm>
            <a:off x="4715245" y="5689855"/>
            <a:ext cx="1807988" cy="278883"/>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0" i="0" kern="1200" cap="none" baseline="0">
                <a:solidFill>
                  <a:srgbClr val="004050"/>
                </a:solidFill>
                <a:latin typeface="Krana Fat B" panose="00000B00000000000000" pitchFamily="50"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000" dirty="0">
                <a:latin typeface="Montserrat Black" panose="00000A00000000000000" pitchFamily="2" charset="0"/>
              </a:rPr>
              <a:t>Microservice</a:t>
            </a:r>
          </a:p>
        </p:txBody>
      </p:sp>
      <p:sp>
        <p:nvSpPr>
          <p:cNvPr id="3" name="Text Placeholder 1">
            <a:extLst>
              <a:ext uri="{FF2B5EF4-FFF2-40B4-BE49-F238E27FC236}">
                <a16:creationId xmlns:a16="http://schemas.microsoft.com/office/drawing/2014/main" id="{49C19F4A-8DBE-911C-41D6-AED141BE95AE}"/>
              </a:ext>
            </a:extLst>
          </p:cNvPr>
          <p:cNvSpPr txBox="1">
            <a:spLocks/>
          </p:cNvSpPr>
          <p:nvPr/>
        </p:nvSpPr>
        <p:spPr>
          <a:xfrm>
            <a:off x="9227458" y="5689854"/>
            <a:ext cx="1807988" cy="278883"/>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0" i="0" kern="1200" cap="none" baseline="0">
                <a:solidFill>
                  <a:srgbClr val="004050"/>
                </a:solidFill>
                <a:latin typeface="Krana Fat B" panose="00000B00000000000000" pitchFamily="50"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000" dirty="0">
                <a:latin typeface="Montserrat Black" panose="00000A00000000000000" pitchFamily="2" charset="0"/>
              </a:rPr>
              <a:t>Microservice</a:t>
            </a:r>
          </a:p>
        </p:txBody>
      </p:sp>
      <p:sp>
        <p:nvSpPr>
          <p:cNvPr id="4" name="Slide Number Placeholder 1">
            <a:extLst>
              <a:ext uri="{FF2B5EF4-FFF2-40B4-BE49-F238E27FC236}">
                <a16:creationId xmlns:a16="http://schemas.microsoft.com/office/drawing/2014/main" id="{212F23E5-161C-B9B6-C67B-2D29BD8A7F57}"/>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5</a:t>
            </a:fld>
            <a:endParaRPr lang="en-GB" sz="1000"/>
          </a:p>
        </p:txBody>
      </p:sp>
    </p:spTree>
    <p:extLst>
      <p:ext uri="{BB962C8B-B14F-4D97-AF65-F5344CB8AC3E}">
        <p14:creationId xmlns:p14="http://schemas.microsoft.com/office/powerpoint/2010/main" val="162949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25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25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1" grpId="0" animBg="1"/>
      <p:bldP spid="32" grpId="0" animBg="1"/>
      <p:bldP spid="33"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DF498-3AC7-83BE-8233-7DB992CF760D}"/>
              </a:ext>
            </a:extLst>
          </p:cNvPr>
          <p:cNvSpPr>
            <a:spLocks noGrp="1"/>
          </p:cNvSpPr>
          <p:nvPr>
            <p:ph type="body" sz="quarter" idx="4294967295"/>
          </p:nvPr>
        </p:nvSpPr>
        <p:spPr>
          <a:xfrm>
            <a:off x="1177047" y="376386"/>
            <a:ext cx="11478638" cy="4843463"/>
          </a:xfrm>
        </p:spPr>
        <p:txBody>
          <a:bodyPr/>
          <a:lstStyle/>
          <a:p>
            <a:r>
              <a:rPr lang="en-GB" sz="3600" dirty="0">
                <a:latin typeface="Montserrat Black" panose="00000A00000000000000" pitchFamily="2" charset="0"/>
              </a:rPr>
              <a:t>Guiding principles of RESTful architectures</a:t>
            </a:r>
          </a:p>
        </p:txBody>
      </p:sp>
      <p:sp>
        <p:nvSpPr>
          <p:cNvPr id="7" name="Rectangle: Rounded Corners 6">
            <a:extLst>
              <a:ext uri="{FF2B5EF4-FFF2-40B4-BE49-F238E27FC236}">
                <a16:creationId xmlns:a16="http://schemas.microsoft.com/office/drawing/2014/main" id="{2338919A-BC78-B912-2C1C-9D0145AC5511}"/>
              </a:ext>
            </a:extLst>
          </p:cNvPr>
          <p:cNvSpPr/>
          <p:nvPr/>
        </p:nvSpPr>
        <p:spPr>
          <a:xfrm>
            <a:off x="609959" y="3612963"/>
            <a:ext cx="3429001" cy="2799286"/>
          </a:xfrm>
          <a:prstGeom prst="roundRect">
            <a:avLst/>
          </a:prstGeom>
          <a:solidFill>
            <a:schemeClr val="accent1">
              <a:lumMod val="90000"/>
              <a:lumOff val="10000"/>
            </a:schemeClr>
          </a:solidFill>
          <a:ln w="12700" cap="flat" cmpd="sng" algn="ctr">
            <a:solidFill>
              <a:srgbClr val="00405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prstClr val="white"/>
                </a:solidFill>
                <a:effectLst/>
                <a:uLnTx/>
                <a:uFillTx/>
                <a:latin typeface="Montserrat" panose="00000500000000000000" pitchFamily="2" charset="0"/>
                <a:ea typeface="+mn-ea"/>
                <a:cs typeface="+mn-cs"/>
              </a:rPr>
              <a:t>Uniform Interface</a:t>
            </a:r>
          </a:p>
          <a:p>
            <a:pPr marL="0" marR="0" lvl="0" indent="0" algn="ctr" defTabSz="914400" eaLnBrk="1" fontAlgn="auto" latinLnBrk="0" hangingPunct="1">
              <a:lnSpc>
                <a:spcPct val="100000"/>
              </a:lnSpc>
              <a:spcBef>
                <a:spcPts val="0"/>
              </a:spcBef>
              <a:spcAft>
                <a:spcPts val="0"/>
              </a:spcAft>
              <a:buClrTx/>
              <a:buSzTx/>
              <a:buFontTx/>
              <a:buNone/>
              <a:tabLst/>
              <a:defRPr/>
            </a:pPr>
            <a:endParaRPr lang="en-GB" sz="3200" b="1" kern="0" dirty="0">
              <a:solidFill>
                <a:prstClr val="white"/>
              </a:solidFill>
              <a:latin typeface="Montserrat" panose="00000500000000000000" pitchFamily="2"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GB" sz="2000" b="1" dirty="0">
                <a:solidFill>
                  <a:schemeClr val="bg1"/>
                </a:solidFill>
              </a:rPr>
              <a:t>All devices access services via a single consistent interface.</a:t>
            </a: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p:txBody>
      </p:sp>
      <p:pic>
        <p:nvPicPr>
          <p:cNvPr id="10" name="Picture 9">
            <a:extLst>
              <a:ext uri="{FF2B5EF4-FFF2-40B4-BE49-F238E27FC236}">
                <a16:creationId xmlns:a16="http://schemas.microsoft.com/office/drawing/2014/main" id="{5D95ACF1-C519-2E0C-EDBB-DCBFB7D5B152}"/>
              </a:ext>
            </a:extLst>
          </p:cNvPr>
          <p:cNvPicPr>
            <a:picLocks noChangeAspect="1"/>
          </p:cNvPicPr>
          <p:nvPr/>
        </p:nvPicPr>
        <p:blipFill>
          <a:blip r:embed="rId3"/>
          <a:stretch>
            <a:fillRect/>
          </a:stretch>
        </p:blipFill>
        <p:spPr>
          <a:xfrm>
            <a:off x="6342162" y="3386002"/>
            <a:ext cx="1069946" cy="1069946"/>
          </a:xfrm>
          <a:prstGeom prst="rect">
            <a:avLst/>
          </a:prstGeom>
        </p:spPr>
      </p:pic>
      <p:pic>
        <p:nvPicPr>
          <p:cNvPr id="6" name="Graphic 5">
            <a:extLst>
              <a:ext uri="{FF2B5EF4-FFF2-40B4-BE49-F238E27FC236}">
                <a16:creationId xmlns:a16="http://schemas.microsoft.com/office/drawing/2014/main" id="{C711BA7F-C36D-BB2E-9925-266D32CEAC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12108" y="5555638"/>
            <a:ext cx="1170122" cy="1170122"/>
          </a:xfrm>
          <a:prstGeom prst="rect">
            <a:avLst/>
          </a:prstGeom>
        </p:spPr>
      </p:pic>
      <p:grpSp>
        <p:nvGrpSpPr>
          <p:cNvPr id="28" name="Group 27">
            <a:extLst>
              <a:ext uri="{FF2B5EF4-FFF2-40B4-BE49-F238E27FC236}">
                <a16:creationId xmlns:a16="http://schemas.microsoft.com/office/drawing/2014/main" id="{4C723E9D-B119-C18A-1157-2FF2325147C9}"/>
              </a:ext>
            </a:extLst>
          </p:cNvPr>
          <p:cNvGrpSpPr/>
          <p:nvPr/>
        </p:nvGrpSpPr>
        <p:grpSpPr>
          <a:xfrm>
            <a:off x="9826358" y="3745403"/>
            <a:ext cx="1613369" cy="1146143"/>
            <a:chOff x="8966931" y="3003827"/>
            <a:chExt cx="1451830" cy="1146143"/>
          </a:xfrm>
        </p:grpSpPr>
        <p:grpSp>
          <p:nvGrpSpPr>
            <p:cNvPr id="9" name="Group 8">
              <a:extLst>
                <a:ext uri="{FF2B5EF4-FFF2-40B4-BE49-F238E27FC236}">
                  <a16:creationId xmlns:a16="http://schemas.microsoft.com/office/drawing/2014/main" id="{702BFA6A-FD8D-4EA0-A649-2474202B2DF8}"/>
                </a:ext>
              </a:extLst>
            </p:cNvPr>
            <p:cNvGrpSpPr/>
            <p:nvPr/>
          </p:nvGrpSpPr>
          <p:grpSpPr>
            <a:xfrm>
              <a:off x="9248639" y="3003827"/>
              <a:ext cx="1170122" cy="1146143"/>
              <a:chOff x="6210896" y="2566150"/>
              <a:chExt cx="1479325" cy="1449009"/>
            </a:xfrm>
          </p:grpSpPr>
          <p:sp>
            <p:nvSpPr>
              <p:cNvPr id="24" name="Rectangle 23">
                <a:extLst>
                  <a:ext uri="{FF2B5EF4-FFF2-40B4-BE49-F238E27FC236}">
                    <a16:creationId xmlns:a16="http://schemas.microsoft.com/office/drawing/2014/main" id="{25E24AD2-0E4E-E3BA-BE39-65B434231A66}"/>
                  </a:ext>
                </a:extLst>
              </p:cNvPr>
              <p:cNvSpPr/>
              <p:nvPr/>
            </p:nvSpPr>
            <p:spPr>
              <a:xfrm>
                <a:off x="6230188" y="2566150"/>
                <a:ext cx="1443152" cy="144900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pic>
            <p:nvPicPr>
              <p:cNvPr id="26" name="Picture 25" descr="A picture containing room, gambling house&#10;&#10;Description automatically generated">
                <a:extLst>
                  <a:ext uri="{FF2B5EF4-FFF2-40B4-BE49-F238E27FC236}">
                    <a16:creationId xmlns:a16="http://schemas.microsoft.com/office/drawing/2014/main" id="{283634BB-264C-E2EE-241F-C46CBA162C0A}"/>
                  </a:ext>
                </a:extLst>
              </p:cNvPr>
              <p:cNvPicPr>
                <a:picLocks noChangeAspect="1"/>
              </p:cNvPicPr>
              <p:nvPr/>
            </p:nvPicPr>
            <p:blipFill>
              <a:blip r:embed="rId6"/>
              <a:stretch>
                <a:fillRect/>
              </a:stretch>
            </p:blipFill>
            <p:spPr>
              <a:xfrm>
                <a:off x="6210896" y="3164171"/>
                <a:ext cx="1479325" cy="823276"/>
              </a:xfrm>
              <a:prstGeom prst="rect">
                <a:avLst/>
              </a:prstGeom>
            </p:spPr>
          </p:pic>
        </p:grpSp>
        <p:sp>
          <p:nvSpPr>
            <p:cNvPr id="27" name="Rectangle 26">
              <a:extLst>
                <a:ext uri="{FF2B5EF4-FFF2-40B4-BE49-F238E27FC236}">
                  <a16:creationId xmlns:a16="http://schemas.microsoft.com/office/drawing/2014/main" id="{EAE4F8AD-5D90-DAA0-6A70-98A4C4296E3E}"/>
                </a:ext>
              </a:extLst>
            </p:cNvPr>
            <p:cNvSpPr/>
            <p:nvPr/>
          </p:nvSpPr>
          <p:spPr>
            <a:xfrm>
              <a:off x="9230167" y="3003827"/>
              <a:ext cx="1175244" cy="27277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4050"/>
                  </a:solidFill>
                </a:rPr>
                <a:t>Microservice</a:t>
              </a:r>
            </a:p>
          </p:txBody>
        </p:sp>
        <p:sp>
          <p:nvSpPr>
            <p:cNvPr id="8" name="Rectangle: Rounded Corners 7">
              <a:extLst>
                <a:ext uri="{FF2B5EF4-FFF2-40B4-BE49-F238E27FC236}">
                  <a16:creationId xmlns:a16="http://schemas.microsoft.com/office/drawing/2014/main" id="{36565FEA-47DE-044A-D13C-20B41988EB00}"/>
                </a:ext>
              </a:extLst>
            </p:cNvPr>
            <p:cNvSpPr/>
            <p:nvPr/>
          </p:nvSpPr>
          <p:spPr>
            <a:xfrm rot="16200000">
              <a:off x="8551580" y="3419178"/>
              <a:ext cx="1146143" cy="315442"/>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rgbClr val="F3622C"/>
                  </a:solidFill>
                </a:rPr>
                <a:t>API</a:t>
              </a:r>
            </a:p>
          </p:txBody>
        </p:sp>
      </p:grpSp>
      <p:grpSp>
        <p:nvGrpSpPr>
          <p:cNvPr id="29" name="Group 28">
            <a:extLst>
              <a:ext uri="{FF2B5EF4-FFF2-40B4-BE49-F238E27FC236}">
                <a16:creationId xmlns:a16="http://schemas.microsoft.com/office/drawing/2014/main" id="{82E7B587-4C6C-012C-F983-865651285FDA}"/>
              </a:ext>
            </a:extLst>
          </p:cNvPr>
          <p:cNvGrpSpPr/>
          <p:nvPr/>
        </p:nvGrpSpPr>
        <p:grpSpPr>
          <a:xfrm>
            <a:off x="5584090" y="4757014"/>
            <a:ext cx="1593262" cy="1146143"/>
            <a:chOff x="8966931" y="3003827"/>
            <a:chExt cx="1451830" cy="1146143"/>
          </a:xfrm>
        </p:grpSpPr>
        <p:grpSp>
          <p:nvGrpSpPr>
            <p:cNvPr id="30" name="Group 29">
              <a:extLst>
                <a:ext uri="{FF2B5EF4-FFF2-40B4-BE49-F238E27FC236}">
                  <a16:creationId xmlns:a16="http://schemas.microsoft.com/office/drawing/2014/main" id="{05BCFAA3-3A6E-A8BA-C42F-8726089CC080}"/>
                </a:ext>
              </a:extLst>
            </p:cNvPr>
            <p:cNvGrpSpPr/>
            <p:nvPr/>
          </p:nvGrpSpPr>
          <p:grpSpPr>
            <a:xfrm>
              <a:off x="9248639" y="3003827"/>
              <a:ext cx="1170122" cy="1146143"/>
              <a:chOff x="6210896" y="2566150"/>
              <a:chExt cx="1479325" cy="1449009"/>
            </a:xfrm>
          </p:grpSpPr>
          <p:sp>
            <p:nvSpPr>
              <p:cNvPr id="37" name="Rectangle 36">
                <a:extLst>
                  <a:ext uri="{FF2B5EF4-FFF2-40B4-BE49-F238E27FC236}">
                    <a16:creationId xmlns:a16="http://schemas.microsoft.com/office/drawing/2014/main" id="{4708F496-A02D-F5AD-3B89-E35F16D4D1BB}"/>
                  </a:ext>
                </a:extLst>
              </p:cNvPr>
              <p:cNvSpPr/>
              <p:nvPr/>
            </p:nvSpPr>
            <p:spPr>
              <a:xfrm>
                <a:off x="6230188" y="2566150"/>
                <a:ext cx="1443152" cy="1449009"/>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solidFill>
                </a:endParaRPr>
              </a:p>
            </p:txBody>
          </p:sp>
          <p:pic>
            <p:nvPicPr>
              <p:cNvPr id="38" name="Picture 37" descr="A picture containing room, gambling house&#10;&#10;Description automatically generated">
                <a:extLst>
                  <a:ext uri="{FF2B5EF4-FFF2-40B4-BE49-F238E27FC236}">
                    <a16:creationId xmlns:a16="http://schemas.microsoft.com/office/drawing/2014/main" id="{2DC029C2-5C06-4684-65A2-83A99D5B56EC}"/>
                  </a:ext>
                </a:extLst>
              </p:cNvPr>
              <p:cNvPicPr>
                <a:picLocks noChangeAspect="1"/>
              </p:cNvPicPr>
              <p:nvPr/>
            </p:nvPicPr>
            <p:blipFill>
              <a:blip r:embed="rId6"/>
              <a:stretch>
                <a:fillRect/>
              </a:stretch>
            </p:blipFill>
            <p:spPr>
              <a:xfrm>
                <a:off x="6210896" y="3164171"/>
                <a:ext cx="1479325" cy="823276"/>
              </a:xfrm>
              <a:prstGeom prst="rect">
                <a:avLst/>
              </a:prstGeom>
            </p:spPr>
          </p:pic>
        </p:grpSp>
        <p:sp>
          <p:nvSpPr>
            <p:cNvPr id="35" name="Rectangle 34">
              <a:extLst>
                <a:ext uri="{FF2B5EF4-FFF2-40B4-BE49-F238E27FC236}">
                  <a16:creationId xmlns:a16="http://schemas.microsoft.com/office/drawing/2014/main" id="{812BE593-A542-D051-156D-CF208CF00FF2}"/>
                </a:ext>
              </a:extLst>
            </p:cNvPr>
            <p:cNvSpPr/>
            <p:nvPr/>
          </p:nvSpPr>
          <p:spPr>
            <a:xfrm>
              <a:off x="9230167" y="3003827"/>
              <a:ext cx="1175244" cy="27277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4050"/>
                  </a:solidFill>
                </a:rPr>
                <a:t>Microservice</a:t>
              </a:r>
            </a:p>
          </p:txBody>
        </p:sp>
        <p:sp>
          <p:nvSpPr>
            <p:cNvPr id="36" name="Rectangle: Rounded Corners 35">
              <a:extLst>
                <a:ext uri="{FF2B5EF4-FFF2-40B4-BE49-F238E27FC236}">
                  <a16:creationId xmlns:a16="http://schemas.microsoft.com/office/drawing/2014/main" id="{EDC61D5B-34B9-10B6-8793-032B62BEBA2C}"/>
                </a:ext>
              </a:extLst>
            </p:cNvPr>
            <p:cNvSpPr/>
            <p:nvPr/>
          </p:nvSpPr>
          <p:spPr>
            <a:xfrm rot="16200000">
              <a:off x="8551580" y="3419178"/>
              <a:ext cx="1146143" cy="315442"/>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rgbClr val="F3622C"/>
                  </a:solidFill>
                </a:rPr>
                <a:t>API</a:t>
              </a:r>
            </a:p>
          </p:txBody>
        </p:sp>
      </p:grpSp>
      <p:graphicFrame>
        <p:nvGraphicFramePr>
          <p:cNvPr id="39" name="Table 39">
            <a:extLst>
              <a:ext uri="{FF2B5EF4-FFF2-40B4-BE49-F238E27FC236}">
                <a16:creationId xmlns:a16="http://schemas.microsoft.com/office/drawing/2014/main" id="{1B566436-5A7E-80E2-E3C2-EFF9227FA836}"/>
              </a:ext>
            </a:extLst>
          </p:cNvPr>
          <p:cNvGraphicFramePr>
            <a:graphicFrameLocks noGrp="1"/>
          </p:cNvGraphicFramePr>
          <p:nvPr>
            <p:extLst>
              <p:ext uri="{D42A27DB-BD31-4B8C-83A1-F6EECF244321}">
                <p14:modId xmlns:p14="http://schemas.microsoft.com/office/powerpoint/2010/main" val="1142796874"/>
              </p:ext>
            </p:extLst>
          </p:nvPr>
        </p:nvGraphicFramePr>
        <p:xfrm>
          <a:off x="1177047" y="1138374"/>
          <a:ext cx="10642486" cy="2011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339626">
                  <a:extLst>
                    <a:ext uri="{9D8B030D-6E8A-4147-A177-3AD203B41FA5}">
                      <a16:colId xmlns:a16="http://schemas.microsoft.com/office/drawing/2014/main" val="405392102"/>
                    </a:ext>
                  </a:extLst>
                </a:gridCol>
                <a:gridCol w="1697916">
                  <a:extLst>
                    <a:ext uri="{9D8B030D-6E8A-4147-A177-3AD203B41FA5}">
                      <a16:colId xmlns:a16="http://schemas.microsoft.com/office/drawing/2014/main" val="3834951746"/>
                    </a:ext>
                  </a:extLst>
                </a:gridCol>
                <a:gridCol w="2604944">
                  <a:extLst>
                    <a:ext uri="{9D8B030D-6E8A-4147-A177-3AD203B41FA5}">
                      <a16:colId xmlns:a16="http://schemas.microsoft.com/office/drawing/2014/main" val="4276463092"/>
                    </a:ext>
                  </a:extLst>
                </a:gridCol>
              </a:tblGrid>
              <a:tr h="268454">
                <a:tc>
                  <a:txBody>
                    <a:bodyPr/>
                    <a:lstStyle/>
                    <a:p>
                      <a:pPr algn="ctr"/>
                      <a:r>
                        <a:rPr lang="en-GB" sz="1600" dirty="0"/>
                        <a:t>Task</a:t>
                      </a:r>
                    </a:p>
                  </a:txBody>
                  <a:tcPr anchor="ctr">
                    <a:lnL w="3175" cap="flat" cmpd="sng" algn="ctr">
                      <a:solidFill>
                        <a:schemeClr val="bg2">
                          <a:lumMod val="8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2">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GB" sz="1600" dirty="0"/>
                        <a:t>Method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2">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GB" sz="1600" dirty="0"/>
                        <a:t>Path</a:t>
                      </a:r>
                    </a:p>
                  </a:txBody>
                  <a:tcPr>
                    <a:lnL w="12700" cap="flat" cmpd="sng" algn="ctr">
                      <a:noFill/>
                      <a:prstDash val="solid"/>
                      <a:round/>
                      <a:headEnd type="none" w="med" len="med"/>
                      <a:tailEnd type="none" w="med" len="med"/>
                    </a:lnL>
                    <a:lnR w="3175" cap="flat" cmpd="sng" algn="ctr">
                      <a:solidFill>
                        <a:schemeClr val="bg2">
                          <a:lumMod val="85000"/>
                        </a:schemeClr>
                      </a:solidFill>
                      <a:prstDash val="solid"/>
                      <a:round/>
                      <a:headEnd type="none" w="med" len="med"/>
                      <a:tailEnd type="none" w="med" len="med"/>
                    </a:lnR>
                    <a:lnT w="3175" cap="flat" cmpd="sng" algn="ctr">
                      <a:solidFill>
                        <a:schemeClr val="bg2">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467430926"/>
                  </a:ext>
                </a:extLst>
              </a:tr>
              <a:tr h="268454">
                <a:tc>
                  <a:txBody>
                    <a:bodyPr/>
                    <a:lstStyle/>
                    <a:p>
                      <a:r>
                        <a:rPr lang="en-GB" sz="1600" dirty="0"/>
                        <a:t>Create a new customer</a:t>
                      </a:r>
                    </a:p>
                  </a:txBody>
                  <a:tcPr>
                    <a:lnL w="3175" cap="flat" cmpd="sng" algn="ctr">
                      <a:solidFill>
                        <a:schemeClr val="bg2">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r>
                        <a:rPr lang="en-GB" sz="1600" dirty="0">
                          <a:solidFill>
                            <a:schemeClr val="accent2">
                              <a:lumMod val="50000"/>
                            </a:schemeClr>
                          </a:solidFill>
                        </a:rPr>
                        <a:t>POST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r>
                        <a:rPr lang="en-GB" sz="1600" dirty="0"/>
                        <a:t>/customers</a:t>
                      </a:r>
                    </a:p>
                  </a:txBody>
                  <a:tcPr>
                    <a:lnL w="12700" cap="flat" cmpd="sng" algn="ctr">
                      <a:noFill/>
                      <a:prstDash val="solid"/>
                      <a:round/>
                      <a:headEnd type="none" w="med" len="med"/>
                      <a:tailEnd type="none" w="med" len="med"/>
                    </a:lnL>
                    <a:lnR w="3175" cap="flat" cmpd="sng" algn="ctr">
                      <a:solidFill>
                        <a:schemeClr val="bg2">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886954225"/>
                  </a:ext>
                </a:extLst>
              </a:tr>
              <a:tr h="268454">
                <a:tc>
                  <a:txBody>
                    <a:bodyPr/>
                    <a:lstStyle/>
                    <a:p>
                      <a:r>
                        <a:rPr lang="en-GB" sz="1600" dirty="0"/>
                        <a:t>Get customer by customer </a:t>
                      </a:r>
                      <a:r>
                        <a:rPr lang="en-GB" sz="1600" b="1" dirty="0"/>
                        <a:t>ID</a:t>
                      </a:r>
                    </a:p>
                  </a:txBody>
                  <a:tcPr>
                    <a:lnL w="3175" cap="flat" cmpd="sng" algn="ctr">
                      <a:solidFill>
                        <a:schemeClr val="bg2">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r>
                        <a:rPr lang="en-GB" sz="1600" dirty="0">
                          <a:solidFill>
                            <a:srgbClr val="0070C0"/>
                          </a:solidFill>
                        </a:rPr>
                        <a:t>GET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/customers /{</a:t>
                      </a:r>
                      <a:r>
                        <a:rPr lang="en-GB" sz="1600" b="1" dirty="0"/>
                        <a:t>ID</a:t>
                      </a:r>
                      <a:r>
                        <a:rPr lang="en-GB" sz="1600" dirty="0"/>
                        <a:t>}</a:t>
                      </a:r>
                    </a:p>
                  </a:txBody>
                  <a:tcPr>
                    <a:lnL w="12700" cap="flat" cmpd="sng" algn="ctr">
                      <a:noFill/>
                      <a:prstDash val="solid"/>
                      <a:round/>
                      <a:headEnd type="none" w="med" len="med"/>
                      <a:tailEnd type="none" w="med" len="med"/>
                    </a:lnL>
                    <a:lnR w="3175" cap="flat" cmpd="sng" algn="ctr">
                      <a:solidFill>
                        <a:schemeClr val="bg2">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338808237"/>
                  </a:ext>
                </a:extLst>
              </a:tr>
              <a:tr h="268454">
                <a:tc>
                  <a:txBody>
                    <a:bodyPr/>
                    <a:lstStyle/>
                    <a:p>
                      <a:r>
                        <a:rPr lang="en-GB" sz="1600" dirty="0"/>
                        <a:t>Search for customers</a:t>
                      </a:r>
                    </a:p>
                  </a:txBody>
                  <a:tcPr>
                    <a:lnL w="3175" cap="flat" cmpd="sng" algn="ctr">
                      <a:solidFill>
                        <a:schemeClr val="bg2">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r>
                        <a:rPr lang="en-GB" sz="1600" dirty="0">
                          <a:solidFill>
                            <a:srgbClr val="0070C0"/>
                          </a:solidFill>
                        </a:rPr>
                        <a:t>GET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/customers</a:t>
                      </a:r>
                    </a:p>
                  </a:txBody>
                  <a:tcPr>
                    <a:lnL w="12700" cap="flat" cmpd="sng" algn="ctr">
                      <a:noFill/>
                      <a:prstDash val="solid"/>
                      <a:round/>
                      <a:headEnd type="none" w="med" len="med"/>
                      <a:tailEnd type="none" w="med" len="med"/>
                    </a:lnL>
                    <a:lnR w="3175" cap="flat" cmpd="sng" algn="ctr">
                      <a:solidFill>
                        <a:schemeClr val="bg2">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724403723"/>
                  </a:ext>
                </a:extLst>
              </a:tr>
              <a:tr h="268454">
                <a:tc>
                  <a:txBody>
                    <a:bodyPr/>
                    <a:lstStyle/>
                    <a:p>
                      <a:r>
                        <a:rPr lang="en-GB" sz="1600" dirty="0"/>
                        <a:t>Update an existing customer by customer </a:t>
                      </a:r>
                      <a:r>
                        <a:rPr lang="en-GB" sz="1600" b="1" dirty="0"/>
                        <a:t>ID</a:t>
                      </a:r>
                    </a:p>
                  </a:txBody>
                  <a:tcPr>
                    <a:lnL w="3175" cap="flat" cmpd="sng" algn="ctr">
                      <a:solidFill>
                        <a:schemeClr val="bg2">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r>
                        <a:rPr lang="en-GB" sz="1600" dirty="0">
                          <a:solidFill>
                            <a:srgbClr val="FFC000"/>
                          </a:solidFill>
                        </a:rPr>
                        <a:t>PUT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/customers /{</a:t>
                      </a:r>
                      <a:r>
                        <a:rPr lang="en-GB" sz="1600" b="1" dirty="0"/>
                        <a:t>ID</a:t>
                      </a:r>
                      <a:r>
                        <a:rPr lang="en-GB" sz="1600" dirty="0"/>
                        <a:t>}</a:t>
                      </a:r>
                    </a:p>
                  </a:txBody>
                  <a:tcPr>
                    <a:lnL w="12700" cap="flat" cmpd="sng" algn="ctr">
                      <a:noFill/>
                      <a:prstDash val="solid"/>
                      <a:round/>
                      <a:headEnd type="none" w="med" len="med"/>
                      <a:tailEnd type="none" w="med" len="med"/>
                    </a:lnL>
                    <a:lnR w="3175" cap="flat" cmpd="sng" algn="ctr">
                      <a:solidFill>
                        <a:schemeClr val="bg2">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248658249"/>
                  </a:ext>
                </a:extLst>
              </a:tr>
              <a:tr h="268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Delete an existing customer by customer </a:t>
                      </a:r>
                      <a:r>
                        <a:rPr lang="en-GB" sz="1600" b="1" dirty="0"/>
                        <a:t>ID</a:t>
                      </a:r>
                    </a:p>
                  </a:txBody>
                  <a:tcPr>
                    <a:lnL w="3175" cap="flat" cmpd="sng" algn="ctr">
                      <a:solidFill>
                        <a:schemeClr val="bg2">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r>
                        <a:rPr lang="en-GB" sz="1600" dirty="0">
                          <a:solidFill>
                            <a:srgbClr val="C00000"/>
                          </a:solidFill>
                        </a:rPr>
                        <a:t>DELETE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/customers /{</a:t>
                      </a:r>
                      <a:r>
                        <a:rPr lang="en-GB" sz="1600" b="1" dirty="0"/>
                        <a:t>ID</a:t>
                      </a:r>
                      <a:r>
                        <a:rPr lang="en-GB" sz="1600" dirty="0"/>
                        <a:t>}</a:t>
                      </a:r>
                    </a:p>
                  </a:txBody>
                  <a:tcPr>
                    <a:lnL w="12700" cap="flat" cmpd="sng" algn="ctr">
                      <a:noFill/>
                      <a:prstDash val="solid"/>
                      <a:round/>
                      <a:headEnd type="none" w="med" len="med"/>
                      <a:tailEnd type="none" w="med" len="med"/>
                    </a:lnL>
                    <a:lnR w="3175" cap="flat" cmpd="sng" algn="ctr">
                      <a:solidFill>
                        <a:schemeClr val="bg2">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529161618"/>
                  </a:ext>
                </a:extLst>
              </a:tr>
            </a:tbl>
          </a:graphicData>
        </a:graphic>
      </p:graphicFrame>
      <p:cxnSp>
        <p:nvCxnSpPr>
          <p:cNvPr id="42" name="Straight Arrow Connector 41">
            <a:extLst>
              <a:ext uri="{FF2B5EF4-FFF2-40B4-BE49-F238E27FC236}">
                <a16:creationId xmlns:a16="http://schemas.microsoft.com/office/drawing/2014/main" id="{14476429-D6DB-833B-56DE-74C8157278F3}"/>
              </a:ext>
            </a:extLst>
          </p:cNvPr>
          <p:cNvCxnSpPr>
            <a:cxnSpLocks/>
          </p:cNvCxnSpPr>
          <p:nvPr/>
        </p:nvCxnSpPr>
        <p:spPr>
          <a:xfrm>
            <a:off x="7338103" y="3900262"/>
            <a:ext cx="2488255" cy="40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A89DF3C-0FAF-8E04-C4A3-13BD9C715D77}"/>
              </a:ext>
            </a:extLst>
          </p:cNvPr>
          <p:cNvCxnSpPr>
            <a:cxnSpLocks/>
            <a:stCxn id="38" idx="3"/>
          </p:cNvCxnSpPr>
          <p:nvPr/>
        </p:nvCxnSpPr>
        <p:spPr>
          <a:xfrm flipV="1">
            <a:off x="7177352" y="4469575"/>
            <a:ext cx="2634167" cy="108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3A7C407-4AD9-A7B8-12DF-A7EB8AA34853}"/>
              </a:ext>
            </a:extLst>
          </p:cNvPr>
          <p:cNvCxnSpPr>
            <a:cxnSpLocks/>
            <a:endCxn id="8" idx="1"/>
          </p:cNvCxnSpPr>
          <p:nvPr/>
        </p:nvCxnSpPr>
        <p:spPr>
          <a:xfrm flipV="1">
            <a:off x="8300388" y="4891547"/>
            <a:ext cx="1701240" cy="1321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01DE8-AEF2-81DB-C004-529FBF680BFB}"/>
              </a:ext>
            </a:extLst>
          </p:cNvPr>
          <p:cNvCxnSpPr>
            <a:stCxn id="8" idx="3"/>
          </p:cNvCxnSpPr>
          <p:nvPr/>
        </p:nvCxnSpPr>
        <p:spPr>
          <a:xfrm flipH="1" flipV="1">
            <a:off x="9984079" y="3148305"/>
            <a:ext cx="17549" cy="597099"/>
          </a:xfrm>
          <a:prstGeom prst="line">
            <a:avLst/>
          </a:prstGeom>
          <a:ln w="28575">
            <a:solidFill>
              <a:schemeClr val="accent1">
                <a:lumMod val="90000"/>
                <a:lumOff val="10000"/>
              </a:schemeClr>
            </a:solidFill>
          </a:ln>
        </p:spPr>
        <p:style>
          <a:lnRef idx="1">
            <a:schemeClr val="accent6"/>
          </a:lnRef>
          <a:fillRef idx="0">
            <a:schemeClr val="accent6"/>
          </a:fillRef>
          <a:effectRef idx="0">
            <a:schemeClr val="accent6"/>
          </a:effectRef>
          <a:fontRef idx="minor">
            <a:schemeClr val="tx1"/>
          </a:fontRef>
        </p:style>
      </p:cxnSp>
      <p:sp>
        <p:nvSpPr>
          <p:cNvPr id="3" name="Slide Number Placeholder 1">
            <a:extLst>
              <a:ext uri="{FF2B5EF4-FFF2-40B4-BE49-F238E27FC236}">
                <a16:creationId xmlns:a16="http://schemas.microsoft.com/office/drawing/2014/main" id="{6D91B38B-11D2-3555-A8F0-D8442BAF8DB6}"/>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6</a:t>
            </a:fld>
            <a:endParaRPr lang="en-GB" sz="1000"/>
          </a:p>
        </p:txBody>
      </p:sp>
    </p:spTree>
    <p:extLst>
      <p:ext uri="{BB962C8B-B14F-4D97-AF65-F5344CB8AC3E}">
        <p14:creationId xmlns:p14="http://schemas.microsoft.com/office/powerpoint/2010/main" val="193463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338919A-BC78-B912-2C1C-9D0145AC5511}"/>
              </a:ext>
            </a:extLst>
          </p:cNvPr>
          <p:cNvSpPr/>
          <p:nvPr/>
        </p:nvSpPr>
        <p:spPr>
          <a:xfrm>
            <a:off x="1113840" y="2674669"/>
            <a:ext cx="3429001" cy="3170886"/>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GB" sz="3200" b="1" dirty="0">
                <a:solidFill>
                  <a:schemeClr val="accent1">
                    <a:lumMod val="90000"/>
                    <a:lumOff val="10000"/>
                  </a:schemeClr>
                </a:solidFill>
              </a:rPr>
              <a:t>Stateless</a:t>
            </a:r>
          </a:p>
          <a:p>
            <a:pPr algn="ctr"/>
            <a:endParaRPr lang="en-GB" sz="2400" b="1" dirty="0">
              <a:solidFill>
                <a:schemeClr val="accent1">
                  <a:lumMod val="90000"/>
                  <a:lumOff val="10000"/>
                </a:schemeClr>
              </a:solidFill>
            </a:endParaRPr>
          </a:p>
          <a:p>
            <a:pPr algn="ctr"/>
            <a:r>
              <a:rPr lang="en-GB" sz="2000" b="1" dirty="0">
                <a:solidFill>
                  <a:schemeClr val="accent1">
                    <a:lumMod val="90000"/>
                    <a:lumOff val="10000"/>
                  </a:schemeClr>
                </a:solidFill>
              </a:rPr>
              <a:t>State is contained within the request.</a:t>
            </a:r>
          </a:p>
          <a:p>
            <a:pPr algn="ctr"/>
            <a:endParaRPr lang="en-GB" sz="2000" b="1" dirty="0">
              <a:solidFill>
                <a:schemeClr val="accent1">
                  <a:lumMod val="90000"/>
                  <a:lumOff val="10000"/>
                </a:schemeClr>
              </a:solidFill>
            </a:endParaRPr>
          </a:p>
          <a:p>
            <a:pPr algn="ctr"/>
            <a:r>
              <a:rPr lang="en-GB" sz="2000" b="1" dirty="0">
                <a:solidFill>
                  <a:schemeClr val="accent1">
                    <a:lumMod val="90000"/>
                    <a:lumOff val="10000"/>
                  </a:schemeClr>
                </a:solidFill>
              </a:rPr>
              <a:t>No states is held on server. The server is </a:t>
            </a:r>
            <a:r>
              <a:rPr lang="en-GB" sz="2000" b="1" i="1" dirty="0">
                <a:solidFill>
                  <a:schemeClr val="accent1">
                    <a:lumMod val="90000"/>
                    <a:lumOff val="10000"/>
                  </a:schemeClr>
                </a:solidFill>
              </a:rPr>
              <a:t>stateless</a:t>
            </a:r>
            <a:r>
              <a:rPr lang="en-GB" sz="2000" b="1" dirty="0">
                <a:solidFill>
                  <a:schemeClr val="accent1">
                    <a:lumMod val="90000"/>
                    <a:lumOff val="10000"/>
                  </a:schemeClr>
                </a:solidFill>
              </a:rPr>
              <a:t>.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chemeClr val="accent1">
                  <a:lumMod val="90000"/>
                  <a:lumOff val="10000"/>
                </a:schemeClr>
              </a:solidFill>
              <a:effectLst/>
              <a:uLnTx/>
              <a:uFillTx/>
              <a:latin typeface="Montserrat" panose="00000500000000000000" pitchFamily="2"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chemeClr val="accent1">
                  <a:lumMod val="90000"/>
                  <a:lumOff val="10000"/>
                </a:schemeClr>
              </a:solidFill>
              <a:effectLst/>
              <a:uLnTx/>
              <a:uFillTx/>
              <a:latin typeface="Montserrat" panose="00000500000000000000" pitchFamily="2" charset="0"/>
              <a:ea typeface="+mn-ea"/>
              <a:cs typeface="+mn-cs"/>
            </a:endParaRPr>
          </a:p>
        </p:txBody>
      </p:sp>
      <p:graphicFrame>
        <p:nvGraphicFramePr>
          <p:cNvPr id="3" name="Object 2">
            <a:extLst>
              <a:ext uri="{FF2B5EF4-FFF2-40B4-BE49-F238E27FC236}">
                <a16:creationId xmlns:a16="http://schemas.microsoft.com/office/drawing/2014/main" id="{6960CEF9-E2A6-2047-3D95-0985733A60C2}"/>
              </a:ext>
            </a:extLst>
          </p:cNvPr>
          <p:cNvGraphicFramePr>
            <a:graphicFrameLocks noChangeAspect="1"/>
          </p:cNvGraphicFramePr>
          <p:nvPr/>
        </p:nvGraphicFramePr>
        <p:xfrm>
          <a:off x="9706471" y="1174228"/>
          <a:ext cx="921385" cy="695497"/>
        </p:xfrm>
        <a:graphic>
          <a:graphicData uri="http://schemas.openxmlformats.org/presentationml/2006/ole">
            <mc:AlternateContent xmlns:mc="http://schemas.openxmlformats.org/markup-compatibility/2006">
              <mc:Choice xmlns:v="urn:schemas-microsoft-com:vml" Requires="v">
                <p:oleObj r:id="rId3" imgW="3936240" imgH="2971080" progId="">
                  <p:embed/>
                </p:oleObj>
              </mc:Choice>
              <mc:Fallback>
                <p:oleObj r:id="rId3" imgW="3936240" imgH="2971080" progId="">
                  <p:embed/>
                  <p:pic>
                    <p:nvPicPr>
                      <p:cNvPr id="3" name="Object 2">
                        <a:extLst>
                          <a:ext uri="{FF2B5EF4-FFF2-40B4-BE49-F238E27FC236}">
                            <a16:creationId xmlns:a16="http://schemas.microsoft.com/office/drawing/2014/main" id="{6960CEF9-E2A6-2047-3D95-0985733A60C2}"/>
                          </a:ext>
                        </a:extLst>
                      </p:cNvPr>
                      <p:cNvPicPr/>
                      <p:nvPr/>
                    </p:nvPicPr>
                    <p:blipFill>
                      <a:blip r:embed="rId4"/>
                      <a:stretch>
                        <a:fillRect/>
                      </a:stretch>
                    </p:blipFill>
                    <p:spPr>
                      <a:xfrm>
                        <a:off x="9706471" y="1174228"/>
                        <a:ext cx="921385" cy="695497"/>
                      </a:xfrm>
                      <a:prstGeom prst="rect">
                        <a:avLst/>
                      </a:prstGeom>
                    </p:spPr>
                  </p:pic>
                </p:oleObj>
              </mc:Fallback>
            </mc:AlternateContent>
          </a:graphicData>
        </a:graphic>
      </p:graphicFrame>
      <p:sp>
        <p:nvSpPr>
          <p:cNvPr id="4" name="Arrow: Right 3">
            <a:extLst>
              <a:ext uri="{FF2B5EF4-FFF2-40B4-BE49-F238E27FC236}">
                <a16:creationId xmlns:a16="http://schemas.microsoft.com/office/drawing/2014/main" id="{B10E87F5-F78B-5A4F-18F3-C8CA3DDA7383}"/>
              </a:ext>
            </a:extLst>
          </p:cNvPr>
          <p:cNvSpPr/>
          <p:nvPr/>
        </p:nvSpPr>
        <p:spPr>
          <a:xfrm>
            <a:off x="5490670" y="2260531"/>
            <a:ext cx="4665632"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tx1">
                    <a:lumMod val="25000"/>
                    <a:lumOff val="75000"/>
                  </a:schemeClr>
                </a:solidFill>
              </a:rPr>
              <a:t>Next Page</a:t>
            </a:r>
          </a:p>
        </p:txBody>
      </p:sp>
      <p:sp>
        <p:nvSpPr>
          <p:cNvPr id="5" name="Arrow: Right 4">
            <a:extLst>
              <a:ext uri="{FF2B5EF4-FFF2-40B4-BE49-F238E27FC236}">
                <a16:creationId xmlns:a16="http://schemas.microsoft.com/office/drawing/2014/main" id="{4D9108F5-2306-E34F-8B48-ECEF0BCAE4A9}"/>
              </a:ext>
            </a:extLst>
          </p:cNvPr>
          <p:cNvSpPr/>
          <p:nvPr/>
        </p:nvSpPr>
        <p:spPr>
          <a:xfrm flipH="1">
            <a:off x="5461593" y="2674669"/>
            <a:ext cx="4665632"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RESPONSE </a:t>
            </a:r>
            <a:r>
              <a:rPr lang="en-GB" sz="1600" b="1" dirty="0">
                <a:solidFill>
                  <a:schemeClr val="accent5">
                    <a:lumMod val="75000"/>
                  </a:schemeClr>
                </a:solidFill>
              </a:rPr>
              <a:t>Page 1 Content</a:t>
            </a:r>
            <a:endParaRPr lang="en-GB" sz="1600" dirty="0">
              <a:solidFill>
                <a:schemeClr val="accent5">
                  <a:lumMod val="75000"/>
                </a:schemeClr>
              </a:solidFill>
            </a:endParaRPr>
          </a:p>
        </p:txBody>
      </p:sp>
      <p:sp>
        <p:nvSpPr>
          <p:cNvPr id="6" name="TextBox 5">
            <a:extLst>
              <a:ext uri="{FF2B5EF4-FFF2-40B4-BE49-F238E27FC236}">
                <a16:creationId xmlns:a16="http://schemas.microsoft.com/office/drawing/2014/main" id="{FCE1F557-1976-E0A3-52FD-6C799ABECDC1}"/>
              </a:ext>
            </a:extLst>
          </p:cNvPr>
          <p:cNvSpPr txBox="1"/>
          <p:nvPr/>
        </p:nvSpPr>
        <p:spPr>
          <a:xfrm>
            <a:off x="4674661" y="1908926"/>
            <a:ext cx="1620913" cy="338554"/>
          </a:xfrm>
          <a:prstGeom prst="rect">
            <a:avLst/>
          </a:prstGeom>
          <a:noFill/>
        </p:spPr>
        <p:txBody>
          <a:bodyPr wrap="square">
            <a:spAutoFit/>
          </a:bodyPr>
          <a:lstStyle/>
          <a:p>
            <a:pPr algn="ctr"/>
            <a:r>
              <a:rPr lang="en-GB" sz="1600" b="1" dirty="0">
                <a:solidFill>
                  <a:schemeClr val="accent4">
                    <a:lumMod val="75000"/>
                  </a:schemeClr>
                </a:solidFill>
              </a:rPr>
              <a:t>Client</a:t>
            </a:r>
          </a:p>
        </p:txBody>
      </p:sp>
      <p:sp>
        <p:nvSpPr>
          <p:cNvPr id="8" name="TextBox 7">
            <a:extLst>
              <a:ext uri="{FF2B5EF4-FFF2-40B4-BE49-F238E27FC236}">
                <a16:creationId xmlns:a16="http://schemas.microsoft.com/office/drawing/2014/main" id="{D39AF03A-8FB9-DD38-DE72-2596935EF806}"/>
              </a:ext>
            </a:extLst>
          </p:cNvPr>
          <p:cNvSpPr txBox="1"/>
          <p:nvPr/>
        </p:nvSpPr>
        <p:spPr>
          <a:xfrm>
            <a:off x="9356708" y="1901671"/>
            <a:ext cx="1620913" cy="338554"/>
          </a:xfrm>
          <a:prstGeom prst="rect">
            <a:avLst/>
          </a:prstGeom>
          <a:noFill/>
        </p:spPr>
        <p:txBody>
          <a:bodyPr wrap="square">
            <a:spAutoFit/>
          </a:bodyPr>
          <a:lstStyle/>
          <a:p>
            <a:pPr algn="ctr"/>
            <a:r>
              <a:rPr lang="en-GB" sz="1600" b="1" dirty="0">
                <a:solidFill>
                  <a:schemeClr val="accent4">
                    <a:lumMod val="75000"/>
                  </a:schemeClr>
                </a:solidFill>
              </a:rPr>
              <a:t>Server</a:t>
            </a:r>
          </a:p>
        </p:txBody>
      </p:sp>
      <p:pic>
        <p:nvPicPr>
          <p:cNvPr id="9" name="Picture 8">
            <a:extLst>
              <a:ext uri="{FF2B5EF4-FFF2-40B4-BE49-F238E27FC236}">
                <a16:creationId xmlns:a16="http://schemas.microsoft.com/office/drawing/2014/main" id="{A98CC616-4FFF-791E-556B-B05A65C95B1B}"/>
              </a:ext>
            </a:extLst>
          </p:cNvPr>
          <p:cNvPicPr>
            <a:picLocks noChangeAspect="1"/>
          </p:cNvPicPr>
          <p:nvPr/>
        </p:nvPicPr>
        <p:blipFill>
          <a:blip r:embed="rId5"/>
          <a:stretch>
            <a:fillRect/>
          </a:stretch>
        </p:blipFill>
        <p:spPr>
          <a:xfrm>
            <a:off x="4950422" y="1002229"/>
            <a:ext cx="1036098" cy="1036098"/>
          </a:xfrm>
          <a:prstGeom prst="rect">
            <a:avLst/>
          </a:prstGeom>
        </p:spPr>
      </p:pic>
      <p:sp>
        <p:nvSpPr>
          <p:cNvPr id="24" name="Arrow: Right 23">
            <a:extLst>
              <a:ext uri="{FF2B5EF4-FFF2-40B4-BE49-F238E27FC236}">
                <a16:creationId xmlns:a16="http://schemas.microsoft.com/office/drawing/2014/main" id="{D66E086F-0740-A276-A4D9-4E8F1E2FE408}"/>
              </a:ext>
            </a:extLst>
          </p:cNvPr>
          <p:cNvSpPr/>
          <p:nvPr/>
        </p:nvSpPr>
        <p:spPr>
          <a:xfrm>
            <a:off x="5499623" y="3269607"/>
            <a:ext cx="4652910"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tx1">
                    <a:lumMod val="25000"/>
                    <a:lumOff val="75000"/>
                  </a:schemeClr>
                </a:solidFill>
              </a:rPr>
              <a:t>Next Page</a:t>
            </a:r>
          </a:p>
        </p:txBody>
      </p:sp>
      <p:sp>
        <p:nvSpPr>
          <p:cNvPr id="25" name="Arrow: Right 24">
            <a:extLst>
              <a:ext uri="{FF2B5EF4-FFF2-40B4-BE49-F238E27FC236}">
                <a16:creationId xmlns:a16="http://schemas.microsoft.com/office/drawing/2014/main" id="{9B09139F-4939-82FE-B7CA-E44FBBA28836}"/>
              </a:ext>
            </a:extLst>
          </p:cNvPr>
          <p:cNvSpPr/>
          <p:nvPr/>
        </p:nvSpPr>
        <p:spPr>
          <a:xfrm flipH="1">
            <a:off x="5514768" y="3689099"/>
            <a:ext cx="4652910" cy="495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RESPONSE </a:t>
            </a:r>
            <a:r>
              <a:rPr lang="en-GB" sz="1600" b="1" dirty="0">
                <a:solidFill>
                  <a:schemeClr val="accent5">
                    <a:lumMod val="75000"/>
                  </a:schemeClr>
                </a:solidFill>
              </a:rPr>
              <a:t>Page 2 Content</a:t>
            </a:r>
            <a:endParaRPr lang="en-GB" sz="1600" dirty="0">
              <a:solidFill>
                <a:schemeClr val="accent5">
                  <a:lumMod val="75000"/>
                </a:schemeClr>
              </a:solidFill>
            </a:endParaRPr>
          </a:p>
        </p:txBody>
      </p:sp>
      <p:cxnSp>
        <p:nvCxnSpPr>
          <p:cNvPr id="44" name="Straight Connector 43">
            <a:extLst>
              <a:ext uri="{FF2B5EF4-FFF2-40B4-BE49-F238E27FC236}">
                <a16:creationId xmlns:a16="http://schemas.microsoft.com/office/drawing/2014/main" id="{A3347AB6-4191-EE8C-33AD-D0E2693F72C7}"/>
              </a:ext>
            </a:extLst>
          </p:cNvPr>
          <p:cNvCxnSpPr>
            <a:cxnSpLocks/>
            <a:stCxn id="6" idx="2"/>
          </p:cNvCxnSpPr>
          <p:nvPr/>
        </p:nvCxnSpPr>
        <p:spPr>
          <a:xfrm>
            <a:off x="5485118" y="2247480"/>
            <a:ext cx="393" cy="43899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BF46E8-AAA8-4B15-D36B-6D92E5865FD8}"/>
              </a:ext>
            </a:extLst>
          </p:cNvPr>
          <p:cNvCxnSpPr>
            <a:cxnSpLocks/>
            <a:stCxn id="8" idx="2"/>
          </p:cNvCxnSpPr>
          <p:nvPr/>
        </p:nvCxnSpPr>
        <p:spPr>
          <a:xfrm>
            <a:off x="10167165" y="2240225"/>
            <a:ext cx="0" cy="439724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0374405F-A3AA-990B-130F-4367631CE094}"/>
              </a:ext>
            </a:extLst>
          </p:cNvPr>
          <p:cNvGrpSpPr/>
          <p:nvPr/>
        </p:nvGrpSpPr>
        <p:grpSpPr>
          <a:xfrm>
            <a:off x="10252324" y="2709168"/>
            <a:ext cx="1620912" cy="665656"/>
            <a:chOff x="6174771" y="3342115"/>
            <a:chExt cx="2336108" cy="1167410"/>
          </a:xfrm>
        </p:grpSpPr>
        <p:sp>
          <p:nvSpPr>
            <p:cNvPr id="36" name="Rectangle 35">
              <a:extLst>
                <a:ext uri="{FF2B5EF4-FFF2-40B4-BE49-F238E27FC236}">
                  <a16:creationId xmlns:a16="http://schemas.microsoft.com/office/drawing/2014/main" id="{C954D17D-1BA1-81DA-A3FC-B46E9E7B32EB}"/>
                </a:ext>
              </a:extLst>
            </p:cNvPr>
            <p:cNvSpPr/>
            <p:nvPr/>
          </p:nvSpPr>
          <p:spPr>
            <a:xfrm>
              <a:off x="6174771" y="3342115"/>
              <a:ext cx="2267855" cy="700641"/>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12">
              <a:extLst>
                <a:ext uri="{FF2B5EF4-FFF2-40B4-BE49-F238E27FC236}">
                  <a16:creationId xmlns:a16="http://schemas.microsoft.com/office/drawing/2014/main" id="{DF2D7AE6-5F06-7D77-96D6-742D05E8A4F2}"/>
                </a:ext>
              </a:extLst>
            </p:cNvPr>
            <p:cNvSpPr txBox="1"/>
            <p:nvPr/>
          </p:nvSpPr>
          <p:spPr>
            <a:xfrm>
              <a:off x="6614879" y="3483962"/>
              <a:ext cx="1896000" cy="1025563"/>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on page 1</a:t>
              </a:r>
              <a:endParaRPr kumimoji="0" lang="en-GB" sz="1600" b="0" i="0" u="none" strike="noStrike" kern="1200" cap="none" spc="0" normalizeH="0" baseline="0" noProof="0" dirty="0">
                <a:ln>
                  <a:noFill/>
                </a:ln>
                <a:effectLst/>
                <a:uLnTx/>
                <a:uFillTx/>
                <a:latin typeface="Montserrat" panose="00000500000000000000" pitchFamily="2" charset="0"/>
                <a:ea typeface="+mn-ea"/>
                <a:cs typeface="+mn-cs"/>
              </a:endParaRPr>
            </a:p>
          </p:txBody>
        </p:sp>
        <p:pic>
          <p:nvPicPr>
            <p:cNvPr id="30" name="Picture 29" descr="Logo, company name&#10;&#10;Description automatically generated">
              <a:extLst>
                <a:ext uri="{FF2B5EF4-FFF2-40B4-BE49-F238E27FC236}">
                  <a16:creationId xmlns:a16="http://schemas.microsoft.com/office/drawing/2014/main" id="{F91D0D9E-8C55-2617-2CEF-C762D1D6D13F}"/>
                </a:ext>
              </a:extLst>
            </p:cNvPr>
            <p:cNvPicPr>
              <a:picLocks noChangeAspect="1"/>
            </p:cNvPicPr>
            <p:nvPr/>
          </p:nvPicPr>
          <p:blipFill>
            <a:blip r:embed="rId6"/>
            <a:stretch>
              <a:fillRect/>
            </a:stretch>
          </p:blipFill>
          <p:spPr>
            <a:xfrm>
              <a:off x="6174771" y="3342115"/>
              <a:ext cx="656576" cy="656576"/>
            </a:xfrm>
            <a:prstGeom prst="rect">
              <a:avLst/>
            </a:prstGeom>
            <a:ln>
              <a:noFill/>
            </a:ln>
          </p:spPr>
        </p:pic>
      </p:grpSp>
      <p:grpSp>
        <p:nvGrpSpPr>
          <p:cNvPr id="38" name="Group 37">
            <a:extLst>
              <a:ext uri="{FF2B5EF4-FFF2-40B4-BE49-F238E27FC236}">
                <a16:creationId xmlns:a16="http://schemas.microsoft.com/office/drawing/2014/main" id="{097F5B02-301C-B390-D6DD-423C85570CD8}"/>
              </a:ext>
            </a:extLst>
          </p:cNvPr>
          <p:cNvGrpSpPr/>
          <p:nvPr/>
        </p:nvGrpSpPr>
        <p:grpSpPr>
          <a:xfrm>
            <a:off x="10279482" y="3487455"/>
            <a:ext cx="1520165" cy="665656"/>
            <a:chOff x="6174771" y="3342115"/>
            <a:chExt cx="2267855" cy="1167410"/>
          </a:xfrm>
        </p:grpSpPr>
        <p:sp>
          <p:nvSpPr>
            <p:cNvPr id="39" name="Rectangle 38">
              <a:extLst>
                <a:ext uri="{FF2B5EF4-FFF2-40B4-BE49-F238E27FC236}">
                  <a16:creationId xmlns:a16="http://schemas.microsoft.com/office/drawing/2014/main" id="{7E57CF80-3C85-7920-7415-00687CBCF965}"/>
                </a:ext>
              </a:extLst>
            </p:cNvPr>
            <p:cNvSpPr/>
            <p:nvPr/>
          </p:nvSpPr>
          <p:spPr>
            <a:xfrm>
              <a:off x="6174771" y="3342115"/>
              <a:ext cx="2267855" cy="700641"/>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12">
              <a:extLst>
                <a:ext uri="{FF2B5EF4-FFF2-40B4-BE49-F238E27FC236}">
                  <a16:creationId xmlns:a16="http://schemas.microsoft.com/office/drawing/2014/main" id="{DEE3D3AB-4219-FFC4-26FB-6542BB667A0A}"/>
                </a:ext>
              </a:extLst>
            </p:cNvPr>
            <p:cNvSpPr txBox="1"/>
            <p:nvPr/>
          </p:nvSpPr>
          <p:spPr>
            <a:xfrm>
              <a:off x="6614878" y="3483962"/>
              <a:ext cx="1780116" cy="1025563"/>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effectLst/>
                  <a:uLnTx/>
                  <a:uFillTx/>
                  <a:latin typeface="Montserrat" panose="00000500000000000000" pitchFamily="2" charset="0"/>
                  <a:ea typeface="+mn-ea"/>
                  <a:cs typeface="+mn-cs"/>
                </a:rPr>
                <a:t>on page 2</a:t>
              </a:r>
            </a:p>
          </p:txBody>
        </p:sp>
        <p:pic>
          <p:nvPicPr>
            <p:cNvPr id="41" name="Picture 40" descr="Logo, company name&#10;&#10;Description automatically generated">
              <a:extLst>
                <a:ext uri="{FF2B5EF4-FFF2-40B4-BE49-F238E27FC236}">
                  <a16:creationId xmlns:a16="http://schemas.microsoft.com/office/drawing/2014/main" id="{BA0F4A09-2DB4-8A5E-BEE0-2C865AF8EA41}"/>
                </a:ext>
              </a:extLst>
            </p:cNvPr>
            <p:cNvPicPr>
              <a:picLocks noChangeAspect="1"/>
            </p:cNvPicPr>
            <p:nvPr/>
          </p:nvPicPr>
          <p:blipFill>
            <a:blip r:embed="rId6"/>
            <a:stretch>
              <a:fillRect/>
            </a:stretch>
          </p:blipFill>
          <p:spPr>
            <a:xfrm>
              <a:off x="6174771" y="3342115"/>
              <a:ext cx="656576" cy="656576"/>
            </a:xfrm>
            <a:prstGeom prst="rect">
              <a:avLst/>
            </a:prstGeom>
            <a:ln>
              <a:noFill/>
            </a:ln>
          </p:spPr>
        </p:pic>
      </p:grpSp>
      <p:sp>
        <p:nvSpPr>
          <p:cNvPr id="53" name="Text Placeholder 1">
            <a:extLst>
              <a:ext uri="{FF2B5EF4-FFF2-40B4-BE49-F238E27FC236}">
                <a16:creationId xmlns:a16="http://schemas.microsoft.com/office/drawing/2014/main" id="{99764F2C-9C8E-600B-0B53-DC26CFD3ECD6}"/>
              </a:ext>
            </a:extLst>
          </p:cNvPr>
          <p:cNvSpPr txBox="1">
            <a:spLocks/>
          </p:cNvSpPr>
          <p:nvPr/>
        </p:nvSpPr>
        <p:spPr>
          <a:xfrm>
            <a:off x="6967921" y="1916360"/>
            <a:ext cx="1805642" cy="34003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0" i="0" kern="1200" cap="none" baseline="0">
                <a:solidFill>
                  <a:srgbClr val="004050"/>
                </a:solidFill>
                <a:latin typeface="Krana Fat B" panose="00000B00000000000000" pitchFamily="50"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solidFill>
                  <a:srgbClr val="F3622C"/>
                </a:solidFill>
                <a:latin typeface="Montserrat Black" panose="00000A00000000000000" pitchFamily="2" charset="0"/>
              </a:rPr>
              <a:t>STATEFUL</a:t>
            </a:r>
          </a:p>
        </p:txBody>
      </p:sp>
      <p:sp>
        <p:nvSpPr>
          <p:cNvPr id="10" name="Arrow: Right 9">
            <a:extLst>
              <a:ext uri="{FF2B5EF4-FFF2-40B4-BE49-F238E27FC236}">
                <a16:creationId xmlns:a16="http://schemas.microsoft.com/office/drawing/2014/main" id="{CCC28A3C-7850-492D-370B-C59ADBBCF66F}"/>
              </a:ext>
            </a:extLst>
          </p:cNvPr>
          <p:cNvSpPr/>
          <p:nvPr/>
        </p:nvSpPr>
        <p:spPr>
          <a:xfrm>
            <a:off x="5510334" y="4695018"/>
            <a:ext cx="4675464" cy="47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tx1">
                    <a:lumMod val="25000"/>
                    <a:lumOff val="75000"/>
                  </a:schemeClr>
                </a:solidFill>
              </a:rPr>
              <a:t>Page 1</a:t>
            </a:r>
          </a:p>
        </p:txBody>
      </p:sp>
      <p:sp>
        <p:nvSpPr>
          <p:cNvPr id="11" name="Arrow: Right 10">
            <a:extLst>
              <a:ext uri="{FF2B5EF4-FFF2-40B4-BE49-F238E27FC236}">
                <a16:creationId xmlns:a16="http://schemas.microsoft.com/office/drawing/2014/main" id="{BA6ABE54-B310-062A-5447-F7FEE35D8D75}"/>
              </a:ext>
            </a:extLst>
          </p:cNvPr>
          <p:cNvSpPr/>
          <p:nvPr/>
        </p:nvSpPr>
        <p:spPr>
          <a:xfrm flipH="1">
            <a:off x="5471425" y="5092730"/>
            <a:ext cx="4675464" cy="47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RESPONSE </a:t>
            </a:r>
            <a:r>
              <a:rPr lang="en-GB" sz="1600" b="1" dirty="0">
                <a:solidFill>
                  <a:schemeClr val="accent5">
                    <a:lumMod val="75000"/>
                  </a:schemeClr>
                </a:solidFill>
              </a:rPr>
              <a:t>Page 1 Content</a:t>
            </a:r>
            <a:endParaRPr lang="en-GB" sz="1600" dirty="0">
              <a:solidFill>
                <a:schemeClr val="accent5">
                  <a:lumMod val="75000"/>
                </a:schemeClr>
              </a:solidFill>
            </a:endParaRPr>
          </a:p>
        </p:txBody>
      </p:sp>
      <p:sp>
        <p:nvSpPr>
          <p:cNvPr id="14" name="Text Placeholder 1">
            <a:extLst>
              <a:ext uri="{FF2B5EF4-FFF2-40B4-BE49-F238E27FC236}">
                <a16:creationId xmlns:a16="http://schemas.microsoft.com/office/drawing/2014/main" id="{23F5E7AD-EEE8-AD5A-B1A4-18F8E2A2BF4F}"/>
              </a:ext>
            </a:extLst>
          </p:cNvPr>
          <p:cNvSpPr txBox="1">
            <a:spLocks/>
          </p:cNvSpPr>
          <p:nvPr/>
        </p:nvSpPr>
        <p:spPr>
          <a:xfrm>
            <a:off x="6819259" y="4406621"/>
            <a:ext cx="2102965" cy="34003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0" i="0" kern="1200" cap="none" baseline="0">
                <a:solidFill>
                  <a:srgbClr val="004050"/>
                </a:solidFill>
                <a:latin typeface="Krana Fat B" panose="00000B00000000000000" pitchFamily="50"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solidFill>
                  <a:srgbClr val="F3622C"/>
                </a:solidFill>
                <a:latin typeface="Montserrat Black" panose="00000A00000000000000" pitchFamily="2" charset="0"/>
              </a:rPr>
              <a:t>STATELESS</a:t>
            </a:r>
          </a:p>
        </p:txBody>
      </p:sp>
      <p:sp>
        <p:nvSpPr>
          <p:cNvPr id="15" name="Arrow: Right 14">
            <a:extLst>
              <a:ext uri="{FF2B5EF4-FFF2-40B4-BE49-F238E27FC236}">
                <a16:creationId xmlns:a16="http://schemas.microsoft.com/office/drawing/2014/main" id="{56642ABC-5EAB-DC8D-E3F7-BD08B17FB22C}"/>
              </a:ext>
            </a:extLst>
          </p:cNvPr>
          <p:cNvSpPr/>
          <p:nvPr/>
        </p:nvSpPr>
        <p:spPr>
          <a:xfrm>
            <a:off x="5492214" y="5707307"/>
            <a:ext cx="4675464" cy="47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tx1">
                    <a:lumMod val="25000"/>
                    <a:lumOff val="75000"/>
                  </a:schemeClr>
                </a:solidFill>
              </a:rPr>
              <a:t>Page 2</a:t>
            </a:r>
          </a:p>
        </p:txBody>
      </p:sp>
      <p:sp>
        <p:nvSpPr>
          <p:cNvPr id="16" name="Arrow: Right 15">
            <a:extLst>
              <a:ext uri="{FF2B5EF4-FFF2-40B4-BE49-F238E27FC236}">
                <a16:creationId xmlns:a16="http://schemas.microsoft.com/office/drawing/2014/main" id="{25C29526-D2C0-B279-D3C0-FD3550412DA1}"/>
              </a:ext>
            </a:extLst>
          </p:cNvPr>
          <p:cNvSpPr/>
          <p:nvPr/>
        </p:nvSpPr>
        <p:spPr>
          <a:xfrm flipH="1">
            <a:off x="5453305" y="6105019"/>
            <a:ext cx="4675464" cy="47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RESPONSE </a:t>
            </a:r>
            <a:r>
              <a:rPr lang="en-GB" sz="1600" b="1" dirty="0">
                <a:solidFill>
                  <a:schemeClr val="accent5">
                    <a:lumMod val="75000"/>
                  </a:schemeClr>
                </a:solidFill>
              </a:rPr>
              <a:t>Page 2 Content</a:t>
            </a:r>
            <a:endParaRPr lang="en-GB" sz="1600" dirty="0">
              <a:solidFill>
                <a:schemeClr val="accent5">
                  <a:lumMod val="75000"/>
                </a:schemeClr>
              </a:solidFill>
            </a:endParaRPr>
          </a:p>
        </p:txBody>
      </p:sp>
      <p:sp>
        <p:nvSpPr>
          <p:cNvPr id="12" name="Text Placeholder 1">
            <a:extLst>
              <a:ext uri="{FF2B5EF4-FFF2-40B4-BE49-F238E27FC236}">
                <a16:creationId xmlns:a16="http://schemas.microsoft.com/office/drawing/2014/main" id="{1C1DED02-4DF9-DF5B-A72F-4DD882B15979}"/>
              </a:ext>
            </a:extLst>
          </p:cNvPr>
          <p:cNvSpPr txBox="1">
            <a:spLocks/>
          </p:cNvSpPr>
          <p:nvPr/>
        </p:nvSpPr>
        <p:spPr>
          <a:xfrm>
            <a:off x="1177047" y="376386"/>
            <a:ext cx="11478638" cy="4843463"/>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7"/>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7"/>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7"/>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7"/>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a:latin typeface="Montserrat Black" panose="00000A00000000000000" pitchFamily="2" charset="0"/>
              </a:rPr>
              <a:t>Guiding principles of RESTful architectures</a:t>
            </a:r>
            <a:endParaRPr lang="en-GB" sz="3600" dirty="0">
              <a:latin typeface="Montserrat Black" panose="00000A00000000000000" pitchFamily="2" charset="0"/>
            </a:endParaRPr>
          </a:p>
        </p:txBody>
      </p:sp>
      <p:sp>
        <p:nvSpPr>
          <p:cNvPr id="2" name="Slide Number Placeholder 1">
            <a:extLst>
              <a:ext uri="{FF2B5EF4-FFF2-40B4-BE49-F238E27FC236}">
                <a16:creationId xmlns:a16="http://schemas.microsoft.com/office/drawing/2014/main" id="{0ECA74A8-ED61-6E49-47CC-9C681D6041F8}"/>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7</a:t>
            </a:fld>
            <a:endParaRPr lang="en-GB" sz="1000"/>
          </a:p>
        </p:txBody>
      </p:sp>
    </p:spTree>
    <p:extLst>
      <p:ext uri="{BB962C8B-B14F-4D97-AF65-F5344CB8AC3E}">
        <p14:creationId xmlns:p14="http://schemas.microsoft.com/office/powerpoint/2010/main" val="186815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par>
                          <p:cTn id="30" fill="hold">
                            <p:stCondLst>
                              <p:cond delay="1000"/>
                            </p:stCondLst>
                            <p:childTnLst>
                              <p:par>
                                <p:cTn id="31" presetID="22" presetClass="entr" presetSubtype="2"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righ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4" grpId="0" animBg="1"/>
      <p:bldP spid="25" grpId="0" animBg="1"/>
      <p:bldP spid="53" grpId="0"/>
      <p:bldP spid="10" grpId="0" animBg="1"/>
      <p:bldP spid="11" grpId="0" animBg="1"/>
      <p:bldP spid="14" grpId="0"/>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338919A-BC78-B912-2C1C-9D0145AC5511}"/>
              </a:ext>
            </a:extLst>
          </p:cNvPr>
          <p:cNvSpPr/>
          <p:nvPr/>
        </p:nvSpPr>
        <p:spPr>
          <a:xfrm>
            <a:off x="489540" y="2799500"/>
            <a:ext cx="3429001" cy="2548032"/>
          </a:xfrm>
          <a:prstGeom prst="roundRect">
            <a:avLst/>
          </a:prstGeom>
          <a:solidFill>
            <a:srgbClr val="008000"/>
          </a:solidFill>
          <a:ln w="12700" cap="flat" cmpd="sng" algn="ctr">
            <a:solidFill>
              <a:schemeClr val="accent2">
                <a:lumMod val="50000"/>
              </a:schemeClr>
            </a:solidFill>
            <a:prstDash val="solid"/>
            <a:miter lim="800000"/>
          </a:ln>
          <a:effectLst/>
        </p:spPr>
        <p:txBody>
          <a:bodyPr rtlCol="0" anchor="t"/>
          <a:lstStyle/>
          <a:p>
            <a:pPr algn="ctr"/>
            <a:r>
              <a:rPr lang="en-GB" sz="3200" b="1" dirty="0">
                <a:solidFill>
                  <a:schemeClr val="bg1"/>
                </a:solidFill>
              </a:rPr>
              <a:t>Cacheable</a:t>
            </a:r>
          </a:p>
          <a:p>
            <a:pPr algn="ctr"/>
            <a:endParaRPr lang="en-GB" sz="2400" b="1" dirty="0">
              <a:solidFill>
                <a:schemeClr val="bg1"/>
              </a:solidFill>
            </a:endParaRPr>
          </a:p>
          <a:p>
            <a:pPr algn="ctr"/>
            <a:r>
              <a:rPr lang="en-GB" sz="2000" b="1" dirty="0">
                <a:solidFill>
                  <a:schemeClr val="bg1"/>
                </a:solidFill>
              </a:rPr>
              <a:t>Each response message must explicitly state if it can be cached or not.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p:txBody>
      </p:sp>
      <p:graphicFrame>
        <p:nvGraphicFramePr>
          <p:cNvPr id="3" name="Object 2">
            <a:extLst>
              <a:ext uri="{FF2B5EF4-FFF2-40B4-BE49-F238E27FC236}">
                <a16:creationId xmlns:a16="http://schemas.microsoft.com/office/drawing/2014/main" id="{6960CEF9-E2A6-2047-3D95-0985733A60C2}"/>
              </a:ext>
            </a:extLst>
          </p:cNvPr>
          <p:cNvGraphicFramePr>
            <a:graphicFrameLocks noChangeAspect="1"/>
          </p:cNvGraphicFramePr>
          <p:nvPr/>
        </p:nvGraphicFramePr>
        <p:xfrm>
          <a:off x="10325901" y="1174228"/>
          <a:ext cx="921385" cy="695497"/>
        </p:xfrm>
        <a:graphic>
          <a:graphicData uri="http://schemas.openxmlformats.org/presentationml/2006/ole">
            <mc:AlternateContent xmlns:mc="http://schemas.openxmlformats.org/markup-compatibility/2006">
              <mc:Choice xmlns:v="urn:schemas-microsoft-com:vml" Requires="v">
                <p:oleObj r:id="rId3" imgW="3936240" imgH="2971080" progId="">
                  <p:embed/>
                </p:oleObj>
              </mc:Choice>
              <mc:Fallback>
                <p:oleObj r:id="rId3" imgW="3936240" imgH="2971080" progId="">
                  <p:embed/>
                  <p:pic>
                    <p:nvPicPr>
                      <p:cNvPr id="3" name="Object 2">
                        <a:extLst>
                          <a:ext uri="{FF2B5EF4-FFF2-40B4-BE49-F238E27FC236}">
                            <a16:creationId xmlns:a16="http://schemas.microsoft.com/office/drawing/2014/main" id="{6960CEF9-E2A6-2047-3D95-0985733A60C2}"/>
                          </a:ext>
                        </a:extLst>
                      </p:cNvPr>
                      <p:cNvPicPr/>
                      <p:nvPr/>
                    </p:nvPicPr>
                    <p:blipFill>
                      <a:blip r:embed="rId4"/>
                      <a:stretch>
                        <a:fillRect/>
                      </a:stretch>
                    </p:blipFill>
                    <p:spPr>
                      <a:xfrm>
                        <a:off x="10325901" y="1174228"/>
                        <a:ext cx="921385" cy="695497"/>
                      </a:xfrm>
                      <a:prstGeom prst="rect">
                        <a:avLst/>
                      </a:prstGeom>
                    </p:spPr>
                  </p:pic>
                </p:oleObj>
              </mc:Fallback>
            </mc:AlternateContent>
          </a:graphicData>
        </a:graphic>
      </p:graphicFrame>
      <p:sp>
        <p:nvSpPr>
          <p:cNvPr id="4" name="Arrow: Right 3">
            <a:extLst>
              <a:ext uri="{FF2B5EF4-FFF2-40B4-BE49-F238E27FC236}">
                <a16:creationId xmlns:a16="http://schemas.microsoft.com/office/drawing/2014/main" id="{B10E87F5-F78B-5A4F-18F3-C8CA3DDA7383}"/>
              </a:ext>
            </a:extLst>
          </p:cNvPr>
          <p:cNvSpPr/>
          <p:nvPr/>
        </p:nvSpPr>
        <p:spPr>
          <a:xfrm>
            <a:off x="6501556" y="2926764"/>
            <a:ext cx="4285030" cy="399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accent5">
                    <a:lumMod val="75000"/>
                  </a:schemeClr>
                </a:solidFill>
              </a:rPr>
              <a:t>Cat Photo</a:t>
            </a:r>
          </a:p>
        </p:txBody>
      </p:sp>
      <p:sp>
        <p:nvSpPr>
          <p:cNvPr id="6" name="TextBox 5">
            <a:extLst>
              <a:ext uri="{FF2B5EF4-FFF2-40B4-BE49-F238E27FC236}">
                <a16:creationId xmlns:a16="http://schemas.microsoft.com/office/drawing/2014/main" id="{FCE1F557-1976-E0A3-52FD-6C799ABECDC1}"/>
              </a:ext>
            </a:extLst>
          </p:cNvPr>
          <p:cNvSpPr txBox="1"/>
          <p:nvPr/>
        </p:nvSpPr>
        <p:spPr>
          <a:xfrm>
            <a:off x="5653611" y="1908926"/>
            <a:ext cx="1620913" cy="338554"/>
          </a:xfrm>
          <a:prstGeom prst="rect">
            <a:avLst/>
          </a:prstGeom>
          <a:noFill/>
        </p:spPr>
        <p:txBody>
          <a:bodyPr wrap="square">
            <a:spAutoFit/>
          </a:bodyPr>
          <a:lstStyle/>
          <a:p>
            <a:pPr algn="ctr"/>
            <a:r>
              <a:rPr lang="en-GB" sz="1600" b="1" dirty="0">
                <a:solidFill>
                  <a:schemeClr val="accent4">
                    <a:lumMod val="75000"/>
                  </a:schemeClr>
                </a:solidFill>
              </a:rPr>
              <a:t>Client</a:t>
            </a:r>
          </a:p>
        </p:txBody>
      </p:sp>
      <p:sp>
        <p:nvSpPr>
          <p:cNvPr id="8" name="TextBox 7">
            <a:extLst>
              <a:ext uri="{FF2B5EF4-FFF2-40B4-BE49-F238E27FC236}">
                <a16:creationId xmlns:a16="http://schemas.microsoft.com/office/drawing/2014/main" id="{D39AF03A-8FB9-DD38-DE72-2596935EF806}"/>
              </a:ext>
            </a:extLst>
          </p:cNvPr>
          <p:cNvSpPr txBox="1"/>
          <p:nvPr/>
        </p:nvSpPr>
        <p:spPr>
          <a:xfrm>
            <a:off x="9976138" y="1901671"/>
            <a:ext cx="1620913" cy="338554"/>
          </a:xfrm>
          <a:prstGeom prst="rect">
            <a:avLst/>
          </a:prstGeom>
          <a:noFill/>
        </p:spPr>
        <p:txBody>
          <a:bodyPr wrap="square">
            <a:spAutoFit/>
          </a:bodyPr>
          <a:lstStyle/>
          <a:p>
            <a:pPr algn="ctr"/>
            <a:r>
              <a:rPr lang="en-GB" sz="1600" b="1" dirty="0">
                <a:solidFill>
                  <a:schemeClr val="accent4">
                    <a:lumMod val="75000"/>
                  </a:schemeClr>
                </a:solidFill>
              </a:rPr>
              <a:t>Server</a:t>
            </a:r>
          </a:p>
        </p:txBody>
      </p:sp>
      <p:pic>
        <p:nvPicPr>
          <p:cNvPr id="9" name="Picture 8">
            <a:extLst>
              <a:ext uri="{FF2B5EF4-FFF2-40B4-BE49-F238E27FC236}">
                <a16:creationId xmlns:a16="http://schemas.microsoft.com/office/drawing/2014/main" id="{A98CC616-4FFF-791E-556B-B05A65C95B1B}"/>
              </a:ext>
            </a:extLst>
          </p:cNvPr>
          <p:cNvPicPr>
            <a:picLocks noChangeAspect="1"/>
          </p:cNvPicPr>
          <p:nvPr/>
        </p:nvPicPr>
        <p:blipFill>
          <a:blip r:embed="rId5"/>
          <a:stretch>
            <a:fillRect/>
          </a:stretch>
        </p:blipFill>
        <p:spPr>
          <a:xfrm>
            <a:off x="5929372" y="1002229"/>
            <a:ext cx="1036098" cy="1036098"/>
          </a:xfrm>
          <a:prstGeom prst="rect">
            <a:avLst/>
          </a:prstGeom>
        </p:spPr>
      </p:pic>
      <p:cxnSp>
        <p:nvCxnSpPr>
          <p:cNvPr id="44" name="Straight Connector 43">
            <a:extLst>
              <a:ext uri="{FF2B5EF4-FFF2-40B4-BE49-F238E27FC236}">
                <a16:creationId xmlns:a16="http://schemas.microsoft.com/office/drawing/2014/main" id="{A3347AB6-4191-EE8C-33AD-D0E2693F72C7}"/>
              </a:ext>
            </a:extLst>
          </p:cNvPr>
          <p:cNvCxnSpPr>
            <a:cxnSpLocks/>
          </p:cNvCxnSpPr>
          <p:nvPr/>
        </p:nvCxnSpPr>
        <p:spPr>
          <a:xfrm>
            <a:off x="6464068" y="2333542"/>
            <a:ext cx="393" cy="43899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BF46E8-AAA8-4B15-D36B-6D92E5865FD8}"/>
              </a:ext>
            </a:extLst>
          </p:cNvPr>
          <p:cNvCxnSpPr>
            <a:cxnSpLocks/>
          </p:cNvCxnSpPr>
          <p:nvPr/>
        </p:nvCxnSpPr>
        <p:spPr>
          <a:xfrm>
            <a:off x="10786595" y="2326287"/>
            <a:ext cx="0" cy="439724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F6721653-99D7-A34B-1D6E-F7AC552C19DB}"/>
              </a:ext>
            </a:extLst>
          </p:cNvPr>
          <p:cNvGrpSpPr/>
          <p:nvPr/>
        </p:nvGrpSpPr>
        <p:grpSpPr>
          <a:xfrm>
            <a:off x="4773536" y="3283773"/>
            <a:ext cx="1713445" cy="827193"/>
            <a:chOff x="4794544" y="3283773"/>
            <a:chExt cx="1713445" cy="827193"/>
          </a:xfrm>
        </p:grpSpPr>
        <p:sp>
          <p:nvSpPr>
            <p:cNvPr id="36" name="Rectangle 35">
              <a:extLst>
                <a:ext uri="{FF2B5EF4-FFF2-40B4-BE49-F238E27FC236}">
                  <a16:creationId xmlns:a16="http://schemas.microsoft.com/office/drawing/2014/main" id="{C954D17D-1BA1-81DA-A3FC-B46E9E7B32EB}"/>
                </a:ext>
              </a:extLst>
            </p:cNvPr>
            <p:cNvSpPr/>
            <p:nvPr/>
          </p:nvSpPr>
          <p:spPr>
            <a:xfrm>
              <a:off x="4794544" y="3569558"/>
              <a:ext cx="1620913" cy="399505"/>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12">
              <a:extLst>
                <a:ext uri="{FF2B5EF4-FFF2-40B4-BE49-F238E27FC236}">
                  <a16:creationId xmlns:a16="http://schemas.microsoft.com/office/drawing/2014/main" id="{DF2D7AE6-5F06-7D77-96D6-742D05E8A4F2}"/>
                </a:ext>
              </a:extLst>
            </p:cNvPr>
            <p:cNvSpPr txBox="1"/>
            <p:nvPr/>
          </p:nvSpPr>
          <p:spPr>
            <a:xfrm>
              <a:off x="5045496" y="3596649"/>
              <a:ext cx="904244" cy="338554"/>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effectLst/>
                  <a:uLnTx/>
                  <a:uFillTx/>
                  <a:latin typeface="Montserrat" panose="00000500000000000000" pitchFamily="2" charset="0"/>
                  <a:ea typeface="+mn-ea"/>
                  <a:cs typeface="+mn-cs"/>
                </a:rPr>
                <a:t>cache</a:t>
              </a:r>
            </a:p>
          </p:txBody>
        </p:sp>
        <p:pic>
          <p:nvPicPr>
            <p:cNvPr id="30" name="Picture 29" descr="Logo, company name&#10;&#10;Description automatically generated">
              <a:extLst>
                <a:ext uri="{FF2B5EF4-FFF2-40B4-BE49-F238E27FC236}">
                  <a16:creationId xmlns:a16="http://schemas.microsoft.com/office/drawing/2014/main" id="{F91D0D9E-8C55-2617-2CEF-C762D1D6D13F}"/>
                </a:ext>
              </a:extLst>
            </p:cNvPr>
            <p:cNvPicPr>
              <a:picLocks noChangeAspect="1"/>
            </p:cNvPicPr>
            <p:nvPr/>
          </p:nvPicPr>
          <p:blipFill>
            <a:blip r:embed="rId6"/>
            <a:stretch>
              <a:fillRect/>
            </a:stretch>
          </p:blipFill>
          <p:spPr>
            <a:xfrm>
              <a:off x="4805304" y="3569558"/>
              <a:ext cx="374380" cy="374379"/>
            </a:xfrm>
            <a:prstGeom prst="rect">
              <a:avLst/>
            </a:prstGeom>
            <a:ln>
              <a:noFill/>
            </a:ln>
          </p:spPr>
        </p:pic>
        <p:pic>
          <p:nvPicPr>
            <p:cNvPr id="15" name="Picture 14" descr="Icon&#10;&#10;Description automatically generated">
              <a:extLst>
                <a:ext uri="{FF2B5EF4-FFF2-40B4-BE49-F238E27FC236}">
                  <a16:creationId xmlns:a16="http://schemas.microsoft.com/office/drawing/2014/main" id="{4BCAE364-D2BC-BC48-32B3-3B8281F1B197}"/>
                </a:ext>
              </a:extLst>
            </p:cNvPr>
            <p:cNvPicPr>
              <a:picLocks noChangeAspect="1"/>
            </p:cNvPicPr>
            <p:nvPr/>
          </p:nvPicPr>
          <p:blipFill>
            <a:blip r:embed="rId7"/>
            <a:stretch>
              <a:fillRect/>
            </a:stretch>
          </p:blipFill>
          <p:spPr>
            <a:xfrm flipH="1">
              <a:off x="5680796" y="3283773"/>
              <a:ext cx="827193" cy="827193"/>
            </a:xfrm>
            <a:prstGeom prst="rect">
              <a:avLst/>
            </a:prstGeom>
          </p:spPr>
        </p:pic>
      </p:grpSp>
      <p:cxnSp>
        <p:nvCxnSpPr>
          <p:cNvPr id="48" name="Straight Connector 47">
            <a:extLst>
              <a:ext uri="{FF2B5EF4-FFF2-40B4-BE49-F238E27FC236}">
                <a16:creationId xmlns:a16="http://schemas.microsoft.com/office/drawing/2014/main" id="{905097AC-7C1D-A993-5180-B1C93D739C58}"/>
              </a:ext>
            </a:extLst>
          </p:cNvPr>
          <p:cNvCxnSpPr>
            <a:cxnSpLocks/>
          </p:cNvCxnSpPr>
          <p:nvPr/>
        </p:nvCxnSpPr>
        <p:spPr>
          <a:xfrm>
            <a:off x="6464461" y="2571076"/>
            <a:ext cx="134559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EB161EB-25AA-22BD-8095-79407C80CC75}"/>
              </a:ext>
            </a:extLst>
          </p:cNvPr>
          <p:cNvCxnSpPr/>
          <p:nvPr/>
        </p:nvCxnSpPr>
        <p:spPr>
          <a:xfrm rot="10800000" flipV="1">
            <a:off x="6443166" y="2571076"/>
            <a:ext cx="1366887" cy="301214"/>
          </a:xfrm>
          <a:prstGeom prst="bentConnector3">
            <a:avLst>
              <a:gd name="adj1" fmla="val 120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Speech Bubble: Rectangle 53">
            <a:extLst>
              <a:ext uri="{FF2B5EF4-FFF2-40B4-BE49-F238E27FC236}">
                <a16:creationId xmlns:a16="http://schemas.microsoft.com/office/drawing/2014/main" id="{81ED56D7-15F6-BA32-E9F8-5AEDFE4A57BB}"/>
              </a:ext>
            </a:extLst>
          </p:cNvPr>
          <p:cNvSpPr/>
          <p:nvPr/>
        </p:nvSpPr>
        <p:spPr>
          <a:xfrm flipH="1">
            <a:off x="7989129" y="2519433"/>
            <a:ext cx="1509731" cy="289320"/>
          </a:xfrm>
          <a:prstGeom prst="wedgeRectCallout">
            <a:avLst>
              <a:gd name="adj1" fmla="val 58973"/>
              <a:gd name="adj2" fmla="val -16351"/>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Get Cat Photo</a:t>
            </a:r>
          </a:p>
        </p:txBody>
      </p:sp>
      <p:grpSp>
        <p:nvGrpSpPr>
          <p:cNvPr id="40" name="Group 39">
            <a:extLst>
              <a:ext uri="{FF2B5EF4-FFF2-40B4-BE49-F238E27FC236}">
                <a16:creationId xmlns:a16="http://schemas.microsoft.com/office/drawing/2014/main" id="{08925834-BE2F-5043-A3A7-C1CE2A6DB8F5}"/>
              </a:ext>
            </a:extLst>
          </p:cNvPr>
          <p:cNvGrpSpPr/>
          <p:nvPr/>
        </p:nvGrpSpPr>
        <p:grpSpPr>
          <a:xfrm>
            <a:off x="6462647" y="3157720"/>
            <a:ext cx="4285030" cy="827193"/>
            <a:chOff x="6462647" y="3157720"/>
            <a:chExt cx="4285030" cy="827193"/>
          </a:xfrm>
        </p:grpSpPr>
        <p:sp>
          <p:nvSpPr>
            <p:cNvPr id="5" name="Arrow: Right 4">
              <a:extLst>
                <a:ext uri="{FF2B5EF4-FFF2-40B4-BE49-F238E27FC236}">
                  <a16:creationId xmlns:a16="http://schemas.microsoft.com/office/drawing/2014/main" id="{4D9108F5-2306-E34F-8B48-ECEF0BCAE4A9}"/>
                </a:ext>
              </a:extLst>
            </p:cNvPr>
            <p:cNvSpPr/>
            <p:nvPr/>
          </p:nvSpPr>
          <p:spPr>
            <a:xfrm flipH="1">
              <a:off x="6462647" y="3392370"/>
              <a:ext cx="4285030" cy="399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RESPONSE - </a:t>
              </a:r>
              <a:r>
                <a:rPr lang="en-GB" sz="1600" b="1" dirty="0">
                  <a:solidFill>
                    <a:schemeClr val="tx1">
                      <a:lumMod val="25000"/>
                      <a:lumOff val="75000"/>
                    </a:schemeClr>
                  </a:solidFill>
                </a:rPr>
                <a:t>Cacheable</a:t>
              </a:r>
              <a:endParaRPr lang="en-GB" sz="1600" dirty="0">
                <a:solidFill>
                  <a:schemeClr val="tx1">
                    <a:lumMod val="25000"/>
                    <a:lumOff val="75000"/>
                  </a:schemeClr>
                </a:solidFill>
              </a:endParaRPr>
            </a:p>
          </p:txBody>
        </p:sp>
        <p:pic>
          <p:nvPicPr>
            <p:cNvPr id="68" name="Picture 67" descr="Icon&#10;&#10;Description automatically generated">
              <a:extLst>
                <a:ext uri="{FF2B5EF4-FFF2-40B4-BE49-F238E27FC236}">
                  <a16:creationId xmlns:a16="http://schemas.microsoft.com/office/drawing/2014/main" id="{68BB6470-579D-272F-E0D7-3020562D6EB2}"/>
                </a:ext>
              </a:extLst>
            </p:cNvPr>
            <p:cNvPicPr>
              <a:picLocks noChangeAspect="1"/>
            </p:cNvPicPr>
            <p:nvPr/>
          </p:nvPicPr>
          <p:blipFill>
            <a:blip r:embed="rId7"/>
            <a:stretch>
              <a:fillRect/>
            </a:stretch>
          </p:blipFill>
          <p:spPr>
            <a:xfrm flipH="1">
              <a:off x="9905909" y="3157720"/>
              <a:ext cx="827193" cy="827193"/>
            </a:xfrm>
            <a:prstGeom prst="rect">
              <a:avLst/>
            </a:prstGeom>
          </p:spPr>
        </p:pic>
      </p:grpSp>
      <p:sp>
        <p:nvSpPr>
          <p:cNvPr id="10" name="Text Placeholder 1">
            <a:extLst>
              <a:ext uri="{FF2B5EF4-FFF2-40B4-BE49-F238E27FC236}">
                <a16:creationId xmlns:a16="http://schemas.microsoft.com/office/drawing/2014/main" id="{E43D46EE-141E-3CBB-7A38-29CB0BD8EA5F}"/>
              </a:ext>
            </a:extLst>
          </p:cNvPr>
          <p:cNvSpPr txBox="1">
            <a:spLocks/>
          </p:cNvSpPr>
          <p:nvPr/>
        </p:nvSpPr>
        <p:spPr>
          <a:xfrm>
            <a:off x="7798338" y="1529693"/>
            <a:ext cx="1841773" cy="34003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0" i="0" kern="1200" cap="none" baseline="0">
                <a:solidFill>
                  <a:srgbClr val="004050"/>
                </a:solidFill>
                <a:latin typeface="Krana Fat B" panose="00000B00000000000000" pitchFamily="50"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solidFill>
                  <a:srgbClr val="F3622C"/>
                </a:solidFill>
                <a:latin typeface="Montserrat Black" panose="00000A00000000000000" pitchFamily="2" charset="0"/>
              </a:rPr>
              <a:t>Cacheable</a:t>
            </a:r>
          </a:p>
        </p:txBody>
      </p:sp>
      <p:cxnSp>
        <p:nvCxnSpPr>
          <p:cNvPr id="12" name="Straight Connector 11">
            <a:extLst>
              <a:ext uri="{FF2B5EF4-FFF2-40B4-BE49-F238E27FC236}">
                <a16:creationId xmlns:a16="http://schemas.microsoft.com/office/drawing/2014/main" id="{BB198BF7-AAFE-40C5-BE4B-459FFAF3B646}"/>
              </a:ext>
            </a:extLst>
          </p:cNvPr>
          <p:cNvCxnSpPr>
            <a:cxnSpLocks/>
          </p:cNvCxnSpPr>
          <p:nvPr/>
        </p:nvCxnSpPr>
        <p:spPr>
          <a:xfrm>
            <a:off x="6467916" y="4762197"/>
            <a:ext cx="134559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F69B4AC-F404-90C7-74F8-0F824A418462}"/>
              </a:ext>
            </a:extLst>
          </p:cNvPr>
          <p:cNvCxnSpPr/>
          <p:nvPr/>
        </p:nvCxnSpPr>
        <p:spPr>
          <a:xfrm rot="10800000" flipV="1">
            <a:off x="6446621" y="4762197"/>
            <a:ext cx="1366887" cy="301214"/>
          </a:xfrm>
          <a:prstGeom prst="bentConnector3">
            <a:avLst>
              <a:gd name="adj1" fmla="val 120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3707AACA-A2BD-EE0E-F80A-6F897D9F26A0}"/>
              </a:ext>
            </a:extLst>
          </p:cNvPr>
          <p:cNvSpPr/>
          <p:nvPr/>
        </p:nvSpPr>
        <p:spPr>
          <a:xfrm flipH="1">
            <a:off x="7992584" y="4710554"/>
            <a:ext cx="1509731" cy="289320"/>
          </a:xfrm>
          <a:prstGeom prst="wedgeRectCallout">
            <a:avLst>
              <a:gd name="adj1" fmla="val 58973"/>
              <a:gd name="adj2" fmla="val -16351"/>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Get Cat Photo</a:t>
            </a:r>
          </a:p>
        </p:txBody>
      </p:sp>
      <p:sp>
        <p:nvSpPr>
          <p:cNvPr id="18" name="Speech Bubble: Rectangle 17">
            <a:extLst>
              <a:ext uri="{FF2B5EF4-FFF2-40B4-BE49-F238E27FC236}">
                <a16:creationId xmlns:a16="http://schemas.microsoft.com/office/drawing/2014/main" id="{ECE02210-6035-4FE9-1008-626FE9A0233F}"/>
              </a:ext>
            </a:extLst>
          </p:cNvPr>
          <p:cNvSpPr/>
          <p:nvPr/>
        </p:nvSpPr>
        <p:spPr>
          <a:xfrm flipH="1">
            <a:off x="4783798" y="4657906"/>
            <a:ext cx="1509731" cy="399505"/>
          </a:xfrm>
          <a:prstGeom prst="wedgeRectCallou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Cat Photo </a:t>
            </a:r>
            <a:r>
              <a:rPr lang="en-GB" sz="1200" b="1" dirty="0">
                <a:solidFill>
                  <a:schemeClr val="tx1"/>
                </a:solidFill>
              </a:rPr>
              <a:t>IS</a:t>
            </a:r>
            <a:r>
              <a:rPr lang="en-GB" sz="1200" dirty="0">
                <a:solidFill>
                  <a:schemeClr val="tx1"/>
                </a:solidFill>
              </a:rPr>
              <a:t> in local cache.  </a:t>
            </a:r>
          </a:p>
        </p:txBody>
      </p:sp>
      <p:sp>
        <p:nvSpPr>
          <p:cNvPr id="22" name="Rectangle 21">
            <a:extLst>
              <a:ext uri="{FF2B5EF4-FFF2-40B4-BE49-F238E27FC236}">
                <a16:creationId xmlns:a16="http://schemas.microsoft.com/office/drawing/2014/main" id="{2A232560-38E1-F187-CA9B-FA5DDD81E9F4}"/>
              </a:ext>
            </a:extLst>
          </p:cNvPr>
          <p:cNvSpPr/>
          <p:nvPr/>
        </p:nvSpPr>
        <p:spPr>
          <a:xfrm>
            <a:off x="4797200" y="5160343"/>
            <a:ext cx="1620913" cy="399505"/>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12">
            <a:extLst>
              <a:ext uri="{FF2B5EF4-FFF2-40B4-BE49-F238E27FC236}">
                <a16:creationId xmlns:a16="http://schemas.microsoft.com/office/drawing/2014/main" id="{509FC196-59BE-881B-5A78-5D2F39B6F375}"/>
              </a:ext>
            </a:extLst>
          </p:cNvPr>
          <p:cNvSpPr txBox="1"/>
          <p:nvPr/>
        </p:nvSpPr>
        <p:spPr>
          <a:xfrm>
            <a:off x="5048152" y="5187434"/>
            <a:ext cx="830541" cy="338554"/>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effectLst/>
                <a:uLnTx/>
                <a:uFillTx/>
                <a:latin typeface="Montserrat" panose="00000500000000000000" pitchFamily="2" charset="0"/>
                <a:ea typeface="+mn-ea"/>
                <a:cs typeface="+mn-cs"/>
              </a:rPr>
              <a:t>cache</a:t>
            </a:r>
          </a:p>
        </p:txBody>
      </p:sp>
      <p:pic>
        <p:nvPicPr>
          <p:cNvPr id="26" name="Picture 25" descr="Logo, company name&#10;&#10;Description automatically generated">
            <a:extLst>
              <a:ext uri="{FF2B5EF4-FFF2-40B4-BE49-F238E27FC236}">
                <a16:creationId xmlns:a16="http://schemas.microsoft.com/office/drawing/2014/main" id="{86D56F57-A774-4AFA-0EE2-62D1D7EC8500}"/>
              </a:ext>
            </a:extLst>
          </p:cNvPr>
          <p:cNvPicPr>
            <a:picLocks noChangeAspect="1"/>
          </p:cNvPicPr>
          <p:nvPr/>
        </p:nvPicPr>
        <p:blipFill>
          <a:blip r:embed="rId6"/>
          <a:stretch>
            <a:fillRect/>
          </a:stretch>
        </p:blipFill>
        <p:spPr>
          <a:xfrm>
            <a:off x="4807960" y="5160343"/>
            <a:ext cx="374380" cy="374379"/>
          </a:xfrm>
          <a:prstGeom prst="rect">
            <a:avLst/>
          </a:prstGeom>
          <a:ln>
            <a:noFill/>
          </a:ln>
        </p:spPr>
      </p:pic>
      <p:pic>
        <p:nvPicPr>
          <p:cNvPr id="27" name="Picture 26" descr="Icon&#10;&#10;Description automatically generated">
            <a:extLst>
              <a:ext uri="{FF2B5EF4-FFF2-40B4-BE49-F238E27FC236}">
                <a16:creationId xmlns:a16="http://schemas.microsoft.com/office/drawing/2014/main" id="{240E56DA-8B86-A91F-05FD-50E31FFB4225}"/>
              </a:ext>
            </a:extLst>
          </p:cNvPr>
          <p:cNvPicPr>
            <a:picLocks noChangeAspect="1"/>
          </p:cNvPicPr>
          <p:nvPr/>
        </p:nvPicPr>
        <p:blipFill>
          <a:blip r:embed="rId7"/>
          <a:stretch>
            <a:fillRect/>
          </a:stretch>
        </p:blipFill>
        <p:spPr>
          <a:xfrm flipH="1">
            <a:off x="5694143" y="4872353"/>
            <a:ext cx="827193" cy="827193"/>
          </a:xfrm>
          <a:prstGeom prst="rect">
            <a:avLst/>
          </a:prstGeom>
        </p:spPr>
      </p:pic>
      <p:cxnSp>
        <p:nvCxnSpPr>
          <p:cNvPr id="28" name="Straight Connector 27">
            <a:extLst>
              <a:ext uri="{FF2B5EF4-FFF2-40B4-BE49-F238E27FC236}">
                <a16:creationId xmlns:a16="http://schemas.microsoft.com/office/drawing/2014/main" id="{4075FF2E-7AF4-D2DC-E24B-0F63439B5288}"/>
              </a:ext>
            </a:extLst>
          </p:cNvPr>
          <p:cNvCxnSpPr>
            <a:cxnSpLocks/>
          </p:cNvCxnSpPr>
          <p:nvPr/>
        </p:nvCxnSpPr>
        <p:spPr>
          <a:xfrm>
            <a:off x="6489290" y="5622097"/>
            <a:ext cx="134559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C0D9528-CCD3-BCD2-E928-744E8FE2756A}"/>
              </a:ext>
            </a:extLst>
          </p:cNvPr>
          <p:cNvCxnSpPr/>
          <p:nvPr/>
        </p:nvCxnSpPr>
        <p:spPr>
          <a:xfrm rot="10800000" flipV="1">
            <a:off x="6467995" y="5622097"/>
            <a:ext cx="1366887" cy="301214"/>
          </a:xfrm>
          <a:prstGeom prst="bentConnector3">
            <a:avLst>
              <a:gd name="adj1" fmla="val 120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Speech Bubble: Rectangle 31">
            <a:extLst>
              <a:ext uri="{FF2B5EF4-FFF2-40B4-BE49-F238E27FC236}">
                <a16:creationId xmlns:a16="http://schemas.microsoft.com/office/drawing/2014/main" id="{13B7F6A0-8813-9386-2DC1-46FF16B60CA5}"/>
              </a:ext>
            </a:extLst>
          </p:cNvPr>
          <p:cNvSpPr/>
          <p:nvPr/>
        </p:nvSpPr>
        <p:spPr>
          <a:xfrm flipH="1">
            <a:off x="8013957" y="5570453"/>
            <a:ext cx="1509731" cy="487949"/>
          </a:xfrm>
          <a:prstGeom prst="wedgeRectCallout">
            <a:avLst>
              <a:gd name="adj1" fmla="val 58973"/>
              <a:gd name="adj2" fmla="val -16351"/>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Get Cat Photo from Cache</a:t>
            </a:r>
          </a:p>
        </p:txBody>
      </p:sp>
      <p:grpSp>
        <p:nvGrpSpPr>
          <p:cNvPr id="41" name="Group 40">
            <a:extLst>
              <a:ext uri="{FF2B5EF4-FFF2-40B4-BE49-F238E27FC236}">
                <a16:creationId xmlns:a16="http://schemas.microsoft.com/office/drawing/2014/main" id="{DCF225E2-0A23-3BCA-4CB2-0CECCF8ECC6E}"/>
              </a:ext>
            </a:extLst>
          </p:cNvPr>
          <p:cNvGrpSpPr/>
          <p:nvPr/>
        </p:nvGrpSpPr>
        <p:grpSpPr>
          <a:xfrm>
            <a:off x="4753617" y="2369147"/>
            <a:ext cx="1620913" cy="891700"/>
            <a:chOff x="4801337" y="2348775"/>
            <a:chExt cx="1620913" cy="891700"/>
          </a:xfrm>
        </p:grpSpPr>
        <p:sp>
          <p:nvSpPr>
            <p:cNvPr id="16" name="Speech Bubble: Rectangle 15">
              <a:extLst>
                <a:ext uri="{FF2B5EF4-FFF2-40B4-BE49-F238E27FC236}">
                  <a16:creationId xmlns:a16="http://schemas.microsoft.com/office/drawing/2014/main" id="{B59FE910-60D5-D29D-5013-C91561E7C1ED}"/>
                </a:ext>
              </a:extLst>
            </p:cNvPr>
            <p:cNvSpPr/>
            <p:nvPr/>
          </p:nvSpPr>
          <p:spPr>
            <a:xfrm flipH="1">
              <a:off x="4811110" y="2348775"/>
              <a:ext cx="1509731" cy="399505"/>
            </a:xfrm>
            <a:prstGeom prst="wedgeRectCallou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Cat Photo </a:t>
              </a:r>
              <a:r>
                <a:rPr lang="en-GB" sz="1200" b="1" dirty="0">
                  <a:solidFill>
                    <a:schemeClr val="tx1"/>
                  </a:solidFill>
                </a:rPr>
                <a:t>not</a:t>
              </a:r>
              <a:r>
                <a:rPr lang="en-GB" sz="1200" dirty="0">
                  <a:solidFill>
                    <a:schemeClr val="tx1"/>
                  </a:solidFill>
                </a:rPr>
                <a:t> in local cache.  </a:t>
              </a:r>
            </a:p>
          </p:txBody>
        </p:sp>
        <p:sp>
          <p:nvSpPr>
            <p:cNvPr id="34" name="Rectangle 33">
              <a:extLst>
                <a:ext uri="{FF2B5EF4-FFF2-40B4-BE49-F238E27FC236}">
                  <a16:creationId xmlns:a16="http://schemas.microsoft.com/office/drawing/2014/main" id="{7D1A1574-C0B6-7F26-7E5B-61FAE6350F24}"/>
                </a:ext>
              </a:extLst>
            </p:cNvPr>
            <p:cNvSpPr/>
            <p:nvPr/>
          </p:nvSpPr>
          <p:spPr>
            <a:xfrm>
              <a:off x="4801337" y="2840970"/>
              <a:ext cx="1620913" cy="399505"/>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TextBox 12">
              <a:extLst>
                <a:ext uri="{FF2B5EF4-FFF2-40B4-BE49-F238E27FC236}">
                  <a16:creationId xmlns:a16="http://schemas.microsoft.com/office/drawing/2014/main" id="{D5F5D668-D47E-96BC-37D6-AC7EAA592463}"/>
                </a:ext>
              </a:extLst>
            </p:cNvPr>
            <p:cNvSpPr txBox="1"/>
            <p:nvPr/>
          </p:nvSpPr>
          <p:spPr>
            <a:xfrm>
              <a:off x="5052289" y="2868061"/>
              <a:ext cx="826799" cy="338554"/>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effectLst/>
                  <a:uLnTx/>
                  <a:uFillTx/>
                  <a:latin typeface="Montserrat" panose="00000500000000000000" pitchFamily="2" charset="0"/>
                  <a:ea typeface="+mn-ea"/>
                  <a:cs typeface="+mn-cs"/>
                </a:rPr>
                <a:t>cache</a:t>
              </a:r>
            </a:p>
          </p:txBody>
        </p:sp>
        <p:pic>
          <p:nvPicPr>
            <p:cNvPr id="37" name="Picture 36" descr="Logo, company name&#10;&#10;Description automatically generated">
              <a:extLst>
                <a:ext uri="{FF2B5EF4-FFF2-40B4-BE49-F238E27FC236}">
                  <a16:creationId xmlns:a16="http://schemas.microsoft.com/office/drawing/2014/main" id="{956B714E-C04C-A3B7-2B55-6C33A033CC67}"/>
                </a:ext>
              </a:extLst>
            </p:cNvPr>
            <p:cNvPicPr>
              <a:picLocks noChangeAspect="1"/>
            </p:cNvPicPr>
            <p:nvPr/>
          </p:nvPicPr>
          <p:blipFill>
            <a:blip r:embed="rId6"/>
            <a:stretch>
              <a:fillRect/>
            </a:stretch>
          </p:blipFill>
          <p:spPr>
            <a:xfrm>
              <a:off x="4812097" y="2840970"/>
              <a:ext cx="374380" cy="374379"/>
            </a:xfrm>
            <a:prstGeom prst="rect">
              <a:avLst/>
            </a:prstGeom>
            <a:ln>
              <a:noFill/>
            </a:ln>
          </p:spPr>
        </p:pic>
      </p:grpSp>
      <p:sp>
        <p:nvSpPr>
          <p:cNvPr id="11" name="Text Placeholder 1">
            <a:extLst>
              <a:ext uri="{FF2B5EF4-FFF2-40B4-BE49-F238E27FC236}">
                <a16:creationId xmlns:a16="http://schemas.microsoft.com/office/drawing/2014/main" id="{1C995733-3B0F-4899-099F-F40414E1383B}"/>
              </a:ext>
            </a:extLst>
          </p:cNvPr>
          <p:cNvSpPr txBox="1">
            <a:spLocks/>
          </p:cNvSpPr>
          <p:nvPr/>
        </p:nvSpPr>
        <p:spPr>
          <a:xfrm>
            <a:off x="1177047" y="376386"/>
            <a:ext cx="11478638" cy="4843463"/>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8"/>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8"/>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8"/>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8"/>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a:latin typeface="Montserrat Black" panose="00000A00000000000000" pitchFamily="2" charset="0"/>
              </a:rPr>
              <a:t>Guiding principles of RESTful architectures</a:t>
            </a:r>
            <a:endParaRPr lang="en-GB" sz="3600" dirty="0">
              <a:latin typeface="Montserrat Black" panose="00000A00000000000000" pitchFamily="2" charset="0"/>
            </a:endParaRPr>
          </a:p>
        </p:txBody>
      </p:sp>
      <p:sp>
        <p:nvSpPr>
          <p:cNvPr id="2" name="Slide Number Placeholder 1">
            <a:extLst>
              <a:ext uri="{FF2B5EF4-FFF2-40B4-BE49-F238E27FC236}">
                <a16:creationId xmlns:a16="http://schemas.microsoft.com/office/drawing/2014/main" id="{E5A815B1-17BE-9DD2-72A7-1EA7C9BD1F07}"/>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8</a:t>
            </a:fld>
            <a:endParaRPr lang="en-GB" sz="1000"/>
          </a:p>
        </p:txBody>
      </p:sp>
    </p:spTree>
    <p:extLst>
      <p:ext uri="{BB962C8B-B14F-4D97-AF65-F5344CB8AC3E}">
        <p14:creationId xmlns:p14="http://schemas.microsoft.com/office/powerpoint/2010/main" val="334101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right)">
                                      <p:cBhvr>
                                        <p:cTn id="26" dur="500"/>
                                        <p:tgtEl>
                                          <p:spTgt spid="4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14" grpId="0" animBg="1"/>
      <p:bldP spid="18" grpId="0" animBg="1"/>
      <p:bldP spid="22" grpId="0" animBg="1"/>
      <p:bldP spid="23"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338919A-BC78-B912-2C1C-9D0145AC5511}"/>
              </a:ext>
            </a:extLst>
          </p:cNvPr>
          <p:cNvSpPr/>
          <p:nvPr/>
        </p:nvSpPr>
        <p:spPr>
          <a:xfrm>
            <a:off x="623541" y="2906640"/>
            <a:ext cx="3429001" cy="2607126"/>
          </a:xfrm>
          <a:prstGeom prst="roundRect">
            <a:avLst/>
          </a:prstGeom>
          <a:solidFill>
            <a:srgbClr val="008000"/>
          </a:solidFill>
          <a:ln w="12700" cap="flat" cmpd="sng" algn="ctr">
            <a:solidFill>
              <a:schemeClr val="accent2">
                <a:lumMod val="50000"/>
              </a:schemeClr>
            </a:solidFill>
            <a:prstDash val="solid"/>
            <a:miter lim="800000"/>
          </a:ln>
          <a:effectLst/>
        </p:spPr>
        <p:txBody>
          <a:bodyPr rtlCol="0" anchor="t"/>
          <a:lstStyle/>
          <a:p>
            <a:pPr algn="ctr"/>
            <a:r>
              <a:rPr lang="en-GB" sz="3200" b="1" dirty="0">
                <a:solidFill>
                  <a:schemeClr val="bg1"/>
                </a:solidFill>
              </a:rPr>
              <a:t>Cacheable</a:t>
            </a:r>
          </a:p>
          <a:p>
            <a:pPr algn="ctr"/>
            <a:endParaRPr lang="en-GB" sz="2400" b="1" dirty="0">
              <a:solidFill>
                <a:schemeClr val="bg1"/>
              </a:solidFill>
            </a:endParaRPr>
          </a:p>
          <a:p>
            <a:pPr algn="ctr"/>
            <a:r>
              <a:rPr lang="en-GB" sz="2000" b="1" dirty="0">
                <a:solidFill>
                  <a:schemeClr val="bg1"/>
                </a:solidFill>
              </a:rPr>
              <a:t>Each response message must explicitly state if it can be cached or not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ontserrat" panose="00000500000000000000" pitchFamily="2" charset="0"/>
              <a:ea typeface="+mn-ea"/>
              <a:cs typeface="+mn-cs"/>
            </a:endParaRPr>
          </a:p>
        </p:txBody>
      </p:sp>
      <p:graphicFrame>
        <p:nvGraphicFramePr>
          <p:cNvPr id="3" name="Object 2">
            <a:extLst>
              <a:ext uri="{FF2B5EF4-FFF2-40B4-BE49-F238E27FC236}">
                <a16:creationId xmlns:a16="http://schemas.microsoft.com/office/drawing/2014/main" id="{6960CEF9-E2A6-2047-3D95-0985733A60C2}"/>
              </a:ext>
            </a:extLst>
          </p:cNvPr>
          <p:cNvGraphicFramePr>
            <a:graphicFrameLocks noChangeAspect="1"/>
          </p:cNvGraphicFramePr>
          <p:nvPr/>
        </p:nvGraphicFramePr>
        <p:xfrm>
          <a:off x="10325901" y="1174228"/>
          <a:ext cx="921385" cy="695497"/>
        </p:xfrm>
        <a:graphic>
          <a:graphicData uri="http://schemas.openxmlformats.org/presentationml/2006/ole">
            <mc:AlternateContent xmlns:mc="http://schemas.openxmlformats.org/markup-compatibility/2006">
              <mc:Choice xmlns:v="urn:schemas-microsoft-com:vml" Requires="v">
                <p:oleObj r:id="rId3" imgW="3936240" imgH="2971080" progId="">
                  <p:embed/>
                </p:oleObj>
              </mc:Choice>
              <mc:Fallback>
                <p:oleObj r:id="rId3" imgW="3936240" imgH="2971080" progId="">
                  <p:embed/>
                  <p:pic>
                    <p:nvPicPr>
                      <p:cNvPr id="3" name="Object 2">
                        <a:extLst>
                          <a:ext uri="{FF2B5EF4-FFF2-40B4-BE49-F238E27FC236}">
                            <a16:creationId xmlns:a16="http://schemas.microsoft.com/office/drawing/2014/main" id="{6960CEF9-E2A6-2047-3D95-0985733A60C2}"/>
                          </a:ext>
                        </a:extLst>
                      </p:cNvPr>
                      <p:cNvPicPr/>
                      <p:nvPr/>
                    </p:nvPicPr>
                    <p:blipFill>
                      <a:blip r:embed="rId4"/>
                      <a:stretch>
                        <a:fillRect/>
                      </a:stretch>
                    </p:blipFill>
                    <p:spPr>
                      <a:xfrm>
                        <a:off x="10325901" y="1174228"/>
                        <a:ext cx="921385" cy="695497"/>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FCE1F557-1976-E0A3-52FD-6C799ABECDC1}"/>
              </a:ext>
            </a:extLst>
          </p:cNvPr>
          <p:cNvSpPr txBox="1"/>
          <p:nvPr/>
        </p:nvSpPr>
        <p:spPr>
          <a:xfrm>
            <a:off x="5653611" y="1908926"/>
            <a:ext cx="1620913" cy="338554"/>
          </a:xfrm>
          <a:prstGeom prst="rect">
            <a:avLst/>
          </a:prstGeom>
          <a:noFill/>
        </p:spPr>
        <p:txBody>
          <a:bodyPr wrap="square">
            <a:spAutoFit/>
          </a:bodyPr>
          <a:lstStyle/>
          <a:p>
            <a:pPr algn="ctr"/>
            <a:r>
              <a:rPr lang="en-GB" sz="1600" b="1" dirty="0">
                <a:solidFill>
                  <a:schemeClr val="accent4">
                    <a:lumMod val="75000"/>
                  </a:schemeClr>
                </a:solidFill>
              </a:rPr>
              <a:t>Client</a:t>
            </a:r>
          </a:p>
        </p:txBody>
      </p:sp>
      <p:sp>
        <p:nvSpPr>
          <p:cNvPr id="8" name="TextBox 7">
            <a:extLst>
              <a:ext uri="{FF2B5EF4-FFF2-40B4-BE49-F238E27FC236}">
                <a16:creationId xmlns:a16="http://schemas.microsoft.com/office/drawing/2014/main" id="{D39AF03A-8FB9-DD38-DE72-2596935EF806}"/>
              </a:ext>
            </a:extLst>
          </p:cNvPr>
          <p:cNvSpPr txBox="1"/>
          <p:nvPr/>
        </p:nvSpPr>
        <p:spPr>
          <a:xfrm>
            <a:off x="9976138" y="1901671"/>
            <a:ext cx="1620913" cy="338554"/>
          </a:xfrm>
          <a:prstGeom prst="rect">
            <a:avLst/>
          </a:prstGeom>
          <a:noFill/>
        </p:spPr>
        <p:txBody>
          <a:bodyPr wrap="square">
            <a:spAutoFit/>
          </a:bodyPr>
          <a:lstStyle/>
          <a:p>
            <a:pPr algn="ctr"/>
            <a:r>
              <a:rPr lang="en-GB" sz="1600" b="1" dirty="0">
                <a:solidFill>
                  <a:schemeClr val="accent4">
                    <a:lumMod val="75000"/>
                  </a:schemeClr>
                </a:solidFill>
              </a:rPr>
              <a:t>Server</a:t>
            </a:r>
          </a:p>
        </p:txBody>
      </p:sp>
      <p:pic>
        <p:nvPicPr>
          <p:cNvPr id="9" name="Picture 8">
            <a:extLst>
              <a:ext uri="{FF2B5EF4-FFF2-40B4-BE49-F238E27FC236}">
                <a16:creationId xmlns:a16="http://schemas.microsoft.com/office/drawing/2014/main" id="{A98CC616-4FFF-791E-556B-B05A65C95B1B}"/>
              </a:ext>
            </a:extLst>
          </p:cNvPr>
          <p:cNvPicPr>
            <a:picLocks noChangeAspect="1"/>
          </p:cNvPicPr>
          <p:nvPr/>
        </p:nvPicPr>
        <p:blipFill>
          <a:blip r:embed="rId5"/>
          <a:stretch>
            <a:fillRect/>
          </a:stretch>
        </p:blipFill>
        <p:spPr>
          <a:xfrm>
            <a:off x="5929372" y="1002229"/>
            <a:ext cx="1036098" cy="1036098"/>
          </a:xfrm>
          <a:prstGeom prst="rect">
            <a:avLst/>
          </a:prstGeom>
        </p:spPr>
      </p:pic>
      <p:sp>
        <p:nvSpPr>
          <p:cNvPr id="24" name="Arrow: Right 23">
            <a:extLst>
              <a:ext uri="{FF2B5EF4-FFF2-40B4-BE49-F238E27FC236}">
                <a16:creationId xmlns:a16="http://schemas.microsoft.com/office/drawing/2014/main" id="{D66E086F-0740-A276-A4D9-4E8F1E2FE408}"/>
              </a:ext>
            </a:extLst>
          </p:cNvPr>
          <p:cNvSpPr/>
          <p:nvPr/>
        </p:nvSpPr>
        <p:spPr>
          <a:xfrm>
            <a:off x="6453925" y="3161768"/>
            <a:ext cx="4273346" cy="399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accent5">
                    <a:lumMod val="75000"/>
                  </a:schemeClr>
                </a:solidFill>
              </a:rPr>
              <a:t>Dog Photo</a:t>
            </a:r>
          </a:p>
        </p:txBody>
      </p:sp>
      <p:sp>
        <p:nvSpPr>
          <p:cNvPr id="25" name="Arrow: Right 24">
            <a:extLst>
              <a:ext uri="{FF2B5EF4-FFF2-40B4-BE49-F238E27FC236}">
                <a16:creationId xmlns:a16="http://schemas.microsoft.com/office/drawing/2014/main" id="{9B09139F-4939-82FE-B7CA-E44FBBA28836}"/>
              </a:ext>
            </a:extLst>
          </p:cNvPr>
          <p:cNvSpPr/>
          <p:nvPr/>
        </p:nvSpPr>
        <p:spPr>
          <a:xfrm flipH="1">
            <a:off x="6477214" y="3506132"/>
            <a:ext cx="4273346" cy="399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   RESPONSE – </a:t>
            </a:r>
            <a:r>
              <a:rPr lang="en-GB" sz="1600" b="1" dirty="0">
                <a:solidFill>
                  <a:srgbClr val="FF0000"/>
                </a:solidFill>
              </a:rPr>
              <a:t>Not</a:t>
            </a:r>
            <a:r>
              <a:rPr lang="en-GB" sz="1600" dirty="0">
                <a:solidFill>
                  <a:srgbClr val="FF0000"/>
                </a:solidFill>
              </a:rPr>
              <a:t> </a:t>
            </a:r>
            <a:r>
              <a:rPr lang="en-GB" sz="1600" b="1" dirty="0">
                <a:solidFill>
                  <a:srgbClr val="FF0000"/>
                </a:solidFill>
              </a:rPr>
              <a:t>Cacheable</a:t>
            </a:r>
            <a:endParaRPr lang="en-GB" sz="1600" dirty="0">
              <a:solidFill>
                <a:srgbClr val="FF0000"/>
              </a:solidFill>
            </a:endParaRPr>
          </a:p>
        </p:txBody>
      </p:sp>
      <p:cxnSp>
        <p:nvCxnSpPr>
          <p:cNvPr id="44" name="Straight Connector 43">
            <a:extLst>
              <a:ext uri="{FF2B5EF4-FFF2-40B4-BE49-F238E27FC236}">
                <a16:creationId xmlns:a16="http://schemas.microsoft.com/office/drawing/2014/main" id="{A3347AB6-4191-EE8C-33AD-D0E2693F72C7}"/>
              </a:ext>
            </a:extLst>
          </p:cNvPr>
          <p:cNvCxnSpPr>
            <a:cxnSpLocks/>
          </p:cNvCxnSpPr>
          <p:nvPr/>
        </p:nvCxnSpPr>
        <p:spPr>
          <a:xfrm>
            <a:off x="6464068" y="2333542"/>
            <a:ext cx="393" cy="43899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BF46E8-AAA8-4B15-D36B-6D92E5865FD8}"/>
              </a:ext>
            </a:extLst>
          </p:cNvPr>
          <p:cNvCxnSpPr>
            <a:cxnSpLocks/>
          </p:cNvCxnSpPr>
          <p:nvPr/>
        </p:nvCxnSpPr>
        <p:spPr>
          <a:xfrm>
            <a:off x="10786595" y="2326287"/>
            <a:ext cx="0" cy="439724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954D17D-1BA1-81DA-A3FC-B46E9E7B32EB}"/>
              </a:ext>
            </a:extLst>
          </p:cNvPr>
          <p:cNvSpPr/>
          <p:nvPr/>
        </p:nvSpPr>
        <p:spPr>
          <a:xfrm>
            <a:off x="4822252" y="3244048"/>
            <a:ext cx="1620913" cy="399505"/>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12">
            <a:extLst>
              <a:ext uri="{FF2B5EF4-FFF2-40B4-BE49-F238E27FC236}">
                <a16:creationId xmlns:a16="http://schemas.microsoft.com/office/drawing/2014/main" id="{DF2D7AE6-5F06-7D77-96D6-742D05E8A4F2}"/>
              </a:ext>
            </a:extLst>
          </p:cNvPr>
          <p:cNvSpPr txBox="1"/>
          <p:nvPr/>
        </p:nvSpPr>
        <p:spPr>
          <a:xfrm>
            <a:off x="5073204" y="3271139"/>
            <a:ext cx="807041" cy="338554"/>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effectLst/>
                <a:uLnTx/>
                <a:uFillTx/>
                <a:latin typeface="Montserrat" panose="00000500000000000000" pitchFamily="2" charset="0"/>
                <a:ea typeface="+mn-ea"/>
                <a:cs typeface="+mn-cs"/>
              </a:rPr>
              <a:t>cache</a:t>
            </a:r>
          </a:p>
        </p:txBody>
      </p:sp>
      <p:pic>
        <p:nvPicPr>
          <p:cNvPr id="30" name="Picture 29" descr="Logo, company name&#10;&#10;Description automatically generated">
            <a:extLst>
              <a:ext uri="{FF2B5EF4-FFF2-40B4-BE49-F238E27FC236}">
                <a16:creationId xmlns:a16="http://schemas.microsoft.com/office/drawing/2014/main" id="{F91D0D9E-8C55-2617-2CEF-C762D1D6D13F}"/>
              </a:ext>
            </a:extLst>
          </p:cNvPr>
          <p:cNvPicPr>
            <a:picLocks noChangeAspect="1"/>
          </p:cNvPicPr>
          <p:nvPr/>
        </p:nvPicPr>
        <p:blipFill>
          <a:blip r:embed="rId6"/>
          <a:stretch>
            <a:fillRect/>
          </a:stretch>
        </p:blipFill>
        <p:spPr>
          <a:xfrm>
            <a:off x="4833012" y="3244048"/>
            <a:ext cx="374380" cy="374379"/>
          </a:xfrm>
          <a:prstGeom prst="rect">
            <a:avLst/>
          </a:prstGeom>
          <a:ln>
            <a:noFill/>
          </a:ln>
        </p:spPr>
      </p:pic>
      <p:sp>
        <p:nvSpPr>
          <p:cNvPr id="16" name="Speech Bubble: Rectangle 15">
            <a:extLst>
              <a:ext uri="{FF2B5EF4-FFF2-40B4-BE49-F238E27FC236}">
                <a16:creationId xmlns:a16="http://schemas.microsoft.com/office/drawing/2014/main" id="{B59FE910-60D5-D29D-5013-C91561E7C1ED}"/>
              </a:ext>
            </a:extLst>
          </p:cNvPr>
          <p:cNvSpPr/>
          <p:nvPr/>
        </p:nvSpPr>
        <p:spPr>
          <a:xfrm flipH="1">
            <a:off x="4833009" y="2762263"/>
            <a:ext cx="1509731" cy="399505"/>
          </a:xfrm>
          <a:prstGeom prst="wedgeRectCallou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Dog Photo </a:t>
            </a:r>
            <a:r>
              <a:rPr lang="en-GB" sz="1200" b="1" dirty="0">
                <a:solidFill>
                  <a:schemeClr val="tx1"/>
                </a:solidFill>
              </a:rPr>
              <a:t>not</a:t>
            </a:r>
            <a:r>
              <a:rPr lang="en-GB" sz="1200" dirty="0">
                <a:solidFill>
                  <a:schemeClr val="tx1"/>
                </a:solidFill>
              </a:rPr>
              <a:t> in local cache.  </a:t>
            </a:r>
          </a:p>
        </p:txBody>
      </p:sp>
      <p:pic>
        <p:nvPicPr>
          <p:cNvPr id="33" name="Picture 32" descr="Icon&#10;&#10;Description automatically generated">
            <a:extLst>
              <a:ext uri="{FF2B5EF4-FFF2-40B4-BE49-F238E27FC236}">
                <a16:creationId xmlns:a16="http://schemas.microsoft.com/office/drawing/2014/main" id="{7A42A269-F8B3-51AB-AA44-D1F5FD2290D2}"/>
              </a:ext>
            </a:extLst>
          </p:cNvPr>
          <p:cNvPicPr>
            <a:picLocks noChangeAspect="1"/>
          </p:cNvPicPr>
          <p:nvPr/>
        </p:nvPicPr>
        <p:blipFill>
          <a:blip r:embed="rId7"/>
          <a:stretch>
            <a:fillRect/>
          </a:stretch>
        </p:blipFill>
        <p:spPr>
          <a:xfrm>
            <a:off x="9737025" y="3361520"/>
            <a:ext cx="739332" cy="739332"/>
          </a:xfrm>
          <a:prstGeom prst="rect">
            <a:avLst/>
          </a:prstGeom>
        </p:spPr>
      </p:pic>
      <p:cxnSp>
        <p:nvCxnSpPr>
          <p:cNvPr id="48" name="Straight Connector 47">
            <a:extLst>
              <a:ext uri="{FF2B5EF4-FFF2-40B4-BE49-F238E27FC236}">
                <a16:creationId xmlns:a16="http://schemas.microsoft.com/office/drawing/2014/main" id="{905097AC-7C1D-A993-5180-B1C93D739C58}"/>
              </a:ext>
            </a:extLst>
          </p:cNvPr>
          <p:cNvCxnSpPr>
            <a:cxnSpLocks/>
          </p:cNvCxnSpPr>
          <p:nvPr/>
        </p:nvCxnSpPr>
        <p:spPr>
          <a:xfrm>
            <a:off x="6464461" y="2634001"/>
            <a:ext cx="134559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8EB161EB-25AA-22BD-8095-79407C80CC75}"/>
              </a:ext>
            </a:extLst>
          </p:cNvPr>
          <p:cNvCxnSpPr/>
          <p:nvPr/>
        </p:nvCxnSpPr>
        <p:spPr>
          <a:xfrm rot="10800000" flipV="1">
            <a:off x="6443166" y="2634001"/>
            <a:ext cx="1366887" cy="301214"/>
          </a:xfrm>
          <a:prstGeom prst="bentConnector3">
            <a:avLst>
              <a:gd name="adj1" fmla="val 120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Speech Bubble: Rectangle 53">
            <a:extLst>
              <a:ext uri="{FF2B5EF4-FFF2-40B4-BE49-F238E27FC236}">
                <a16:creationId xmlns:a16="http://schemas.microsoft.com/office/drawing/2014/main" id="{81ED56D7-15F6-BA32-E9F8-5AEDFE4A57BB}"/>
              </a:ext>
            </a:extLst>
          </p:cNvPr>
          <p:cNvSpPr/>
          <p:nvPr/>
        </p:nvSpPr>
        <p:spPr>
          <a:xfrm flipH="1">
            <a:off x="7989129" y="2582358"/>
            <a:ext cx="1509731" cy="289320"/>
          </a:xfrm>
          <a:prstGeom prst="wedgeRectCallout">
            <a:avLst>
              <a:gd name="adj1" fmla="val 58973"/>
              <a:gd name="adj2" fmla="val -16351"/>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Get Dog Photo</a:t>
            </a:r>
          </a:p>
        </p:txBody>
      </p:sp>
      <p:sp>
        <p:nvSpPr>
          <p:cNvPr id="69" name="Text Placeholder 1">
            <a:extLst>
              <a:ext uri="{FF2B5EF4-FFF2-40B4-BE49-F238E27FC236}">
                <a16:creationId xmlns:a16="http://schemas.microsoft.com/office/drawing/2014/main" id="{EA21769D-B312-B4E5-F2FD-55248F561808}"/>
              </a:ext>
            </a:extLst>
          </p:cNvPr>
          <p:cNvSpPr txBox="1">
            <a:spLocks/>
          </p:cNvSpPr>
          <p:nvPr/>
        </p:nvSpPr>
        <p:spPr>
          <a:xfrm>
            <a:off x="6965469" y="1529693"/>
            <a:ext cx="3360431" cy="34003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0" i="0" kern="1200" cap="none" baseline="0">
                <a:solidFill>
                  <a:srgbClr val="004050"/>
                </a:solidFill>
                <a:latin typeface="Krana Fat B" panose="00000B00000000000000" pitchFamily="50"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solidFill>
                  <a:srgbClr val="F3622C"/>
                </a:solidFill>
                <a:latin typeface="Montserrat Black" panose="00000A00000000000000" pitchFamily="2" charset="0"/>
              </a:rPr>
              <a:t>Not Cacheable </a:t>
            </a:r>
            <a:br>
              <a:rPr lang="en-GB" sz="2400" dirty="0">
                <a:solidFill>
                  <a:srgbClr val="F3622C"/>
                </a:solidFill>
                <a:latin typeface="Montserrat Black" panose="00000A00000000000000" pitchFamily="2" charset="0"/>
              </a:rPr>
            </a:br>
            <a:r>
              <a:rPr lang="en-GB" sz="2400" dirty="0">
                <a:solidFill>
                  <a:schemeClr val="tx1"/>
                </a:solidFill>
                <a:latin typeface="Montserrat Black" panose="00000A00000000000000" pitchFamily="2" charset="0"/>
              </a:rPr>
              <a:t>(no-cache)</a:t>
            </a:r>
          </a:p>
        </p:txBody>
      </p:sp>
      <p:sp>
        <p:nvSpPr>
          <p:cNvPr id="90" name="Arrow: Right 89">
            <a:extLst>
              <a:ext uri="{FF2B5EF4-FFF2-40B4-BE49-F238E27FC236}">
                <a16:creationId xmlns:a16="http://schemas.microsoft.com/office/drawing/2014/main" id="{B1EC92B2-90EA-1451-F20B-4A505EC6D940}"/>
              </a:ext>
            </a:extLst>
          </p:cNvPr>
          <p:cNvSpPr/>
          <p:nvPr/>
        </p:nvSpPr>
        <p:spPr>
          <a:xfrm>
            <a:off x="6468676" y="5152803"/>
            <a:ext cx="4273346" cy="399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a:t>
            </a:r>
            <a:r>
              <a:rPr lang="en-GB" sz="1600" b="1" dirty="0">
                <a:solidFill>
                  <a:schemeClr val="accent5">
                    <a:lumMod val="75000"/>
                  </a:schemeClr>
                </a:solidFill>
              </a:rPr>
              <a:t>Dog Photo</a:t>
            </a:r>
          </a:p>
        </p:txBody>
      </p:sp>
      <p:sp>
        <p:nvSpPr>
          <p:cNvPr id="91" name="Arrow: Right 90">
            <a:extLst>
              <a:ext uri="{FF2B5EF4-FFF2-40B4-BE49-F238E27FC236}">
                <a16:creationId xmlns:a16="http://schemas.microsoft.com/office/drawing/2014/main" id="{00002B59-5036-148F-29A7-0D146F49F332}"/>
              </a:ext>
            </a:extLst>
          </p:cNvPr>
          <p:cNvSpPr/>
          <p:nvPr/>
        </p:nvSpPr>
        <p:spPr>
          <a:xfrm flipH="1">
            <a:off x="6491965" y="5497167"/>
            <a:ext cx="4273346" cy="399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t>   RESPONSE – </a:t>
            </a:r>
            <a:r>
              <a:rPr lang="en-GB" sz="1600" b="1" dirty="0">
                <a:solidFill>
                  <a:srgbClr val="FF0000"/>
                </a:solidFill>
              </a:rPr>
              <a:t>Not</a:t>
            </a:r>
            <a:r>
              <a:rPr lang="en-GB" sz="1600" dirty="0">
                <a:solidFill>
                  <a:srgbClr val="FF0000"/>
                </a:solidFill>
              </a:rPr>
              <a:t> </a:t>
            </a:r>
            <a:r>
              <a:rPr lang="en-GB" sz="1600" b="1" dirty="0">
                <a:solidFill>
                  <a:srgbClr val="FF0000"/>
                </a:solidFill>
              </a:rPr>
              <a:t>Cacheable</a:t>
            </a:r>
            <a:endParaRPr lang="en-GB" sz="1600" dirty="0">
              <a:solidFill>
                <a:srgbClr val="FF0000"/>
              </a:solidFill>
            </a:endParaRPr>
          </a:p>
        </p:txBody>
      </p:sp>
      <p:sp>
        <p:nvSpPr>
          <p:cNvPr id="92" name="Rectangle 91">
            <a:extLst>
              <a:ext uri="{FF2B5EF4-FFF2-40B4-BE49-F238E27FC236}">
                <a16:creationId xmlns:a16="http://schemas.microsoft.com/office/drawing/2014/main" id="{2A572B6B-1BCE-075C-EAC0-777991782EA4}"/>
              </a:ext>
            </a:extLst>
          </p:cNvPr>
          <p:cNvSpPr/>
          <p:nvPr/>
        </p:nvSpPr>
        <p:spPr>
          <a:xfrm>
            <a:off x="4837003" y="5235083"/>
            <a:ext cx="1620913" cy="399505"/>
          </a:xfrm>
          <a:prstGeom prst="rect">
            <a:avLst/>
          </a:prstGeom>
          <a:solidFill>
            <a:srgbClr val="CCCCF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12">
            <a:extLst>
              <a:ext uri="{FF2B5EF4-FFF2-40B4-BE49-F238E27FC236}">
                <a16:creationId xmlns:a16="http://schemas.microsoft.com/office/drawing/2014/main" id="{90E35192-4249-C2C6-BA60-9B7511DC6E20}"/>
              </a:ext>
            </a:extLst>
          </p:cNvPr>
          <p:cNvSpPr txBox="1"/>
          <p:nvPr/>
        </p:nvSpPr>
        <p:spPr>
          <a:xfrm>
            <a:off x="5030549" y="5262174"/>
            <a:ext cx="918649" cy="338554"/>
          </a:xfrm>
          <a:prstGeom prst="rect">
            <a:avLst/>
          </a:prstGeom>
          <a:noFill/>
          <a:ln w="12700">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effectLst/>
                <a:uLnTx/>
                <a:uFillTx/>
                <a:latin typeface="Montserrat" panose="00000500000000000000" pitchFamily="2" charset="0"/>
                <a:ea typeface="+mn-ea"/>
                <a:cs typeface="+mn-cs"/>
              </a:rPr>
              <a:t>cache</a:t>
            </a:r>
          </a:p>
        </p:txBody>
      </p:sp>
      <p:pic>
        <p:nvPicPr>
          <p:cNvPr id="94" name="Picture 93" descr="Logo, company name&#10;&#10;Description automatically generated">
            <a:extLst>
              <a:ext uri="{FF2B5EF4-FFF2-40B4-BE49-F238E27FC236}">
                <a16:creationId xmlns:a16="http://schemas.microsoft.com/office/drawing/2014/main" id="{85E8D2F8-E288-9D49-86C6-733D5B1A46B3}"/>
              </a:ext>
            </a:extLst>
          </p:cNvPr>
          <p:cNvPicPr>
            <a:picLocks noChangeAspect="1"/>
          </p:cNvPicPr>
          <p:nvPr/>
        </p:nvPicPr>
        <p:blipFill>
          <a:blip r:embed="rId6"/>
          <a:stretch>
            <a:fillRect/>
          </a:stretch>
        </p:blipFill>
        <p:spPr>
          <a:xfrm>
            <a:off x="4847763" y="5235083"/>
            <a:ext cx="374380" cy="374379"/>
          </a:xfrm>
          <a:prstGeom prst="rect">
            <a:avLst/>
          </a:prstGeom>
          <a:ln>
            <a:noFill/>
          </a:ln>
        </p:spPr>
      </p:pic>
      <p:sp>
        <p:nvSpPr>
          <p:cNvPr id="95" name="Speech Bubble: Rectangle 94">
            <a:extLst>
              <a:ext uri="{FF2B5EF4-FFF2-40B4-BE49-F238E27FC236}">
                <a16:creationId xmlns:a16="http://schemas.microsoft.com/office/drawing/2014/main" id="{8151C2C8-EFD8-2412-F3F3-9FB6BB06E277}"/>
              </a:ext>
            </a:extLst>
          </p:cNvPr>
          <p:cNvSpPr/>
          <p:nvPr/>
        </p:nvSpPr>
        <p:spPr>
          <a:xfrm flipH="1">
            <a:off x="4847760" y="4753298"/>
            <a:ext cx="1509731" cy="399505"/>
          </a:xfrm>
          <a:prstGeom prst="wedgeRectCallou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Dog Photo </a:t>
            </a:r>
            <a:r>
              <a:rPr lang="en-GB" sz="1200" b="1" dirty="0">
                <a:solidFill>
                  <a:schemeClr val="tx1"/>
                </a:solidFill>
              </a:rPr>
              <a:t>not</a:t>
            </a:r>
            <a:r>
              <a:rPr lang="en-GB" sz="1200" dirty="0">
                <a:solidFill>
                  <a:schemeClr val="tx1"/>
                </a:solidFill>
              </a:rPr>
              <a:t> in local cache.  </a:t>
            </a:r>
          </a:p>
        </p:txBody>
      </p:sp>
      <p:pic>
        <p:nvPicPr>
          <p:cNvPr id="96" name="Picture 95" descr="Icon&#10;&#10;Description automatically generated">
            <a:extLst>
              <a:ext uri="{FF2B5EF4-FFF2-40B4-BE49-F238E27FC236}">
                <a16:creationId xmlns:a16="http://schemas.microsoft.com/office/drawing/2014/main" id="{BCD9541A-E695-D5F2-5853-F130D8E76A36}"/>
              </a:ext>
            </a:extLst>
          </p:cNvPr>
          <p:cNvPicPr>
            <a:picLocks noChangeAspect="1"/>
          </p:cNvPicPr>
          <p:nvPr/>
        </p:nvPicPr>
        <p:blipFill>
          <a:blip r:embed="rId7"/>
          <a:stretch>
            <a:fillRect/>
          </a:stretch>
        </p:blipFill>
        <p:spPr>
          <a:xfrm>
            <a:off x="9751776" y="5352555"/>
            <a:ext cx="739332" cy="739332"/>
          </a:xfrm>
          <a:prstGeom prst="rect">
            <a:avLst/>
          </a:prstGeom>
        </p:spPr>
      </p:pic>
      <p:cxnSp>
        <p:nvCxnSpPr>
          <p:cNvPr id="97" name="Straight Connector 96">
            <a:extLst>
              <a:ext uri="{FF2B5EF4-FFF2-40B4-BE49-F238E27FC236}">
                <a16:creationId xmlns:a16="http://schemas.microsoft.com/office/drawing/2014/main" id="{FC43461B-1E9C-6187-2E2B-10AAFA7F61D7}"/>
              </a:ext>
            </a:extLst>
          </p:cNvPr>
          <p:cNvCxnSpPr>
            <a:cxnSpLocks/>
          </p:cNvCxnSpPr>
          <p:nvPr/>
        </p:nvCxnSpPr>
        <p:spPr>
          <a:xfrm>
            <a:off x="6479212" y="4625036"/>
            <a:ext cx="134559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29FA16F-1998-6D14-0BA7-8E0C63151C8E}"/>
              </a:ext>
            </a:extLst>
          </p:cNvPr>
          <p:cNvCxnSpPr/>
          <p:nvPr/>
        </p:nvCxnSpPr>
        <p:spPr>
          <a:xfrm rot="10800000" flipV="1">
            <a:off x="6457917" y="4625036"/>
            <a:ext cx="1366887" cy="301214"/>
          </a:xfrm>
          <a:prstGeom prst="bentConnector3">
            <a:avLst>
              <a:gd name="adj1" fmla="val 120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9" name="Speech Bubble: Rectangle 98">
            <a:extLst>
              <a:ext uri="{FF2B5EF4-FFF2-40B4-BE49-F238E27FC236}">
                <a16:creationId xmlns:a16="http://schemas.microsoft.com/office/drawing/2014/main" id="{4A54D4AC-BE76-AABA-AE37-D14D3A28094D}"/>
              </a:ext>
            </a:extLst>
          </p:cNvPr>
          <p:cNvSpPr/>
          <p:nvPr/>
        </p:nvSpPr>
        <p:spPr>
          <a:xfrm flipH="1">
            <a:off x="8003880" y="4573393"/>
            <a:ext cx="1509731" cy="289320"/>
          </a:xfrm>
          <a:prstGeom prst="wedgeRectCallout">
            <a:avLst>
              <a:gd name="adj1" fmla="val 58973"/>
              <a:gd name="adj2" fmla="val -16351"/>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Get Dog Photo</a:t>
            </a:r>
          </a:p>
        </p:txBody>
      </p:sp>
      <p:sp>
        <p:nvSpPr>
          <p:cNvPr id="4" name="Text Placeholder 1">
            <a:extLst>
              <a:ext uri="{FF2B5EF4-FFF2-40B4-BE49-F238E27FC236}">
                <a16:creationId xmlns:a16="http://schemas.microsoft.com/office/drawing/2014/main" id="{ECEEECF6-E3B7-9171-1A01-834FC45F0796}"/>
              </a:ext>
            </a:extLst>
          </p:cNvPr>
          <p:cNvSpPr txBox="1">
            <a:spLocks/>
          </p:cNvSpPr>
          <p:nvPr/>
        </p:nvSpPr>
        <p:spPr>
          <a:xfrm>
            <a:off x="1177047" y="376386"/>
            <a:ext cx="11478638" cy="4843463"/>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8"/>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8"/>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8"/>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8"/>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a:latin typeface="Montserrat Black" panose="00000A00000000000000" pitchFamily="2" charset="0"/>
              </a:rPr>
              <a:t>Guiding principles of RESTful architectures</a:t>
            </a:r>
            <a:endParaRPr lang="en-GB" sz="3600" dirty="0">
              <a:latin typeface="Montserrat Black" panose="00000A00000000000000" pitchFamily="2" charset="0"/>
            </a:endParaRPr>
          </a:p>
        </p:txBody>
      </p:sp>
      <p:sp>
        <p:nvSpPr>
          <p:cNvPr id="2" name="Slide Number Placeholder 1">
            <a:extLst>
              <a:ext uri="{FF2B5EF4-FFF2-40B4-BE49-F238E27FC236}">
                <a16:creationId xmlns:a16="http://schemas.microsoft.com/office/drawing/2014/main" id="{7500A3D7-15C9-C8FD-985D-4B1824F381DA}"/>
              </a:ext>
            </a:extLst>
          </p:cNvPr>
          <p:cNvSpPr txBox="1">
            <a:spLocks/>
          </p:cNvSpPr>
          <p:nvPr/>
        </p:nvSpPr>
        <p:spPr>
          <a:xfrm>
            <a:off x="11799258" y="6511672"/>
            <a:ext cx="785483" cy="180000"/>
          </a:xfrm>
          <a:prstGeom prst="rect">
            <a:avLst/>
          </a:prstGeom>
        </p:spPr>
        <p:txBody>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z="1000" smtClean="0"/>
              <a:pPr/>
              <a:t>9</a:t>
            </a:fld>
            <a:endParaRPr lang="en-GB" sz="1000"/>
          </a:p>
        </p:txBody>
      </p:sp>
    </p:spTree>
    <p:extLst>
      <p:ext uri="{BB962C8B-B14F-4D97-AF65-F5344CB8AC3E}">
        <p14:creationId xmlns:p14="http://schemas.microsoft.com/office/powerpoint/2010/main" val="156474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par>
                                <p:cTn id="36" presetID="22" presetClass="entr" presetSubtype="2"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righ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fade">
                                      <p:cBhvr>
                                        <p:cTn id="43" dur="500"/>
                                        <p:tgtEl>
                                          <p:spTgt spid="97"/>
                                        </p:tgtEl>
                                      </p:cBhvr>
                                    </p:animEffect>
                                  </p:childTnLst>
                                </p:cTn>
                              </p:par>
                              <p:par>
                                <p:cTn id="44" presetID="10" presetClass="entr" presetSubtype="0" fill="hold"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fade">
                                      <p:cBhvr>
                                        <p:cTn id="53" dur="500"/>
                                        <p:tgtEl>
                                          <p:spTgt spid="9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fade">
                                      <p:cBhvr>
                                        <p:cTn id="56" dur="500"/>
                                        <p:tgtEl>
                                          <p:spTgt spid="93"/>
                                        </p:tgtEl>
                                      </p:cBhvr>
                                    </p:animEffect>
                                  </p:childTnLst>
                                </p:cTn>
                              </p:par>
                              <p:par>
                                <p:cTn id="57" presetID="10" presetClass="entr" presetSubtype="0" fill="hold" nodeType="with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fade">
                                      <p:cBhvr>
                                        <p:cTn id="59" dur="500"/>
                                        <p:tgtEl>
                                          <p:spTgt spid="9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fade">
                                      <p:cBhvr>
                                        <p:cTn id="62" dur="500"/>
                                        <p:tgtEl>
                                          <p:spTgt spid="9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left)">
                                      <p:cBhvr>
                                        <p:cTn id="67" dur="500"/>
                                        <p:tgtEl>
                                          <p:spTgt spid="90"/>
                                        </p:tgtEl>
                                      </p:cBhvr>
                                    </p:animEffect>
                                  </p:childTnLst>
                                </p:cTn>
                              </p:par>
                            </p:childTnLst>
                          </p:cTn>
                        </p:par>
                        <p:par>
                          <p:cTn id="68" fill="hold">
                            <p:stCondLst>
                              <p:cond delay="500"/>
                            </p:stCondLst>
                            <p:childTnLst>
                              <p:par>
                                <p:cTn id="69" presetID="22" presetClass="entr" presetSubtype="2" fill="hold" nodeType="after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wipe(right)">
                                      <p:cBhvr>
                                        <p:cTn id="71" dur="500"/>
                                        <p:tgtEl>
                                          <p:spTgt spid="96"/>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right)">
                                      <p:cBhvr>
                                        <p:cTn id="7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6" grpId="0" animBg="1"/>
      <p:bldP spid="31" grpId="0"/>
      <p:bldP spid="16" grpId="0" animBg="1"/>
      <p:bldP spid="54" grpId="0" animBg="1"/>
      <p:bldP spid="90" grpId="0" animBg="1"/>
      <p:bldP spid="91" grpId="0" animBg="1"/>
      <p:bldP spid="92" grpId="0" animBg="1"/>
      <p:bldP spid="93" grpId="0"/>
      <p:bldP spid="95" grpId="0" animBg="1"/>
      <p:bldP spid="99" grpId="0" animBg="1"/>
    </p:bldLst>
  </p:timing>
</p:sld>
</file>

<file path=ppt/theme/theme1.xml><?xml version="1.0" encoding="utf-8"?>
<a:theme xmlns:a="http://schemas.openxmlformats.org/drawingml/2006/main" name="PowerPoint innit">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PowerPoint innit" id="{FC740445-7AFD-4C9C-86E6-6164802044EC}" vid="{D44365B1-9612-4C7D-820D-C4FE7CAAA8F5}"/>
    </a:ext>
  </a:extLst>
</a:theme>
</file>

<file path=ppt/theme/theme2.xml><?xml version="1.0" encoding="utf-8"?>
<a:theme xmlns:a="http://schemas.openxmlformats.org/drawingml/2006/main" name="Master_Red_and_Purpl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_Yellow_and_Orang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72ada90-4dd0-4564-a8e0-76a57607cc1a">
      <Terms xmlns="http://schemas.microsoft.com/office/infopath/2007/PartnerControls"/>
    </lcf76f155ced4ddcb4097134ff3c332f>
    <TaxCatchAll xmlns="1e3cbb6c-5623-422c-9405-1212dff9734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78AB19EC7662649BADECA300125D93F" ma:contentTypeVersion="12" ma:contentTypeDescription="Create a new document." ma:contentTypeScope="" ma:versionID="3d65ce0ae10d51e4e8e959c269c0d9b4">
  <xsd:schema xmlns:xsd="http://www.w3.org/2001/XMLSchema" xmlns:xs="http://www.w3.org/2001/XMLSchema" xmlns:p="http://schemas.microsoft.com/office/2006/metadata/properties" xmlns:ns2="d72ada90-4dd0-4564-a8e0-76a57607cc1a" xmlns:ns3="1e3cbb6c-5623-422c-9405-1212dff9734d" targetNamespace="http://schemas.microsoft.com/office/2006/metadata/properties" ma:root="true" ma:fieldsID="bfa09074cd178487d9862441f0284a54" ns2:_="" ns3:_="">
    <xsd:import namespace="d72ada90-4dd0-4564-a8e0-76a57607cc1a"/>
    <xsd:import namespace="1e3cbb6c-5623-422c-9405-1212dff973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2ada90-4dd0-4564-a8e0-76a57607c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3cbb6c-5623-422c-9405-1212dff9734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f96137c-3f2c-41dc-9fcd-68f129623ee3}" ma:internalName="TaxCatchAll" ma:showField="CatchAllData" ma:web="1e3cbb6c-5623-422c-9405-1212dff9734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DB2D89-314C-4D83-B504-BF4072DFB9FD}">
  <ds:schemaRefs>
    <ds:schemaRef ds:uri="http://schemas.microsoft.com/sharepoint/v3/contenttype/forms"/>
  </ds:schemaRefs>
</ds:datastoreItem>
</file>

<file path=customXml/itemProps2.xml><?xml version="1.0" encoding="utf-8"?>
<ds:datastoreItem xmlns:ds="http://schemas.openxmlformats.org/officeDocument/2006/customXml" ds:itemID="{2CE287A7-626A-41C1-92DF-BE8EECFCD6C2}">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152707b-ac2c-4ea2-ac9a-b989788b8469"/>
    <ds:schemaRef ds:uri="http://purl.org/dc/elements/1.1/"/>
    <ds:schemaRef ds:uri="http://schemas.microsoft.com/office/2006/metadata/properties"/>
    <ds:schemaRef ds:uri="9a63c464-9648-4824-9ad1-ed767784f626"/>
    <ds:schemaRef ds:uri="http://www.w3.org/XML/1998/namespace"/>
    <ds:schemaRef ds:uri="http://purl.org/dc/terms/"/>
    <ds:schemaRef ds:uri="04dd4f8b-4e55-4b0f-90ae-c416a13e2e63"/>
    <ds:schemaRef ds:uri="51b58b7f-359e-418a-8fc0-c5d77d026bdc"/>
  </ds:schemaRefs>
</ds:datastoreItem>
</file>

<file path=customXml/itemProps3.xml><?xml version="1.0" encoding="utf-8"?>
<ds:datastoreItem xmlns:ds="http://schemas.openxmlformats.org/officeDocument/2006/customXml" ds:itemID="{8D2F37DA-CCD6-453F-84A6-7FEEBAF9A312}"/>
</file>

<file path=docProps/app.xml><?xml version="1.0" encoding="utf-8"?>
<Properties xmlns="http://schemas.openxmlformats.org/officeDocument/2006/extended-properties" xmlns:vt="http://schemas.openxmlformats.org/officeDocument/2006/docPropsVTypes">
  <Template>PowerPoint Templates</Template>
  <TotalTime>25901</TotalTime>
  <Words>2558</Words>
  <Application>Microsoft Office PowerPoint</Application>
  <PresentationFormat>Widescreen</PresentationFormat>
  <Paragraphs>496</Paragraphs>
  <Slides>23</Slides>
  <Notes>20</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0</vt:i4>
      </vt:variant>
      <vt:variant>
        <vt:lpstr>Slide Titles</vt:lpstr>
      </vt:variant>
      <vt:variant>
        <vt:i4>23</vt:i4>
      </vt:variant>
    </vt:vector>
  </HeadingPairs>
  <TitlesOfParts>
    <vt:vector size="34" baseType="lpstr">
      <vt:lpstr>Abadi</vt:lpstr>
      <vt:lpstr>Arial</vt:lpstr>
      <vt:lpstr>Consolas</vt:lpstr>
      <vt:lpstr>JetBrains Mono</vt:lpstr>
      <vt:lpstr>Montserrat</vt:lpstr>
      <vt:lpstr>Montserrat Black</vt:lpstr>
      <vt:lpstr>PowerPoint innit</vt:lpstr>
      <vt:lpstr>Master_Red_and_Purple</vt:lpstr>
      <vt:lpstr>Master_Yellow_and_Orange</vt:lpstr>
      <vt:lpstr>Master_Blue</vt:lpstr>
      <vt:lpstr>Master_Neutral</vt:lpstr>
      <vt:lpstr>Java Microservices with Spring 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the controller</vt:lpstr>
      <vt:lpstr>PowerPoint Presentation</vt:lpstr>
      <vt:lpstr>PowerPoint Presentation</vt:lpstr>
      <vt:lpstr>PowerPoint Presentation</vt:lpstr>
      <vt:lpstr>PowerPoint Presentation</vt:lpstr>
      <vt:lpstr>PowerPoint Presentation</vt:lpstr>
      <vt:lpstr>Persistence</vt:lpstr>
      <vt:lpstr>End of session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here and here</dc:title>
  <dc:subject/>
  <dc:creator>Haynes, Amanda</dc:creator>
  <cp:keywords/>
  <dc:description/>
  <cp:lastModifiedBy>Harrison, Jordan</cp:lastModifiedBy>
  <cp:revision>49</cp:revision>
  <cp:lastPrinted>2019-07-03T09:46:41Z</cp:lastPrinted>
  <dcterms:created xsi:type="dcterms:W3CDTF">2021-11-17T15:28:08Z</dcterms:created>
  <dcterms:modified xsi:type="dcterms:W3CDTF">2024-05-03T15:56:54Z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MediaServiceImageTags">
    <vt:lpwstr/>
  </property>
</Properties>
</file>