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Oswald SemiBold"/>
      <p:regular r:id="rId22"/>
      <p:bold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OswaldSemiBold-regular.fntdata"/><Relationship Id="rId21" Type="http://schemas.openxmlformats.org/officeDocument/2006/relationships/font" Target="fonts/Roboto-boldItalic.fntdata"/><Relationship Id="rId24" Type="http://schemas.openxmlformats.org/officeDocument/2006/relationships/font" Target="fonts/Oswald-regular.fntdata"/><Relationship Id="rId23" Type="http://schemas.openxmlformats.org/officeDocument/2006/relationships/font" Target="fonts/Oswald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69ed5cd7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69ed5cd7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6d7ee462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6d7ee462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6d7ee462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6d7ee462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795045d5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795045d5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795045d5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795045d5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795045d5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795045d5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795045d5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795045d5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95045d5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795045d5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795045d5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795045d5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795045d5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795045d5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bbeab069a40fc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bbeab069a40fc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575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u="sng">
                <a:solidFill>
                  <a:srgbClr val="4A86E8"/>
                </a:solidFill>
                <a:latin typeface="Oswald"/>
                <a:ea typeface="Oswald"/>
                <a:cs typeface="Oswald"/>
                <a:sym typeface="Oswald"/>
              </a:rPr>
              <a:t>TALLY</a:t>
            </a:r>
            <a:endParaRPr b="1" u="sng">
              <a:solidFill>
                <a:srgbClr val="4A86E8"/>
              </a:solidFill>
              <a:latin typeface="Oswald"/>
              <a:ea typeface="Oswald"/>
              <a:cs typeface="Oswald"/>
              <a:sym typeface="Oswald"/>
            </a:endParaRPr>
          </a:p>
        </p:txBody>
      </p:sp>
      <p:sp>
        <p:nvSpPr>
          <p:cNvPr id="55" name="Google Shape;55;p13"/>
          <p:cNvSpPr txBox="1"/>
          <p:nvPr>
            <p:ph idx="1" type="subTitle"/>
          </p:nvPr>
        </p:nvSpPr>
        <p:spPr>
          <a:xfrm>
            <a:off x="311700" y="2724150"/>
            <a:ext cx="8520600" cy="7926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en-GB" sz="2000" u="sng">
                <a:solidFill>
                  <a:srgbClr val="FFFF00"/>
                </a:solidFill>
                <a:latin typeface="Oswald SemiBold"/>
                <a:ea typeface="Oswald SemiBold"/>
                <a:cs typeface="Oswald SemiBold"/>
                <a:sym typeface="Oswald SemiBold"/>
              </a:rPr>
              <a:t>MADE BY AKKI</a:t>
            </a:r>
            <a:endParaRPr sz="2000" u="sng">
              <a:solidFill>
                <a:srgbClr val="FFFF00"/>
              </a:solidFill>
              <a:latin typeface="Oswald SemiBold"/>
              <a:ea typeface="Oswald SemiBold"/>
              <a:cs typeface="Oswald SemiBold"/>
              <a:sym typeface="Oswal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29262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EXAMPLE</a:t>
            </a:r>
            <a:endParaRPr/>
          </a:p>
        </p:txBody>
      </p:sp>
      <p:pic>
        <p:nvPicPr>
          <p:cNvPr id="128" name="Google Shape;128;p22"/>
          <p:cNvPicPr preferRelativeResize="0"/>
          <p:nvPr/>
        </p:nvPicPr>
        <p:blipFill rotWithShape="1">
          <a:blip r:embed="rId3">
            <a:alphaModFix/>
          </a:blip>
          <a:srcRect b="21729" l="17459" r="52578" t="48925"/>
          <a:stretch/>
        </p:blipFill>
        <p:spPr>
          <a:xfrm>
            <a:off x="311700" y="1115500"/>
            <a:ext cx="5161675" cy="1902476"/>
          </a:xfrm>
          <a:prstGeom prst="rect">
            <a:avLst/>
          </a:prstGeom>
          <a:noFill/>
          <a:ln>
            <a:noFill/>
          </a:ln>
        </p:spPr>
      </p:pic>
      <p:pic>
        <p:nvPicPr>
          <p:cNvPr id="129" name="Google Shape;129;p22"/>
          <p:cNvPicPr preferRelativeResize="0"/>
          <p:nvPr/>
        </p:nvPicPr>
        <p:blipFill rotWithShape="1">
          <a:blip r:embed="rId4">
            <a:alphaModFix/>
          </a:blip>
          <a:srcRect b="45253" l="54963" r="0" t="19627"/>
          <a:stretch/>
        </p:blipFill>
        <p:spPr>
          <a:xfrm>
            <a:off x="311700" y="3268150"/>
            <a:ext cx="5161675" cy="1696051"/>
          </a:xfrm>
          <a:prstGeom prst="rect">
            <a:avLst/>
          </a:prstGeom>
          <a:noFill/>
          <a:ln>
            <a:noFill/>
          </a:ln>
        </p:spPr>
      </p:pic>
      <p:sp>
        <p:nvSpPr>
          <p:cNvPr id="130" name="Google Shape;130;p22"/>
          <p:cNvSpPr txBox="1"/>
          <p:nvPr/>
        </p:nvSpPr>
        <p:spPr>
          <a:xfrm>
            <a:off x="5625300" y="1049925"/>
            <a:ext cx="3298800" cy="3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In 1st pic it’s first </a:t>
            </a:r>
            <a:r>
              <a:rPr lang="en-GB" sz="1800">
                <a:solidFill>
                  <a:schemeClr val="lt2"/>
                </a:solidFill>
              </a:rPr>
              <a:t>generating</a:t>
            </a:r>
            <a:r>
              <a:rPr lang="en-GB" sz="1800">
                <a:solidFill>
                  <a:schemeClr val="lt2"/>
                </a:solidFill>
              </a:rPr>
              <a:t> a </a:t>
            </a:r>
            <a:r>
              <a:rPr lang="en-GB" sz="1800">
                <a:solidFill>
                  <a:schemeClr val="accent6"/>
                </a:solidFill>
              </a:rPr>
              <a:t>unique key</a:t>
            </a:r>
            <a:r>
              <a:rPr lang="en-GB" sz="1800">
                <a:solidFill>
                  <a:schemeClr val="lt2"/>
                </a:solidFill>
              </a:rPr>
              <a:t>…</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GB" sz="1800">
                <a:solidFill>
                  <a:schemeClr val="lt2"/>
                </a:solidFill>
              </a:rPr>
              <a:t>and then </a:t>
            </a:r>
            <a:r>
              <a:rPr lang="en-GB" sz="1800">
                <a:solidFill>
                  <a:schemeClr val="accent6"/>
                </a:solidFill>
              </a:rPr>
              <a:t>endecoded </a:t>
            </a:r>
            <a:r>
              <a:rPr lang="en-GB" sz="1800">
                <a:solidFill>
                  <a:schemeClr val="lt2"/>
                </a:solidFill>
              </a:rPr>
              <a:t>the string by using number coding and </a:t>
            </a:r>
            <a:r>
              <a:rPr lang="en-GB" sz="1800">
                <a:solidFill>
                  <a:srgbClr val="4A86E8"/>
                </a:solidFill>
              </a:rPr>
              <a:t>key </a:t>
            </a:r>
            <a:r>
              <a:rPr lang="en-GB" sz="1800">
                <a:solidFill>
                  <a:schemeClr val="lt2"/>
                </a:solidFill>
              </a:rPr>
              <a:t>encrypted the string</a:t>
            </a:r>
            <a:endParaRPr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GB" sz="1800">
                <a:solidFill>
                  <a:schemeClr val="lt2"/>
                </a:solidFill>
              </a:rPr>
              <a:t>And then by using number </a:t>
            </a:r>
            <a:r>
              <a:rPr lang="en-GB" sz="1800">
                <a:solidFill>
                  <a:schemeClr val="accent6"/>
                </a:solidFill>
              </a:rPr>
              <a:t>decoding</a:t>
            </a:r>
            <a:r>
              <a:rPr lang="en-GB" sz="1800">
                <a:solidFill>
                  <a:schemeClr val="accent6"/>
                </a:solidFill>
              </a:rPr>
              <a:t> </a:t>
            </a:r>
            <a:r>
              <a:rPr lang="en-GB" sz="1800">
                <a:solidFill>
                  <a:schemeClr val="lt2"/>
                </a:solidFill>
              </a:rPr>
              <a:t>and key it’s decoded encrypted </a:t>
            </a:r>
            <a:r>
              <a:rPr lang="en-GB" sz="1800">
                <a:solidFill>
                  <a:srgbClr val="4A86E8"/>
                </a:solidFill>
              </a:rPr>
              <a:t>key </a:t>
            </a:r>
            <a:endParaRPr sz="1800">
              <a:solidFill>
                <a:srgbClr val="4A86E8"/>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GB" sz="1800">
                <a:solidFill>
                  <a:srgbClr val="FF0000"/>
                </a:solidFill>
              </a:rPr>
              <a:t>*</a:t>
            </a:r>
            <a:r>
              <a:rPr lang="en-GB" sz="1800">
                <a:solidFill>
                  <a:srgbClr val="FF0000"/>
                </a:solidFill>
              </a:rPr>
              <a:t>Without</a:t>
            </a:r>
            <a:r>
              <a:rPr lang="en-GB" sz="1800">
                <a:solidFill>
                  <a:srgbClr val="FF0000"/>
                </a:solidFill>
              </a:rPr>
              <a:t> using key we can’t perform encoding and decoding</a:t>
            </a:r>
            <a:endParaRPr sz="18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21642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ctr">
              <a:lnSpc>
                <a:spcPct val="160000"/>
              </a:lnSpc>
              <a:spcBef>
                <a:spcPts val="1400"/>
              </a:spcBef>
              <a:spcAft>
                <a:spcPts val="0"/>
              </a:spcAft>
              <a:buNone/>
            </a:pPr>
            <a:r>
              <a:rPr lang="en-GB" sz="2650">
                <a:latin typeface="Impact"/>
                <a:ea typeface="Impact"/>
                <a:cs typeface="Impact"/>
                <a:sym typeface="Impact"/>
              </a:rPr>
              <a:t>Security Level Against Brute Force Attacks</a:t>
            </a:r>
            <a:endParaRPr sz="2650">
              <a:latin typeface="Impact"/>
              <a:ea typeface="Impact"/>
              <a:cs typeface="Impact"/>
              <a:sym typeface="Impact"/>
            </a:endParaRPr>
          </a:p>
          <a:p>
            <a:pPr indent="0" lvl="0" marL="0" rtl="0" algn="l">
              <a:spcBef>
                <a:spcPts val="400"/>
              </a:spcBef>
              <a:spcAft>
                <a:spcPts val="0"/>
              </a:spcAft>
              <a:buNone/>
            </a:pPr>
            <a:r>
              <a:rPr lang="en-GB" sz="1644"/>
              <a:t>The security level against serial brute force attacks depends on the size of the key space. In this case the lenthod key is</a:t>
            </a:r>
            <a:r>
              <a:rPr lang="en-GB" sz="1644"/>
              <a:t> 81 characters suggests a substantial key space To provide a rough estimate, you can consider the chance of randomly guessing the correct key as 1 in 81! This probability is extremely low, and it's practically impossible to obtain the correct key through brute force within a reasonable timeframe.</a:t>
            </a:r>
            <a:endParaRPr sz="1644"/>
          </a:p>
          <a:p>
            <a:pPr indent="0" lvl="0" marL="0" rtl="0" algn="l">
              <a:spcBef>
                <a:spcPts val="0"/>
              </a:spcBef>
              <a:spcAft>
                <a:spcPts val="0"/>
              </a:spcAft>
              <a:buNone/>
            </a:pPr>
            <a:r>
              <a:rPr lang="en-GB" sz="1644">
                <a:solidFill>
                  <a:srgbClr val="FFFF00"/>
                </a:solidFill>
              </a:rPr>
              <a:t>-&gt;chances of getting key by series brute force:-  </a:t>
            </a:r>
            <a:endParaRPr sz="1644">
              <a:solidFill>
                <a:srgbClr val="FFFF00"/>
              </a:solidFill>
            </a:endParaRPr>
          </a:p>
          <a:p>
            <a:pPr indent="0" lvl="0" marL="0" marR="0" rtl="0" algn="l">
              <a:lnSpc>
                <a:spcPct val="115000"/>
              </a:lnSpc>
              <a:spcBef>
                <a:spcPts val="0"/>
              </a:spcBef>
              <a:spcAft>
                <a:spcPts val="0"/>
              </a:spcAft>
              <a:buNone/>
            </a:pPr>
            <a:r>
              <a:rPr lang="en-GB" sz="1644"/>
              <a:t>Percentage≈     81!  / 1  ×100 = 0.000000000000000000000000000000001%  of getting the key </a:t>
            </a:r>
            <a:endParaRPr sz="1644"/>
          </a:p>
          <a:p>
            <a:pPr indent="0" lvl="0" marL="0" marR="0" rtl="0" algn="l">
              <a:lnSpc>
                <a:spcPct val="115000"/>
              </a:lnSpc>
              <a:spcBef>
                <a:spcPts val="0"/>
              </a:spcBef>
              <a:spcAft>
                <a:spcPts val="0"/>
              </a:spcAft>
              <a:buNone/>
            </a:pPr>
            <a:r>
              <a:t/>
            </a:r>
            <a:endParaRPr sz="1644"/>
          </a:p>
          <a:p>
            <a:pPr indent="0" lvl="0" marL="0" rtl="0" algn="l">
              <a:spcBef>
                <a:spcPts val="0"/>
              </a:spcBef>
              <a:spcAft>
                <a:spcPts val="0"/>
              </a:spcAft>
              <a:buNone/>
            </a:pPr>
            <a:r>
              <a:rPr lang="en-GB" sz="1644">
                <a:solidFill>
                  <a:srgbClr val="FFFF00"/>
                </a:solidFill>
              </a:rPr>
              <a:t>-&gt;chances of getting key by random brute force:-  </a:t>
            </a:r>
            <a:endParaRPr sz="1644">
              <a:solidFill>
                <a:srgbClr val="FFFF00"/>
              </a:solidFill>
            </a:endParaRPr>
          </a:p>
          <a:p>
            <a:pPr indent="0" lvl="0" marL="0" rtl="0" algn="l">
              <a:spcBef>
                <a:spcPts val="0"/>
              </a:spcBef>
              <a:spcAft>
                <a:spcPts val="0"/>
              </a:spcAft>
              <a:buNone/>
            </a:pPr>
            <a:r>
              <a:rPr lang="en-GB" sz="1644"/>
              <a:t>If we talking about random method to generate key for brute force then the length of 81 characters, and each character is randomly chosen, the total number of possible keys is 69</a:t>
            </a:r>
            <a:r>
              <a:rPr baseline="30000" lang="en-GB" sz="1644"/>
              <a:t>81 </a:t>
            </a:r>
            <a:r>
              <a:rPr lang="en-GB" sz="1644"/>
              <a:t>(69 possibilities for each of the 81 characters).</a:t>
            </a:r>
            <a:endParaRPr sz="1644"/>
          </a:p>
          <a:p>
            <a:pPr indent="0" lvl="0" marL="0" rtl="0" algn="l">
              <a:lnSpc>
                <a:spcPct val="120000"/>
              </a:lnSpc>
              <a:spcBef>
                <a:spcPts val="0"/>
              </a:spcBef>
              <a:spcAft>
                <a:spcPts val="0"/>
              </a:spcAft>
              <a:buNone/>
            </a:pPr>
            <a:r>
              <a:rPr lang="en-GB" sz="1644"/>
              <a:t>Percentage  ≈  1  /   69</a:t>
            </a:r>
            <a:r>
              <a:rPr baseline="30000" lang="en-GB" sz="1644"/>
              <a:t>81 </a:t>
            </a:r>
            <a:r>
              <a:rPr lang="en-GB" sz="1644"/>
              <a:t>  ×  100  = 0.0000000000…………………………….0001% a lot</a:t>
            </a:r>
            <a:endParaRPr sz="1644"/>
          </a:p>
          <a:p>
            <a:pPr indent="0" lvl="0" marL="0" rtl="0" algn="l">
              <a:lnSpc>
                <a:spcPct val="120000"/>
              </a:lnSpc>
              <a:spcBef>
                <a:spcPts val="0"/>
              </a:spcBef>
              <a:spcAft>
                <a:spcPts val="0"/>
              </a:spcAft>
              <a:buNone/>
            </a:pPr>
            <a:r>
              <a:rPr lang="en-GB" sz="1644">
                <a:solidFill>
                  <a:srgbClr val="FFFF00"/>
                </a:solidFill>
              </a:rPr>
              <a:t>-&gt; attack coude help to get the key are:-</a:t>
            </a:r>
            <a:endParaRPr sz="1644">
              <a:solidFill>
                <a:srgbClr val="FFFF00"/>
              </a:solidFill>
            </a:endParaRPr>
          </a:p>
          <a:p>
            <a:pPr indent="0" lvl="0" marL="0" rtl="0" algn="l">
              <a:lnSpc>
                <a:spcPct val="120000"/>
              </a:lnSpc>
              <a:spcBef>
                <a:spcPts val="0"/>
              </a:spcBef>
              <a:spcAft>
                <a:spcPts val="0"/>
              </a:spcAft>
              <a:buNone/>
            </a:pPr>
            <a:r>
              <a:rPr lang="en-GB" sz="1644"/>
              <a:t>Cryptanalysis Techniques , Side-Channel Attacks , Social Engineering, session hijacking which all contain stealing the key instead of generating that key again it’s impossible to generate same key again so it’s depends on so to protect the generated key …..</a:t>
            </a:r>
            <a:endParaRPr sz="1644"/>
          </a:p>
          <a:p>
            <a:pPr indent="0" lvl="0" marL="0" rtl="0" algn="l">
              <a:spcBef>
                <a:spcPts val="0"/>
              </a:spcBef>
              <a:spcAft>
                <a:spcPts val="0"/>
              </a:spcAft>
              <a:buNone/>
            </a:pPr>
            <a:r>
              <a:t/>
            </a:r>
            <a:endParaRPr sz="1644"/>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292625"/>
            <a:ext cx="8520600" cy="572700"/>
          </a:xfrm>
          <a:prstGeom prst="rect">
            <a:avLst/>
          </a:prstGeom>
          <a:solidFill>
            <a:schemeClr val="dk2"/>
          </a:solidFill>
        </p:spPr>
        <p:txBody>
          <a:bodyPr anchorCtr="0" anchor="t" bIns="91425" lIns="91425" spcFirstLastPara="1" rIns="91425" wrap="square" tIns="91425">
            <a:normAutofit/>
          </a:bodyPr>
          <a:lstStyle/>
          <a:p>
            <a:pPr indent="0" lvl="0" marL="0" rtl="0" algn="ctr">
              <a:spcBef>
                <a:spcPts val="0"/>
              </a:spcBef>
              <a:spcAft>
                <a:spcPts val="0"/>
              </a:spcAft>
              <a:buNone/>
            </a:pPr>
            <a:r>
              <a:rPr lang="en-GB" sz="2200">
                <a:latin typeface="Impact"/>
                <a:ea typeface="Impact"/>
                <a:cs typeface="Impact"/>
                <a:sym typeface="Impact"/>
              </a:rPr>
              <a:t>Document Updation for Enhanced Tally Software Experience</a:t>
            </a:r>
            <a:endParaRPr sz="3800">
              <a:latin typeface="Impact"/>
              <a:ea typeface="Impact"/>
              <a:cs typeface="Impact"/>
              <a:sym typeface="Impact"/>
            </a:endParaRPr>
          </a:p>
        </p:txBody>
      </p:sp>
      <p:sp>
        <p:nvSpPr>
          <p:cNvPr id="141" name="Google Shape;141;p24"/>
          <p:cNvSpPr txBox="1"/>
          <p:nvPr>
            <p:ph idx="1" type="body"/>
          </p:nvPr>
        </p:nvSpPr>
        <p:spPr>
          <a:xfrm>
            <a:off x="311700" y="865325"/>
            <a:ext cx="8520600" cy="40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latin typeface="Roboto"/>
                <a:ea typeface="Roboto"/>
                <a:cs typeface="Roboto"/>
                <a:sym typeface="Roboto"/>
              </a:rPr>
              <a:t>The process of document updation in the provided code snippet serves the purpose of ensuring that the Tally software maintains access to the latest information, particularly regarding financial data like currency exchange rates. This periodic update mechanism enriches the software's functionality without necessitating a full code update.</a:t>
            </a:r>
            <a:endParaRPr sz="1400">
              <a:solidFill>
                <a:schemeClr val="dk1"/>
              </a:solidFill>
              <a:latin typeface="Roboto"/>
              <a:ea typeface="Roboto"/>
              <a:cs typeface="Roboto"/>
              <a:sym typeface="Roboto"/>
            </a:endParaRPr>
          </a:p>
          <a:p>
            <a:pPr indent="0" lvl="0" marL="0" rtl="0" algn="l">
              <a:spcBef>
                <a:spcPts val="1200"/>
              </a:spcBef>
              <a:spcAft>
                <a:spcPts val="0"/>
              </a:spcAft>
              <a:buNone/>
            </a:pPr>
            <a:r>
              <a:rPr lang="en-GB" sz="1400">
                <a:solidFill>
                  <a:srgbClr val="FFFF00"/>
                </a:solidFill>
                <a:latin typeface="Roboto"/>
                <a:ea typeface="Roboto"/>
                <a:cs typeface="Roboto"/>
                <a:sym typeface="Roboto"/>
              </a:rPr>
              <a:t>Key Elements of the Update Process  :---</a:t>
            </a:r>
            <a:endParaRPr sz="1400">
              <a:solidFill>
                <a:srgbClr val="FFFF00"/>
              </a:solidFill>
              <a:latin typeface="Roboto"/>
              <a:ea typeface="Roboto"/>
              <a:cs typeface="Roboto"/>
              <a:sym typeface="Roboto"/>
            </a:endParaRPr>
          </a:p>
          <a:p>
            <a:pPr indent="-317500" lvl="0" marL="457200" rtl="0" algn="l">
              <a:spcBef>
                <a:spcPts val="1200"/>
              </a:spcBef>
              <a:spcAft>
                <a:spcPts val="0"/>
              </a:spcAft>
              <a:buClr>
                <a:schemeClr val="dk1"/>
              </a:buClr>
              <a:buSzPts val="1400"/>
              <a:buFont typeface="Roboto"/>
              <a:buChar char="●"/>
            </a:pPr>
            <a:r>
              <a:rPr lang="en-GB" sz="1400">
                <a:solidFill>
                  <a:srgbClr val="FFFF00"/>
                </a:solidFill>
                <a:latin typeface="Roboto"/>
                <a:ea typeface="Roboto"/>
                <a:cs typeface="Roboto"/>
                <a:sym typeface="Roboto"/>
              </a:rPr>
              <a:t>Request for update_tally.json </a:t>
            </a:r>
            <a:r>
              <a:rPr lang="en-GB" sz="1400">
                <a:solidFill>
                  <a:schemeClr val="dk1"/>
                </a:solidFill>
                <a:latin typeface="Roboto"/>
                <a:ea typeface="Roboto"/>
                <a:cs typeface="Roboto"/>
                <a:sym typeface="Roboto"/>
              </a:rPr>
              <a:t>- at first it’s request for </a:t>
            </a:r>
            <a:r>
              <a:rPr lang="en-GB" sz="1400">
                <a:solidFill>
                  <a:srgbClr val="4A86E8"/>
                </a:solidFill>
                <a:latin typeface="Roboto"/>
                <a:ea typeface="Roboto"/>
                <a:cs typeface="Roboto"/>
                <a:sym typeface="Roboto"/>
              </a:rPr>
              <a:t>update_tally.json</a:t>
            </a:r>
            <a:r>
              <a:rPr lang="en-GB" sz="1400">
                <a:solidFill>
                  <a:schemeClr val="dk1"/>
                </a:solidFill>
                <a:latin typeface="Roboto"/>
                <a:ea typeface="Roboto"/>
                <a:cs typeface="Roboto"/>
                <a:sym typeface="Roboto"/>
              </a:rPr>
              <a:t> from </a:t>
            </a:r>
            <a:r>
              <a:rPr lang="en-GB" sz="1400">
                <a:solidFill>
                  <a:schemeClr val="dk1"/>
                </a:solidFill>
                <a:latin typeface="Roboto"/>
                <a:ea typeface="Roboto"/>
                <a:cs typeface="Roboto"/>
                <a:sym typeface="Roboto"/>
              </a:rPr>
              <a:t>github</a:t>
            </a:r>
            <a:r>
              <a:rPr lang="en-GB" sz="1400">
                <a:solidFill>
                  <a:schemeClr val="dk1"/>
                </a:solidFill>
                <a:latin typeface="Roboto"/>
                <a:ea typeface="Roboto"/>
                <a:cs typeface="Roboto"/>
                <a:sym typeface="Roboto"/>
              </a:rPr>
              <a:t> where it’s will         </a:t>
            </a:r>
            <a:r>
              <a:rPr lang="en-GB" sz="1400">
                <a:solidFill>
                  <a:schemeClr val="dk1"/>
                </a:solidFill>
                <a:latin typeface="Roboto"/>
                <a:ea typeface="Roboto"/>
                <a:cs typeface="Roboto"/>
                <a:sym typeface="Roboto"/>
              </a:rPr>
              <a:t>gather</a:t>
            </a:r>
            <a:r>
              <a:rPr lang="en-GB" sz="1400">
                <a:solidFill>
                  <a:schemeClr val="dk1"/>
                </a:solidFill>
                <a:latin typeface="Roboto"/>
                <a:ea typeface="Roboto"/>
                <a:cs typeface="Roboto"/>
                <a:sym typeface="Roboto"/>
              </a:rPr>
              <a:t> info regarding update such as version , message to show and list of thing to update.</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sz="1400">
                <a:solidFill>
                  <a:srgbClr val="FFFF00"/>
                </a:solidFill>
                <a:latin typeface="Roboto"/>
                <a:ea typeface="Roboto"/>
                <a:cs typeface="Roboto"/>
                <a:sym typeface="Roboto"/>
              </a:rPr>
              <a:t>Check_the_update :</a:t>
            </a:r>
            <a:r>
              <a:rPr lang="en-GB" sz="1400">
                <a:solidFill>
                  <a:schemeClr val="dk1"/>
                </a:solidFill>
                <a:latin typeface="Roboto"/>
                <a:ea typeface="Roboto"/>
                <a:cs typeface="Roboto"/>
                <a:sym typeface="Roboto"/>
              </a:rPr>
              <a:t>-- then it’s check if the version of </a:t>
            </a:r>
            <a:r>
              <a:rPr lang="en-GB" sz="1400">
                <a:solidFill>
                  <a:srgbClr val="4A86E8"/>
                </a:solidFill>
                <a:latin typeface="Roboto"/>
                <a:ea typeface="Roboto"/>
                <a:cs typeface="Roboto"/>
                <a:sym typeface="Roboto"/>
              </a:rPr>
              <a:t>update_tally.json</a:t>
            </a:r>
            <a:r>
              <a:rPr lang="en-GB" sz="1400">
                <a:solidFill>
                  <a:schemeClr val="dk1"/>
                </a:solidFill>
                <a:latin typeface="Roboto"/>
                <a:ea typeface="Roboto"/>
                <a:cs typeface="Roboto"/>
                <a:sym typeface="Roboto"/>
              </a:rPr>
              <a:t> and the </a:t>
            </a:r>
            <a:r>
              <a:rPr lang="en-GB" sz="1400">
                <a:solidFill>
                  <a:srgbClr val="4A86E8"/>
                </a:solidFill>
                <a:latin typeface="Roboto"/>
                <a:ea typeface="Roboto"/>
                <a:cs typeface="Roboto"/>
                <a:sym typeface="Roboto"/>
              </a:rPr>
              <a:t>current version of software</a:t>
            </a:r>
            <a:r>
              <a:rPr lang="en-GB" sz="1400">
                <a:solidFill>
                  <a:schemeClr val="dk1"/>
                </a:solidFill>
                <a:latin typeface="Roboto"/>
                <a:ea typeface="Roboto"/>
                <a:cs typeface="Roboto"/>
                <a:sym typeface="Roboto"/>
              </a:rPr>
              <a:t> is </a:t>
            </a:r>
            <a:r>
              <a:rPr lang="en-GB" sz="1400">
                <a:solidFill>
                  <a:srgbClr val="4A86E8"/>
                </a:solidFill>
                <a:latin typeface="Roboto"/>
                <a:ea typeface="Roboto"/>
                <a:cs typeface="Roboto"/>
                <a:sym typeface="Roboto"/>
              </a:rPr>
              <a:t>equal </a:t>
            </a:r>
            <a:r>
              <a:rPr lang="en-GB" sz="1400">
                <a:solidFill>
                  <a:schemeClr val="dk1"/>
                </a:solidFill>
                <a:latin typeface="Roboto"/>
                <a:ea typeface="Roboto"/>
                <a:cs typeface="Roboto"/>
                <a:sym typeface="Roboto"/>
              </a:rPr>
              <a:t>or not if not it’s read the list of updation and update each list if not it’s passs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sz="1400">
                <a:solidFill>
                  <a:schemeClr val="accent6"/>
                </a:solidFill>
                <a:latin typeface="Roboto"/>
                <a:ea typeface="Roboto"/>
                <a:cs typeface="Roboto"/>
                <a:sym typeface="Roboto"/>
              </a:rPr>
              <a:t>Updating_cash </a:t>
            </a:r>
            <a:r>
              <a:rPr lang="en-GB" sz="1400">
                <a:solidFill>
                  <a:schemeClr val="dk1"/>
                </a:solidFill>
                <a:latin typeface="Roboto"/>
                <a:ea typeface="Roboto"/>
                <a:cs typeface="Roboto"/>
                <a:sym typeface="Roboto"/>
              </a:rPr>
              <a:t>:- this is done every time the software open it’s update the cash or data that required latest version for better and effective use of tally such as exchange rate of currency</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sz="1400">
                <a:solidFill>
                  <a:srgbClr val="FFFF00"/>
                </a:solidFill>
                <a:latin typeface="Roboto"/>
                <a:ea typeface="Roboto"/>
                <a:cs typeface="Roboto"/>
                <a:sym typeface="Roboto"/>
              </a:rPr>
              <a:t>Status_tracking </a:t>
            </a:r>
            <a:r>
              <a:rPr lang="en-GB" sz="1400">
                <a:solidFill>
                  <a:schemeClr val="dk1"/>
                </a:solidFill>
                <a:latin typeface="Roboto"/>
                <a:ea typeface="Roboto"/>
                <a:cs typeface="Roboto"/>
                <a:sym typeface="Roboto"/>
              </a:rPr>
              <a:t>:- As part of the update process, the code maintains a record of status information, including the frequency of updates and the timestamp of the last update. This tracking mechanism aids in monitoring the software's performance and ensures timely maintenance of essential data.</a:t>
            </a:r>
            <a:endParaRPr sz="14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u="sng">
                <a:latin typeface="Impact"/>
                <a:ea typeface="Impact"/>
                <a:cs typeface="Impact"/>
                <a:sym typeface="Impact"/>
              </a:rPr>
              <a:t>Introductio</a:t>
            </a:r>
            <a:r>
              <a:rPr lang="en-GB" u="sng">
                <a:latin typeface="Impact"/>
                <a:ea typeface="Impact"/>
                <a:cs typeface="Impact"/>
                <a:sym typeface="Impact"/>
              </a:rPr>
              <a:t>n    </a:t>
            </a:r>
            <a:endParaRPr u="sng">
              <a:latin typeface="Impact"/>
              <a:ea typeface="Impact"/>
              <a:cs typeface="Impact"/>
              <a:sym typeface="Impact"/>
            </a:endParaRPr>
          </a:p>
        </p:txBody>
      </p:sp>
      <p:sp>
        <p:nvSpPr>
          <p:cNvPr id="61" name="Google Shape;61;p14"/>
          <p:cNvSpPr txBox="1"/>
          <p:nvPr>
            <p:ph idx="1" type="body"/>
          </p:nvPr>
        </p:nvSpPr>
        <p:spPr>
          <a:xfrm>
            <a:off x="311700" y="1152475"/>
            <a:ext cx="8520600" cy="3416400"/>
          </a:xfrm>
          <a:prstGeom prst="rect">
            <a:avLst/>
          </a:prstGeom>
          <a:solidFill>
            <a:schemeClr val="dk2"/>
          </a:solidFill>
        </p:spPr>
        <p:txBody>
          <a:bodyPr anchorCtr="0" anchor="t" bIns="91425" lIns="91425" spcFirstLastPara="1" rIns="91425" wrap="square" tIns="91425">
            <a:normAutofit/>
          </a:bodyPr>
          <a:lstStyle/>
          <a:p>
            <a:pPr indent="0" lvl="0" marL="0" rtl="0" algn="just">
              <a:spcBef>
                <a:spcPts val="0"/>
              </a:spcBef>
              <a:spcAft>
                <a:spcPts val="1200"/>
              </a:spcAft>
              <a:buNone/>
            </a:pPr>
            <a:r>
              <a:rPr lang="en-GB" sz="1850">
                <a:solidFill>
                  <a:srgbClr val="FFFFFF"/>
                </a:solidFill>
              </a:rPr>
              <a:t>Tally, crafted with Python, revolutionizes accounting simplicity. This versatile software comes in three editions: Family Tally, Business Tally, and Tally Terminal. Tally, your go-to accounting solution, simplifies financial management with ease. From seamless company creation to secure data handling, Tally ensures a streamlined experience. Enjoy password protection, encryption support, and smart cash management. Currently, the Terminal version is in development, catering specifically to business needs. Elevate your financial management with Tally.</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u="sng">
                <a:latin typeface="Impact"/>
                <a:ea typeface="Impact"/>
                <a:cs typeface="Impact"/>
                <a:sym typeface="Impact"/>
              </a:rPr>
              <a:t>What’s Stage 1</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50">
                <a:solidFill>
                  <a:srgbClr val="FFFFFF"/>
                </a:solidFill>
              </a:rPr>
              <a:t>There are certain stages in this tally code that determine the progress and part of the code for help to </a:t>
            </a:r>
            <a:r>
              <a:rPr lang="en-GB" sz="1750">
                <a:solidFill>
                  <a:srgbClr val="FFFFFF"/>
                </a:solidFill>
              </a:rPr>
              <a:t>understand</a:t>
            </a:r>
            <a:r>
              <a:rPr lang="en-GB" sz="1750">
                <a:solidFill>
                  <a:srgbClr val="FFFFFF"/>
                </a:solidFill>
              </a:rPr>
              <a:t> in which part of code we have been talking about or help to know which part of code creating </a:t>
            </a:r>
            <a:r>
              <a:rPr lang="en-GB" sz="1750">
                <a:solidFill>
                  <a:srgbClr val="FFFFFF"/>
                </a:solidFill>
              </a:rPr>
              <a:t>problem…..</a:t>
            </a:r>
            <a:endParaRPr sz="1750">
              <a:solidFill>
                <a:srgbClr val="FFFFFF"/>
              </a:solidFill>
            </a:endParaRPr>
          </a:p>
          <a:p>
            <a:pPr indent="0" lvl="0" marL="0" rtl="0" algn="l">
              <a:spcBef>
                <a:spcPts val="1200"/>
              </a:spcBef>
              <a:spcAft>
                <a:spcPts val="0"/>
              </a:spcAft>
              <a:buNone/>
            </a:pPr>
            <a:r>
              <a:t/>
            </a:r>
            <a:endParaRPr sz="1750">
              <a:solidFill>
                <a:srgbClr val="FFFFFF"/>
              </a:solidFill>
            </a:endParaRPr>
          </a:p>
          <a:p>
            <a:pPr indent="0" lvl="0" marL="0" rtl="0" algn="l">
              <a:spcBef>
                <a:spcPts val="1200"/>
              </a:spcBef>
              <a:spcAft>
                <a:spcPts val="1200"/>
              </a:spcAft>
              <a:buNone/>
            </a:pPr>
            <a:r>
              <a:rPr b="1" lang="en-GB" sz="1550">
                <a:solidFill>
                  <a:schemeClr val="accent6"/>
                </a:solidFill>
                <a:latin typeface="Courier New"/>
                <a:ea typeface="Courier New"/>
                <a:cs typeface="Courier New"/>
                <a:sym typeface="Courier New"/>
              </a:rPr>
              <a:t>1st Stage:-</a:t>
            </a:r>
            <a:r>
              <a:rPr lang="en-GB" sz="1550">
                <a:solidFill>
                  <a:srgbClr val="FFFFFF"/>
                </a:solidFill>
              </a:rPr>
              <a:t> </a:t>
            </a:r>
            <a:r>
              <a:rPr i="1" lang="en-GB" sz="1550">
                <a:solidFill>
                  <a:srgbClr val="FFFFFF"/>
                </a:solidFill>
              </a:rPr>
              <a:t>The first stage contains the initial screen of the Tally software. Here, we can create a company, open a company, and select a company. While creating a company, only valid data is accepted and stored for later recall. The stage includes password and encryption support, system info updating, and cash handling.</a:t>
            </a:r>
            <a:endParaRPr sz="225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What’s in Stage 1</a:t>
            </a:r>
            <a:endParaRPr/>
          </a:p>
        </p:txBody>
      </p:sp>
      <p:sp>
        <p:nvSpPr>
          <p:cNvPr id="73" name="Google Shape;73;p16"/>
          <p:cNvSpPr txBox="1"/>
          <p:nvPr>
            <p:ph idx="1" type="body"/>
          </p:nvPr>
        </p:nvSpPr>
        <p:spPr>
          <a:xfrm>
            <a:off x="1169400" y="1171600"/>
            <a:ext cx="6805200" cy="3416400"/>
          </a:xfrm>
          <a:prstGeom prst="rect">
            <a:avLst/>
          </a:prstGeom>
          <a:solidFill>
            <a:schemeClr val="dk2"/>
          </a:solidFill>
        </p:spPr>
        <p:txBody>
          <a:bodyPr anchorCtr="0" anchor="t" bIns="91425" lIns="91425" spcFirstLastPara="1" rIns="91425" wrap="square" tIns="91425">
            <a:normAutofit/>
          </a:bodyPr>
          <a:lstStyle/>
          <a:p>
            <a:pPr indent="-304800" lvl="0" marL="457200" rtl="0" algn="l">
              <a:spcBef>
                <a:spcPts val="0"/>
              </a:spcBef>
              <a:spcAft>
                <a:spcPts val="0"/>
              </a:spcAft>
              <a:buClr>
                <a:srgbClr val="FFFF00"/>
              </a:buClr>
              <a:buSzPts val="1200"/>
              <a:buAutoNum type="arabicPeriod"/>
            </a:pPr>
            <a:r>
              <a:rPr lang="en-GB" sz="1200">
                <a:solidFill>
                  <a:srgbClr val="FFFF00"/>
                </a:solidFill>
              </a:rPr>
              <a:t>Company Management:</a:t>
            </a:r>
            <a:endParaRPr sz="1200">
              <a:solidFill>
                <a:srgbClr val="FFFF00"/>
              </a:solidFill>
            </a:endParaRPr>
          </a:p>
          <a:p>
            <a:pPr indent="-304800" lvl="1" marL="914400" rtl="0" algn="l">
              <a:spcBef>
                <a:spcPts val="0"/>
              </a:spcBef>
              <a:spcAft>
                <a:spcPts val="0"/>
              </a:spcAft>
              <a:buClr>
                <a:schemeClr val="dk1"/>
              </a:buClr>
              <a:buSzPts val="1200"/>
              <a:buAutoNum type="alphaLcPeriod"/>
            </a:pPr>
            <a:r>
              <a:rPr lang="en-GB" sz="1200">
                <a:solidFill>
                  <a:schemeClr val="dk1"/>
                </a:solidFill>
              </a:rPr>
              <a:t>Create and open companies.</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GB" sz="1200">
                <a:solidFill>
                  <a:schemeClr val="dk1"/>
                </a:solidFill>
              </a:rPr>
              <a:t>Manage multiple companies simultaneously.</a:t>
            </a:r>
            <a:endParaRPr sz="1200">
              <a:solidFill>
                <a:schemeClr val="dk1"/>
              </a:solidFill>
            </a:endParaRPr>
          </a:p>
          <a:p>
            <a:pPr indent="-304800" lvl="0" marL="457200" rtl="0" algn="l">
              <a:spcBef>
                <a:spcPts val="0"/>
              </a:spcBef>
              <a:spcAft>
                <a:spcPts val="0"/>
              </a:spcAft>
              <a:buClr>
                <a:srgbClr val="FFFF00"/>
              </a:buClr>
              <a:buSzPts val="1200"/>
              <a:buAutoNum type="arabicPeriod"/>
            </a:pPr>
            <a:r>
              <a:rPr lang="en-GB" sz="1200">
                <a:solidFill>
                  <a:srgbClr val="FFFF00"/>
                </a:solidFill>
              </a:rPr>
              <a:t>Data Storage and Security:</a:t>
            </a:r>
            <a:endParaRPr sz="1200">
              <a:solidFill>
                <a:srgbClr val="FFFF00"/>
              </a:solidFill>
            </a:endParaRPr>
          </a:p>
          <a:p>
            <a:pPr indent="-304800" lvl="1" marL="914400" rtl="0" algn="l">
              <a:spcBef>
                <a:spcPts val="0"/>
              </a:spcBef>
              <a:spcAft>
                <a:spcPts val="0"/>
              </a:spcAft>
              <a:buClr>
                <a:schemeClr val="dk1"/>
              </a:buClr>
              <a:buSzPts val="1200"/>
              <a:buAutoNum type="alphaLcPeriod"/>
            </a:pPr>
            <a:r>
              <a:rPr lang="en-GB" sz="1200">
                <a:solidFill>
                  <a:schemeClr val="dk1"/>
                </a:solidFill>
              </a:rPr>
              <a:t>Use JSON files for efficient data storage.</a:t>
            </a:r>
            <a:endParaRPr sz="1200">
              <a:solidFill>
                <a:schemeClr val="dk1"/>
              </a:solidFill>
            </a:endParaRPr>
          </a:p>
          <a:p>
            <a:pPr indent="-304800" lvl="1" marL="914400" rtl="0" algn="l">
              <a:spcBef>
                <a:spcPts val="0"/>
              </a:spcBef>
              <a:spcAft>
                <a:spcPts val="0"/>
              </a:spcAft>
              <a:buClr>
                <a:schemeClr val="dk1"/>
              </a:buClr>
              <a:buSzPts val="1200"/>
              <a:buFont typeface="Roboto"/>
              <a:buAutoNum type="alphaLcPeriod"/>
            </a:pPr>
            <a:r>
              <a:rPr lang="en-GB" sz="1200">
                <a:solidFill>
                  <a:schemeClr val="dk1"/>
                </a:solidFill>
              </a:rPr>
              <a:t>Avoid potential security risks with the </a:t>
            </a:r>
            <a:r>
              <a:rPr lang="en-GB" sz="1050">
                <a:solidFill>
                  <a:schemeClr val="dk1"/>
                </a:solidFill>
              </a:rPr>
              <a:t>eval</a:t>
            </a:r>
            <a:r>
              <a:rPr lang="en-GB" sz="1200">
                <a:solidFill>
                  <a:schemeClr val="dk1"/>
                </a:solidFill>
              </a:rPr>
              <a:t> function.</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GB" sz="1200">
                <a:solidFill>
                  <a:schemeClr val="dk1"/>
                </a:solidFill>
              </a:rPr>
              <a:t>Implement password and encryption support for each company.</a:t>
            </a:r>
            <a:endParaRPr sz="1200">
              <a:solidFill>
                <a:schemeClr val="dk1"/>
              </a:solidFill>
            </a:endParaRPr>
          </a:p>
          <a:p>
            <a:pPr indent="-304800" lvl="0" marL="457200" rtl="0" algn="l">
              <a:spcBef>
                <a:spcPts val="0"/>
              </a:spcBef>
              <a:spcAft>
                <a:spcPts val="0"/>
              </a:spcAft>
              <a:buClr>
                <a:srgbClr val="FFFF00"/>
              </a:buClr>
              <a:buSzPts val="1200"/>
              <a:buAutoNum type="arabicPeriod"/>
            </a:pPr>
            <a:r>
              <a:rPr lang="en-GB" sz="1200">
                <a:solidFill>
                  <a:srgbClr val="FFFF00"/>
                </a:solidFill>
              </a:rPr>
              <a:t>Data Validation:</a:t>
            </a:r>
            <a:endParaRPr sz="1200">
              <a:solidFill>
                <a:srgbClr val="FFFF00"/>
              </a:solidFill>
            </a:endParaRPr>
          </a:p>
          <a:p>
            <a:pPr indent="-304800" lvl="1" marL="914400" rtl="0" algn="l">
              <a:spcBef>
                <a:spcPts val="0"/>
              </a:spcBef>
              <a:spcAft>
                <a:spcPts val="0"/>
              </a:spcAft>
              <a:buClr>
                <a:schemeClr val="dk1"/>
              </a:buClr>
              <a:buSzPts val="1200"/>
              <a:buAutoNum type="alphaLcPeriod"/>
            </a:pPr>
            <a:r>
              <a:rPr lang="en-GB" sz="1200">
                <a:solidFill>
                  <a:schemeClr val="dk1"/>
                </a:solidFill>
              </a:rPr>
              <a:t>Enforce data validation to prevent invalid entries.</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GB" sz="1200">
                <a:solidFill>
                  <a:schemeClr val="dk1"/>
                </a:solidFill>
              </a:rPr>
              <a:t>Ensure data integrity.</a:t>
            </a:r>
            <a:endParaRPr sz="1200">
              <a:solidFill>
                <a:schemeClr val="dk1"/>
              </a:solidFill>
            </a:endParaRPr>
          </a:p>
          <a:p>
            <a:pPr indent="-304800" lvl="0" marL="457200" rtl="0" algn="l">
              <a:spcBef>
                <a:spcPts val="0"/>
              </a:spcBef>
              <a:spcAft>
                <a:spcPts val="0"/>
              </a:spcAft>
              <a:buClr>
                <a:srgbClr val="FFFF00"/>
              </a:buClr>
              <a:buSzPts val="1200"/>
              <a:buAutoNum type="arabicPeriod"/>
            </a:pPr>
            <a:r>
              <a:rPr lang="en-GB" sz="1200">
                <a:solidFill>
                  <a:srgbClr val="FFFF00"/>
                </a:solidFill>
              </a:rPr>
              <a:t>Documentation and Updates:</a:t>
            </a:r>
            <a:endParaRPr sz="1200">
              <a:solidFill>
                <a:srgbClr val="FFFF00"/>
              </a:solidFill>
            </a:endParaRPr>
          </a:p>
          <a:p>
            <a:pPr indent="-304800" lvl="1" marL="914400" rtl="0" algn="l">
              <a:spcBef>
                <a:spcPts val="0"/>
              </a:spcBef>
              <a:spcAft>
                <a:spcPts val="0"/>
              </a:spcAft>
              <a:buClr>
                <a:schemeClr val="dk1"/>
              </a:buClr>
              <a:buSzPts val="1200"/>
              <a:buAutoNum type="alphaLcPeriod"/>
            </a:pPr>
            <a:r>
              <a:rPr lang="en-GB" sz="1200">
                <a:solidFill>
                  <a:schemeClr val="dk1"/>
                </a:solidFill>
              </a:rPr>
              <a:t>Update documentation and information without code re-installation.</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GB" sz="1200">
                <a:solidFill>
                  <a:schemeClr val="dk1"/>
                </a:solidFill>
              </a:rPr>
              <a:t>Automated checks for updates when companies are opened.</a:t>
            </a:r>
            <a:endParaRPr sz="1200">
              <a:solidFill>
                <a:schemeClr val="dk1"/>
              </a:solidFill>
            </a:endParaRPr>
          </a:p>
          <a:p>
            <a:pPr indent="-304800" lvl="0" marL="457200" rtl="0" algn="l">
              <a:spcBef>
                <a:spcPts val="0"/>
              </a:spcBef>
              <a:spcAft>
                <a:spcPts val="0"/>
              </a:spcAft>
              <a:buClr>
                <a:srgbClr val="FFFF00"/>
              </a:buClr>
              <a:buSzPts val="1200"/>
              <a:buAutoNum type="arabicPeriod"/>
            </a:pPr>
            <a:r>
              <a:rPr lang="en-GB" sz="1200">
                <a:solidFill>
                  <a:srgbClr val="FFFF00"/>
                </a:solidFill>
              </a:rPr>
              <a:t>Financial Management:</a:t>
            </a:r>
            <a:endParaRPr sz="1200">
              <a:solidFill>
                <a:srgbClr val="FFFF00"/>
              </a:solidFill>
            </a:endParaRPr>
          </a:p>
          <a:p>
            <a:pPr indent="-304800" lvl="1" marL="914400" rtl="0" algn="l">
              <a:spcBef>
                <a:spcPts val="0"/>
              </a:spcBef>
              <a:spcAft>
                <a:spcPts val="0"/>
              </a:spcAft>
              <a:buClr>
                <a:schemeClr val="dk1"/>
              </a:buClr>
              <a:buSzPts val="1200"/>
              <a:buAutoNum type="alphaLcPeriod"/>
            </a:pPr>
            <a:r>
              <a:rPr lang="en-GB" sz="1200">
                <a:solidFill>
                  <a:schemeClr val="dk1"/>
                </a:solidFill>
              </a:rPr>
              <a:t>Support cash updates with valid data, including current currency value.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3497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The first page is to check for updates</a:t>
            </a:r>
            <a:endParaRPr>
              <a:latin typeface="Impact"/>
              <a:ea typeface="Impact"/>
              <a:cs typeface="Impact"/>
              <a:sym typeface="Impact"/>
            </a:endParaRPr>
          </a:p>
        </p:txBody>
      </p:sp>
      <p:pic>
        <p:nvPicPr>
          <p:cNvPr id="79" name="Google Shape;79;p17"/>
          <p:cNvPicPr preferRelativeResize="0"/>
          <p:nvPr/>
        </p:nvPicPr>
        <p:blipFill rotWithShape="1">
          <a:blip r:embed="rId3">
            <a:alphaModFix/>
          </a:blip>
          <a:srcRect b="33144" l="14389" r="37289" t="20447"/>
          <a:stretch/>
        </p:blipFill>
        <p:spPr>
          <a:xfrm>
            <a:off x="5070200" y="922275"/>
            <a:ext cx="3296400" cy="1438200"/>
          </a:xfrm>
          <a:prstGeom prst="rect">
            <a:avLst/>
          </a:prstGeom>
          <a:noFill/>
          <a:ln cap="flat" cmpd="sng" w="76200">
            <a:solidFill>
              <a:schemeClr val="dk2"/>
            </a:solidFill>
            <a:prstDash val="solid"/>
            <a:round/>
            <a:headEnd len="sm" w="sm" type="none"/>
            <a:tailEnd len="sm" w="sm" type="none"/>
          </a:ln>
        </p:spPr>
      </p:pic>
      <p:pic>
        <p:nvPicPr>
          <p:cNvPr id="80" name="Google Shape;80;p17"/>
          <p:cNvPicPr preferRelativeResize="0"/>
          <p:nvPr/>
        </p:nvPicPr>
        <p:blipFill rotWithShape="1">
          <a:blip r:embed="rId4">
            <a:alphaModFix/>
          </a:blip>
          <a:srcRect b="32394" l="23679" r="14702" t="17225"/>
          <a:stretch/>
        </p:blipFill>
        <p:spPr>
          <a:xfrm>
            <a:off x="723735" y="3026325"/>
            <a:ext cx="3151235" cy="1438200"/>
          </a:xfrm>
          <a:prstGeom prst="rect">
            <a:avLst/>
          </a:prstGeom>
          <a:noFill/>
          <a:ln cap="flat" cmpd="sng" w="76200">
            <a:solidFill>
              <a:schemeClr val="dk2"/>
            </a:solidFill>
            <a:prstDash val="solid"/>
            <a:round/>
            <a:headEnd len="sm" w="sm" type="none"/>
            <a:tailEnd len="sm" w="sm" type="none"/>
          </a:ln>
        </p:spPr>
      </p:pic>
      <p:sp>
        <p:nvSpPr>
          <p:cNvPr id="81" name="Google Shape;81;p17"/>
          <p:cNvSpPr txBox="1"/>
          <p:nvPr/>
        </p:nvSpPr>
        <p:spPr>
          <a:xfrm>
            <a:off x="311700" y="998475"/>
            <a:ext cx="3975300" cy="1818000"/>
          </a:xfrm>
          <a:prstGeom prst="rect">
            <a:avLst/>
          </a:prstGeom>
          <a:solidFill>
            <a:schemeClr val="dk2"/>
          </a:solidFill>
          <a:ln cap="flat" cmpd="sng" w="762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rgbClr val="D9D9D9"/>
              </a:buClr>
              <a:buSzPts val="1300"/>
              <a:buChar char="●"/>
            </a:pPr>
            <a:r>
              <a:rPr lang="en-GB" sz="1300">
                <a:solidFill>
                  <a:srgbClr val="D9D9D9"/>
                </a:solidFill>
              </a:rPr>
              <a:t>So the first page checks the update if there is update it’s update the filles define in it</a:t>
            </a:r>
            <a:endParaRPr sz="1300">
              <a:solidFill>
                <a:srgbClr val="D9D9D9"/>
              </a:solidFill>
            </a:endParaRPr>
          </a:p>
          <a:p>
            <a:pPr indent="-311150" lvl="0" marL="457200" rtl="0" algn="l">
              <a:spcBef>
                <a:spcPts val="0"/>
              </a:spcBef>
              <a:spcAft>
                <a:spcPts val="0"/>
              </a:spcAft>
              <a:buClr>
                <a:schemeClr val="dk1"/>
              </a:buClr>
              <a:buSzPts val="1300"/>
              <a:buChar char="●"/>
            </a:pPr>
            <a:r>
              <a:rPr lang="en-GB" sz="1300">
                <a:solidFill>
                  <a:srgbClr val="4A86E8"/>
                </a:solidFill>
              </a:rPr>
              <a:t>So it’s basically for updation it’s download “JSON” </a:t>
            </a:r>
            <a:r>
              <a:rPr lang="en-GB" sz="1300">
                <a:solidFill>
                  <a:srgbClr val="4A86E8"/>
                </a:solidFill>
              </a:rPr>
              <a:t>file</a:t>
            </a:r>
            <a:r>
              <a:rPr lang="en-GB" sz="1300">
                <a:solidFill>
                  <a:srgbClr val="4A86E8"/>
                </a:solidFill>
              </a:rPr>
              <a:t> from git </a:t>
            </a:r>
            <a:r>
              <a:rPr lang="en-GB" sz="1300">
                <a:solidFill>
                  <a:srgbClr val="4A86E8"/>
                </a:solidFill>
              </a:rPr>
              <a:t>repository</a:t>
            </a:r>
            <a:r>
              <a:rPr lang="en-GB" sz="1300">
                <a:solidFill>
                  <a:srgbClr val="4A86E8"/>
                </a:solidFill>
              </a:rPr>
              <a:t> then check the update </a:t>
            </a:r>
            <a:r>
              <a:rPr lang="en-GB" sz="1300">
                <a:solidFill>
                  <a:srgbClr val="4A86E8"/>
                </a:solidFill>
              </a:rPr>
              <a:t>version</a:t>
            </a:r>
            <a:r>
              <a:rPr lang="en-GB" sz="1300">
                <a:solidFill>
                  <a:srgbClr val="4A86E8"/>
                </a:solidFill>
              </a:rPr>
              <a:t> if it’s similar it’s pass else it’s check what to update and download that specific file from git </a:t>
            </a:r>
            <a:r>
              <a:rPr lang="en-GB" sz="1300">
                <a:solidFill>
                  <a:srgbClr val="4A86E8"/>
                </a:solidFill>
              </a:rPr>
              <a:t>repository</a:t>
            </a:r>
            <a:r>
              <a:rPr lang="en-GB" sz="1300">
                <a:solidFill>
                  <a:srgbClr val="4A86E8"/>
                </a:solidFill>
              </a:rPr>
              <a:t> and update it this is how it’s update the software</a:t>
            </a:r>
            <a:r>
              <a:rPr lang="en-GB" sz="1300">
                <a:solidFill>
                  <a:schemeClr val="dk1"/>
                </a:solidFill>
              </a:rPr>
              <a:t>….</a:t>
            </a:r>
            <a:endParaRPr sz="1300">
              <a:solidFill>
                <a:schemeClr val="dk1"/>
              </a:solidFill>
            </a:endParaRPr>
          </a:p>
        </p:txBody>
      </p:sp>
      <p:pic>
        <p:nvPicPr>
          <p:cNvPr id="82" name="Google Shape;82;p17"/>
          <p:cNvPicPr preferRelativeResize="0"/>
          <p:nvPr/>
        </p:nvPicPr>
        <p:blipFill rotWithShape="1">
          <a:blip r:embed="rId5">
            <a:alphaModFix/>
          </a:blip>
          <a:srcRect b="23576" l="13746" r="33402" t="23571"/>
          <a:stretch/>
        </p:blipFill>
        <p:spPr>
          <a:xfrm>
            <a:off x="5070200" y="3026325"/>
            <a:ext cx="3296400" cy="1438200"/>
          </a:xfrm>
          <a:prstGeom prst="rect">
            <a:avLst/>
          </a:prstGeom>
          <a:noFill/>
          <a:ln cap="flat" cmpd="sng" w="76200">
            <a:solidFill>
              <a:schemeClr val="dk2"/>
            </a:solidFill>
            <a:prstDash val="solid"/>
            <a:round/>
            <a:headEnd len="sm" w="sm" type="none"/>
            <a:tailEnd len="sm" w="sm" type="none"/>
          </a:ln>
        </p:spPr>
      </p:pic>
      <p:sp>
        <p:nvSpPr>
          <p:cNvPr id="83" name="Google Shape;83;p17"/>
          <p:cNvSpPr txBox="1"/>
          <p:nvPr/>
        </p:nvSpPr>
        <p:spPr>
          <a:xfrm>
            <a:off x="5052050" y="2446025"/>
            <a:ext cx="3296400" cy="294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6"/>
              </a:buClr>
              <a:buSzPts val="1200"/>
              <a:buChar char="●"/>
            </a:pPr>
            <a:r>
              <a:rPr lang="en-GB" sz="1200">
                <a:solidFill>
                  <a:schemeClr val="accent6"/>
                </a:solidFill>
              </a:rPr>
              <a:t>U</a:t>
            </a:r>
            <a:r>
              <a:rPr lang="en-GB" sz="1200">
                <a:solidFill>
                  <a:schemeClr val="accent6"/>
                </a:solidFill>
              </a:rPr>
              <a:t>pdation:if there is no update screen looks like that</a:t>
            </a:r>
            <a:endParaRPr sz="1200">
              <a:solidFill>
                <a:schemeClr val="accent6"/>
              </a:solidFill>
            </a:endParaRPr>
          </a:p>
        </p:txBody>
      </p:sp>
      <p:sp>
        <p:nvSpPr>
          <p:cNvPr id="84" name="Google Shape;84;p17"/>
          <p:cNvSpPr txBox="1"/>
          <p:nvPr/>
        </p:nvSpPr>
        <p:spPr>
          <a:xfrm>
            <a:off x="5070200" y="4454875"/>
            <a:ext cx="3296400" cy="294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6"/>
              </a:buClr>
              <a:buSzPts val="1200"/>
              <a:buChar char="●"/>
            </a:pPr>
            <a:r>
              <a:rPr lang="en-GB" sz="1200">
                <a:solidFill>
                  <a:schemeClr val="accent6"/>
                </a:solidFill>
              </a:rPr>
              <a:t>Updation:if there is update and show inisial message regarding update</a:t>
            </a:r>
            <a:endParaRPr sz="1200">
              <a:solidFill>
                <a:schemeClr val="accent6"/>
              </a:solidFill>
            </a:endParaRPr>
          </a:p>
        </p:txBody>
      </p:sp>
      <p:sp>
        <p:nvSpPr>
          <p:cNvPr id="85" name="Google Shape;85;p17"/>
          <p:cNvSpPr txBox="1"/>
          <p:nvPr/>
        </p:nvSpPr>
        <p:spPr>
          <a:xfrm>
            <a:off x="632450" y="4503425"/>
            <a:ext cx="3296400" cy="294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00"/>
              </a:buClr>
              <a:buSzPts val="1200"/>
              <a:buChar char="●"/>
            </a:pPr>
            <a:r>
              <a:rPr lang="en-GB" sz="1200">
                <a:solidFill>
                  <a:srgbClr val="FFFF00"/>
                </a:solidFill>
              </a:rPr>
              <a:t>The JSON file to update by reading it it’s update the software</a:t>
            </a:r>
            <a:endParaRPr sz="120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17832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2nd page open or create company…</a:t>
            </a:r>
            <a:endParaRPr>
              <a:latin typeface="Impact"/>
              <a:ea typeface="Impact"/>
              <a:cs typeface="Impact"/>
              <a:sym typeface="Impact"/>
            </a:endParaRPr>
          </a:p>
        </p:txBody>
      </p:sp>
      <p:pic>
        <p:nvPicPr>
          <p:cNvPr id="91" name="Google Shape;91;p18"/>
          <p:cNvPicPr preferRelativeResize="0"/>
          <p:nvPr/>
        </p:nvPicPr>
        <p:blipFill rotWithShape="1">
          <a:blip r:embed="rId3">
            <a:alphaModFix/>
          </a:blip>
          <a:srcRect b="29613" l="14938" r="45160" t="19912"/>
          <a:stretch/>
        </p:blipFill>
        <p:spPr>
          <a:xfrm>
            <a:off x="311700" y="865325"/>
            <a:ext cx="3543202" cy="1809300"/>
          </a:xfrm>
          <a:prstGeom prst="rect">
            <a:avLst/>
          </a:prstGeom>
          <a:noFill/>
          <a:ln cap="flat" cmpd="sng" w="76200">
            <a:solidFill>
              <a:schemeClr val="dk2"/>
            </a:solidFill>
            <a:prstDash val="solid"/>
            <a:round/>
            <a:headEnd len="sm" w="sm" type="none"/>
            <a:tailEnd len="sm" w="sm" type="none"/>
          </a:ln>
        </p:spPr>
      </p:pic>
      <p:sp>
        <p:nvSpPr>
          <p:cNvPr id="92" name="Google Shape;92;p18"/>
          <p:cNvSpPr txBox="1"/>
          <p:nvPr/>
        </p:nvSpPr>
        <p:spPr>
          <a:xfrm>
            <a:off x="4442450" y="865325"/>
            <a:ext cx="4286400" cy="1809300"/>
          </a:xfrm>
          <a:prstGeom prst="rect">
            <a:avLst/>
          </a:prstGeom>
          <a:solidFill>
            <a:schemeClr val="dk2"/>
          </a:solidFill>
          <a:ln cap="flat" cmpd="sng" w="76200">
            <a:solidFill>
              <a:srgbClr val="000000"/>
            </a:solidFill>
            <a:prstDash val="solid"/>
            <a:round/>
            <a:headEnd len="sm" w="sm" type="none"/>
            <a:tailEnd len="sm" w="sm" type="none"/>
          </a:ln>
          <a:effectLst>
            <a:outerShdw blurRad="614363" rotWithShape="0" algn="bl" dir="7500000" dist="95250">
              <a:schemeClr val="dk2">
                <a:alpha val="55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So the 2nd page is home where we can select company by </a:t>
            </a:r>
            <a:r>
              <a:rPr lang="en-GB" sz="1800">
                <a:solidFill>
                  <a:schemeClr val="lt2"/>
                </a:solidFill>
              </a:rPr>
              <a:t>inputting</a:t>
            </a:r>
            <a:r>
              <a:rPr lang="en-GB" sz="1800">
                <a:solidFill>
                  <a:schemeClr val="lt2"/>
                </a:solidFill>
              </a:rPr>
              <a:t> company serial number and for creating company we type [1] and for other opening company we start with [2] and the last where list end ……</a:t>
            </a:r>
            <a:endParaRPr sz="1800">
              <a:solidFill>
                <a:schemeClr val="lt2"/>
              </a:solidFill>
            </a:endParaRPr>
          </a:p>
        </p:txBody>
      </p:sp>
      <p:sp>
        <p:nvSpPr>
          <p:cNvPr id="93" name="Google Shape;93;p18"/>
          <p:cNvSpPr txBox="1"/>
          <p:nvPr/>
        </p:nvSpPr>
        <p:spPr>
          <a:xfrm>
            <a:off x="308600" y="2750825"/>
            <a:ext cx="40386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latin typeface="Impact"/>
                <a:ea typeface="Impact"/>
                <a:cs typeface="Impact"/>
                <a:sym typeface="Impact"/>
              </a:rPr>
              <a:t>If we select companie…..</a:t>
            </a:r>
            <a:endParaRPr sz="1800">
              <a:solidFill>
                <a:schemeClr val="lt2"/>
              </a:solidFill>
              <a:latin typeface="Impact"/>
              <a:ea typeface="Impact"/>
              <a:cs typeface="Impact"/>
              <a:sym typeface="Impact"/>
            </a:endParaRPr>
          </a:p>
        </p:txBody>
      </p:sp>
      <p:pic>
        <p:nvPicPr>
          <p:cNvPr id="94" name="Google Shape;94;p18"/>
          <p:cNvPicPr preferRelativeResize="0"/>
          <p:nvPr/>
        </p:nvPicPr>
        <p:blipFill rotWithShape="1">
          <a:blip r:embed="rId4">
            <a:alphaModFix/>
          </a:blip>
          <a:srcRect b="51661" l="13433" r="58315" t="20851"/>
          <a:stretch/>
        </p:blipFill>
        <p:spPr>
          <a:xfrm>
            <a:off x="483150" y="3303425"/>
            <a:ext cx="2327899" cy="914250"/>
          </a:xfrm>
          <a:prstGeom prst="rect">
            <a:avLst/>
          </a:prstGeom>
          <a:noFill/>
          <a:ln>
            <a:noFill/>
          </a:ln>
        </p:spPr>
      </p:pic>
      <p:sp>
        <p:nvSpPr>
          <p:cNvPr id="95" name="Google Shape;95;p18"/>
          <p:cNvSpPr txBox="1"/>
          <p:nvPr/>
        </p:nvSpPr>
        <p:spPr>
          <a:xfrm>
            <a:off x="46900" y="4217675"/>
            <a:ext cx="3042900" cy="72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6"/>
              </a:buClr>
              <a:buSzPts val="1400"/>
              <a:buAutoNum type="arabicPeriod"/>
            </a:pPr>
            <a:r>
              <a:rPr lang="en-GB">
                <a:solidFill>
                  <a:schemeClr val="accent6"/>
                </a:solidFill>
              </a:rPr>
              <a:t>If there is password it’s ask password if not 2nd page open</a:t>
            </a:r>
            <a:endParaRPr>
              <a:solidFill>
                <a:schemeClr val="accent6"/>
              </a:solidFill>
            </a:endParaRPr>
          </a:p>
        </p:txBody>
      </p:sp>
      <p:sp>
        <p:nvSpPr>
          <p:cNvPr id="96" name="Google Shape;96;p18"/>
          <p:cNvSpPr/>
          <p:nvPr/>
        </p:nvSpPr>
        <p:spPr>
          <a:xfrm>
            <a:off x="3055250" y="3579513"/>
            <a:ext cx="1143000" cy="36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7" name="Google Shape;97;p18"/>
          <p:cNvPicPr preferRelativeResize="0"/>
          <p:nvPr/>
        </p:nvPicPr>
        <p:blipFill rotWithShape="1">
          <a:blip r:embed="rId5">
            <a:alphaModFix/>
          </a:blip>
          <a:srcRect b="33824" l="14506" r="41549" t="18298"/>
          <a:stretch/>
        </p:blipFill>
        <p:spPr>
          <a:xfrm>
            <a:off x="4442450" y="2943588"/>
            <a:ext cx="3368851" cy="1481525"/>
          </a:xfrm>
          <a:prstGeom prst="rect">
            <a:avLst/>
          </a:prstGeom>
          <a:noFill/>
          <a:ln>
            <a:noFill/>
          </a:ln>
        </p:spPr>
      </p:pic>
      <p:sp>
        <p:nvSpPr>
          <p:cNvPr id="98" name="Google Shape;98;p18"/>
          <p:cNvSpPr txBox="1"/>
          <p:nvPr/>
        </p:nvSpPr>
        <p:spPr>
          <a:xfrm>
            <a:off x="4347200" y="4425125"/>
            <a:ext cx="42102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6"/>
                </a:solidFill>
              </a:rPr>
              <a:t>2.   After that it’s open company info and there when we enter open G.O.T</a:t>
            </a:r>
            <a:endParaRPr>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9262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Create Company</a:t>
            </a:r>
            <a:endParaRPr>
              <a:latin typeface="Impact"/>
              <a:ea typeface="Impact"/>
              <a:cs typeface="Impact"/>
              <a:sym typeface="Impact"/>
            </a:endParaRPr>
          </a:p>
        </p:txBody>
      </p:sp>
      <p:sp>
        <p:nvSpPr>
          <p:cNvPr id="104" name="Google Shape;104;p19"/>
          <p:cNvSpPr txBox="1"/>
          <p:nvPr>
            <p:ph idx="1" type="body"/>
          </p:nvPr>
        </p:nvSpPr>
        <p:spPr>
          <a:xfrm>
            <a:off x="311700" y="1000075"/>
            <a:ext cx="8520600" cy="104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solidFill>
                  <a:schemeClr val="dk1"/>
                </a:solidFill>
              </a:rPr>
              <a:t>So when we click on create </a:t>
            </a:r>
            <a:r>
              <a:rPr lang="en-GB">
                <a:solidFill>
                  <a:schemeClr val="dk1"/>
                </a:solidFill>
              </a:rPr>
              <a:t>company we get a form to like that                          a   after filling it they show us all info and ask if it’s you want to                                             if yes all info save and com created if not u get the form again </a:t>
            </a:r>
            <a:endParaRPr>
              <a:solidFill>
                <a:schemeClr val="dk1"/>
              </a:solidFill>
            </a:endParaRPr>
          </a:p>
        </p:txBody>
      </p:sp>
      <p:pic>
        <p:nvPicPr>
          <p:cNvPr id="105" name="Google Shape;105;p19"/>
          <p:cNvPicPr preferRelativeResize="0"/>
          <p:nvPr/>
        </p:nvPicPr>
        <p:blipFill rotWithShape="1">
          <a:blip r:embed="rId3">
            <a:alphaModFix/>
          </a:blip>
          <a:srcRect b="55986" l="14625" r="61655" t="19755"/>
          <a:stretch/>
        </p:blipFill>
        <p:spPr>
          <a:xfrm>
            <a:off x="6838950" y="1152475"/>
            <a:ext cx="2069549" cy="895350"/>
          </a:xfrm>
          <a:prstGeom prst="rect">
            <a:avLst/>
          </a:prstGeom>
          <a:noFill/>
          <a:ln cap="flat" cmpd="sng" w="76200">
            <a:solidFill>
              <a:schemeClr val="dk2"/>
            </a:solidFill>
            <a:prstDash val="solid"/>
            <a:round/>
            <a:headEnd len="sm" w="sm" type="none"/>
            <a:tailEnd len="sm" w="sm" type="none"/>
          </a:ln>
        </p:spPr>
      </p:pic>
      <p:sp>
        <p:nvSpPr>
          <p:cNvPr id="106" name="Google Shape;106;p19"/>
          <p:cNvSpPr txBox="1"/>
          <p:nvPr/>
        </p:nvSpPr>
        <p:spPr>
          <a:xfrm>
            <a:off x="2613650" y="2198375"/>
            <a:ext cx="6077100" cy="2667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2"/>
              </a:buClr>
              <a:buSzPts val="1500"/>
              <a:buChar char="●"/>
            </a:pPr>
            <a:r>
              <a:rPr lang="en-GB" sz="1500">
                <a:solidFill>
                  <a:schemeClr val="lt2"/>
                </a:solidFill>
              </a:rPr>
              <a:t>When u filing the form u can input </a:t>
            </a:r>
            <a:r>
              <a:rPr lang="en-GB" sz="1500">
                <a:solidFill>
                  <a:schemeClr val="accent6"/>
                </a:solidFill>
              </a:rPr>
              <a:t>‘n’ </a:t>
            </a:r>
            <a:r>
              <a:rPr lang="en-GB" sz="1500">
                <a:solidFill>
                  <a:schemeClr val="lt2"/>
                </a:solidFill>
              </a:rPr>
              <a:t>in create company and that will </a:t>
            </a:r>
            <a:r>
              <a:rPr lang="en-GB" sz="1500">
                <a:solidFill>
                  <a:schemeClr val="lt2"/>
                </a:solidFill>
              </a:rPr>
              <a:t>bring</a:t>
            </a:r>
            <a:r>
              <a:rPr lang="en-GB" sz="1500">
                <a:solidFill>
                  <a:schemeClr val="lt2"/>
                </a:solidFill>
              </a:rPr>
              <a:t> u again to </a:t>
            </a:r>
            <a:r>
              <a:rPr lang="en-GB" sz="1500">
                <a:solidFill>
                  <a:srgbClr val="4A86E8"/>
                </a:solidFill>
              </a:rPr>
              <a:t>select</a:t>
            </a:r>
            <a:r>
              <a:rPr lang="en-GB" sz="1500">
                <a:solidFill>
                  <a:srgbClr val="4A86E8"/>
                </a:solidFill>
              </a:rPr>
              <a:t> company page</a:t>
            </a:r>
            <a:r>
              <a:rPr lang="en-GB" sz="1500">
                <a:solidFill>
                  <a:schemeClr val="lt2"/>
                </a:solidFill>
              </a:rPr>
              <a:t> </a:t>
            </a:r>
            <a:endParaRPr sz="1500">
              <a:solidFill>
                <a:schemeClr val="lt2"/>
              </a:solidFill>
            </a:endParaRPr>
          </a:p>
          <a:p>
            <a:pPr indent="-323850" lvl="0" marL="457200" rtl="0" algn="l">
              <a:spcBef>
                <a:spcPts val="0"/>
              </a:spcBef>
              <a:spcAft>
                <a:spcPts val="0"/>
              </a:spcAft>
              <a:buClr>
                <a:schemeClr val="lt2"/>
              </a:buClr>
              <a:buSzPts val="1500"/>
              <a:buChar char="●"/>
            </a:pPr>
            <a:r>
              <a:rPr lang="en-GB" sz="1500">
                <a:solidFill>
                  <a:schemeClr val="lt2"/>
                </a:solidFill>
              </a:rPr>
              <a:t>If you click </a:t>
            </a:r>
            <a:r>
              <a:rPr lang="en-GB" sz="1500">
                <a:solidFill>
                  <a:schemeClr val="accent6"/>
                </a:solidFill>
              </a:rPr>
              <a:t>‘n’ </a:t>
            </a:r>
            <a:r>
              <a:rPr lang="en-GB" sz="1500">
                <a:solidFill>
                  <a:schemeClr val="lt2"/>
                </a:solidFill>
              </a:rPr>
              <a:t>in other section of form it’s will </a:t>
            </a:r>
            <a:r>
              <a:rPr lang="en-GB" sz="1500">
                <a:solidFill>
                  <a:srgbClr val="4A86E8"/>
                </a:solidFill>
              </a:rPr>
              <a:t>skip </a:t>
            </a:r>
            <a:r>
              <a:rPr lang="en-GB" sz="1500">
                <a:solidFill>
                  <a:schemeClr val="lt2"/>
                </a:solidFill>
              </a:rPr>
              <a:t>that part of info </a:t>
            </a:r>
            <a:endParaRPr sz="1500">
              <a:solidFill>
                <a:schemeClr val="lt2"/>
              </a:solidFill>
            </a:endParaRPr>
          </a:p>
          <a:p>
            <a:pPr indent="-323850" lvl="0" marL="457200" rtl="0" algn="l">
              <a:spcBef>
                <a:spcPts val="0"/>
              </a:spcBef>
              <a:spcAft>
                <a:spcPts val="0"/>
              </a:spcAft>
              <a:buClr>
                <a:schemeClr val="lt2"/>
              </a:buClr>
              <a:buSzPts val="1500"/>
              <a:buChar char="●"/>
            </a:pPr>
            <a:r>
              <a:rPr lang="en-GB" sz="1500">
                <a:solidFill>
                  <a:schemeClr val="lt2"/>
                </a:solidFill>
              </a:rPr>
              <a:t>If you enter ‘</a:t>
            </a:r>
            <a:r>
              <a:rPr lang="en-GB" sz="1500">
                <a:solidFill>
                  <a:schemeClr val="accent6"/>
                </a:solidFill>
              </a:rPr>
              <a:t>wrong info</a:t>
            </a:r>
            <a:r>
              <a:rPr lang="en-GB" sz="1500">
                <a:solidFill>
                  <a:schemeClr val="lt2"/>
                </a:solidFill>
              </a:rPr>
              <a:t>’ in form such as wrong number wrong </a:t>
            </a:r>
            <a:r>
              <a:rPr lang="en-GB" sz="1500">
                <a:solidFill>
                  <a:schemeClr val="lt2"/>
                </a:solidFill>
              </a:rPr>
              <a:t>mail wrong state and country name etc. it will show an error message and ask you to </a:t>
            </a:r>
            <a:r>
              <a:rPr lang="en-GB" sz="1500">
                <a:solidFill>
                  <a:srgbClr val="4A86E8"/>
                </a:solidFill>
              </a:rPr>
              <a:t>fill that detail again</a:t>
            </a:r>
            <a:endParaRPr sz="1500">
              <a:solidFill>
                <a:srgbClr val="4A86E8"/>
              </a:solidFill>
            </a:endParaRPr>
          </a:p>
          <a:p>
            <a:pPr indent="-323850" lvl="0" marL="457200" rtl="0" algn="l">
              <a:spcBef>
                <a:spcPts val="0"/>
              </a:spcBef>
              <a:spcAft>
                <a:spcPts val="0"/>
              </a:spcAft>
              <a:buClr>
                <a:schemeClr val="lt2"/>
              </a:buClr>
              <a:buSzPts val="1500"/>
              <a:buChar char="●"/>
            </a:pPr>
            <a:r>
              <a:rPr lang="en-GB" sz="1500">
                <a:solidFill>
                  <a:schemeClr val="lt2"/>
                </a:solidFill>
              </a:rPr>
              <a:t>After u finish with the form it’s ask for </a:t>
            </a:r>
            <a:r>
              <a:rPr lang="en-GB" sz="1500">
                <a:solidFill>
                  <a:schemeClr val="accent6"/>
                </a:solidFill>
              </a:rPr>
              <a:t>password </a:t>
            </a:r>
            <a:r>
              <a:rPr lang="en-GB" sz="1500">
                <a:solidFill>
                  <a:schemeClr val="lt2"/>
                </a:solidFill>
              </a:rPr>
              <a:t>while typing password u can’t see it and after that</a:t>
            </a:r>
            <a:endParaRPr sz="1500">
              <a:solidFill>
                <a:schemeClr val="lt2"/>
              </a:solidFill>
            </a:endParaRPr>
          </a:p>
          <a:p>
            <a:pPr indent="-323850" lvl="0" marL="457200" rtl="0" algn="l">
              <a:spcBef>
                <a:spcPts val="0"/>
              </a:spcBef>
              <a:spcAft>
                <a:spcPts val="0"/>
              </a:spcAft>
              <a:buClr>
                <a:schemeClr val="lt2"/>
              </a:buClr>
              <a:buSzPts val="1500"/>
              <a:buChar char="●"/>
            </a:pPr>
            <a:r>
              <a:rPr lang="en-GB" sz="1500">
                <a:solidFill>
                  <a:schemeClr val="lt2"/>
                </a:solidFill>
              </a:rPr>
              <a:t>It will ask for confirmation if you  entered is correct or not if you type </a:t>
            </a:r>
            <a:r>
              <a:rPr lang="en-GB" sz="1500">
                <a:solidFill>
                  <a:srgbClr val="FFFF00"/>
                </a:solidFill>
              </a:rPr>
              <a:t>‘y’</a:t>
            </a:r>
            <a:r>
              <a:rPr lang="en-GB" sz="1500">
                <a:solidFill>
                  <a:srgbClr val="4A86E8"/>
                </a:solidFill>
              </a:rPr>
              <a:t> company created </a:t>
            </a:r>
            <a:r>
              <a:rPr lang="en-GB" sz="1500">
                <a:solidFill>
                  <a:schemeClr val="lt2"/>
                </a:solidFill>
              </a:rPr>
              <a:t>and if you type </a:t>
            </a:r>
            <a:r>
              <a:rPr lang="en-GB" sz="1500">
                <a:solidFill>
                  <a:schemeClr val="accent6"/>
                </a:solidFill>
              </a:rPr>
              <a:t>‘n’ </a:t>
            </a:r>
            <a:r>
              <a:rPr lang="en-GB" sz="1500">
                <a:solidFill>
                  <a:schemeClr val="lt2"/>
                </a:solidFill>
              </a:rPr>
              <a:t>you </a:t>
            </a:r>
            <a:r>
              <a:rPr lang="en-GB" sz="1500">
                <a:solidFill>
                  <a:srgbClr val="4A86E8"/>
                </a:solidFill>
              </a:rPr>
              <a:t>get form again</a:t>
            </a:r>
            <a:endParaRPr sz="1500">
              <a:solidFill>
                <a:srgbClr val="4A86E8"/>
              </a:solidFill>
            </a:endParaRPr>
          </a:p>
        </p:txBody>
      </p:sp>
      <p:pic>
        <p:nvPicPr>
          <p:cNvPr id="107" name="Google Shape;107;p19"/>
          <p:cNvPicPr preferRelativeResize="0"/>
          <p:nvPr/>
        </p:nvPicPr>
        <p:blipFill rotWithShape="1">
          <a:blip r:embed="rId4">
            <a:alphaModFix/>
          </a:blip>
          <a:srcRect b="0" l="15042" r="61207" t="19756"/>
          <a:stretch/>
        </p:blipFill>
        <p:spPr>
          <a:xfrm>
            <a:off x="349800" y="2106525"/>
            <a:ext cx="2069549" cy="2667000"/>
          </a:xfrm>
          <a:prstGeom prst="rect">
            <a:avLst/>
          </a:prstGeom>
          <a:noFill/>
          <a:ln cap="flat" cmpd="sng" w="76200">
            <a:solidFill>
              <a:schemeClr val="dk2"/>
            </a:solidFill>
            <a:prstDash val="solid"/>
            <a:round/>
            <a:headEnd len="sm" w="sm" type="none"/>
            <a:tailEnd len="sm" w="sm" type="none"/>
          </a:ln>
        </p:spPr>
      </p:pic>
      <p:sp>
        <p:nvSpPr>
          <p:cNvPr id="108" name="Google Shape;108;p19"/>
          <p:cNvSpPr txBox="1"/>
          <p:nvPr/>
        </p:nvSpPr>
        <p:spPr>
          <a:xfrm>
            <a:off x="613400" y="3893825"/>
            <a:ext cx="1390800" cy="895500"/>
          </a:xfrm>
          <a:prstGeom prst="rect">
            <a:avLst/>
          </a:pr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6"/>
                </a:solidFill>
              </a:rPr>
              <a:t>All time of input an dresponse</a:t>
            </a:r>
            <a:endParaRPr sz="180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292625"/>
            <a:ext cx="8520600" cy="572700"/>
          </a:xfrm>
          <a:prstGeom prst="rect">
            <a:avLst/>
          </a:prstGeom>
          <a:solidFill>
            <a:schemeClr val="dk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Impact"/>
                <a:ea typeface="Impact"/>
                <a:cs typeface="Impact"/>
                <a:sym typeface="Impact"/>
              </a:rPr>
              <a:t>Password and encryption</a:t>
            </a:r>
            <a:endParaRPr>
              <a:latin typeface="Impact"/>
              <a:ea typeface="Impact"/>
              <a:cs typeface="Impact"/>
              <a:sym typeface="Impact"/>
            </a:endParaRPr>
          </a:p>
        </p:txBody>
      </p:sp>
      <p:sp>
        <p:nvSpPr>
          <p:cNvPr id="114" name="Google Shape;114;p20"/>
          <p:cNvSpPr txBox="1"/>
          <p:nvPr>
            <p:ph idx="1" type="body"/>
          </p:nvPr>
        </p:nvSpPr>
        <p:spPr>
          <a:xfrm>
            <a:off x="311700" y="1037900"/>
            <a:ext cx="8520600" cy="3416400"/>
          </a:xfrm>
          <a:prstGeom prst="rect">
            <a:avLst/>
          </a:prstGeom>
        </p:spPr>
        <p:txBody>
          <a:bodyPr anchorCtr="0" anchor="t" bIns="91425" lIns="91425" spcFirstLastPara="1" rIns="91425" wrap="square" tIns="91425">
            <a:normAutofit/>
          </a:bodyPr>
          <a:lstStyle/>
          <a:p>
            <a:pPr indent="0" lvl="0" marL="0" rtl="0" algn="ctr">
              <a:lnSpc>
                <a:spcPct val="160000"/>
              </a:lnSpc>
              <a:spcBef>
                <a:spcPts val="0"/>
              </a:spcBef>
              <a:spcAft>
                <a:spcPts val="0"/>
              </a:spcAft>
              <a:buNone/>
            </a:pPr>
            <a:r>
              <a:rPr b="1" lang="en-GB" sz="1750">
                <a:solidFill>
                  <a:schemeClr val="dk1"/>
                </a:solidFill>
                <a:highlight>
                  <a:srgbClr val="2C3032"/>
                </a:highlight>
                <a:latin typeface="Roboto"/>
                <a:ea typeface="Roboto"/>
                <a:cs typeface="Roboto"/>
                <a:sym typeface="Roboto"/>
              </a:rPr>
              <a:t>Substitution Cipher Encryption Technique</a:t>
            </a:r>
            <a:endParaRPr b="1" sz="1750">
              <a:solidFill>
                <a:schemeClr val="dk1"/>
              </a:solidFill>
              <a:highlight>
                <a:srgbClr val="2C3032"/>
              </a:highlight>
              <a:latin typeface="Roboto"/>
              <a:ea typeface="Roboto"/>
              <a:cs typeface="Roboto"/>
              <a:sym typeface="Roboto"/>
            </a:endParaRPr>
          </a:p>
          <a:p>
            <a:pPr indent="0" lvl="0" marL="0" rtl="0" algn="l">
              <a:lnSpc>
                <a:spcPct val="160000"/>
              </a:lnSpc>
              <a:spcBef>
                <a:spcPts val="400"/>
              </a:spcBef>
              <a:spcAft>
                <a:spcPts val="0"/>
              </a:spcAft>
              <a:buNone/>
            </a:pPr>
            <a:r>
              <a:rPr lang="en-GB" sz="1300">
                <a:solidFill>
                  <a:srgbClr val="CECAC3"/>
                </a:solidFill>
                <a:highlight>
                  <a:srgbClr val="2C3032"/>
                </a:highlight>
                <a:latin typeface="Roboto"/>
                <a:ea typeface="Roboto"/>
                <a:cs typeface="Roboto"/>
                <a:sym typeface="Roboto"/>
              </a:rPr>
              <a:t>For encryptio prosess we using The Substitution Cipher Encryption Technique employed in this code involves the mapping of characters in a given string to specific codes during the encoding process. Similarly, during decoding, these codes are reversed to reconstruct the original string. In this implementation, a key is used to establish the mapping, ensuring a one-to-one correspondence between characters and their respective codes</a:t>
            </a:r>
            <a:endParaRPr sz="1300">
              <a:solidFill>
                <a:srgbClr val="CECAC3"/>
              </a:solidFill>
              <a:highlight>
                <a:srgbClr val="2C3032"/>
              </a:highlight>
              <a:latin typeface="Roboto"/>
              <a:ea typeface="Roboto"/>
              <a:cs typeface="Roboto"/>
              <a:sym typeface="Roboto"/>
            </a:endParaRPr>
          </a:p>
          <a:p>
            <a:pPr indent="0" lvl="0" marL="0" rtl="0" algn="l">
              <a:lnSpc>
                <a:spcPct val="160000"/>
              </a:lnSpc>
              <a:spcBef>
                <a:spcPts val="400"/>
              </a:spcBef>
              <a:spcAft>
                <a:spcPts val="0"/>
              </a:spcAft>
              <a:buNone/>
            </a:pPr>
            <a:r>
              <a:t/>
            </a:r>
            <a:endParaRPr sz="1200">
              <a:solidFill>
                <a:srgbClr val="CECAC3"/>
              </a:solidFill>
              <a:highlight>
                <a:srgbClr val="2C3032"/>
              </a:highlight>
              <a:latin typeface="Roboto"/>
              <a:ea typeface="Roboto"/>
              <a:cs typeface="Roboto"/>
              <a:sym typeface="Roboto"/>
            </a:endParaRPr>
          </a:p>
          <a:p>
            <a:pPr indent="0" lvl="0" marL="0" rtl="0" algn="l">
              <a:lnSpc>
                <a:spcPct val="160000"/>
              </a:lnSpc>
              <a:spcBef>
                <a:spcPts val="400"/>
              </a:spcBef>
              <a:spcAft>
                <a:spcPts val="400"/>
              </a:spcAft>
              <a:buNone/>
            </a:pPr>
            <a:r>
              <a:t/>
            </a:r>
            <a:endParaRPr sz="1200">
              <a:solidFill>
                <a:srgbClr val="CECAC3"/>
              </a:solidFill>
              <a:highlight>
                <a:srgbClr val="2C3032"/>
              </a:highlight>
              <a:latin typeface="Roboto"/>
              <a:ea typeface="Roboto"/>
              <a:cs typeface="Roboto"/>
              <a:sym typeface="Roboto"/>
            </a:endParaRPr>
          </a:p>
        </p:txBody>
      </p:sp>
      <p:sp>
        <p:nvSpPr>
          <p:cNvPr id="115" name="Google Shape;115;p20"/>
          <p:cNvSpPr txBox="1"/>
          <p:nvPr/>
        </p:nvSpPr>
        <p:spPr>
          <a:xfrm>
            <a:off x="399575" y="3094675"/>
            <a:ext cx="3964800" cy="1940700"/>
          </a:xfrm>
          <a:prstGeom prst="rect">
            <a:avLst/>
          </a:prstGeom>
          <a:noFill/>
          <a:ln cap="flat" cmpd="sng" w="762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800" u="sng">
                <a:solidFill>
                  <a:schemeClr val="lt2"/>
                </a:solidFill>
                <a:latin typeface="Impact"/>
                <a:ea typeface="Impact"/>
                <a:cs typeface="Impact"/>
                <a:sym typeface="Impact"/>
              </a:rPr>
              <a:t>Roles in tally software</a:t>
            </a:r>
            <a:endParaRPr sz="1800">
              <a:solidFill>
                <a:schemeClr val="lt2"/>
              </a:solidFill>
            </a:endParaRPr>
          </a:p>
          <a:p>
            <a:pPr indent="-323850" lvl="0" marL="457200" rtl="0" algn="l">
              <a:spcBef>
                <a:spcPts val="0"/>
              </a:spcBef>
              <a:spcAft>
                <a:spcPts val="0"/>
              </a:spcAft>
              <a:buClr>
                <a:schemeClr val="lt2"/>
              </a:buClr>
              <a:buSzPts val="1500"/>
              <a:buAutoNum type="arabicPeriod"/>
            </a:pPr>
            <a:r>
              <a:rPr lang="en-GB" sz="1500">
                <a:solidFill>
                  <a:schemeClr val="lt2"/>
                </a:solidFill>
              </a:rPr>
              <a:t>For encryption </a:t>
            </a:r>
            <a:r>
              <a:rPr lang="en-GB" sz="1500">
                <a:solidFill>
                  <a:schemeClr val="lt2"/>
                </a:solidFill>
              </a:rPr>
              <a:t>password</a:t>
            </a:r>
            <a:endParaRPr sz="1500">
              <a:solidFill>
                <a:schemeClr val="lt2"/>
              </a:solidFill>
            </a:endParaRPr>
          </a:p>
          <a:p>
            <a:pPr indent="-323850" lvl="0" marL="457200" rtl="0" algn="l">
              <a:spcBef>
                <a:spcPts val="0"/>
              </a:spcBef>
              <a:spcAft>
                <a:spcPts val="0"/>
              </a:spcAft>
              <a:buClr>
                <a:schemeClr val="lt2"/>
              </a:buClr>
              <a:buSzPts val="1500"/>
              <a:buAutoNum type="arabicPeriod"/>
            </a:pPr>
            <a:r>
              <a:rPr lang="en-GB" sz="1500">
                <a:solidFill>
                  <a:schemeClr val="lt2"/>
                </a:solidFill>
              </a:rPr>
              <a:t>For encryption critical data</a:t>
            </a:r>
            <a:endParaRPr sz="1500">
              <a:solidFill>
                <a:schemeClr val="lt2"/>
              </a:solidFill>
            </a:endParaRPr>
          </a:p>
          <a:p>
            <a:pPr indent="-323850" lvl="0" marL="457200" rtl="0" algn="l">
              <a:spcBef>
                <a:spcPts val="0"/>
              </a:spcBef>
              <a:spcAft>
                <a:spcPts val="0"/>
              </a:spcAft>
              <a:buClr>
                <a:schemeClr val="lt2"/>
              </a:buClr>
              <a:buSzPts val="1500"/>
              <a:buAutoNum type="arabicPeriod"/>
            </a:pPr>
            <a:r>
              <a:rPr lang="en-GB" sz="1500">
                <a:solidFill>
                  <a:schemeClr val="lt2"/>
                </a:solidFill>
              </a:rPr>
              <a:t>Each company will have </a:t>
            </a:r>
            <a:r>
              <a:rPr lang="en-GB" sz="1500">
                <a:solidFill>
                  <a:schemeClr val="lt2"/>
                </a:solidFill>
              </a:rPr>
              <a:t>their</a:t>
            </a:r>
            <a:r>
              <a:rPr lang="en-GB" sz="1500">
                <a:solidFill>
                  <a:schemeClr val="lt2"/>
                </a:solidFill>
              </a:rPr>
              <a:t> unique key for </a:t>
            </a:r>
            <a:r>
              <a:rPr lang="en-GB" sz="1500">
                <a:solidFill>
                  <a:schemeClr val="lt2"/>
                </a:solidFill>
              </a:rPr>
              <a:t>better</a:t>
            </a:r>
            <a:r>
              <a:rPr lang="en-GB" sz="1500">
                <a:solidFill>
                  <a:schemeClr val="lt2"/>
                </a:solidFill>
              </a:rPr>
              <a:t> </a:t>
            </a:r>
            <a:r>
              <a:rPr lang="en-GB" sz="1500">
                <a:solidFill>
                  <a:schemeClr val="lt2"/>
                </a:solidFill>
              </a:rPr>
              <a:t>security</a:t>
            </a:r>
            <a:endParaRPr sz="1500">
              <a:solidFill>
                <a:schemeClr val="lt2"/>
              </a:solidFill>
            </a:endParaRPr>
          </a:p>
          <a:p>
            <a:pPr indent="-323850" lvl="0" marL="457200" rtl="0" algn="l">
              <a:spcBef>
                <a:spcPts val="0"/>
              </a:spcBef>
              <a:spcAft>
                <a:spcPts val="0"/>
              </a:spcAft>
              <a:buClr>
                <a:schemeClr val="lt2"/>
              </a:buClr>
              <a:buSzPts val="1500"/>
              <a:buAutoNum type="arabicPeriod"/>
            </a:pPr>
            <a:r>
              <a:rPr lang="en-GB" sz="1500">
                <a:solidFill>
                  <a:schemeClr val="lt2"/>
                </a:solidFill>
              </a:rPr>
              <a:t>Provide </a:t>
            </a:r>
            <a:r>
              <a:rPr lang="en-GB" sz="1500">
                <a:solidFill>
                  <a:schemeClr val="lt2"/>
                </a:solidFill>
              </a:rPr>
              <a:t>security</a:t>
            </a:r>
            <a:r>
              <a:rPr lang="en-GB" sz="1500">
                <a:solidFill>
                  <a:schemeClr val="lt2"/>
                </a:solidFill>
              </a:rPr>
              <a:t> in a company</a:t>
            </a:r>
            <a:endParaRPr sz="1500">
              <a:solidFill>
                <a:schemeClr val="lt2"/>
              </a:solidFill>
            </a:endParaRPr>
          </a:p>
          <a:p>
            <a:pPr indent="0" lvl="0" marL="457200" rtl="0" algn="l">
              <a:spcBef>
                <a:spcPts val="0"/>
              </a:spcBef>
              <a:spcAft>
                <a:spcPts val="0"/>
              </a:spcAft>
              <a:buNone/>
            </a:pPr>
            <a:r>
              <a:t/>
            </a:r>
            <a:endParaRPr>
              <a:solidFill>
                <a:schemeClr val="lt2"/>
              </a:solidFill>
            </a:endParaRPr>
          </a:p>
        </p:txBody>
      </p:sp>
      <p:sp>
        <p:nvSpPr>
          <p:cNvPr id="116" name="Google Shape;116;p20"/>
          <p:cNvSpPr txBox="1"/>
          <p:nvPr/>
        </p:nvSpPr>
        <p:spPr>
          <a:xfrm>
            <a:off x="4728675" y="3094750"/>
            <a:ext cx="3964800" cy="1940700"/>
          </a:xfrm>
          <a:prstGeom prst="rect">
            <a:avLst/>
          </a:prstGeom>
          <a:noFill/>
          <a:ln cap="flat" cmpd="sng" w="762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800" u="sng">
                <a:solidFill>
                  <a:schemeClr val="lt2"/>
                </a:solidFill>
                <a:latin typeface="Impact"/>
                <a:ea typeface="Impact"/>
                <a:cs typeface="Impact"/>
                <a:sym typeface="Impact"/>
              </a:rPr>
              <a:t>Features of S.U.E.T</a:t>
            </a:r>
            <a:endParaRPr sz="1800" u="sng">
              <a:solidFill>
                <a:schemeClr val="lt2"/>
              </a:solidFill>
              <a:latin typeface="Impact"/>
              <a:ea typeface="Impact"/>
              <a:cs typeface="Impact"/>
              <a:sym typeface="Impact"/>
            </a:endParaRPr>
          </a:p>
          <a:p>
            <a:pPr indent="-317500" lvl="0" marL="457200" rtl="0" algn="l">
              <a:spcBef>
                <a:spcPts val="0"/>
              </a:spcBef>
              <a:spcAft>
                <a:spcPts val="0"/>
              </a:spcAft>
              <a:buClr>
                <a:schemeClr val="lt2"/>
              </a:buClr>
              <a:buSzPts val="1400"/>
              <a:buAutoNum type="arabicPeriod"/>
            </a:pPr>
            <a:r>
              <a:rPr lang="en-GB" u="sng">
                <a:solidFill>
                  <a:schemeClr val="lt2"/>
                </a:solidFill>
              </a:rPr>
              <a:t>Without</a:t>
            </a:r>
            <a:r>
              <a:rPr lang="en-GB" u="sng">
                <a:solidFill>
                  <a:schemeClr val="lt2"/>
                </a:solidFill>
              </a:rPr>
              <a:t> </a:t>
            </a:r>
            <a:r>
              <a:rPr lang="en-GB" u="sng">
                <a:solidFill>
                  <a:schemeClr val="lt2"/>
                </a:solidFill>
              </a:rPr>
              <a:t>mapping</a:t>
            </a:r>
            <a:r>
              <a:rPr lang="en-GB" u="sng">
                <a:solidFill>
                  <a:schemeClr val="lt2"/>
                </a:solidFill>
              </a:rPr>
              <a:t> we can’t </a:t>
            </a:r>
            <a:r>
              <a:rPr lang="en-GB" u="sng">
                <a:solidFill>
                  <a:schemeClr val="lt2"/>
                </a:solidFill>
              </a:rPr>
              <a:t>access</a:t>
            </a:r>
            <a:r>
              <a:rPr lang="en-GB" u="sng">
                <a:solidFill>
                  <a:schemeClr val="lt2"/>
                </a:solidFill>
              </a:rPr>
              <a:t> the </a:t>
            </a:r>
            <a:r>
              <a:rPr lang="en-GB" u="sng">
                <a:solidFill>
                  <a:schemeClr val="lt2"/>
                </a:solidFill>
              </a:rPr>
              <a:t>data</a:t>
            </a:r>
            <a:r>
              <a:rPr lang="en-GB" u="sng">
                <a:solidFill>
                  <a:schemeClr val="lt2"/>
                </a:solidFill>
              </a:rPr>
              <a:t> and decode it</a:t>
            </a:r>
            <a:endParaRPr u="sng">
              <a:solidFill>
                <a:schemeClr val="lt2"/>
              </a:solidFill>
            </a:endParaRPr>
          </a:p>
          <a:p>
            <a:pPr indent="-317500" lvl="0" marL="457200" rtl="0" algn="l">
              <a:spcBef>
                <a:spcPts val="0"/>
              </a:spcBef>
              <a:spcAft>
                <a:spcPts val="0"/>
              </a:spcAft>
              <a:buClr>
                <a:schemeClr val="lt2"/>
              </a:buClr>
              <a:buSzPts val="1400"/>
              <a:buAutoNum type="arabicPeriod"/>
            </a:pPr>
            <a:r>
              <a:rPr lang="en-GB" u="sng">
                <a:solidFill>
                  <a:schemeClr val="lt2"/>
                </a:solidFill>
              </a:rPr>
              <a:t>Can add multiple layer of encryption layers of protection in codes</a:t>
            </a:r>
            <a:endParaRPr u="sng">
              <a:solidFill>
                <a:schemeClr val="lt2"/>
              </a:solidFill>
            </a:endParaRPr>
          </a:p>
          <a:p>
            <a:pPr indent="-317500" lvl="0" marL="457200" rtl="0" algn="l">
              <a:spcBef>
                <a:spcPts val="0"/>
              </a:spcBef>
              <a:spcAft>
                <a:spcPts val="0"/>
              </a:spcAft>
              <a:buClr>
                <a:schemeClr val="lt2"/>
              </a:buClr>
              <a:buSzPts val="1400"/>
              <a:buAutoNum type="arabicPeriod"/>
            </a:pPr>
            <a:r>
              <a:rPr lang="en-GB" u="sng">
                <a:solidFill>
                  <a:schemeClr val="lt2"/>
                </a:solidFill>
              </a:rPr>
              <a:t>Very simple to use </a:t>
            </a:r>
            <a:endParaRPr u="sng">
              <a:solidFill>
                <a:schemeClr val="lt2"/>
              </a:solidFill>
            </a:endParaRPr>
          </a:p>
          <a:p>
            <a:pPr indent="-317500" lvl="0" marL="457200" rtl="0" algn="l">
              <a:spcBef>
                <a:spcPts val="0"/>
              </a:spcBef>
              <a:spcAft>
                <a:spcPts val="0"/>
              </a:spcAft>
              <a:buClr>
                <a:schemeClr val="lt2"/>
              </a:buClr>
              <a:buSzPts val="1400"/>
              <a:buAutoNum type="arabicPeriod"/>
            </a:pPr>
            <a:r>
              <a:rPr lang="en-GB" u="sng">
                <a:solidFill>
                  <a:schemeClr val="lt2"/>
                </a:solidFill>
              </a:rPr>
              <a:t>Yet it’s can’t provide high </a:t>
            </a:r>
            <a:r>
              <a:rPr lang="en-GB" u="sng">
                <a:solidFill>
                  <a:schemeClr val="lt2"/>
                </a:solidFill>
              </a:rPr>
              <a:t>security</a:t>
            </a:r>
            <a:r>
              <a:rPr lang="en-GB" u="sng">
                <a:solidFill>
                  <a:schemeClr val="lt2"/>
                </a:solidFill>
              </a:rPr>
              <a:t> but can protect with normal </a:t>
            </a:r>
            <a:r>
              <a:rPr lang="en-GB" u="sng">
                <a:solidFill>
                  <a:schemeClr val="lt2"/>
                </a:solidFill>
              </a:rPr>
              <a:t>attack</a:t>
            </a:r>
            <a:endParaRPr u="sng">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292625"/>
            <a:ext cx="8520600" cy="572700"/>
          </a:xfrm>
          <a:prstGeom prst="rect">
            <a:avLst/>
          </a:prstGeom>
          <a:solidFill>
            <a:schemeClr val="dk2"/>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620"/>
              <a:t>How encryption works:-</a:t>
            </a:r>
            <a:endParaRPr sz="2620"/>
          </a:p>
        </p:txBody>
      </p:sp>
      <p:sp>
        <p:nvSpPr>
          <p:cNvPr id="122" name="Google Shape;122;p21"/>
          <p:cNvSpPr txBox="1"/>
          <p:nvPr>
            <p:ph idx="1" type="body"/>
          </p:nvPr>
        </p:nvSpPr>
        <p:spPr>
          <a:xfrm>
            <a:off x="311700" y="1076275"/>
            <a:ext cx="8520600" cy="4056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FF00"/>
              </a:buClr>
              <a:buSzPts val="1500"/>
              <a:buFont typeface="Roboto"/>
              <a:buChar char="●"/>
            </a:pPr>
            <a:r>
              <a:rPr lang="en-GB" sz="1500">
                <a:solidFill>
                  <a:srgbClr val="00FF00"/>
                </a:solidFill>
                <a:latin typeface="Roboto"/>
                <a:ea typeface="Roboto"/>
                <a:cs typeface="Roboto"/>
                <a:sym typeface="Roboto"/>
              </a:rPr>
              <a:t>Encoding (number_coding):</a:t>
            </a:r>
            <a:endParaRPr sz="1500">
              <a:solidFill>
                <a:srgbClr val="00FF00"/>
              </a:solidFill>
              <a:latin typeface="Roboto"/>
              <a:ea typeface="Roboto"/>
              <a:cs typeface="Roboto"/>
              <a:sym typeface="Roboto"/>
            </a:endParaRPr>
          </a:p>
          <a:p>
            <a:pPr indent="-323850" lvl="1" marL="914400" rtl="0" algn="l">
              <a:spcBef>
                <a:spcPts val="0"/>
              </a:spcBef>
              <a:spcAft>
                <a:spcPts val="0"/>
              </a:spcAft>
              <a:buClr>
                <a:srgbClr val="00FFFF"/>
              </a:buClr>
              <a:buSzPts val="1500"/>
              <a:buFont typeface="Roboto"/>
              <a:buChar char="●"/>
            </a:pPr>
            <a:r>
              <a:rPr lang="en-GB" sz="1500">
                <a:solidFill>
                  <a:srgbClr val="00FFFF"/>
                </a:solidFill>
                <a:latin typeface="Roboto"/>
                <a:ea typeface="Roboto"/>
                <a:cs typeface="Roboto"/>
                <a:sym typeface="Roboto"/>
              </a:rPr>
              <a:t>Each character in the input string is r</a:t>
            </a:r>
            <a:r>
              <a:rPr lang="en-GB" sz="1500">
                <a:solidFill>
                  <a:srgbClr val="4A86E8"/>
                </a:solidFill>
                <a:latin typeface="Roboto"/>
                <a:ea typeface="Roboto"/>
                <a:cs typeface="Roboto"/>
                <a:sym typeface="Roboto"/>
              </a:rPr>
              <a:t>eplaced with its mapped code, followed by '0' </a:t>
            </a:r>
            <a:r>
              <a:rPr lang="en-GB" sz="1500">
                <a:solidFill>
                  <a:srgbClr val="00FFFF"/>
                </a:solidFill>
                <a:latin typeface="Roboto"/>
                <a:ea typeface="Roboto"/>
                <a:cs typeface="Roboto"/>
                <a:sym typeface="Roboto"/>
              </a:rPr>
              <a:t>as a separator.</a:t>
            </a:r>
            <a:endParaRPr sz="1500">
              <a:solidFill>
                <a:srgbClr val="00FFFF"/>
              </a:solidFill>
              <a:latin typeface="Roboto"/>
              <a:ea typeface="Roboto"/>
              <a:cs typeface="Roboto"/>
              <a:sym typeface="Roboto"/>
            </a:endParaRPr>
          </a:p>
          <a:p>
            <a:pPr indent="-323850" lvl="1" marL="914400" rtl="0" algn="l">
              <a:spcBef>
                <a:spcPts val="0"/>
              </a:spcBef>
              <a:spcAft>
                <a:spcPts val="0"/>
              </a:spcAft>
              <a:buClr>
                <a:srgbClr val="00FFFF"/>
              </a:buClr>
              <a:buSzPts val="1500"/>
              <a:buFont typeface="Roboto"/>
              <a:buChar char="●"/>
            </a:pPr>
            <a:r>
              <a:rPr lang="en-GB" sz="1500">
                <a:solidFill>
                  <a:srgbClr val="00FFFF"/>
                </a:solidFill>
                <a:latin typeface="Roboto"/>
                <a:ea typeface="Roboto"/>
                <a:cs typeface="Roboto"/>
                <a:sym typeface="Roboto"/>
              </a:rPr>
              <a:t>Characters not found in the key are appended with '0'.</a:t>
            </a:r>
            <a:endParaRPr sz="1500">
              <a:solidFill>
                <a:srgbClr val="00FFFF"/>
              </a:solidFill>
              <a:latin typeface="Roboto"/>
              <a:ea typeface="Roboto"/>
              <a:cs typeface="Roboto"/>
              <a:sym typeface="Roboto"/>
            </a:endParaRPr>
          </a:p>
          <a:p>
            <a:pPr indent="-323850" lvl="0" marL="457200" rtl="0" algn="l">
              <a:spcBef>
                <a:spcPts val="0"/>
              </a:spcBef>
              <a:spcAft>
                <a:spcPts val="0"/>
              </a:spcAft>
              <a:buClr>
                <a:srgbClr val="00FF00"/>
              </a:buClr>
              <a:buSzPts val="1500"/>
              <a:buFont typeface="Roboto"/>
              <a:buChar char="●"/>
            </a:pPr>
            <a:r>
              <a:rPr lang="en-GB" sz="1500">
                <a:solidFill>
                  <a:srgbClr val="00FF00"/>
                </a:solidFill>
                <a:latin typeface="Roboto"/>
                <a:ea typeface="Roboto"/>
                <a:cs typeface="Roboto"/>
                <a:sym typeface="Roboto"/>
              </a:rPr>
              <a:t>Decoding (number_decoding):</a:t>
            </a:r>
            <a:endParaRPr sz="1500">
              <a:solidFill>
                <a:srgbClr val="00FF00"/>
              </a:solidFill>
              <a:latin typeface="Roboto"/>
              <a:ea typeface="Roboto"/>
              <a:cs typeface="Roboto"/>
              <a:sym typeface="Roboto"/>
            </a:endParaRPr>
          </a:p>
          <a:p>
            <a:pPr indent="-323850" lvl="1" marL="914400" rtl="0" algn="l">
              <a:spcBef>
                <a:spcPts val="0"/>
              </a:spcBef>
              <a:spcAft>
                <a:spcPts val="0"/>
              </a:spcAft>
              <a:buClr>
                <a:srgbClr val="00FFFF"/>
              </a:buClr>
              <a:buSzPts val="1500"/>
              <a:buFont typeface="Roboto"/>
              <a:buChar char="●"/>
            </a:pPr>
            <a:r>
              <a:rPr lang="en-GB" sz="1500">
                <a:solidFill>
                  <a:srgbClr val="00FFFF"/>
                </a:solidFill>
                <a:latin typeface="Roboto"/>
                <a:ea typeface="Roboto"/>
                <a:cs typeface="Roboto"/>
                <a:sym typeface="Roboto"/>
              </a:rPr>
              <a:t>The encoded string is split at '0' to identify each character.</a:t>
            </a:r>
            <a:endParaRPr sz="1500">
              <a:solidFill>
                <a:srgbClr val="00FFFF"/>
              </a:solidFill>
              <a:latin typeface="Roboto"/>
              <a:ea typeface="Roboto"/>
              <a:cs typeface="Roboto"/>
              <a:sym typeface="Roboto"/>
            </a:endParaRPr>
          </a:p>
          <a:p>
            <a:pPr indent="-323850" lvl="1" marL="914400" rtl="0" algn="l">
              <a:spcBef>
                <a:spcPts val="0"/>
              </a:spcBef>
              <a:spcAft>
                <a:spcPts val="0"/>
              </a:spcAft>
              <a:buClr>
                <a:srgbClr val="00FFFF"/>
              </a:buClr>
              <a:buSzPts val="1500"/>
              <a:buFont typeface="Roboto"/>
              <a:buChar char="●"/>
            </a:pPr>
            <a:r>
              <a:rPr lang="en-GB" sz="1500">
                <a:solidFill>
                  <a:srgbClr val="00FFFF"/>
                </a:solidFill>
                <a:latin typeface="Roboto"/>
                <a:ea typeface="Roboto"/>
                <a:cs typeface="Roboto"/>
                <a:sym typeface="Roboto"/>
              </a:rPr>
              <a:t>If a character is</a:t>
            </a:r>
            <a:r>
              <a:rPr lang="en-GB" sz="1500">
                <a:solidFill>
                  <a:srgbClr val="4A86E8"/>
                </a:solidFill>
                <a:latin typeface="Roboto"/>
                <a:ea typeface="Roboto"/>
                <a:cs typeface="Roboto"/>
                <a:sym typeface="Roboto"/>
              </a:rPr>
              <a:t> '53', it is replaced with a random value</a:t>
            </a:r>
            <a:r>
              <a:rPr lang="en-GB" sz="1500">
                <a:solidFill>
                  <a:srgbClr val="00FFFF"/>
                </a:solidFill>
                <a:latin typeface="Roboto"/>
                <a:ea typeface="Roboto"/>
                <a:cs typeface="Roboto"/>
                <a:sym typeface="Roboto"/>
              </a:rPr>
              <a:t> from a specific range.</a:t>
            </a:r>
            <a:endParaRPr sz="1500">
              <a:solidFill>
                <a:srgbClr val="00FFFF"/>
              </a:solidFill>
              <a:latin typeface="Roboto"/>
              <a:ea typeface="Roboto"/>
              <a:cs typeface="Roboto"/>
              <a:sym typeface="Roboto"/>
            </a:endParaRPr>
          </a:p>
          <a:p>
            <a:pPr indent="-323850" lvl="1" marL="914400" rtl="0" algn="l">
              <a:spcBef>
                <a:spcPts val="0"/>
              </a:spcBef>
              <a:spcAft>
                <a:spcPts val="0"/>
              </a:spcAft>
              <a:buClr>
                <a:srgbClr val="00FFFF"/>
              </a:buClr>
              <a:buSzPts val="1500"/>
              <a:buFont typeface="Roboto"/>
              <a:buChar char="●"/>
            </a:pPr>
            <a:r>
              <a:rPr lang="en-GB" sz="1500">
                <a:solidFill>
                  <a:srgbClr val="00FFFF"/>
                </a:solidFill>
                <a:latin typeface="Roboto"/>
                <a:ea typeface="Roboto"/>
                <a:cs typeface="Roboto"/>
                <a:sym typeface="Roboto"/>
              </a:rPr>
              <a:t>The remaining characters are mapped back to their original values</a:t>
            </a:r>
            <a:r>
              <a:rPr lang="en-GB" sz="1500">
                <a:solidFill>
                  <a:srgbClr val="4A86E8"/>
                </a:solidFill>
                <a:latin typeface="Roboto"/>
                <a:ea typeface="Roboto"/>
                <a:cs typeface="Roboto"/>
                <a:sym typeface="Roboto"/>
              </a:rPr>
              <a:t> using the key.</a:t>
            </a:r>
            <a:endParaRPr sz="1500">
              <a:solidFill>
                <a:srgbClr val="4A86E8"/>
              </a:solidFill>
              <a:latin typeface="Roboto"/>
              <a:ea typeface="Roboto"/>
              <a:cs typeface="Roboto"/>
              <a:sym typeface="Roboto"/>
            </a:endParaRPr>
          </a:p>
          <a:p>
            <a:pPr indent="0" lvl="0" marL="0" rtl="0" algn="l">
              <a:lnSpc>
                <a:spcPct val="150000"/>
              </a:lnSpc>
              <a:spcBef>
                <a:spcPts val="1500"/>
              </a:spcBef>
              <a:spcAft>
                <a:spcPts val="0"/>
              </a:spcAft>
              <a:buNone/>
            </a:pPr>
            <a:r>
              <a:rPr lang="en-GB" sz="1500">
                <a:solidFill>
                  <a:srgbClr val="00FF00"/>
                </a:solidFill>
                <a:latin typeface="Roboto"/>
                <a:ea typeface="Roboto"/>
                <a:cs typeface="Roboto"/>
                <a:sym typeface="Roboto"/>
              </a:rPr>
              <a:t>Key Generation:</a:t>
            </a:r>
            <a:endParaRPr sz="1500">
              <a:solidFill>
                <a:srgbClr val="00FF00"/>
              </a:solidFill>
              <a:latin typeface="Roboto"/>
              <a:ea typeface="Roboto"/>
              <a:cs typeface="Roboto"/>
              <a:sym typeface="Roboto"/>
            </a:endParaRPr>
          </a:p>
          <a:p>
            <a:pPr indent="0" lvl="0" marL="0" rtl="0" algn="l">
              <a:spcBef>
                <a:spcPts val="200"/>
              </a:spcBef>
              <a:spcAft>
                <a:spcPts val="1500"/>
              </a:spcAft>
              <a:buNone/>
            </a:pPr>
            <a:r>
              <a:rPr lang="en-GB" sz="1500">
                <a:solidFill>
                  <a:srgbClr val="00FFFF"/>
                </a:solidFill>
                <a:latin typeface="Roboto"/>
                <a:ea typeface="Roboto"/>
                <a:cs typeface="Roboto"/>
                <a:sym typeface="Roboto"/>
              </a:rPr>
              <a:t>The creation of a random key involves shuffling a list of two-digit numbers and concatenating them with '0'. This key serves as the</a:t>
            </a:r>
            <a:r>
              <a:rPr lang="en-GB" sz="1500">
                <a:solidFill>
                  <a:srgbClr val="0000FF"/>
                </a:solidFill>
                <a:latin typeface="Roboto"/>
                <a:ea typeface="Roboto"/>
                <a:cs typeface="Roboto"/>
                <a:sym typeface="Roboto"/>
              </a:rPr>
              <a:t> foundation for both encoding and decoding processes.</a:t>
            </a:r>
            <a:endParaRPr sz="1500">
              <a:solidFill>
                <a:srgbClr val="0000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