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59" r:id="rId7"/>
    <p:sldId id="260" r:id="rId8"/>
    <p:sldId id="261" r:id="rId9"/>
    <p:sldId id="262" r:id="rId10"/>
    <p:sldId id="263" r:id="rId11"/>
    <p:sldId id="264" r:id="rId12"/>
    <p:sldId id="265"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55E7E2-B10E-4E6B-8E28-B6F698F8A5D4}"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260625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5E7E2-B10E-4E6B-8E28-B6F698F8A5D4}"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120850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5E7E2-B10E-4E6B-8E28-B6F698F8A5D4}"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343058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5E7E2-B10E-4E6B-8E28-B6F698F8A5D4}"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3D648-1745-4D7D-81B2-038C61ACF9C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0712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5E7E2-B10E-4E6B-8E28-B6F698F8A5D4}"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671018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55E7E2-B10E-4E6B-8E28-B6F698F8A5D4}"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1432359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55E7E2-B10E-4E6B-8E28-B6F698F8A5D4}"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3705606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5E7E2-B10E-4E6B-8E28-B6F698F8A5D4}"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2377609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5E7E2-B10E-4E6B-8E28-B6F698F8A5D4}"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334469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55E7E2-B10E-4E6B-8E28-B6F698F8A5D4}"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73305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55E7E2-B10E-4E6B-8E28-B6F698F8A5D4}"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220753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55E7E2-B10E-4E6B-8E28-B6F698F8A5D4}"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4287454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55E7E2-B10E-4E6B-8E28-B6F698F8A5D4}" type="datetimeFigureOut">
              <a:rPr lang="en-IN" smtClean="0"/>
              <a:t>03-04-2023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378954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55E7E2-B10E-4E6B-8E28-B6F698F8A5D4}"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260081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B55E7E2-B10E-4E6B-8E28-B6F698F8A5D4}" type="datetimeFigureOut">
              <a:rPr lang="en-IN" smtClean="0"/>
              <a:t>03-04-2023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365608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5E7E2-B10E-4E6B-8E28-B6F698F8A5D4}"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111016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55E7E2-B10E-4E6B-8E28-B6F698F8A5D4}"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3D648-1745-4D7D-81B2-038C61ACF9CD}" type="slidenum">
              <a:rPr lang="en-IN" smtClean="0"/>
              <a:t>‹#›</a:t>
            </a:fld>
            <a:endParaRPr lang="en-IN"/>
          </a:p>
        </p:txBody>
      </p:sp>
    </p:spTree>
    <p:extLst>
      <p:ext uri="{BB962C8B-B14F-4D97-AF65-F5344CB8AC3E}">
        <p14:creationId xmlns:p14="http://schemas.microsoft.com/office/powerpoint/2010/main" val="43223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B55E7E2-B10E-4E6B-8E28-B6F698F8A5D4}" type="datetimeFigureOut">
              <a:rPr lang="en-IN" smtClean="0"/>
              <a:t>03-04-2023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F23D648-1745-4D7D-81B2-038C61ACF9CD}" type="slidenum">
              <a:rPr lang="en-IN" smtClean="0"/>
              <a:t>‹#›</a:t>
            </a:fld>
            <a:endParaRPr lang="en-IN"/>
          </a:p>
        </p:txBody>
      </p:sp>
    </p:spTree>
    <p:extLst>
      <p:ext uri="{BB962C8B-B14F-4D97-AF65-F5344CB8AC3E}">
        <p14:creationId xmlns:p14="http://schemas.microsoft.com/office/powerpoint/2010/main" val="281970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20000"/>
                <a:lumOff val="8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13DE-8396-0330-B62F-0CC472A3A0C6}"/>
              </a:ext>
            </a:extLst>
          </p:cNvPr>
          <p:cNvSpPr>
            <a:spLocks noGrp="1"/>
          </p:cNvSpPr>
          <p:nvPr>
            <p:ph type="ctrTitle"/>
          </p:nvPr>
        </p:nvSpPr>
        <p:spPr/>
        <p:txBody>
          <a:bodyPr/>
          <a:lstStyle/>
          <a:p>
            <a:r>
              <a:rPr lang="en-IN" dirty="0">
                <a:latin typeface="Arial" panose="020B0604020202020204" pitchFamily="34" charset="0"/>
                <a:cs typeface="Arial" panose="020B0604020202020204" pitchFamily="34" charset="0"/>
              </a:rPr>
              <a:t>CAPSTONE ON FACIAL RECOGNITION</a:t>
            </a:r>
          </a:p>
        </p:txBody>
      </p:sp>
      <p:sp>
        <p:nvSpPr>
          <p:cNvPr id="3" name="Subtitle 2">
            <a:extLst>
              <a:ext uri="{FF2B5EF4-FFF2-40B4-BE49-F238E27FC236}">
                <a16:creationId xmlns:a16="http://schemas.microsoft.com/office/drawing/2014/main" id="{CA73ED4F-7EFA-8A1E-FD17-DB0876151388}"/>
              </a:ext>
            </a:extLst>
          </p:cNvPr>
          <p:cNvSpPr>
            <a:spLocks noGrp="1"/>
          </p:cNvSpPr>
          <p:nvPr>
            <p:ph type="subTitle" idx="1"/>
          </p:nvPr>
        </p:nvSpPr>
        <p:spPr/>
        <p:txBody>
          <a:bodyPr>
            <a:normAutofit fontScale="92500" lnSpcReduction="10000"/>
          </a:bodyPr>
          <a:lstStyle/>
          <a:p>
            <a:pPr algn="r"/>
            <a:r>
              <a:rPr lang="en-IN" dirty="0">
                <a:solidFill>
                  <a:srgbClr val="FF0000"/>
                </a:solidFill>
                <a:latin typeface="Arial" panose="020B0604020202020204" pitchFamily="34" charset="0"/>
                <a:cs typeface="Arial" panose="020B0604020202020204" pitchFamily="34" charset="0"/>
              </a:rPr>
              <a:t>SUBMITTED BY, </a:t>
            </a:r>
          </a:p>
          <a:p>
            <a:pPr algn="r"/>
            <a:r>
              <a:rPr lang="en-IN" dirty="0">
                <a:solidFill>
                  <a:srgbClr val="FF0000"/>
                </a:solidFill>
                <a:latin typeface="Arial" panose="020B0604020202020204" pitchFamily="34" charset="0"/>
                <a:cs typeface="Arial" panose="020B0604020202020204" pitchFamily="34" charset="0"/>
              </a:rPr>
              <a:t>Akshay s</a:t>
            </a:r>
          </a:p>
          <a:p>
            <a:pPr algn="r"/>
            <a:r>
              <a:rPr lang="en-IN" dirty="0">
                <a:solidFill>
                  <a:srgbClr val="FF0000"/>
                </a:solidFill>
                <a:latin typeface="Arial" panose="020B0604020202020204" pitchFamily="34" charset="0"/>
                <a:cs typeface="Arial" panose="020B0604020202020204" pitchFamily="34" charset="0"/>
              </a:rPr>
              <a:t>Pgda-28</a:t>
            </a:r>
          </a:p>
        </p:txBody>
      </p:sp>
    </p:spTree>
    <p:extLst>
      <p:ext uri="{BB962C8B-B14F-4D97-AF65-F5344CB8AC3E}">
        <p14:creationId xmlns:p14="http://schemas.microsoft.com/office/powerpoint/2010/main" val="397280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CA66-971D-F42F-A11F-D066A535D3AE}"/>
              </a:ext>
            </a:extLst>
          </p:cNvPr>
          <p:cNvSpPr>
            <a:spLocks noGrp="1"/>
          </p:cNvSpPr>
          <p:nvPr>
            <p:ph type="title"/>
          </p:nvPr>
        </p:nvSpPr>
        <p:spPr>
          <a:xfrm>
            <a:off x="913775" y="618517"/>
            <a:ext cx="10364451" cy="1102707"/>
          </a:xfrm>
        </p:spPr>
        <p:txBody>
          <a:bodyPr/>
          <a:lstStyle/>
          <a:p>
            <a:r>
              <a:rPr lang="en-IN" dirty="0">
                <a:solidFill>
                  <a:schemeClr val="accent1"/>
                </a:solidFill>
                <a:latin typeface="Arial" panose="020B0604020202020204" pitchFamily="34" charset="0"/>
                <a:cs typeface="Arial" panose="020B0604020202020204" pitchFamily="34" charset="0"/>
              </a:rPr>
              <a:t>SUMMARY</a:t>
            </a:r>
          </a:p>
        </p:txBody>
      </p:sp>
      <p:pic>
        <p:nvPicPr>
          <p:cNvPr id="5" name="Content Placeholder 4">
            <a:extLst>
              <a:ext uri="{FF2B5EF4-FFF2-40B4-BE49-F238E27FC236}">
                <a16:creationId xmlns:a16="http://schemas.microsoft.com/office/drawing/2014/main" id="{659B8A19-FF64-2906-78BA-0D8633B25F35}"/>
              </a:ext>
            </a:extLst>
          </p:cNvPr>
          <p:cNvPicPr>
            <a:picLocks noGrp="1" noChangeAspect="1"/>
          </p:cNvPicPr>
          <p:nvPr>
            <p:ph sz="quarter" idx="13"/>
          </p:nvPr>
        </p:nvPicPr>
        <p:blipFill>
          <a:blip r:embed="rId2"/>
          <a:stretch>
            <a:fillRect/>
          </a:stretch>
        </p:blipFill>
        <p:spPr>
          <a:xfrm>
            <a:off x="2913530" y="1633210"/>
            <a:ext cx="5788446" cy="5081355"/>
          </a:xfrm>
        </p:spPr>
      </p:pic>
    </p:spTree>
    <p:extLst>
      <p:ext uri="{BB962C8B-B14F-4D97-AF65-F5344CB8AC3E}">
        <p14:creationId xmlns:p14="http://schemas.microsoft.com/office/powerpoint/2010/main" val="341240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C35E6-A68A-CED5-8472-6C7FA5486951}"/>
              </a:ext>
            </a:extLst>
          </p:cNvPr>
          <p:cNvSpPr>
            <a:spLocks noGrp="1"/>
          </p:cNvSpPr>
          <p:nvPr>
            <p:ph sz="quarter" idx="13"/>
          </p:nvPr>
        </p:nvSpPr>
        <p:spPr>
          <a:xfrm>
            <a:off x="913774" y="721896"/>
            <a:ext cx="10363826" cy="5069304"/>
          </a:xfrm>
        </p:spPr>
        <p:txBody>
          <a:bodyPr>
            <a:normAutofit/>
          </a:bodyPr>
          <a:lstStyle/>
          <a:p>
            <a:pPr marL="0" indent="0">
              <a:buNone/>
            </a:pPr>
            <a:r>
              <a:rPr lang="en-IN" sz="2400" dirty="0">
                <a:solidFill>
                  <a:schemeClr val="accent1"/>
                </a:solidFill>
                <a:latin typeface="Arial" panose="020B0604020202020204" pitchFamily="34" charset="0"/>
                <a:cs typeface="Arial" panose="020B0604020202020204" pitchFamily="34" charset="0"/>
              </a:rPr>
              <a:t>Compiler:</a:t>
            </a:r>
          </a:p>
          <a:p>
            <a:pPr marL="0" indent="0">
              <a:buNone/>
            </a:pPr>
            <a:endParaRPr lang="en-IN" sz="2400" dirty="0">
              <a:solidFill>
                <a:schemeClr val="accent1"/>
              </a:solidFill>
              <a:latin typeface="Arial" panose="020B0604020202020204" pitchFamily="34" charset="0"/>
              <a:cs typeface="Arial" panose="020B0604020202020204" pitchFamily="34" charset="0"/>
            </a:endParaRPr>
          </a:p>
          <a:p>
            <a:pPr marL="0" indent="0">
              <a:buNone/>
            </a:pPr>
            <a:endParaRPr lang="en-IN" sz="2400" dirty="0">
              <a:solidFill>
                <a:schemeClr val="accent1"/>
              </a:solidFill>
              <a:latin typeface="Arial" panose="020B0604020202020204" pitchFamily="34" charset="0"/>
              <a:cs typeface="Arial" panose="020B0604020202020204" pitchFamily="34" charset="0"/>
            </a:endParaRPr>
          </a:p>
          <a:p>
            <a:pPr marL="0" indent="0">
              <a:buNone/>
            </a:pPr>
            <a:r>
              <a:rPr lang="en-IN" sz="2400" dirty="0">
                <a:solidFill>
                  <a:schemeClr val="accent1"/>
                </a:solidFill>
                <a:latin typeface="Arial" panose="020B0604020202020204" pitchFamily="34" charset="0"/>
                <a:cs typeface="Arial" panose="020B0604020202020204" pitchFamily="34" charset="0"/>
              </a:rPr>
              <a:t>MODEL EXECUTION:</a:t>
            </a:r>
          </a:p>
          <a:p>
            <a:pPr marL="0" indent="0">
              <a:buNone/>
            </a:pPr>
            <a:endParaRPr lang="en-IN" sz="2400" dirty="0">
              <a:solidFill>
                <a:schemeClr val="accent1"/>
              </a:solidFill>
              <a:latin typeface="Arial" panose="020B0604020202020204" pitchFamily="34" charset="0"/>
              <a:cs typeface="Arial" panose="020B0604020202020204" pitchFamily="34" charset="0"/>
            </a:endParaRPr>
          </a:p>
          <a:p>
            <a:pPr marL="0" indent="0">
              <a:buNone/>
            </a:pPr>
            <a:endParaRPr lang="en-IN" sz="2400" dirty="0"/>
          </a:p>
        </p:txBody>
      </p:sp>
      <p:pic>
        <p:nvPicPr>
          <p:cNvPr id="7" name="Picture 6">
            <a:extLst>
              <a:ext uri="{FF2B5EF4-FFF2-40B4-BE49-F238E27FC236}">
                <a16:creationId xmlns:a16="http://schemas.microsoft.com/office/drawing/2014/main" id="{B1C95C1C-4E49-0C9B-1178-2FBD04C94F25}"/>
              </a:ext>
            </a:extLst>
          </p:cNvPr>
          <p:cNvPicPr>
            <a:picLocks noChangeAspect="1"/>
          </p:cNvPicPr>
          <p:nvPr/>
        </p:nvPicPr>
        <p:blipFill>
          <a:blip r:embed="rId2"/>
          <a:stretch>
            <a:fillRect/>
          </a:stretch>
        </p:blipFill>
        <p:spPr>
          <a:xfrm>
            <a:off x="2220578" y="1315453"/>
            <a:ext cx="7077075" cy="762000"/>
          </a:xfrm>
          <a:prstGeom prst="rect">
            <a:avLst/>
          </a:prstGeom>
        </p:spPr>
      </p:pic>
      <p:pic>
        <p:nvPicPr>
          <p:cNvPr id="9" name="Picture 8">
            <a:extLst>
              <a:ext uri="{FF2B5EF4-FFF2-40B4-BE49-F238E27FC236}">
                <a16:creationId xmlns:a16="http://schemas.microsoft.com/office/drawing/2014/main" id="{BF9033DB-A03A-AF43-6C29-BF2A84568833}"/>
              </a:ext>
            </a:extLst>
          </p:cNvPr>
          <p:cNvPicPr>
            <a:picLocks noChangeAspect="1"/>
          </p:cNvPicPr>
          <p:nvPr/>
        </p:nvPicPr>
        <p:blipFill>
          <a:blip r:embed="rId3"/>
          <a:stretch>
            <a:fillRect/>
          </a:stretch>
        </p:blipFill>
        <p:spPr>
          <a:xfrm>
            <a:off x="1507958" y="3040173"/>
            <a:ext cx="9448800" cy="3480750"/>
          </a:xfrm>
          <a:prstGeom prst="rect">
            <a:avLst/>
          </a:prstGeom>
        </p:spPr>
      </p:pic>
    </p:spTree>
    <p:extLst>
      <p:ext uri="{BB962C8B-B14F-4D97-AF65-F5344CB8AC3E}">
        <p14:creationId xmlns:p14="http://schemas.microsoft.com/office/powerpoint/2010/main" val="418441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6733-2D5D-1A58-7F5F-3528AAD305A7}"/>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CURVES OF LOSS AND ACCURACY(TRAINING)</a:t>
            </a:r>
          </a:p>
        </p:txBody>
      </p:sp>
      <p:pic>
        <p:nvPicPr>
          <p:cNvPr id="5" name="Content Placeholder 4">
            <a:extLst>
              <a:ext uri="{FF2B5EF4-FFF2-40B4-BE49-F238E27FC236}">
                <a16:creationId xmlns:a16="http://schemas.microsoft.com/office/drawing/2014/main" id="{03DF6558-BDAE-B62A-93E8-FF0D4A02EC3B}"/>
              </a:ext>
            </a:extLst>
          </p:cNvPr>
          <p:cNvPicPr>
            <a:picLocks noGrp="1" noChangeAspect="1"/>
          </p:cNvPicPr>
          <p:nvPr>
            <p:ph sz="quarter" idx="13"/>
          </p:nvPr>
        </p:nvPicPr>
        <p:blipFill>
          <a:blip r:embed="rId2"/>
          <a:stretch>
            <a:fillRect/>
          </a:stretch>
        </p:blipFill>
        <p:spPr>
          <a:xfrm>
            <a:off x="913774" y="2327456"/>
            <a:ext cx="3720353" cy="3642575"/>
          </a:xfrm>
        </p:spPr>
      </p:pic>
      <p:pic>
        <p:nvPicPr>
          <p:cNvPr id="7" name="Picture 6">
            <a:extLst>
              <a:ext uri="{FF2B5EF4-FFF2-40B4-BE49-F238E27FC236}">
                <a16:creationId xmlns:a16="http://schemas.microsoft.com/office/drawing/2014/main" id="{A1D76CB5-0F92-77E2-5453-552D126D4C8C}"/>
              </a:ext>
            </a:extLst>
          </p:cNvPr>
          <p:cNvPicPr>
            <a:picLocks noChangeAspect="1"/>
          </p:cNvPicPr>
          <p:nvPr/>
        </p:nvPicPr>
        <p:blipFill>
          <a:blip r:embed="rId3"/>
          <a:stretch>
            <a:fillRect/>
          </a:stretch>
        </p:blipFill>
        <p:spPr>
          <a:xfrm>
            <a:off x="6302188" y="2296792"/>
            <a:ext cx="3720353" cy="3642576"/>
          </a:xfrm>
          <a:prstGeom prst="rect">
            <a:avLst/>
          </a:prstGeom>
        </p:spPr>
      </p:pic>
      <p:sp>
        <p:nvSpPr>
          <p:cNvPr id="8" name="TextBox 7">
            <a:extLst>
              <a:ext uri="{FF2B5EF4-FFF2-40B4-BE49-F238E27FC236}">
                <a16:creationId xmlns:a16="http://schemas.microsoft.com/office/drawing/2014/main" id="{51D8B6FC-CF9C-9A4D-6CAF-F5688624F667}"/>
              </a:ext>
            </a:extLst>
          </p:cNvPr>
          <p:cNvSpPr txBox="1"/>
          <p:nvPr/>
        </p:nvSpPr>
        <p:spPr>
          <a:xfrm>
            <a:off x="1210235" y="6193764"/>
            <a:ext cx="2904565" cy="369332"/>
          </a:xfrm>
          <a:prstGeom prst="rect">
            <a:avLst/>
          </a:prstGeom>
          <a:noFill/>
        </p:spPr>
        <p:txBody>
          <a:bodyPr wrap="square" rtlCol="0">
            <a:spAutoFit/>
          </a:bodyPr>
          <a:lstStyle/>
          <a:p>
            <a:pPr algn="ctr"/>
            <a:r>
              <a:rPr lang="en-IN" dirty="0">
                <a:solidFill>
                  <a:schemeClr val="accent5"/>
                </a:solidFill>
              </a:rPr>
              <a:t>Accuracy base model</a:t>
            </a:r>
          </a:p>
        </p:txBody>
      </p:sp>
      <p:sp>
        <p:nvSpPr>
          <p:cNvPr id="9" name="TextBox 8">
            <a:extLst>
              <a:ext uri="{FF2B5EF4-FFF2-40B4-BE49-F238E27FC236}">
                <a16:creationId xmlns:a16="http://schemas.microsoft.com/office/drawing/2014/main" id="{4429BE99-2766-4B18-491C-4131D087E0C6}"/>
              </a:ext>
            </a:extLst>
          </p:cNvPr>
          <p:cNvSpPr txBox="1"/>
          <p:nvPr/>
        </p:nvSpPr>
        <p:spPr>
          <a:xfrm>
            <a:off x="6938683" y="6140824"/>
            <a:ext cx="2581836" cy="369332"/>
          </a:xfrm>
          <a:prstGeom prst="rect">
            <a:avLst/>
          </a:prstGeom>
          <a:noFill/>
        </p:spPr>
        <p:txBody>
          <a:bodyPr wrap="square" rtlCol="0">
            <a:spAutoFit/>
          </a:bodyPr>
          <a:lstStyle/>
          <a:p>
            <a:pPr algn="ctr"/>
            <a:r>
              <a:rPr lang="en-IN" dirty="0">
                <a:solidFill>
                  <a:schemeClr val="accent5"/>
                </a:solidFill>
              </a:rPr>
              <a:t>Loss base model</a:t>
            </a:r>
          </a:p>
        </p:txBody>
      </p:sp>
    </p:spTree>
    <p:extLst>
      <p:ext uri="{BB962C8B-B14F-4D97-AF65-F5344CB8AC3E}">
        <p14:creationId xmlns:p14="http://schemas.microsoft.com/office/powerpoint/2010/main" val="1732783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99C0-A271-3535-FF50-EC5F45FB3E7F}"/>
              </a:ext>
            </a:extLst>
          </p:cNvPr>
          <p:cNvSpPr>
            <a:spLocks noGrp="1"/>
          </p:cNvSpPr>
          <p:nvPr>
            <p:ph type="title"/>
          </p:nvPr>
        </p:nvSpPr>
        <p:spPr>
          <a:xfrm>
            <a:off x="913775" y="618518"/>
            <a:ext cx="10364451" cy="1356380"/>
          </a:xfrm>
        </p:spPr>
        <p:txBody>
          <a:bodyPr/>
          <a:lstStyle/>
          <a:p>
            <a:r>
              <a:rPr lang="en-IN" dirty="0">
                <a:solidFill>
                  <a:schemeClr val="accent1"/>
                </a:solidFill>
                <a:latin typeface="Arial" panose="020B0604020202020204" pitchFamily="34" charset="0"/>
                <a:cs typeface="Arial" panose="020B0604020202020204" pitchFamily="34" charset="0"/>
              </a:rPr>
              <a:t>MODEL IMPROVEMENT</a:t>
            </a:r>
          </a:p>
        </p:txBody>
      </p:sp>
      <p:pic>
        <p:nvPicPr>
          <p:cNvPr id="5" name="Content Placeholder 4">
            <a:extLst>
              <a:ext uri="{FF2B5EF4-FFF2-40B4-BE49-F238E27FC236}">
                <a16:creationId xmlns:a16="http://schemas.microsoft.com/office/drawing/2014/main" id="{4C1369C5-98B9-B7F0-3402-5270C42F0112}"/>
              </a:ext>
            </a:extLst>
          </p:cNvPr>
          <p:cNvPicPr>
            <a:picLocks noGrp="1" noChangeAspect="1"/>
          </p:cNvPicPr>
          <p:nvPr>
            <p:ph sz="quarter" idx="13"/>
          </p:nvPr>
        </p:nvPicPr>
        <p:blipFill>
          <a:blip r:embed="rId2"/>
          <a:stretch>
            <a:fillRect/>
          </a:stretch>
        </p:blipFill>
        <p:spPr>
          <a:xfrm>
            <a:off x="776008" y="1974897"/>
            <a:ext cx="6838950" cy="1285875"/>
          </a:xfrm>
        </p:spPr>
      </p:pic>
      <p:pic>
        <p:nvPicPr>
          <p:cNvPr id="7" name="Picture 6">
            <a:extLst>
              <a:ext uri="{FF2B5EF4-FFF2-40B4-BE49-F238E27FC236}">
                <a16:creationId xmlns:a16="http://schemas.microsoft.com/office/drawing/2014/main" id="{1341F5BD-F0EE-4D91-BA3A-FD1888963E7F}"/>
              </a:ext>
            </a:extLst>
          </p:cNvPr>
          <p:cNvPicPr>
            <a:picLocks noChangeAspect="1"/>
          </p:cNvPicPr>
          <p:nvPr/>
        </p:nvPicPr>
        <p:blipFill>
          <a:blip r:embed="rId3"/>
          <a:stretch>
            <a:fillRect/>
          </a:stretch>
        </p:blipFill>
        <p:spPr>
          <a:xfrm>
            <a:off x="2425514" y="3329478"/>
            <a:ext cx="6057137" cy="1707776"/>
          </a:xfrm>
          <a:prstGeom prst="rect">
            <a:avLst/>
          </a:prstGeom>
        </p:spPr>
      </p:pic>
      <p:pic>
        <p:nvPicPr>
          <p:cNvPr id="9" name="Picture 8">
            <a:extLst>
              <a:ext uri="{FF2B5EF4-FFF2-40B4-BE49-F238E27FC236}">
                <a16:creationId xmlns:a16="http://schemas.microsoft.com/office/drawing/2014/main" id="{AE12645A-31D3-75EC-D4B2-EED0EA2C7290}"/>
              </a:ext>
            </a:extLst>
          </p:cNvPr>
          <p:cNvPicPr>
            <a:picLocks noChangeAspect="1"/>
          </p:cNvPicPr>
          <p:nvPr/>
        </p:nvPicPr>
        <p:blipFill>
          <a:blip r:embed="rId4"/>
          <a:stretch>
            <a:fillRect/>
          </a:stretch>
        </p:blipFill>
        <p:spPr>
          <a:xfrm>
            <a:off x="4998385" y="5105960"/>
            <a:ext cx="6109911" cy="1580589"/>
          </a:xfrm>
          <a:prstGeom prst="rect">
            <a:avLst/>
          </a:prstGeom>
        </p:spPr>
      </p:pic>
    </p:spTree>
    <p:extLst>
      <p:ext uri="{BB962C8B-B14F-4D97-AF65-F5344CB8AC3E}">
        <p14:creationId xmlns:p14="http://schemas.microsoft.com/office/powerpoint/2010/main" val="62580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D4FF0-E35A-50CD-CBC1-8FE3405A85C6}"/>
              </a:ext>
            </a:extLst>
          </p:cNvPr>
          <p:cNvSpPr>
            <a:spLocks noGrp="1"/>
          </p:cNvSpPr>
          <p:nvPr>
            <p:ph sz="quarter" idx="13"/>
          </p:nvPr>
        </p:nvSpPr>
        <p:spPr>
          <a:xfrm>
            <a:off x="913774" y="564776"/>
            <a:ext cx="10363826" cy="5809130"/>
          </a:xfrm>
        </p:spPr>
        <p:txBody>
          <a:bodyPr/>
          <a:lstStyle/>
          <a:p>
            <a:pPr marL="0" indent="0">
              <a:buNone/>
            </a:pPr>
            <a:r>
              <a:rPr lang="en-IN" dirty="0">
                <a:solidFill>
                  <a:srgbClr val="FF0000"/>
                </a:solidFill>
                <a:latin typeface="Arial" panose="020B0604020202020204" pitchFamily="34" charset="0"/>
                <a:cs typeface="Arial" panose="020B0604020202020204" pitchFamily="34" charset="0"/>
              </a:rPr>
              <a:t>ABOVE MENTIONED STEPS FOR MODEL PREPARATION ARE REPEATED.</a:t>
            </a:r>
          </a:p>
          <a:p>
            <a:pPr marL="0" indent="0">
              <a:buNone/>
            </a:pPr>
            <a:r>
              <a:rPr lang="en-IN" dirty="0">
                <a:solidFill>
                  <a:srgbClr val="FF0000"/>
                </a:solidFill>
                <a:latin typeface="Arial" panose="020B0604020202020204" pitchFamily="34" charset="0"/>
                <a:cs typeface="Arial" panose="020B0604020202020204" pitchFamily="34" charset="0"/>
              </a:rPr>
              <a:t>THE SUMMARY IS GENERATED AGAIN.</a:t>
            </a:r>
          </a:p>
        </p:txBody>
      </p:sp>
      <p:pic>
        <p:nvPicPr>
          <p:cNvPr id="5" name="Picture 4">
            <a:extLst>
              <a:ext uri="{FF2B5EF4-FFF2-40B4-BE49-F238E27FC236}">
                <a16:creationId xmlns:a16="http://schemas.microsoft.com/office/drawing/2014/main" id="{949DE734-1E25-C5BB-CAA2-D375ABB42250}"/>
              </a:ext>
            </a:extLst>
          </p:cNvPr>
          <p:cNvPicPr>
            <a:picLocks noChangeAspect="1"/>
          </p:cNvPicPr>
          <p:nvPr/>
        </p:nvPicPr>
        <p:blipFill>
          <a:blip r:embed="rId2"/>
          <a:stretch>
            <a:fillRect/>
          </a:stretch>
        </p:blipFill>
        <p:spPr>
          <a:xfrm>
            <a:off x="2656354" y="1543050"/>
            <a:ext cx="5923004" cy="5135656"/>
          </a:xfrm>
          <a:prstGeom prst="rect">
            <a:avLst/>
          </a:prstGeom>
        </p:spPr>
      </p:pic>
    </p:spTree>
    <p:extLst>
      <p:ext uri="{BB962C8B-B14F-4D97-AF65-F5344CB8AC3E}">
        <p14:creationId xmlns:p14="http://schemas.microsoft.com/office/powerpoint/2010/main" val="426053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5E12-9ED9-B616-DEBB-4C6B86195455}"/>
              </a:ext>
            </a:extLst>
          </p:cNvPr>
          <p:cNvSpPr>
            <a:spLocks noGrp="1"/>
          </p:cNvSpPr>
          <p:nvPr>
            <p:ph type="title"/>
          </p:nvPr>
        </p:nvSpPr>
        <p:spPr>
          <a:xfrm>
            <a:off x="913775" y="618517"/>
            <a:ext cx="10364451" cy="986165"/>
          </a:xfrm>
        </p:spPr>
        <p:txBody>
          <a:bodyPr/>
          <a:lstStyle/>
          <a:p>
            <a:r>
              <a:rPr lang="en-IN" dirty="0">
                <a:solidFill>
                  <a:schemeClr val="accent1"/>
                </a:solidFill>
                <a:latin typeface="Arial" panose="020B0604020202020204" pitchFamily="34" charset="0"/>
                <a:cs typeface="Arial" panose="020B0604020202020204" pitchFamily="34" charset="0"/>
              </a:rPr>
              <a:t>COMPILING AND EXECUTING</a:t>
            </a:r>
          </a:p>
        </p:txBody>
      </p:sp>
      <p:pic>
        <p:nvPicPr>
          <p:cNvPr id="5" name="Content Placeholder 4">
            <a:extLst>
              <a:ext uri="{FF2B5EF4-FFF2-40B4-BE49-F238E27FC236}">
                <a16:creationId xmlns:a16="http://schemas.microsoft.com/office/drawing/2014/main" id="{1FE200F7-20E6-50D2-1335-4A0C629165A9}"/>
              </a:ext>
            </a:extLst>
          </p:cNvPr>
          <p:cNvPicPr>
            <a:picLocks noGrp="1" noChangeAspect="1"/>
          </p:cNvPicPr>
          <p:nvPr>
            <p:ph sz="quarter" idx="13"/>
          </p:nvPr>
        </p:nvPicPr>
        <p:blipFill>
          <a:blip r:embed="rId2"/>
          <a:stretch>
            <a:fillRect/>
          </a:stretch>
        </p:blipFill>
        <p:spPr>
          <a:xfrm>
            <a:off x="742390" y="1819976"/>
            <a:ext cx="5543550" cy="609600"/>
          </a:xfrm>
        </p:spPr>
      </p:pic>
      <p:pic>
        <p:nvPicPr>
          <p:cNvPr id="7" name="Picture 6">
            <a:extLst>
              <a:ext uri="{FF2B5EF4-FFF2-40B4-BE49-F238E27FC236}">
                <a16:creationId xmlns:a16="http://schemas.microsoft.com/office/drawing/2014/main" id="{0A70A56C-13A0-970E-D381-D19337CAC992}"/>
              </a:ext>
            </a:extLst>
          </p:cNvPr>
          <p:cNvPicPr>
            <a:picLocks noChangeAspect="1"/>
          </p:cNvPicPr>
          <p:nvPr/>
        </p:nvPicPr>
        <p:blipFill>
          <a:blip r:embed="rId3"/>
          <a:stretch>
            <a:fillRect/>
          </a:stretch>
        </p:blipFill>
        <p:spPr>
          <a:xfrm>
            <a:off x="742390" y="2644870"/>
            <a:ext cx="9719558" cy="3666565"/>
          </a:xfrm>
          <a:prstGeom prst="rect">
            <a:avLst/>
          </a:prstGeom>
        </p:spPr>
      </p:pic>
    </p:spTree>
    <p:extLst>
      <p:ext uri="{BB962C8B-B14F-4D97-AF65-F5344CB8AC3E}">
        <p14:creationId xmlns:p14="http://schemas.microsoft.com/office/powerpoint/2010/main" val="375794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8992-78CF-8DC0-FEF3-7EA1431F6E2C}"/>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ACCURACY AND LOSS OF IMPROVISED MODEL</a:t>
            </a:r>
          </a:p>
        </p:txBody>
      </p:sp>
      <p:pic>
        <p:nvPicPr>
          <p:cNvPr id="5" name="Content Placeholder 4">
            <a:extLst>
              <a:ext uri="{FF2B5EF4-FFF2-40B4-BE49-F238E27FC236}">
                <a16:creationId xmlns:a16="http://schemas.microsoft.com/office/drawing/2014/main" id="{840B2449-F276-A0D0-BF4C-3D944E9A3CAD}"/>
              </a:ext>
            </a:extLst>
          </p:cNvPr>
          <p:cNvPicPr>
            <a:picLocks noGrp="1" noChangeAspect="1"/>
          </p:cNvPicPr>
          <p:nvPr>
            <p:ph sz="quarter" idx="13"/>
          </p:nvPr>
        </p:nvPicPr>
        <p:blipFill>
          <a:blip r:embed="rId2"/>
          <a:stretch>
            <a:fillRect/>
          </a:stretch>
        </p:blipFill>
        <p:spPr>
          <a:xfrm>
            <a:off x="1444801" y="2178425"/>
            <a:ext cx="3704667" cy="3827928"/>
          </a:xfrm>
        </p:spPr>
      </p:pic>
      <p:pic>
        <p:nvPicPr>
          <p:cNvPr id="7" name="Picture 6">
            <a:extLst>
              <a:ext uri="{FF2B5EF4-FFF2-40B4-BE49-F238E27FC236}">
                <a16:creationId xmlns:a16="http://schemas.microsoft.com/office/drawing/2014/main" id="{04255892-41F4-0260-53F5-839C77DDA8DF}"/>
              </a:ext>
            </a:extLst>
          </p:cNvPr>
          <p:cNvPicPr>
            <a:picLocks noChangeAspect="1"/>
          </p:cNvPicPr>
          <p:nvPr/>
        </p:nvPicPr>
        <p:blipFill>
          <a:blip r:embed="rId3"/>
          <a:stretch>
            <a:fillRect/>
          </a:stretch>
        </p:blipFill>
        <p:spPr>
          <a:xfrm>
            <a:off x="6329082" y="2176435"/>
            <a:ext cx="3850733" cy="3829918"/>
          </a:xfrm>
          <a:prstGeom prst="rect">
            <a:avLst/>
          </a:prstGeom>
        </p:spPr>
      </p:pic>
      <p:sp>
        <p:nvSpPr>
          <p:cNvPr id="8" name="TextBox 7">
            <a:extLst>
              <a:ext uri="{FF2B5EF4-FFF2-40B4-BE49-F238E27FC236}">
                <a16:creationId xmlns:a16="http://schemas.microsoft.com/office/drawing/2014/main" id="{5F7C2DFB-F406-A8E8-023F-09AD6459BB8F}"/>
              </a:ext>
            </a:extLst>
          </p:cNvPr>
          <p:cNvSpPr txBox="1"/>
          <p:nvPr/>
        </p:nvSpPr>
        <p:spPr>
          <a:xfrm>
            <a:off x="2061882" y="6176682"/>
            <a:ext cx="2447365" cy="646331"/>
          </a:xfrm>
          <a:prstGeom prst="rect">
            <a:avLst/>
          </a:prstGeom>
          <a:noFill/>
        </p:spPr>
        <p:txBody>
          <a:bodyPr wrap="square" rtlCol="0">
            <a:spAutoFit/>
          </a:bodyPr>
          <a:lstStyle/>
          <a:p>
            <a:pPr algn="ctr"/>
            <a:r>
              <a:rPr lang="en-IN" dirty="0">
                <a:solidFill>
                  <a:schemeClr val="accent5"/>
                </a:solidFill>
                <a:latin typeface="Arial" panose="020B0604020202020204" pitchFamily="34" charset="0"/>
                <a:cs typeface="Arial" panose="020B0604020202020204" pitchFamily="34" charset="0"/>
              </a:rPr>
              <a:t>Accuracy of new model</a:t>
            </a:r>
          </a:p>
        </p:txBody>
      </p:sp>
      <p:sp>
        <p:nvSpPr>
          <p:cNvPr id="9" name="TextBox 8">
            <a:extLst>
              <a:ext uri="{FF2B5EF4-FFF2-40B4-BE49-F238E27FC236}">
                <a16:creationId xmlns:a16="http://schemas.microsoft.com/office/drawing/2014/main" id="{4D2345D8-ED74-2955-2F49-9F2219393C1B}"/>
              </a:ext>
            </a:extLst>
          </p:cNvPr>
          <p:cNvSpPr txBox="1"/>
          <p:nvPr/>
        </p:nvSpPr>
        <p:spPr>
          <a:xfrm flipH="1">
            <a:off x="7109907" y="6284259"/>
            <a:ext cx="2509222" cy="369332"/>
          </a:xfrm>
          <a:prstGeom prst="rect">
            <a:avLst/>
          </a:prstGeom>
          <a:noFill/>
        </p:spPr>
        <p:txBody>
          <a:bodyPr wrap="square" rtlCol="0">
            <a:spAutoFit/>
          </a:bodyPr>
          <a:lstStyle/>
          <a:p>
            <a:pPr algn="ctr"/>
            <a:r>
              <a:rPr lang="en-IN" dirty="0">
                <a:solidFill>
                  <a:schemeClr val="accent5"/>
                </a:solidFill>
                <a:latin typeface="Arial" panose="020B0604020202020204" pitchFamily="34" charset="0"/>
                <a:cs typeface="Arial" panose="020B0604020202020204" pitchFamily="34" charset="0"/>
              </a:rPr>
              <a:t>Loss of new model</a:t>
            </a:r>
          </a:p>
        </p:txBody>
      </p:sp>
    </p:spTree>
    <p:extLst>
      <p:ext uri="{BB962C8B-B14F-4D97-AF65-F5344CB8AC3E}">
        <p14:creationId xmlns:p14="http://schemas.microsoft.com/office/powerpoint/2010/main" val="372016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84F5-E556-B327-B1CC-442370F1CE6A}"/>
              </a:ext>
            </a:extLst>
          </p:cNvPr>
          <p:cNvSpPr>
            <a:spLocks noGrp="1"/>
          </p:cNvSpPr>
          <p:nvPr>
            <p:ph type="title"/>
          </p:nvPr>
        </p:nvSpPr>
        <p:spPr>
          <a:xfrm>
            <a:off x="913775" y="618517"/>
            <a:ext cx="10364451" cy="833765"/>
          </a:xfrm>
        </p:spPr>
        <p:txBody>
          <a:bodyPr/>
          <a:lstStyle/>
          <a:p>
            <a:r>
              <a:rPr lang="en-IN" dirty="0">
                <a:solidFill>
                  <a:schemeClr val="accent1"/>
                </a:solidFill>
                <a:latin typeface="Arial" panose="020B0604020202020204" pitchFamily="34" charset="0"/>
                <a:cs typeface="Arial" panose="020B0604020202020204" pitchFamily="34" charset="0"/>
              </a:rPr>
              <a:t>APPLICATIONS</a:t>
            </a:r>
          </a:p>
        </p:txBody>
      </p:sp>
      <p:sp>
        <p:nvSpPr>
          <p:cNvPr id="3" name="Content Placeholder 2">
            <a:extLst>
              <a:ext uri="{FF2B5EF4-FFF2-40B4-BE49-F238E27FC236}">
                <a16:creationId xmlns:a16="http://schemas.microsoft.com/office/drawing/2014/main" id="{4EF8C9CF-A16B-269A-225A-F3F43A7A7C14}"/>
              </a:ext>
            </a:extLst>
          </p:cNvPr>
          <p:cNvSpPr>
            <a:spLocks noGrp="1"/>
          </p:cNvSpPr>
          <p:nvPr>
            <p:ph sz="quarter" idx="13"/>
          </p:nvPr>
        </p:nvSpPr>
        <p:spPr>
          <a:xfrm>
            <a:off x="913774" y="1344706"/>
            <a:ext cx="10363826" cy="5136776"/>
          </a:xfrm>
        </p:spPr>
        <p:txBody>
          <a:bodyPr>
            <a:normAutofit/>
          </a:bodyPr>
          <a:lstStyle/>
          <a:p>
            <a:pPr marL="0" indent="0" algn="l">
              <a:buNone/>
            </a:pPr>
            <a:r>
              <a:rPr lang="en-US" sz="1800" b="0" i="0" cap="none" dirty="0">
                <a:effectLst/>
                <a:latin typeface="Arial" panose="020B0604020202020204" pitchFamily="34" charset="0"/>
                <a:cs typeface="Arial" panose="020B0604020202020204" pitchFamily="34" charset="0"/>
              </a:rPr>
              <a:t>Facial recognition systems have a wide range of potential uses across various industries and    applications. </a:t>
            </a:r>
            <a:r>
              <a:rPr lang="en-US" sz="1800" cap="none" dirty="0">
                <a:latin typeface="Arial" panose="020B0604020202020204" pitchFamily="34" charset="0"/>
                <a:cs typeface="Arial" panose="020B0604020202020204" pitchFamily="34" charset="0"/>
              </a:rPr>
              <a:t>Some of them are</a:t>
            </a:r>
            <a:r>
              <a:rPr lang="en-US" sz="1800" b="0" i="0" cap="none" dirty="0">
                <a:effectLst/>
                <a:latin typeface="Arial" panose="020B0604020202020204" pitchFamily="34" charset="0"/>
                <a:cs typeface="Arial" panose="020B0604020202020204" pitchFamily="34" charset="0"/>
              </a:rPr>
              <a:t>:</a:t>
            </a:r>
          </a:p>
          <a:p>
            <a:pPr algn="l">
              <a:buFont typeface="+mj-lt"/>
              <a:buAutoNum type="arabicPeriod"/>
            </a:pPr>
            <a:r>
              <a:rPr lang="en-US" sz="1800" b="0" i="0" cap="none" dirty="0">
                <a:effectLst/>
                <a:latin typeface="Arial" panose="020B0604020202020204" pitchFamily="34" charset="0"/>
                <a:cs typeface="Arial" panose="020B0604020202020204" pitchFamily="34" charset="0"/>
              </a:rPr>
              <a:t>Security and law enforcement: facial recognition technology can be used for identifying suspects and criminals, monitoring public places for security threats, and improving border control and immigration processes.</a:t>
            </a:r>
          </a:p>
          <a:p>
            <a:pPr algn="l">
              <a:buFont typeface="+mj-lt"/>
              <a:buAutoNum type="arabicPeriod"/>
            </a:pPr>
            <a:r>
              <a:rPr lang="en-US" sz="1800" b="0" i="0" cap="none" dirty="0">
                <a:effectLst/>
                <a:latin typeface="Arial" panose="020B0604020202020204" pitchFamily="34" charset="0"/>
                <a:cs typeface="Arial" panose="020B0604020202020204" pitchFamily="34" charset="0"/>
              </a:rPr>
              <a:t>Access control: facial recognition can be used for biometric authentication, such as unlocking smartphones, accessing bank accounts, or entering secured areas.</a:t>
            </a:r>
          </a:p>
          <a:p>
            <a:pPr algn="l">
              <a:buFont typeface="+mj-lt"/>
              <a:buAutoNum type="arabicPeriod"/>
            </a:pPr>
            <a:r>
              <a:rPr lang="en-US" sz="1800" b="0" i="0" cap="none" dirty="0">
                <a:effectLst/>
                <a:latin typeface="Arial" panose="020B0604020202020204" pitchFamily="34" charset="0"/>
                <a:cs typeface="Arial" panose="020B0604020202020204" pitchFamily="34" charset="0"/>
              </a:rPr>
              <a:t>Marketing and advertising: facial recognition can be used for analyzing customer behavior and preferences, providing personalized product recommendations, and improving customer experiences.</a:t>
            </a:r>
          </a:p>
          <a:p>
            <a:pPr algn="l">
              <a:buFont typeface="+mj-lt"/>
              <a:buAutoNum type="arabicPeriod"/>
            </a:pPr>
            <a:r>
              <a:rPr lang="en-US" sz="1800" b="0" i="0" cap="none" dirty="0">
                <a:effectLst/>
                <a:latin typeface="Arial" panose="020B0604020202020204" pitchFamily="34" charset="0"/>
                <a:cs typeface="Arial" panose="020B0604020202020204" pitchFamily="34" charset="0"/>
              </a:rPr>
              <a:t>Healthcare: facial recognition can be used for diagnosing genetic disorders, tracking disease progression, and identifying patients in medical settings.</a:t>
            </a:r>
          </a:p>
          <a:p>
            <a:pPr marL="0" indent="0">
              <a:buNone/>
            </a:pPr>
            <a:endParaRPr lang="en-IN"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6209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7956-5773-CAD9-D863-7B38B8ECC1D1}"/>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1CFDC9EA-A65E-C335-207B-A73CB688CE7A}"/>
              </a:ext>
            </a:extLst>
          </p:cNvPr>
          <p:cNvSpPr>
            <a:spLocks noGrp="1"/>
          </p:cNvSpPr>
          <p:nvPr>
            <p:ph sz="quarter" idx="13"/>
          </p:nvPr>
        </p:nvSpPr>
        <p:spPr/>
        <p:txBody>
          <a:bodyPr>
            <a:normAutofit/>
          </a:bodyPr>
          <a:lstStyle/>
          <a:p>
            <a:r>
              <a:rPr lang="en-US" sz="1800" b="0" i="0" cap="none" dirty="0">
                <a:effectLst/>
                <a:latin typeface="Arial" panose="020B0604020202020204" pitchFamily="34" charset="0"/>
                <a:cs typeface="Arial" panose="020B0604020202020204" pitchFamily="34" charset="0"/>
              </a:rPr>
              <a:t>A facial recognition system is a technology capable of matching a human face from a digital image or a video frame against a database of faces. Such a system is typically employed to authenticate users through ID verification services, and works by pinpointing and measuring facial features from a given image.</a:t>
            </a:r>
            <a:endParaRPr lang="en-US" sz="1800" cap="none" dirty="0">
              <a:latin typeface="Arial" panose="020B0604020202020204" pitchFamily="34" charset="0"/>
              <a:cs typeface="Arial" panose="020B0604020202020204" pitchFamily="34" charset="0"/>
            </a:endParaRPr>
          </a:p>
          <a:p>
            <a:r>
              <a:rPr lang="en-US" sz="1800" b="0" i="0" cap="none" dirty="0">
                <a:effectLst/>
                <a:latin typeface="Arial" panose="020B0604020202020204" pitchFamily="34" charset="0"/>
                <a:cs typeface="Arial" panose="020B0604020202020204" pitchFamily="34" charset="0"/>
              </a:rPr>
              <a:t>It offers the ability to quickly and accurately verify or identify individuals based on their unique facial features. </a:t>
            </a:r>
          </a:p>
          <a:p>
            <a:r>
              <a:rPr lang="en-US" sz="1800" b="0" i="0" cap="none" dirty="0">
                <a:effectLst/>
                <a:latin typeface="Arial" panose="020B0604020202020204" pitchFamily="34" charset="0"/>
                <a:cs typeface="Arial" panose="020B0604020202020204" pitchFamily="34" charset="0"/>
              </a:rPr>
              <a:t>Research shows that in the near future, facial recognition technology will make significant headway across industries. Businesses using facial recognition to target their marketing efforts toward their potential user base can benefit in more ways than one.</a:t>
            </a:r>
          </a:p>
        </p:txBody>
      </p:sp>
    </p:spTree>
    <p:extLst>
      <p:ext uri="{BB962C8B-B14F-4D97-AF65-F5344CB8AC3E}">
        <p14:creationId xmlns:p14="http://schemas.microsoft.com/office/powerpoint/2010/main" val="140444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30F0-0159-3C8C-8BC4-611B06F67A24}"/>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348A4CEF-3C97-63AE-0EA6-F308BB7560E7}"/>
              </a:ext>
            </a:extLst>
          </p:cNvPr>
          <p:cNvSpPr>
            <a:spLocks noGrp="1"/>
          </p:cNvSpPr>
          <p:nvPr>
            <p:ph sz="quarter" idx="13"/>
          </p:nvPr>
        </p:nvSpPr>
        <p:spPr/>
        <p:txBody>
          <a:bodyPr>
            <a:normAutofit/>
          </a:bodyPr>
          <a:lstStyle/>
          <a:p>
            <a:r>
              <a:rPr lang="en-US" sz="1800" b="0" i="0" cap="none" dirty="0">
                <a:effectLst/>
                <a:latin typeface="Arial" panose="020B0604020202020204" pitchFamily="34" charset="0"/>
                <a:cs typeface="Arial" panose="020B0604020202020204" pitchFamily="34" charset="0"/>
              </a:rPr>
              <a:t>Facial recognition is a technology that involves the automated identification or verification of individuals by analyzing and comparing their facial features to a database of known faces. </a:t>
            </a:r>
          </a:p>
          <a:p>
            <a:r>
              <a:rPr lang="en-US" sz="1800" b="0" i="0" cap="none" dirty="0">
                <a:effectLst/>
                <a:latin typeface="Arial" panose="020B0604020202020204" pitchFamily="34" charset="0"/>
                <a:cs typeface="Arial" panose="020B0604020202020204" pitchFamily="34" charset="0"/>
              </a:rPr>
              <a:t>It uses algorithms to analyze and compare the unique features of a person's face, such as the distance between the eyes, the shape of the nose, and the contours of the jawline. </a:t>
            </a:r>
          </a:p>
          <a:p>
            <a:r>
              <a:rPr lang="en-US" sz="1800" b="0" i="0" cap="none" dirty="0">
                <a:effectLst/>
                <a:latin typeface="Arial" panose="020B0604020202020204" pitchFamily="34" charset="0"/>
                <a:cs typeface="Arial" panose="020B0604020202020204" pitchFamily="34" charset="0"/>
              </a:rPr>
              <a:t>Facial recognition technology is commonly used for security and surveillance purposes, as well as for authentication and identification in various applications, including smartphones, payment systems, and social media platforms</a:t>
            </a:r>
            <a:r>
              <a:rPr lang="en-US" sz="1600" b="0" i="0" dirty="0">
                <a:effectLst/>
                <a:latin typeface="Söhne"/>
              </a:rPr>
              <a:t>. </a:t>
            </a:r>
          </a:p>
          <a:p>
            <a:endParaRPr lang="en-IN"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783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2BE4-2772-8578-CCCA-A7B3C04BC761}"/>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DESCRIPTION</a:t>
            </a:r>
          </a:p>
        </p:txBody>
      </p:sp>
      <p:sp>
        <p:nvSpPr>
          <p:cNvPr id="3" name="Content Placeholder 2">
            <a:extLst>
              <a:ext uri="{FF2B5EF4-FFF2-40B4-BE49-F238E27FC236}">
                <a16:creationId xmlns:a16="http://schemas.microsoft.com/office/drawing/2014/main" id="{4EB749EA-DD17-AE4E-6C03-0A300C16DF65}"/>
              </a:ext>
            </a:extLst>
          </p:cNvPr>
          <p:cNvSpPr>
            <a:spLocks noGrp="1"/>
          </p:cNvSpPr>
          <p:nvPr>
            <p:ph sz="quarter" idx="13"/>
          </p:nvPr>
        </p:nvSpPr>
        <p:spPr/>
        <p:txBody>
          <a:bodyPr/>
          <a:lstStyle/>
          <a:p>
            <a:r>
              <a:rPr lang="en-IN" sz="1800" cap="none" dirty="0">
                <a:latin typeface="Arial" panose="020B0604020202020204" pitchFamily="34" charset="0"/>
                <a:cs typeface="Arial" panose="020B0604020202020204" pitchFamily="34" charset="0"/>
              </a:rPr>
              <a:t>The dataset being considered has different facial expressions of people when their picture is captured from different angles.</a:t>
            </a:r>
          </a:p>
          <a:p>
            <a:r>
              <a:rPr lang="en-IN" sz="1800" cap="none" dirty="0">
                <a:latin typeface="Arial" panose="020B0604020202020204" pitchFamily="34" charset="0"/>
                <a:cs typeface="Arial" panose="020B0604020202020204" pitchFamily="34" charset="0"/>
              </a:rPr>
              <a:t>The folder in here is split into two : train and testing(validation), so that we can configure a model using this data.</a:t>
            </a:r>
          </a:p>
          <a:p>
            <a:r>
              <a:rPr lang="en-IN" sz="1800" cap="none" dirty="0">
                <a:latin typeface="Arial" panose="020B0604020202020204" pitchFamily="34" charset="0"/>
                <a:cs typeface="Arial" panose="020B0604020202020204" pitchFamily="34" charset="0"/>
              </a:rPr>
              <a:t>The training set contains 200 images while the test set contains 50.</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8825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2DCD-75C3-E1C7-28BB-80FB698AA4B6}"/>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GENERATING TRAINING AND VALIDATION DATA</a:t>
            </a:r>
          </a:p>
        </p:txBody>
      </p:sp>
      <p:pic>
        <p:nvPicPr>
          <p:cNvPr id="5" name="Content Placeholder 4">
            <a:extLst>
              <a:ext uri="{FF2B5EF4-FFF2-40B4-BE49-F238E27FC236}">
                <a16:creationId xmlns:a16="http://schemas.microsoft.com/office/drawing/2014/main" id="{A243768B-5CEF-9667-19B8-34FC5C4DFEA8}"/>
              </a:ext>
            </a:extLst>
          </p:cNvPr>
          <p:cNvPicPr>
            <a:picLocks noGrp="1" noChangeAspect="1"/>
          </p:cNvPicPr>
          <p:nvPr>
            <p:ph sz="quarter" idx="13"/>
          </p:nvPr>
        </p:nvPicPr>
        <p:blipFill>
          <a:blip r:embed="rId2"/>
          <a:stretch>
            <a:fillRect/>
          </a:stretch>
        </p:blipFill>
        <p:spPr>
          <a:xfrm>
            <a:off x="1057275" y="2069866"/>
            <a:ext cx="7334250" cy="1866900"/>
          </a:xfrm>
        </p:spPr>
      </p:pic>
      <p:pic>
        <p:nvPicPr>
          <p:cNvPr id="7" name="Picture 6">
            <a:extLst>
              <a:ext uri="{FF2B5EF4-FFF2-40B4-BE49-F238E27FC236}">
                <a16:creationId xmlns:a16="http://schemas.microsoft.com/office/drawing/2014/main" id="{FF1B838D-054A-BA1E-9A36-CD0B33F6A80A}"/>
              </a:ext>
            </a:extLst>
          </p:cNvPr>
          <p:cNvPicPr>
            <a:picLocks noChangeAspect="1"/>
          </p:cNvPicPr>
          <p:nvPr/>
        </p:nvPicPr>
        <p:blipFill>
          <a:blip r:embed="rId3"/>
          <a:stretch>
            <a:fillRect/>
          </a:stretch>
        </p:blipFill>
        <p:spPr>
          <a:xfrm>
            <a:off x="1057275" y="4383227"/>
            <a:ext cx="7267575" cy="2009775"/>
          </a:xfrm>
          <a:prstGeom prst="rect">
            <a:avLst/>
          </a:prstGeom>
        </p:spPr>
      </p:pic>
    </p:spTree>
    <p:extLst>
      <p:ext uri="{BB962C8B-B14F-4D97-AF65-F5344CB8AC3E}">
        <p14:creationId xmlns:p14="http://schemas.microsoft.com/office/powerpoint/2010/main" val="103034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69B8-6BBF-587D-59DC-73461C86F201}"/>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TRAINING SET</a:t>
            </a:r>
          </a:p>
        </p:txBody>
      </p:sp>
      <p:pic>
        <p:nvPicPr>
          <p:cNvPr id="4" name="Content Placeholder 3">
            <a:extLst>
              <a:ext uri="{FF2B5EF4-FFF2-40B4-BE49-F238E27FC236}">
                <a16:creationId xmlns:a16="http://schemas.microsoft.com/office/drawing/2014/main" id="{F98EF3BC-B080-8250-3B0D-6EAC30181A93}"/>
              </a:ext>
            </a:extLst>
          </p:cNvPr>
          <p:cNvPicPr>
            <a:picLocks noGrp="1" noChangeAspect="1"/>
          </p:cNvPicPr>
          <p:nvPr>
            <p:ph sz="quarter" idx="13"/>
          </p:nvPr>
        </p:nvPicPr>
        <p:blipFill>
          <a:blip r:embed="rId2"/>
          <a:stretch>
            <a:fillRect/>
          </a:stretch>
        </p:blipFill>
        <p:spPr>
          <a:xfrm>
            <a:off x="1042737" y="2069154"/>
            <a:ext cx="9737558" cy="1196444"/>
          </a:xfrm>
          <a:prstGeom prst="rect">
            <a:avLst/>
          </a:prstGeom>
        </p:spPr>
      </p:pic>
      <p:pic>
        <p:nvPicPr>
          <p:cNvPr id="5" name="Picture 4">
            <a:extLst>
              <a:ext uri="{FF2B5EF4-FFF2-40B4-BE49-F238E27FC236}">
                <a16:creationId xmlns:a16="http://schemas.microsoft.com/office/drawing/2014/main" id="{9B25B7D3-CFF5-601D-B0A2-7ACE7BE2CD90}"/>
              </a:ext>
            </a:extLst>
          </p:cNvPr>
          <p:cNvPicPr>
            <a:picLocks noChangeAspect="1"/>
          </p:cNvPicPr>
          <p:nvPr/>
        </p:nvPicPr>
        <p:blipFill>
          <a:blip r:embed="rId3"/>
          <a:stretch>
            <a:fillRect/>
          </a:stretch>
        </p:blipFill>
        <p:spPr>
          <a:xfrm>
            <a:off x="1042737" y="3579925"/>
            <a:ext cx="9737558" cy="1188823"/>
          </a:xfrm>
          <a:prstGeom prst="rect">
            <a:avLst/>
          </a:prstGeom>
        </p:spPr>
      </p:pic>
      <p:pic>
        <p:nvPicPr>
          <p:cNvPr id="6" name="Picture 5">
            <a:extLst>
              <a:ext uri="{FF2B5EF4-FFF2-40B4-BE49-F238E27FC236}">
                <a16:creationId xmlns:a16="http://schemas.microsoft.com/office/drawing/2014/main" id="{1C92A653-CC4B-8664-57B7-663802C1F606}"/>
              </a:ext>
            </a:extLst>
          </p:cNvPr>
          <p:cNvPicPr>
            <a:picLocks noChangeAspect="1"/>
          </p:cNvPicPr>
          <p:nvPr/>
        </p:nvPicPr>
        <p:blipFill>
          <a:blip r:embed="rId4"/>
          <a:stretch>
            <a:fillRect/>
          </a:stretch>
        </p:blipFill>
        <p:spPr>
          <a:xfrm>
            <a:off x="1042736" y="5083075"/>
            <a:ext cx="9737557" cy="1196444"/>
          </a:xfrm>
          <a:prstGeom prst="rect">
            <a:avLst/>
          </a:prstGeom>
        </p:spPr>
      </p:pic>
    </p:spTree>
    <p:extLst>
      <p:ext uri="{BB962C8B-B14F-4D97-AF65-F5344CB8AC3E}">
        <p14:creationId xmlns:p14="http://schemas.microsoft.com/office/powerpoint/2010/main" val="327722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C97E-ADBC-B740-308D-1357FFDF6865}"/>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VALIDATION SET</a:t>
            </a:r>
          </a:p>
        </p:txBody>
      </p:sp>
      <p:pic>
        <p:nvPicPr>
          <p:cNvPr id="5" name="Content Placeholder 4">
            <a:extLst>
              <a:ext uri="{FF2B5EF4-FFF2-40B4-BE49-F238E27FC236}">
                <a16:creationId xmlns:a16="http://schemas.microsoft.com/office/drawing/2014/main" id="{493BFA09-C3B0-3F1D-21EA-96D186EC7B39}"/>
              </a:ext>
            </a:extLst>
          </p:cNvPr>
          <p:cNvPicPr>
            <a:picLocks noGrp="1" noChangeAspect="1"/>
          </p:cNvPicPr>
          <p:nvPr>
            <p:ph sz="quarter" idx="13"/>
          </p:nvPr>
        </p:nvPicPr>
        <p:blipFill>
          <a:blip r:embed="rId2"/>
          <a:stretch>
            <a:fillRect/>
          </a:stretch>
        </p:blipFill>
        <p:spPr>
          <a:xfrm>
            <a:off x="1658470" y="2487409"/>
            <a:ext cx="3256639" cy="1596177"/>
          </a:xfrm>
        </p:spPr>
      </p:pic>
      <p:pic>
        <p:nvPicPr>
          <p:cNvPr id="7" name="Picture 6">
            <a:extLst>
              <a:ext uri="{FF2B5EF4-FFF2-40B4-BE49-F238E27FC236}">
                <a16:creationId xmlns:a16="http://schemas.microsoft.com/office/drawing/2014/main" id="{B693284D-E3B5-C246-6502-88973C17425F}"/>
              </a:ext>
            </a:extLst>
          </p:cNvPr>
          <p:cNvPicPr>
            <a:picLocks noChangeAspect="1"/>
          </p:cNvPicPr>
          <p:nvPr/>
        </p:nvPicPr>
        <p:blipFill>
          <a:blip r:embed="rId3"/>
          <a:stretch>
            <a:fillRect/>
          </a:stretch>
        </p:blipFill>
        <p:spPr>
          <a:xfrm>
            <a:off x="7186862" y="2456927"/>
            <a:ext cx="3256639" cy="1715609"/>
          </a:xfrm>
          <a:prstGeom prst="rect">
            <a:avLst/>
          </a:prstGeom>
        </p:spPr>
      </p:pic>
      <p:pic>
        <p:nvPicPr>
          <p:cNvPr id="9" name="Picture 8">
            <a:extLst>
              <a:ext uri="{FF2B5EF4-FFF2-40B4-BE49-F238E27FC236}">
                <a16:creationId xmlns:a16="http://schemas.microsoft.com/office/drawing/2014/main" id="{4F455FC5-FF52-44AB-5EBF-C3FEB64957D4}"/>
              </a:ext>
            </a:extLst>
          </p:cNvPr>
          <p:cNvPicPr>
            <a:picLocks noChangeAspect="1"/>
          </p:cNvPicPr>
          <p:nvPr/>
        </p:nvPicPr>
        <p:blipFill>
          <a:blip r:embed="rId4"/>
          <a:stretch>
            <a:fillRect/>
          </a:stretch>
        </p:blipFill>
        <p:spPr>
          <a:xfrm>
            <a:off x="4597489" y="4643307"/>
            <a:ext cx="2997021" cy="1715609"/>
          </a:xfrm>
          <a:prstGeom prst="rect">
            <a:avLst/>
          </a:prstGeom>
        </p:spPr>
      </p:pic>
    </p:spTree>
    <p:extLst>
      <p:ext uri="{BB962C8B-B14F-4D97-AF65-F5344CB8AC3E}">
        <p14:creationId xmlns:p14="http://schemas.microsoft.com/office/powerpoint/2010/main" val="230245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D56A-C4E9-7B9E-97FA-5847E9F9CD57}"/>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LIBRARIES USED</a:t>
            </a:r>
          </a:p>
        </p:txBody>
      </p:sp>
      <p:sp>
        <p:nvSpPr>
          <p:cNvPr id="3" name="Content Placeholder 2">
            <a:extLst>
              <a:ext uri="{FF2B5EF4-FFF2-40B4-BE49-F238E27FC236}">
                <a16:creationId xmlns:a16="http://schemas.microsoft.com/office/drawing/2014/main" id="{D2659EE9-F3C9-15BA-DF89-BFE5D3E176C3}"/>
              </a:ext>
            </a:extLst>
          </p:cNvPr>
          <p:cNvSpPr>
            <a:spLocks noGrp="1"/>
          </p:cNvSpPr>
          <p:nvPr>
            <p:ph sz="quarter" idx="13"/>
          </p:nvPr>
        </p:nvSpPr>
        <p:spPr/>
        <p:txBody>
          <a:bodyPr/>
          <a:lstStyle/>
          <a:p>
            <a:pPr marL="0" indent="0">
              <a:buNone/>
            </a:pPr>
            <a:r>
              <a:rPr lang="en-IN" dirty="0">
                <a:solidFill>
                  <a:schemeClr val="accent5"/>
                </a:solidFill>
                <a:latin typeface="Arial" panose="020B0604020202020204" pitchFamily="34" charset="0"/>
                <a:cs typeface="Arial" panose="020B0604020202020204" pitchFamily="34" charset="0"/>
              </a:rPr>
              <a:t>FOR CREATING CNN DEEP LEARNING MODEL</a:t>
            </a:r>
          </a:p>
          <a:p>
            <a:endParaRPr lang="en-IN" dirty="0">
              <a:solidFill>
                <a:schemeClr val="accent5"/>
              </a:solidFill>
              <a:latin typeface="Arial" panose="020B0604020202020204" pitchFamily="34" charset="0"/>
              <a:cs typeface="Arial" panose="020B0604020202020204" pitchFamily="34" charset="0"/>
            </a:endParaRPr>
          </a:p>
          <a:p>
            <a:endParaRPr lang="en-IN" dirty="0">
              <a:solidFill>
                <a:schemeClr val="accent5"/>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6EFD0DB-D3F2-334C-B169-60475EDD6ACF}"/>
              </a:ext>
            </a:extLst>
          </p:cNvPr>
          <p:cNvPicPr>
            <a:picLocks noChangeAspect="1"/>
          </p:cNvPicPr>
          <p:nvPr/>
        </p:nvPicPr>
        <p:blipFill>
          <a:blip r:embed="rId2"/>
          <a:stretch>
            <a:fillRect/>
          </a:stretch>
        </p:blipFill>
        <p:spPr>
          <a:xfrm>
            <a:off x="3092824" y="3110753"/>
            <a:ext cx="5118847" cy="2286766"/>
          </a:xfrm>
          <a:prstGeom prst="rect">
            <a:avLst/>
          </a:prstGeom>
        </p:spPr>
      </p:pic>
    </p:spTree>
    <p:extLst>
      <p:ext uri="{BB962C8B-B14F-4D97-AF65-F5344CB8AC3E}">
        <p14:creationId xmlns:p14="http://schemas.microsoft.com/office/powerpoint/2010/main" val="416410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4B0D-9686-0A73-5F3E-DABF7E1CCC93}"/>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MODEL Preparation</a:t>
            </a:r>
          </a:p>
        </p:txBody>
      </p:sp>
      <p:sp>
        <p:nvSpPr>
          <p:cNvPr id="3" name="Content Placeholder 2">
            <a:extLst>
              <a:ext uri="{FF2B5EF4-FFF2-40B4-BE49-F238E27FC236}">
                <a16:creationId xmlns:a16="http://schemas.microsoft.com/office/drawing/2014/main" id="{41A35FFE-4A5B-CAB7-6121-CFB08379122A}"/>
              </a:ext>
            </a:extLst>
          </p:cNvPr>
          <p:cNvSpPr>
            <a:spLocks noGrp="1"/>
          </p:cNvSpPr>
          <p:nvPr>
            <p:ph sz="quarter" idx="13"/>
          </p:nvPr>
        </p:nvSpPr>
        <p:spPr>
          <a:xfrm>
            <a:off x="913774" y="2214694"/>
            <a:ext cx="10363826" cy="4410224"/>
          </a:xfrm>
        </p:spPr>
        <p:txBody>
          <a:bodyPr>
            <a:normAutofit/>
          </a:bodyPr>
          <a:lstStyle/>
          <a:p>
            <a:pPr marL="0" indent="0">
              <a:buNone/>
            </a:pPr>
            <a:r>
              <a:rPr lang="en-IN" sz="1800" dirty="0">
                <a:solidFill>
                  <a:srgbClr val="FF0000"/>
                </a:solidFill>
                <a:latin typeface="Arial" panose="020B0604020202020204" pitchFamily="34" charset="0"/>
                <a:cs typeface="Arial" panose="020B0604020202020204" pitchFamily="34" charset="0"/>
              </a:rPr>
              <a:t>Step 1- convolution:</a:t>
            </a:r>
          </a:p>
          <a:p>
            <a:endParaRPr lang="en-IN" sz="1800" dirty="0">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C61E6E-70CB-4BDF-2A75-08CD7CD71737}"/>
              </a:ext>
            </a:extLst>
          </p:cNvPr>
          <p:cNvPicPr>
            <a:picLocks noChangeAspect="1"/>
          </p:cNvPicPr>
          <p:nvPr/>
        </p:nvPicPr>
        <p:blipFill>
          <a:blip r:embed="rId2"/>
          <a:stretch>
            <a:fillRect/>
          </a:stretch>
        </p:blipFill>
        <p:spPr>
          <a:xfrm>
            <a:off x="1437962" y="3160556"/>
            <a:ext cx="9010650" cy="790575"/>
          </a:xfrm>
          <a:prstGeom prst="rect">
            <a:avLst/>
          </a:prstGeom>
        </p:spPr>
      </p:pic>
      <p:sp>
        <p:nvSpPr>
          <p:cNvPr id="6" name="TextBox 5">
            <a:extLst>
              <a:ext uri="{FF2B5EF4-FFF2-40B4-BE49-F238E27FC236}">
                <a16:creationId xmlns:a16="http://schemas.microsoft.com/office/drawing/2014/main" id="{3ABCA178-610B-A835-D619-01675D4F6F82}"/>
              </a:ext>
            </a:extLst>
          </p:cNvPr>
          <p:cNvSpPr txBox="1"/>
          <p:nvPr/>
        </p:nvSpPr>
        <p:spPr>
          <a:xfrm>
            <a:off x="913148" y="4575163"/>
            <a:ext cx="2895600" cy="369332"/>
          </a:xfrm>
          <a:prstGeom prst="rect">
            <a:avLst/>
          </a:prstGeom>
          <a:noFill/>
        </p:spPr>
        <p:txBody>
          <a:bodyPr wrap="square" rtlCol="0">
            <a:spAutoFit/>
          </a:bodyPr>
          <a:lstStyle/>
          <a:p>
            <a:r>
              <a:rPr lang="en-IN" dirty="0">
                <a:solidFill>
                  <a:srgbClr val="FF0000"/>
                </a:solidFill>
                <a:latin typeface="Arial" panose="020B0604020202020204" pitchFamily="34" charset="0"/>
                <a:cs typeface="Arial" panose="020B0604020202020204" pitchFamily="34" charset="0"/>
              </a:rPr>
              <a:t>STEP 2- MAX POOLING:</a:t>
            </a:r>
          </a:p>
        </p:txBody>
      </p:sp>
      <p:pic>
        <p:nvPicPr>
          <p:cNvPr id="8" name="Picture 7">
            <a:extLst>
              <a:ext uri="{FF2B5EF4-FFF2-40B4-BE49-F238E27FC236}">
                <a16:creationId xmlns:a16="http://schemas.microsoft.com/office/drawing/2014/main" id="{88BFE84B-2B29-F8DD-4D50-A43C0EED73AD}"/>
              </a:ext>
            </a:extLst>
          </p:cNvPr>
          <p:cNvPicPr>
            <a:picLocks noChangeAspect="1"/>
          </p:cNvPicPr>
          <p:nvPr/>
        </p:nvPicPr>
        <p:blipFill>
          <a:blip r:embed="rId3"/>
          <a:stretch>
            <a:fillRect/>
          </a:stretch>
        </p:blipFill>
        <p:spPr>
          <a:xfrm>
            <a:off x="2835928" y="5262592"/>
            <a:ext cx="5229225" cy="723900"/>
          </a:xfrm>
          <a:prstGeom prst="rect">
            <a:avLst/>
          </a:prstGeom>
        </p:spPr>
      </p:pic>
    </p:spTree>
    <p:extLst>
      <p:ext uri="{BB962C8B-B14F-4D97-AF65-F5344CB8AC3E}">
        <p14:creationId xmlns:p14="http://schemas.microsoft.com/office/powerpoint/2010/main" val="225512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E33B23-B3C1-05FD-64DB-F53B1C6DAFB5}"/>
              </a:ext>
            </a:extLst>
          </p:cNvPr>
          <p:cNvPicPr>
            <a:picLocks noGrp="1" noChangeAspect="1"/>
          </p:cNvPicPr>
          <p:nvPr>
            <p:ph sz="quarter" idx="13"/>
          </p:nvPr>
        </p:nvPicPr>
        <p:blipFill>
          <a:blip r:embed="rId2"/>
          <a:stretch>
            <a:fillRect/>
          </a:stretch>
        </p:blipFill>
        <p:spPr>
          <a:xfrm>
            <a:off x="1073803" y="1081415"/>
            <a:ext cx="8448675" cy="1781175"/>
          </a:xfrm>
        </p:spPr>
      </p:pic>
      <p:sp>
        <p:nvSpPr>
          <p:cNvPr id="6" name="TextBox 5">
            <a:extLst>
              <a:ext uri="{FF2B5EF4-FFF2-40B4-BE49-F238E27FC236}">
                <a16:creationId xmlns:a16="http://schemas.microsoft.com/office/drawing/2014/main" id="{106C92F8-2D26-81FA-91AD-A3BC4DBE41E2}"/>
              </a:ext>
            </a:extLst>
          </p:cNvPr>
          <p:cNvSpPr txBox="1"/>
          <p:nvPr/>
        </p:nvSpPr>
        <p:spPr>
          <a:xfrm flipH="1">
            <a:off x="1273884" y="3541059"/>
            <a:ext cx="3001385" cy="369332"/>
          </a:xfrm>
          <a:prstGeom prst="rect">
            <a:avLst/>
          </a:prstGeom>
          <a:noFill/>
        </p:spPr>
        <p:txBody>
          <a:bodyPr wrap="square" rtlCol="0">
            <a:spAutoFit/>
          </a:bodyPr>
          <a:lstStyle/>
          <a:p>
            <a:r>
              <a:rPr lang="en-IN" dirty="0">
                <a:solidFill>
                  <a:srgbClr val="FF0000"/>
                </a:solidFill>
                <a:latin typeface="Arial" panose="020B0604020202020204" pitchFamily="34" charset="0"/>
                <a:cs typeface="Arial" panose="020B0604020202020204" pitchFamily="34" charset="0"/>
              </a:rPr>
              <a:t>STEP 3- FLATTENING:</a:t>
            </a:r>
          </a:p>
        </p:txBody>
      </p:sp>
      <p:pic>
        <p:nvPicPr>
          <p:cNvPr id="8" name="Picture 7">
            <a:extLst>
              <a:ext uri="{FF2B5EF4-FFF2-40B4-BE49-F238E27FC236}">
                <a16:creationId xmlns:a16="http://schemas.microsoft.com/office/drawing/2014/main" id="{AB5BD7E2-0590-3B10-3439-780CDFC12E92}"/>
              </a:ext>
            </a:extLst>
          </p:cNvPr>
          <p:cNvPicPr>
            <a:picLocks noChangeAspect="1"/>
          </p:cNvPicPr>
          <p:nvPr/>
        </p:nvPicPr>
        <p:blipFill>
          <a:blip r:embed="rId3"/>
          <a:stretch>
            <a:fillRect/>
          </a:stretch>
        </p:blipFill>
        <p:spPr>
          <a:xfrm>
            <a:off x="3755090" y="3946105"/>
            <a:ext cx="3086100" cy="695325"/>
          </a:xfrm>
          <a:prstGeom prst="rect">
            <a:avLst/>
          </a:prstGeom>
        </p:spPr>
      </p:pic>
      <p:sp>
        <p:nvSpPr>
          <p:cNvPr id="9" name="TextBox 8">
            <a:extLst>
              <a:ext uri="{FF2B5EF4-FFF2-40B4-BE49-F238E27FC236}">
                <a16:creationId xmlns:a16="http://schemas.microsoft.com/office/drawing/2014/main" id="{9A15CB0E-239E-EA1F-5A70-A533679A5043}"/>
              </a:ext>
            </a:extLst>
          </p:cNvPr>
          <p:cNvSpPr txBox="1"/>
          <p:nvPr/>
        </p:nvSpPr>
        <p:spPr>
          <a:xfrm flipH="1">
            <a:off x="1273884" y="4839797"/>
            <a:ext cx="4705575" cy="646331"/>
          </a:xfrm>
          <a:prstGeom prst="rect">
            <a:avLst/>
          </a:prstGeom>
          <a:noFill/>
        </p:spPr>
        <p:txBody>
          <a:bodyPr wrap="square" rtlCol="0">
            <a:spAutoFit/>
          </a:bodyPr>
          <a:lstStyle/>
          <a:p>
            <a:r>
              <a:rPr lang="en-IN" dirty="0">
                <a:solidFill>
                  <a:srgbClr val="FF0000"/>
                </a:solidFill>
                <a:latin typeface="Arial" panose="020B0604020202020204" pitchFamily="34" charset="0"/>
                <a:cs typeface="Arial" panose="020B0604020202020204" pitchFamily="34" charset="0"/>
              </a:rPr>
              <a:t>STEP 4-FULLY CONNECTED NEURAL NETWORK:</a:t>
            </a:r>
          </a:p>
        </p:txBody>
      </p:sp>
      <p:pic>
        <p:nvPicPr>
          <p:cNvPr id="11" name="Picture 10">
            <a:extLst>
              <a:ext uri="{FF2B5EF4-FFF2-40B4-BE49-F238E27FC236}">
                <a16:creationId xmlns:a16="http://schemas.microsoft.com/office/drawing/2014/main" id="{528875A4-FED5-60FA-E95A-FF6F79503C8B}"/>
              </a:ext>
            </a:extLst>
          </p:cNvPr>
          <p:cNvPicPr>
            <a:picLocks noChangeAspect="1"/>
          </p:cNvPicPr>
          <p:nvPr/>
        </p:nvPicPr>
        <p:blipFill>
          <a:blip r:embed="rId4"/>
          <a:stretch>
            <a:fillRect/>
          </a:stretch>
        </p:blipFill>
        <p:spPr>
          <a:xfrm>
            <a:off x="2774576" y="5407497"/>
            <a:ext cx="5657850" cy="1200150"/>
          </a:xfrm>
          <a:prstGeom prst="rect">
            <a:avLst/>
          </a:prstGeom>
        </p:spPr>
      </p:pic>
    </p:spTree>
    <p:extLst>
      <p:ext uri="{BB962C8B-B14F-4D97-AF65-F5344CB8AC3E}">
        <p14:creationId xmlns:p14="http://schemas.microsoft.com/office/powerpoint/2010/main" val="172033078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133</TotalTime>
  <Words>503</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Söhne</vt:lpstr>
      <vt:lpstr>Tw Cen MT</vt:lpstr>
      <vt:lpstr>Droplet</vt:lpstr>
      <vt:lpstr>CAPSTONE ON FACIAL RECOGNITION</vt:lpstr>
      <vt:lpstr>INTRODUCTION</vt:lpstr>
      <vt:lpstr>DESCRIPTION</vt:lpstr>
      <vt:lpstr>GENERATING TRAINING AND VALIDATION DATA</vt:lpstr>
      <vt:lpstr>TRAINING SET</vt:lpstr>
      <vt:lpstr>VALIDATION SET</vt:lpstr>
      <vt:lpstr>LIBRARIES USED</vt:lpstr>
      <vt:lpstr>MODEL Preparation</vt:lpstr>
      <vt:lpstr>PowerPoint Presentation</vt:lpstr>
      <vt:lpstr>SUMMARY</vt:lpstr>
      <vt:lpstr>PowerPoint Presentation</vt:lpstr>
      <vt:lpstr>CURVES OF LOSS AND ACCURACY(TRAINING)</vt:lpstr>
      <vt:lpstr>MODEL IMPROVEMENT</vt:lpstr>
      <vt:lpstr>PowerPoint Presentation</vt:lpstr>
      <vt:lpstr>COMPILING AND EXECUTING</vt:lpstr>
      <vt:lpstr>ACCURACY AND LOSS OF IMPROVISED MODEL</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ON FACIAL RECOGNITION</dc:title>
  <dc:creator>akshayshreyas123@outlook.com</dc:creator>
  <cp:lastModifiedBy>akshayshreyas123@outlook.com</cp:lastModifiedBy>
  <cp:revision>3</cp:revision>
  <dcterms:created xsi:type="dcterms:W3CDTF">2023-04-03T09:33:01Z</dcterms:created>
  <dcterms:modified xsi:type="dcterms:W3CDTF">2023-04-03T12:34:26Z</dcterms:modified>
</cp:coreProperties>
</file>