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72" r:id="rId3"/>
    <p:sldId id="257" r:id="rId4"/>
    <p:sldId id="258" r:id="rId5"/>
    <p:sldId id="265" r:id="rId6"/>
    <p:sldId id="266" r:id="rId7"/>
    <p:sldId id="267" r:id="rId8"/>
    <p:sldId id="271" r:id="rId9"/>
    <p:sldId id="261" r:id="rId10"/>
    <p:sldId id="268" r:id="rId11"/>
    <p:sldId id="269" r:id="rId12"/>
    <p:sldId id="270" r:id="rId13"/>
    <p:sldId id="259"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E329CA-2928-4C22-9023-CE36365031E8}"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F6269-B8CB-4F43-B7B6-36F8FE75C409}" type="slidenum">
              <a:rPr lang="en-IN" smtClean="0"/>
              <a:t>‹#›</a:t>
            </a:fld>
            <a:endParaRPr lang="en-IN"/>
          </a:p>
        </p:txBody>
      </p:sp>
    </p:spTree>
    <p:extLst>
      <p:ext uri="{BB962C8B-B14F-4D97-AF65-F5344CB8AC3E}">
        <p14:creationId xmlns:p14="http://schemas.microsoft.com/office/powerpoint/2010/main" val="3756132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329CA-2928-4C22-9023-CE36365031E8}"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F6269-B8CB-4F43-B7B6-36F8FE75C409}" type="slidenum">
              <a:rPr lang="en-IN" smtClean="0"/>
              <a:t>‹#›</a:t>
            </a:fld>
            <a:endParaRPr lang="en-IN"/>
          </a:p>
        </p:txBody>
      </p:sp>
    </p:spTree>
    <p:extLst>
      <p:ext uri="{BB962C8B-B14F-4D97-AF65-F5344CB8AC3E}">
        <p14:creationId xmlns:p14="http://schemas.microsoft.com/office/powerpoint/2010/main" val="3991118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329CA-2928-4C22-9023-CE36365031E8}"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F6269-B8CB-4F43-B7B6-36F8FE75C40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25956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329CA-2928-4C22-9023-CE36365031E8}"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F6269-B8CB-4F43-B7B6-36F8FE75C409}" type="slidenum">
              <a:rPr lang="en-IN" smtClean="0"/>
              <a:t>‹#›</a:t>
            </a:fld>
            <a:endParaRPr lang="en-IN"/>
          </a:p>
        </p:txBody>
      </p:sp>
    </p:spTree>
    <p:extLst>
      <p:ext uri="{BB962C8B-B14F-4D97-AF65-F5344CB8AC3E}">
        <p14:creationId xmlns:p14="http://schemas.microsoft.com/office/powerpoint/2010/main" val="1740310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329CA-2928-4C22-9023-CE36365031E8}"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F6269-B8CB-4F43-B7B6-36F8FE75C40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86171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329CA-2928-4C22-9023-CE36365031E8}"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F6269-B8CB-4F43-B7B6-36F8FE75C409}" type="slidenum">
              <a:rPr lang="en-IN" smtClean="0"/>
              <a:t>‹#›</a:t>
            </a:fld>
            <a:endParaRPr lang="en-IN"/>
          </a:p>
        </p:txBody>
      </p:sp>
    </p:spTree>
    <p:extLst>
      <p:ext uri="{BB962C8B-B14F-4D97-AF65-F5344CB8AC3E}">
        <p14:creationId xmlns:p14="http://schemas.microsoft.com/office/powerpoint/2010/main" val="452636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E329CA-2928-4C22-9023-CE36365031E8}"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F6269-B8CB-4F43-B7B6-36F8FE75C409}" type="slidenum">
              <a:rPr lang="en-IN" smtClean="0"/>
              <a:t>‹#›</a:t>
            </a:fld>
            <a:endParaRPr lang="en-IN"/>
          </a:p>
        </p:txBody>
      </p:sp>
    </p:spTree>
    <p:extLst>
      <p:ext uri="{BB962C8B-B14F-4D97-AF65-F5344CB8AC3E}">
        <p14:creationId xmlns:p14="http://schemas.microsoft.com/office/powerpoint/2010/main" val="3499135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E329CA-2928-4C22-9023-CE36365031E8}"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F6269-B8CB-4F43-B7B6-36F8FE75C409}" type="slidenum">
              <a:rPr lang="en-IN" smtClean="0"/>
              <a:t>‹#›</a:t>
            </a:fld>
            <a:endParaRPr lang="en-IN"/>
          </a:p>
        </p:txBody>
      </p:sp>
    </p:spTree>
    <p:extLst>
      <p:ext uri="{BB962C8B-B14F-4D97-AF65-F5344CB8AC3E}">
        <p14:creationId xmlns:p14="http://schemas.microsoft.com/office/powerpoint/2010/main" val="3565066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E329CA-2928-4C22-9023-CE36365031E8}"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F6269-B8CB-4F43-B7B6-36F8FE75C409}" type="slidenum">
              <a:rPr lang="en-IN" smtClean="0"/>
              <a:t>‹#›</a:t>
            </a:fld>
            <a:endParaRPr lang="en-IN"/>
          </a:p>
        </p:txBody>
      </p:sp>
    </p:spTree>
    <p:extLst>
      <p:ext uri="{BB962C8B-B14F-4D97-AF65-F5344CB8AC3E}">
        <p14:creationId xmlns:p14="http://schemas.microsoft.com/office/powerpoint/2010/main" val="2635964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329CA-2928-4C22-9023-CE36365031E8}"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F6269-B8CB-4F43-B7B6-36F8FE75C409}" type="slidenum">
              <a:rPr lang="en-IN" smtClean="0"/>
              <a:t>‹#›</a:t>
            </a:fld>
            <a:endParaRPr lang="en-IN"/>
          </a:p>
        </p:txBody>
      </p:sp>
    </p:spTree>
    <p:extLst>
      <p:ext uri="{BB962C8B-B14F-4D97-AF65-F5344CB8AC3E}">
        <p14:creationId xmlns:p14="http://schemas.microsoft.com/office/powerpoint/2010/main" val="1638119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E329CA-2928-4C22-9023-CE36365031E8}" type="datetimeFigureOut">
              <a:rPr lang="en-IN" smtClean="0"/>
              <a:t>03-04-2023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8F6269-B8CB-4F43-B7B6-36F8FE75C409}" type="slidenum">
              <a:rPr lang="en-IN" smtClean="0"/>
              <a:t>‹#›</a:t>
            </a:fld>
            <a:endParaRPr lang="en-IN"/>
          </a:p>
        </p:txBody>
      </p:sp>
    </p:spTree>
    <p:extLst>
      <p:ext uri="{BB962C8B-B14F-4D97-AF65-F5344CB8AC3E}">
        <p14:creationId xmlns:p14="http://schemas.microsoft.com/office/powerpoint/2010/main" val="1463728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E329CA-2928-4C22-9023-CE36365031E8}" type="datetimeFigureOut">
              <a:rPr lang="en-IN" smtClean="0"/>
              <a:t>03-04-2023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8F6269-B8CB-4F43-B7B6-36F8FE75C409}" type="slidenum">
              <a:rPr lang="en-IN" smtClean="0"/>
              <a:t>‹#›</a:t>
            </a:fld>
            <a:endParaRPr lang="en-IN"/>
          </a:p>
        </p:txBody>
      </p:sp>
    </p:spTree>
    <p:extLst>
      <p:ext uri="{BB962C8B-B14F-4D97-AF65-F5344CB8AC3E}">
        <p14:creationId xmlns:p14="http://schemas.microsoft.com/office/powerpoint/2010/main" val="2965064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E329CA-2928-4C22-9023-CE36365031E8}" type="datetimeFigureOut">
              <a:rPr lang="en-IN" smtClean="0"/>
              <a:t>03-04-2023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8F6269-B8CB-4F43-B7B6-36F8FE75C409}" type="slidenum">
              <a:rPr lang="en-IN" smtClean="0"/>
              <a:t>‹#›</a:t>
            </a:fld>
            <a:endParaRPr lang="en-IN"/>
          </a:p>
        </p:txBody>
      </p:sp>
    </p:spTree>
    <p:extLst>
      <p:ext uri="{BB962C8B-B14F-4D97-AF65-F5344CB8AC3E}">
        <p14:creationId xmlns:p14="http://schemas.microsoft.com/office/powerpoint/2010/main" val="361392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E329CA-2928-4C22-9023-CE36365031E8}" type="datetimeFigureOut">
              <a:rPr lang="en-IN" smtClean="0"/>
              <a:t>03-04-2023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8F6269-B8CB-4F43-B7B6-36F8FE75C409}" type="slidenum">
              <a:rPr lang="en-IN" smtClean="0"/>
              <a:t>‹#›</a:t>
            </a:fld>
            <a:endParaRPr lang="en-IN"/>
          </a:p>
        </p:txBody>
      </p:sp>
    </p:spTree>
    <p:extLst>
      <p:ext uri="{BB962C8B-B14F-4D97-AF65-F5344CB8AC3E}">
        <p14:creationId xmlns:p14="http://schemas.microsoft.com/office/powerpoint/2010/main" val="4262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E329CA-2928-4C22-9023-CE36365031E8}" type="datetimeFigureOut">
              <a:rPr lang="en-IN" smtClean="0"/>
              <a:t>03-04-2023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8F6269-B8CB-4F43-B7B6-36F8FE75C409}" type="slidenum">
              <a:rPr lang="en-IN" smtClean="0"/>
              <a:t>‹#›</a:t>
            </a:fld>
            <a:endParaRPr lang="en-IN"/>
          </a:p>
        </p:txBody>
      </p:sp>
    </p:spTree>
    <p:extLst>
      <p:ext uri="{BB962C8B-B14F-4D97-AF65-F5344CB8AC3E}">
        <p14:creationId xmlns:p14="http://schemas.microsoft.com/office/powerpoint/2010/main" val="2619613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E329CA-2928-4C22-9023-CE36365031E8}" type="datetimeFigureOut">
              <a:rPr lang="en-IN" smtClean="0"/>
              <a:t>03-04-2023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8F6269-B8CB-4F43-B7B6-36F8FE75C409}" type="slidenum">
              <a:rPr lang="en-IN" smtClean="0"/>
              <a:t>‹#›</a:t>
            </a:fld>
            <a:endParaRPr lang="en-IN"/>
          </a:p>
        </p:txBody>
      </p:sp>
    </p:spTree>
    <p:extLst>
      <p:ext uri="{BB962C8B-B14F-4D97-AF65-F5344CB8AC3E}">
        <p14:creationId xmlns:p14="http://schemas.microsoft.com/office/powerpoint/2010/main" val="299888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E329CA-2928-4C22-9023-CE36365031E8}" type="datetimeFigureOut">
              <a:rPr lang="en-IN" smtClean="0"/>
              <a:t>03-04-2023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28F6269-B8CB-4F43-B7B6-36F8FE75C409}" type="slidenum">
              <a:rPr lang="en-IN" smtClean="0"/>
              <a:t>‹#›</a:t>
            </a:fld>
            <a:endParaRPr lang="en-IN"/>
          </a:p>
        </p:txBody>
      </p:sp>
    </p:spTree>
    <p:extLst>
      <p:ext uri="{BB962C8B-B14F-4D97-AF65-F5344CB8AC3E}">
        <p14:creationId xmlns:p14="http://schemas.microsoft.com/office/powerpoint/2010/main" val="3670225806"/>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9C-80E4-C7DB-C6EE-A034BE4CADB2}"/>
              </a:ext>
            </a:extLst>
          </p:cNvPr>
          <p:cNvSpPr>
            <a:spLocks noGrp="1"/>
          </p:cNvSpPr>
          <p:nvPr>
            <p:ph type="ctrTitle"/>
          </p:nvPr>
        </p:nvSpPr>
        <p:spPr/>
        <p:txBody>
          <a:bodyPr/>
          <a:lstStyle/>
          <a:p>
            <a:pPr algn="ctr"/>
            <a:r>
              <a:rPr lang="en-US" sz="4000" dirty="0">
                <a:solidFill>
                  <a:srgbClr val="002060"/>
                </a:solidFill>
                <a:latin typeface="Arial" panose="020B0604020202020204" pitchFamily="34" charset="0"/>
                <a:cs typeface="Arial" panose="020B0604020202020204" pitchFamily="34" charset="0"/>
              </a:rPr>
              <a:t>CAPSTONE ON STUDENTS DROPOUT AND SUCCESS RATE</a:t>
            </a:r>
            <a:endParaRPr lang="en-IN" sz="4000" dirty="0">
              <a:solidFill>
                <a:srgbClr val="002060"/>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4435EB9C-E27A-6160-65E2-1C819258E75F}"/>
              </a:ext>
            </a:extLst>
          </p:cNvPr>
          <p:cNvSpPr>
            <a:spLocks noGrp="1"/>
          </p:cNvSpPr>
          <p:nvPr>
            <p:ph type="subTitle" idx="1"/>
          </p:nvPr>
        </p:nvSpPr>
        <p:spPr>
          <a:xfrm>
            <a:off x="1381561" y="4768009"/>
            <a:ext cx="7766936" cy="1096899"/>
          </a:xfrm>
        </p:spPr>
        <p:txBody>
          <a:bodyPr>
            <a:normAutofit lnSpcReduction="10000"/>
          </a:bodyPr>
          <a:lstStyle/>
          <a:p>
            <a:r>
              <a:rPr lang="en-US" dirty="0">
                <a:solidFill>
                  <a:schemeClr val="accent5"/>
                </a:solidFill>
                <a:latin typeface="Arial" panose="020B0604020202020204" pitchFamily="34" charset="0"/>
                <a:cs typeface="Arial" panose="020B0604020202020204" pitchFamily="34" charset="0"/>
              </a:rPr>
              <a:t>SUBMITTED BY, </a:t>
            </a:r>
          </a:p>
          <a:p>
            <a:r>
              <a:rPr lang="en-US" dirty="0">
                <a:solidFill>
                  <a:schemeClr val="accent5"/>
                </a:solidFill>
                <a:latin typeface="Arial" panose="020B0604020202020204" pitchFamily="34" charset="0"/>
                <a:cs typeface="Arial" panose="020B0604020202020204" pitchFamily="34" charset="0"/>
              </a:rPr>
              <a:t>AKSHAY S</a:t>
            </a:r>
          </a:p>
          <a:p>
            <a:r>
              <a:rPr lang="en-US" dirty="0">
                <a:solidFill>
                  <a:schemeClr val="accent5"/>
                </a:solidFill>
                <a:latin typeface="Arial" panose="020B0604020202020204" pitchFamily="34" charset="0"/>
                <a:cs typeface="Arial" panose="020B0604020202020204" pitchFamily="34" charset="0"/>
              </a:rPr>
              <a:t>PGDA-28</a:t>
            </a:r>
            <a:endParaRPr lang="en-IN" dirty="0">
              <a:solidFill>
                <a:schemeClr val="accent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8791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831AB4-04EA-7B71-F40F-234C980199B0}"/>
              </a:ext>
            </a:extLst>
          </p:cNvPr>
          <p:cNvSpPr>
            <a:spLocks noGrp="1"/>
          </p:cNvSpPr>
          <p:nvPr>
            <p:ph idx="1"/>
          </p:nvPr>
        </p:nvSpPr>
        <p:spPr>
          <a:xfrm>
            <a:off x="677334" y="519953"/>
            <a:ext cx="8596668" cy="5961529"/>
          </a:xfrm>
        </p:spPr>
        <p:txBody>
          <a:bodyPr/>
          <a:lstStyle/>
          <a:p>
            <a:r>
              <a:rPr lang="en-IN" b="1" dirty="0">
                <a:latin typeface="Arial" panose="020B0604020202020204" pitchFamily="34" charset="0"/>
                <a:cs typeface="Arial" panose="020B0604020202020204" pitchFamily="34" charset="0"/>
              </a:rPr>
              <a:t>SVM</a:t>
            </a:r>
            <a:r>
              <a:rPr lang="en-IN" dirty="0">
                <a:latin typeface="Arial" panose="020B0604020202020204" pitchFamily="34" charset="0"/>
                <a:cs typeface="Arial" panose="020B0604020202020204" pitchFamily="34" charset="0"/>
              </a:rPr>
              <a:t> is the next algorithm that we use to make the model.</a:t>
            </a:r>
          </a:p>
          <a:p>
            <a:r>
              <a:rPr lang="en-IN" dirty="0">
                <a:latin typeface="Arial" panose="020B0604020202020204" pitchFamily="34" charset="0"/>
                <a:cs typeface="Arial" panose="020B0604020202020204" pitchFamily="34" charset="0"/>
              </a:rPr>
              <a:t>It gives us an </a:t>
            </a:r>
            <a:r>
              <a:rPr lang="en-IN" b="1" dirty="0">
                <a:latin typeface="Arial" panose="020B0604020202020204" pitchFamily="34" charset="0"/>
                <a:cs typeface="Arial" panose="020B0604020202020204" pitchFamily="34" charset="0"/>
              </a:rPr>
              <a:t>accuracy score of 66%.</a:t>
            </a:r>
          </a:p>
          <a:p>
            <a:endParaRPr lang="en-IN" dirty="0">
              <a:latin typeface="Arial" panose="020B0604020202020204" pitchFamily="34" charset="0"/>
              <a:cs typeface="Arial" panose="020B0604020202020204" pitchFamily="34" charset="0"/>
            </a:endParaRPr>
          </a:p>
          <a:p>
            <a:r>
              <a:rPr lang="en-IN" b="1" dirty="0" err="1">
                <a:latin typeface="Arial" panose="020B0604020202020204" pitchFamily="34" charset="0"/>
                <a:cs typeface="Arial" panose="020B0604020202020204" pitchFamily="34" charset="0"/>
              </a:rPr>
              <a:t>Naives</a:t>
            </a:r>
            <a:r>
              <a:rPr lang="en-IN" b="1" dirty="0">
                <a:latin typeface="Arial" panose="020B0604020202020204" pitchFamily="34" charset="0"/>
                <a:cs typeface="Arial" panose="020B0604020202020204" pitchFamily="34" charset="0"/>
              </a:rPr>
              <a:t> Bayes </a:t>
            </a:r>
            <a:r>
              <a:rPr lang="en-IN" dirty="0">
                <a:latin typeface="Arial" panose="020B0604020202020204" pitchFamily="34" charset="0"/>
                <a:cs typeface="Arial" panose="020B0604020202020204" pitchFamily="34" charset="0"/>
              </a:rPr>
              <a:t>is another algorithm that we use.</a:t>
            </a:r>
          </a:p>
          <a:p>
            <a:r>
              <a:rPr lang="en-IN" dirty="0">
                <a:latin typeface="Arial" panose="020B0604020202020204" pitchFamily="34" charset="0"/>
                <a:cs typeface="Arial" panose="020B0604020202020204" pitchFamily="34" charset="0"/>
              </a:rPr>
              <a:t>It gives an </a:t>
            </a:r>
            <a:r>
              <a:rPr lang="en-IN" b="1" dirty="0">
                <a:latin typeface="Arial" panose="020B0604020202020204" pitchFamily="34" charset="0"/>
                <a:cs typeface="Arial" panose="020B0604020202020204" pitchFamily="34" charset="0"/>
              </a:rPr>
              <a:t>accuracy score of 74.1%.</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Next we use the </a:t>
            </a:r>
            <a:r>
              <a:rPr lang="en-IN" b="1" dirty="0">
                <a:latin typeface="Arial" panose="020B0604020202020204" pitchFamily="34" charset="0"/>
                <a:cs typeface="Arial" panose="020B0604020202020204" pitchFamily="34" charset="0"/>
              </a:rPr>
              <a:t>KNN algorithm</a:t>
            </a:r>
            <a:r>
              <a:rPr lang="en-IN" dirty="0">
                <a:latin typeface="Arial" panose="020B0604020202020204" pitchFamily="34" charset="0"/>
                <a:cs typeface="Arial" panose="020B0604020202020204" pitchFamily="34" charset="0"/>
              </a:rPr>
              <a:t>. When using </a:t>
            </a:r>
            <a:r>
              <a:rPr lang="en-IN" b="1" dirty="0">
                <a:latin typeface="Arial" panose="020B0604020202020204" pitchFamily="34" charset="0"/>
                <a:cs typeface="Arial" panose="020B0604020202020204" pitchFamily="34" charset="0"/>
              </a:rPr>
              <a:t>ball tree </a:t>
            </a:r>
            <a:r>
              <a:rPr lang="en-IN" dirty="0">
                <a:latin typeface="Arial" panose="020B0604020202020204" pitchFamily="34" charset="0"/>
                <a:cs typeface="Arial" panose="020B0604020202020204" pitchFamily="34" charset="0"/>
              </a:rPr>
              <a:t>method an accuracy of </a:t>
            </a:r>
            <a:r>
              <a:rPr lang="en-IN" b="1" dirty="0">
                <a:latin typeface="Arial" panose="020B0604020202020204" pitchFamily="34" charset="0"/>
                <a:cs typeface="Arial" panose="020B0604020202020204" pitchFamily="34" charset="0"/>
              </a:rPr>
              <a:t>66.48% </a:t>
            </a:r>
            <a:r>
              <a:rPr lang="en-IN" dirty="0">
                <a:latin typeface="Arial" panose="020B0604020202020204" pitchFamily="34" charset="0"/>
                <a:cs typeface="Arial" panose="020B0604020202020204" pitchFamily="34" charset="0"/>
              </a:rPr>
              <a:t>is obtained and for </a:t>
            </a:r>
            <a:r>
              <a:rPr lang="en-IN" b="1" dirty="0" err="1">
                <a:latin typeface="Arial" panose="020B0604020202020204" pitchFamily="34" charset="0"/>
                <a:cs typeface="Arial" panose="020B0604020202020204" pitchFamily="34" charset="0"/>
              </a:rPr>
              <a:t>kd</a:t>
            </a:r>
            <a:r>
              <a:rPr lang="en-IN" b="1" dirty="0">
                <a:latin typeface="Arial" panose="020B0604020202020204" pitchFamily="34" charset="0"/>
                <a:cs typeface="Arial" panose="020B0604020202020204" pitchFamily="34" charset="0"/>
              </a:rPr>
              <a:t> tree </a:t>
            </a:r>
            <a:r>
              <a:rPr lang="en-IN" dirty="0">
                <a:latin typeface="Arial" panose="020B0604020202020204" pitchFamily="34" charset="0"/>
                <a:cs typeface="Arial" panose="020B0604020202020204" pitchFamily="34" charset="0"/>
              </a:rPr>
              <a:t>method we get </a:t>
            </a:r>
            <a:r>
              <a:rPr lang="en-IN" b="1" dirty="0">
                <a:latin typeface="Arial" panose="020B0604020202020204" pitchFamily="34" charset="0"/>
                <a:cs typeface="Arial" panose="020B0604020202020204" pitchFamily="34" charset="0"/>
              </a:rPr>
              <a:t>accuracy of 74%.</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Next we using boosting algorithms like </a:t>
            </a:r>
            <a:r>
              <a:rPr lang="en-IN" b="1" dirty="0">
                <a:latin typeface="Arial" panose="020B0604020202020204" pitchFamily="34" charset="0"/>
                <a:cs typeface="Arial" panose="020B0604020202020204" pitchFamily="34" charset="0"/>
              </a:rPr>
              <a:t>Ada Boost, Gradient Boost and XG Boost.</a:t>
            </a:r>
          </a:p>
          <a:p>
            <a:r>
              <a:rPr lang="en-IN" dirty="0">
                <a:latin typeface="Arial" panose="020B0604020202020204" pitchFamily="34" charset="0"/>
                <a:cs typeface="Arial" panose="020B0604020202020204" pitchFamily="34" charset="0"/>
              </a:rPr>
              <a:t>The accuracy scores are as follows:</a:t>
            </a:r>
          </a:p>
          <a:p>
            <a:r>
              <a:rPr lang="en-IN" b="1" dirty="0">
                <a:latin typeface="Arial" panose="020B0604020202020204" pitchFamily="34" charset="0"/>
                <a:cs typeface="Arial" panose="020B0604020202020204" pitchFamily="34" charset="0"/>
              </a:rPr>
              <a:t>Ada Boost:77.50%</a:t>
            </a:r>
          </a:p>
          <a:p>
            <a:r>
              <a:rPr lang="en-IN" b="1" dirty="0">
                <a:latin typeface="Arial" panose="020B0604020202020204" pitchFamily="34" charset="0"/>
                <a:cs typeface="Arial" panose="020B0604020202020204" pitchFamily="34" charset="0"/>
              </a:rPr>
              <a:t>Gradient Boost:78.78%</a:t>
            </a:r>
          </a:p>
          <a:p>
            <a:r>
              <a:rPr lang="en-IN" b="1" dirty="0">
                <a:latin typeface="Arial" panose="020B0604020202020204" pitchFamily="34" charset="0"/>
                <a:cs typeface="Arial" panose="020B0604020202020204" pitchFamily="34" charset="0"/>
              </a:rPr>
              <a:t>XG Boost:79.52%</a:t>
            </a:r>
          </a:p>
        </p:txBody>
      </p:sp>
    </p:spTree>
    <p:extLst>
      <p:ext uri="{BB962C8B-B14F-4D97-AF65-F5344CB8AC3E}">
        <p14:creationId xmlns:p14="http://schemas.microsoft.com/office/powerpoint/2010/main" val="3485745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176982F-E183-88C9-7021-26E7F43D3551}"/>
              </a:ext>
            </a:extLst>
          </p:cNvPr>
          <p:cNvPicPr>
            <a:picLocks noGrp="1" noChangeAspect="1"/>
          </p:cNvPicPr>
          <p:nvPr>
            <p:ph idx="1"/>
          </p:nvPr>
        </p:nvPicPr>
        <p:blipFill>
          <a:blip r:embed="rId2"/>
          <a:stretch>
            <a:fillRect/>
          </a:stretch>
        </p:blipFill>
        <p:spPr>
          <a:xfrm>
            <a:off x="1416424" y="950259"/>
            <a:ext cx="6606987" cy="4618024"/>
          </a:xfrm>
        </p:spPr>
      </p:pic>
    </p:spTree>
    <p:extLst>
      <p:ext uri="{BB962C8B-B14F-4D97-AF65-F5344CB8AC3E}">
        <p14:creationId xmlns:p14="http://schemas.microsoft.com/office/powerpoint/2010/main" val="4227701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EC2D-338F-A377-D880-8134A266A358}"/>
              </a:ext>
            </a:extLst>
          </p:cNvPr>
          <p:cNvSpPr>
            <a:spLocks noGrp="1"/>
          </p:cNvSpPr>
          <p:nvPr>
            <p:ph type="title"/>
          </p:nvPr>
        </p:nvSpPr>
        <p:spPr/>
        <p:txBody>
          <a:bodyPr/>
          <a:lstStyle/>
          <a:p>
            <a:pPr algn="ctr"/>
            <a:r>
              <a:rPr lang="en-IN" dirty="0">
                <a:solidFill>
                  <a:schemeClr val="tx1"/>
                </a:solidFill>
                <a:latin typeface="Arial" panose="020B0604020202020204" pitchFamily="34" charset="0"/>
                <a:cs typeface="Arial" panose="020B0604020202020204" pitchFamily="34" charset="0"/>
              </a:rPr>
              <a:t>SUMMARY</a:t>
            </a:r>
          </a:p>
        </p:txBody>
      </p:sp>
      <p:sp>
        <p:nvSpPr>
          <p:cNvPr id="3" name="Content Placeholder 2">
            <a:extLst>
              <a:ext uri="{FF2B5EF4-FFF2-40B4-BE49-F238E27FC236}">
                <a16:creationId xmlns:a16="http://schemas.microsoft.com/office/drawing/2014/main" id="{2B031349-CA57-F651-5AB2-E73A221E0A26}"/>
              </a:ext>
            </a:extLst>
          </p:cNvPr>
          <p:cNvSpPr>
            <a:spLocks noGrp="1"/>
          </p:cNvSpPr>
          <p:nvPr>
            <p:ph idx="1"/>
          </p:nvPr>
        </p:nvSpPr>
        <p:spPr/>
        <p:txBody>
          <a:bodyPr/>
          <a:lstStyle/>
          <a:p>
            <a:r>
              <a:rPr lang="en-IN" dirty="0"/>
              <a:t>We tried to build a model which </a:t>
            </a:r>
            <a:r>
              <a:rPr lang="en-IN" dirty="0">
                <a:latin typeface="Arial" panose="020B0604020202020204" pitchFamily="34" charset="0"/>
                <a:cs typeface="Arial" panose="020B0604020202020204" pitchFamily="34" charset="0"/>
              </a:rPr>
              <a:t>helps us understand what are the various factors that affect the performance of students and lead to their success or dropout.</a:t>
            </a:r>
          </a:p>
          <a:p>
            <a:r>
              <a:rPr lang="en-IN" dirty="0"/>
              <a:t>For that first we tried to understand the data.</a:t>
            </a:r>
          </a:p>
          <a:p>
            <a:r>
              <a:rPr lang="en-IN" dirty="0"/>
              <a:t>Then visualized and handled the data appropriately.</a:t>
            </a:r>
          </a:p>
          <a:p>
            <a:r>
              <a:rPr lang="en-IN" dirty="0"/>
              <a:t>Corrected outliers and dropped unwanted columns while doing feature selection.</a:t>
            </a:r>
          </a:p>
          <a:p>
            <a:r>
              <a:rPr lang="en-IN" dirty="0"/>
              <a:t>Finally built various models and evaluated their performances. Found out which has highest accuracy score and can be used to solve our business problem,</a:t>
            </a:r>
          </a:p>
        </p:txBody>
      </p:sp>
    </p:spTree>
    <p:extLst>
      <p:ext uri="{BB962C8B-B14F-4D97-AF65-F5344CB8AC3E}">
        <p14:creationId xmlns:p14="http://schemas.microsoft.com/office/powerpoint/2010/main" val="3850081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1E2C2-DDBC-08AF-DFCE-DED378F9947D}"/>
              </a:ext>
            </a:extLst>
          </p:cNvPr>
          <p:cNvSpPr>
            <a:spLocks noGrp="1"/>
          </p:cNvSpPr>
          <p:nvPr>
            <p:ph type="title"/>
          </p:nvPr>
        </p:nvSpPr>
        <p:spPr/>
        <p:txBody>
          <a:bodyPr/>
          <a:lstStyle/>
          <a:p>
            <a:pPr algn="ctr"/>
            <a:r>
              <a:rPr lang="en-US" dirty="0">
                <a:solidFill>
                  <a:schemeClr val="tx1"/>
                </a:solidFill>
                <a:latin typeface="Arial" panose="020B0604020202020204" pitchFamily="34" charset="0"/>
                <a:cs typeface="Arial" panose="020B0604020202020204" pitchFamily="34" charset="0"/>
              </a:rPr>
              <a:t>KEY FINDINGS</a:t>
            </a:r>
            <a:endParaRPr lang="en-IN"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97F6A99-13EF-327B-A3BD-DD9FC2C858C7}"/>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While comparing all the models that we have built so far using all the algorithms we can see than the </a:t>
            </a:r>
            <a:r>
              <a:rPr lang="en-IN" b="1" dirty="0">
                <a:latin typeface="Arial" panose="020B0604020202020204" pitchFamily="34" charset="0"/>
                <a:cs typeface="Arial" panose="020B0604020202020204" pitchFamily="34" charset="0"/>
              </a:rPr>
              <a:t>XG Boost </a:t>
            </a:r>
            <a:r>
              <a:rPr lang="en-IN" dirty="0">
                <a:latin typeface="Arial" panose="020B0604020202020204" pitchFamily="34" charset="0"/>
                <a:cs typeface="Arial" panose="020B0604020202020204" pitchFamily="34" charset="0"/>
              </a:rPr>
              <a:t>model gives the best output.</a:t>
            </a:r>
          </a:p>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XG Boost Classifier </a:t>
            </a:r>
            <a:r>
              <a:rPr lang="en-IN" dirty="0">
                <a:latin typeface="Arial" panose="020B0604020202020204" pitchFamily="34" charset="0"/>
                <a:cs typeface="Arial" panose="020B0604020202020204" pitchFamily="34" charset="0"/>
              </a:rPr>
              <a:t>model gives us an accuracy of 79.52%.</a:t>
            </a:r>
          </a:p>
          <a:p>
            <a:r>
              <a:rPr lang="en-IN" dirty="0">
                <a:latin typeface="Arial" panose="020B0604020202020204" pitchFamily="34" charset="0"/>
                <a:cs typeface="Arial" panose="020B0604020202020204" pitchFamily="34" charset="0"/>
              </a:rPr>
              <a:t>So we can make use of this algorithm to solve our business problem and find out what factors influence the success and dropout rates of the students.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6186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9CB8-EBD3-3435-90CE-79D5C5CAF69E}"/>
              </a:ext>
            </a:extLst>
          </p:cNvPr>
          <p:cNvSpPr>
            <a:spLocks noGrp="1"/>
          </p:cNvSpPr>
          <p:nvPr>
            <p:ph type="title"/>
          </p:nvPr>
        </p:nvSpPr>
        <p:spPr/>
        <p:txBody>
          <a:bodyPr/>
          <a:lstStyle/>
          <a:p>
            <a:pPr algn="ctr"/>
            <a:r>
              <a:rPr lang="en-US" dirty="0">
                <a:solidFill>
                  <a:schemeClr val="tx1"/>
                </a:solidFill>
                <a:latin typeface="Arial" panose="020B0604020202020204" pitchFamily="34" charset="0"/>
                <a:cs typeface="Arial" panose="020B0604020202020204" pitchFamily="34" charset="0"/>
              </a:rPr>
              <a:t>HOW USEFUL FOR BUSINESS</a:t>
            </a:r>
            <a:endParaRPr lang="en-IN"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BD2EF26-7C92-2125-8E33-2D7F63383222}"/>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This model helps us understand what are the various factors that affect the performance of students and lead to their success or dropout.</a:t>
            </a:r>
          </a:p>
          <a:p>
            <a:r>
              <a:rPr lang="en-IN" dirty="0">
                <a:latin typeface="Arial" panose="020B0604020202020204" pitchFamily="34" charset="0"/>
                <a:cs typeface="Arial" panose="020B0604020202020204" pitchFamily="34" charset="0"/>
              </a:rPr>
              <a:t>This model can be used to make better decisions and try to increase the success rate of students and find ways to slowdown the dropout rate.</a:t>
            </a:r>
          </a:p>
          <a:p>
            <a:r>
              <a:rPr lang="en-IN" dirty="0">
                <a:latin typeface="Arial" panose="020B0604020202020204" pitchFamily="34" charset="0"/>
                <a:cs typeface="Arial" panose="020B0604020202020204" pitchFamily="34" charset="0"/>
              </a:rPr>
              <a:t>It helps us understand how different features interact with each other.</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6717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B4317-08B4-7FBB-A86A-7CB965257E0E}"/>
              </a:ext>
            </a:extLst>
          </p:cNvPr>
          <p:cNvSpPr>
            <a:spLocks noGrp="1"/>
          </p:cNvSpPr>
          <p:nvPr>
            <p:ph type="title"/>
          </p:nvPr>
        </p:nvSpPr>
        <p:spPr/>
        <p:txBody>
          <a:bodyPr/>
          <a:lstStyle/>
          <a:p>
            <a:pPr algn="ctr"/>
            <a:r>
              <a:rPr lang="en-IN" dirty="0">
                <a:solidFill>
                  <a:schemeClr val="tx1"/>
                </a:solidFill>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AFBFC1B3-D988-720E-7B91-2F51F930DF6F}"/>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From the dataset given try to find out the various factors which influence the dropout and success rates of students.</a:t>
            </a:r>
          </a:p>
          <a:p>
            <a:r>
              <a:rPr lang="en-IN" dirty="0">
                <a:latin typeface="Arial" panose="020B0604020202020204" pitchFamily="34" charset="0"/>
                <a:cs typeface="Arial" panose="020B0604020202020204" pitchFamily="34" charset="0"/>
              </a:rPr>
              <a:t>Which specific features are related with the above mentioned success and dropout rates?</a:t>
            </a:r>
          </a:p>
          <a:p>
            <a:r>
              <a:rPr lang="en-IN" dirty="0">
                <a:latin typeface="Arial" panose="020B0604020202020204" pitchFamily="34" charset="0"/>
                <a:cs typeface="Arial" panose="020B0604020202020204" pitchFamily="34" charset="0"/>
              </a:rPr>
              <a:t>How do different features interact with each other?</a:t>
            </a:r>
          </a:p>
        </p:txBody>
      </p:sp>
    </p:spTree>
    <p:extLst>
      <p:ext uri="{BB962C8B-B14F-4D97-AF65-F5344CB8AC3E}">
        <p14:creationId xmlns:p14="http://schemas.microsoft.com/office/powerpoint/2010/main" val="1648328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9BC64-D949-BA35-AE9E-B6E59AACFA21}"/>
              </a:ext>
            </a:extLst>
          </p:cNvPr>
          <p:cNvSpPr>
            <a:spLocks noGrp="1"/>
          </p:cNvSpPr>
          <p:nvPr>
            <p:ph type="title"/>
          </p:nvPr>
        </p:nvSpPr>
        <p:spPr/>
        <p:txBody>
          <a:bodyPr/>
          <a:lstStyle/>
          <a:p>
            <a:pPr algn="ctr"/>
            <a:r>
              <a:rPr lang="en-US" dirty="0">
                <a:solidFill>
                  <a:schemeClr val="tx1"/>
                </a:solidFill>
                <a:latin typeface="Arial" panose="020B0604020202020204" pitchFamily="34" charset="0"/>
                <a:cs typeface="Arial" panose="020B0604020202020204" pitchFamily="34" charset="0"/>
              </a:rPr>
              <a:t>DESCRIPTION</a:t>
            </a:r>
            <a:endParaRPr lang="en-IN"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9631C48-575B-D6C1-9D43-E98EF44EC443}"/>
              </a:ext>
            </a:extLst>
          </p:cNvPr>
          <p:cNvSpPr>
            <a:spLocks noGrp="1"/>
          </p:cNvSpPr>
          <p:nvPr>
            <p:ph idx="1"/>
          </p:nvPr>
        </p:nvSpPr>
        <p:spPr>
          <a:xfrm>
            <a:off x="677334" y="1604683"/>
            <a:ext cx="8596668" cy="4436680"/>
          </a:xfrm>
        </p:spPr>
        <p:txBody>
          <a:bodyPr>
            <a:noAutofit/>
          </a:bodyPr>
          <a:lstStyle/>
          <a:p>
            <a:r>
              <a:rPr lang="en-US" b="0" i="0" dirty="0">
                <a:solidFill>
                  <a:srgbClr val="3C4043"/>
                </a:solidFill>
                <a:effectLst/>
                <a:latin typeface="Arial" panose="020B0604020202020204" pitchFamily="34" charset="0"/>
                <a:cs typeface="Arial" panose="020B0604020202020204" pitchFamily="34" charset="0"/>
              </a:rPr>
              <a:t>This dataset provides a comprehensive view of students enrolled in various undergraduate degrees offered at a higher education institution. It includes information that can be used to analyze the possible predictors of student dropout and academic success. </a:t>
            </a:r>
          </a:p>
          <a:p>
            <a:r>
              <a:rPr lang="en-US" b="0" i="0" dirty="0">
                <a:solidFill>
                  <a:srgbClr val="3C4043"/>
                </a:solidFill>
                <a:effectLst/>
                <a:latin typeface="Arial" panose="020B0604020202020204" pitchFamily="34" charset="0"/>
                <a:cs typeface="Arial" panose="020B0604020202020204" pitchFamily="34" charset="0"/>
              </a:rPr>
              <a:t>This dataset contains multiple columns consisting of relevant information such as </a:t>
            </a:r>
            <a:r>
              <a:rPr lang="en-US" b="1" i="0" dirty="0">
                <a:solidFill>
                  <a:srgbClr val="3C4043"/>
                </a:solidFill>
                <a:effectLst/>
                <a:latin typeface="Arial" panose="020B0604020202020204" pitchFamily="34" charset="0"/>
                <a:cs typeface="Arial" panose="020B0604020202020204" pitchFamily="34" charset="0"/>
              </a:rPr>
              <a:t>application mode, marital status, course</a:t>
            </a:r>
            <a:r>
              <a:rPr lang="en-US" b="0" i="0" dirty="0">
                <a:solidFill>
                  <a:srgbClr val="3C4043"/>
                </a:solidFill>
                <a:effectLst/>
                <a:latin typeface="Arial" panose="020B0604020202020204" pitchFamily="34" charset="0"/>
                <a:cs typeface="Arial" panose="020B0604020202020204" pitchFamily="34" charset="0"/>
              </a:rPr>
              <a:t> chosen and more. Additionally, this data can be used to estimate overall student performance at the end of each semester by assessing </a:t>
            </a:r>
            <a:r>
              <a:rPr lang="en-US" b="1" i="0" dirty="0">
                <a:solidFill>
                  <a:srgbClr val="3C4043"/>
                </a:solidFill>
                <a:effectLst/>
                <a:latin typeface="Arial" panose="020B0604020202020204" pitchFamily="34" charset="0"/>
                <a:cs typeface="Arial" panose="020B0604020202020204" pitchFamily="34" charset="0"/>
              </a:rPr>
              <a:t>curricular units credited/enrolled/evaluated/approved </a:t>
            </a:r>
            <a:r>
              <a:rPr lang="en-US" b="0" i="0" dirty="0">
                <a:solidFill>
                  <a:srgbClr val="3C4043"/>
                </a:solidFill>
                <a:effectLst/>
                <a:latin typeface="Arial" panose="020B0604020202020204" pitchFamily="34" charset="0"/>
                <a:cs typeface="Arial" panose="020B0604020202020204" pitchFamily="34" charset="0"/>
              </a:rPr>
              <a:t>as well as their respective grades. </a:t>
            </a:r>
          </a:p>
          <a:p>
            <a:r>
              <a:rPr lang="en-US" b="0" i="0" dirty="0">
                <a:solidFill>
                  <a:srgbClr val="3C4043"/>
                </a:solidFill>
                <a:effectLst/>
                <a:latin typeface="Arial" panose="020B0604020202020204" pitchFamily="34" charset="0"/>
                <a:cs typeface="Arial" panose="020B0604020202020204" pitchFamily="34" charset="0"/>
              </a:rPr>
              <a:t>Finally, we have </a:t>
            </a:r>
            <a:r>
              <a:rPr lang="en-US" b="1" i="0" dirty="0">
                <a:solidFill>
                  <a:srgbClr val="3C4043"/>
                </a:solidFill>
                <a:effectLst/>
                <a:latin typeface="Arial" panose="020B0604020202020204" pitchFamily="34" charset="0"/>
                <a:cs typeface="Arial" panose="020B0604020202020204" pitchFamily="34" charset="0"/>
              </a:rPr>
              <a:t>unemployment rate, inflation rate and GDP </a:t>
            </a:r>
            <a:r>
              <a:rPr lang="en-US" b="0" i="0" dirty="0">
                <a:solidFill>
                  <a:srgbClr val="3C4043"/>
                </a:solidFill>
                <a:effectLst/>
                <a:latin typeface="Arial" panose="020B0604020202020204" pitchFamily="34" charset="0"/>
                <a:cs typeface="Arial" panose="020B0604020202020204" pitchFamily="34" charset="0"/>
              </a:rPr>
              <a:t>which can help us further understand how economic factors play into student dropout rates or academic success outcomes. </a:t>
            </a:r>
          </a:p>
          <a:p>
            <a:r>
              <a:rPr lang="en-US" dirty="0">
                <a:solidFill>
                  <a:srgbClr val="3C4043"/>
                </a:solidFill>
                <a:latin typeface="Arial" panose="020B0604020202020204" pitchFamily="34" charset="0"/>
                <a:cs typeface="Arial" panose="020B0604020202020204" pitchFamily="34" charset="0"/>
              </a:rPr>
              <a:t>Here we look at what factors decide on the success and dropout of students.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161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B5BA9-876E-27FF-19CE-C188F56ABAD8}"/>
              </a:ext>
            </a:extLst>
          </p:cNvPr>
          <p:cNvSpPr>
            <a:spLocks noGrp="1"/>
          </p:cNvSpPr>
          <p:nvPr>
            <p:ph type="title"/>
          </p:nvPr>
        </p:nvSpPr>
        <p:spPr/>
        <p:txBody>
          <a:bodyPr/>
          <a:lstStyle/>
          <a:p>
            <a:pPr algn="ctr"/>
            <a:r>
              <a:rPr lang="en-US" dirty="0">
                <a:solidFill>
                  <a:schemeClr val="tx1"/>
                </a:solidFill>
                <a:latin typeface="Arial" panose="020B0604020202020204" pitchFamily="34" charset="0"/>
                <a:cs typeface="Arial" panose="020B0604020202020204" pitchFamily="34" charset="0"/>
              </a:rPr>
              <a:t>METHODOLOGY</a:t>
            </a:r>
            <a:endParaRPr lang="en-IN"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8B717D8-E51C-588B-4D9C-0E18DF97AEEA}"/>
              </a:ext>
            </a:extLst>
          </p:cNvPr>
          <p:cNvSpPr>
            <a:spLocks noGrp="1"/>
          </p:cNvSpPr>
          <p:nvPr>
            <p:ph idx="1"/>
          </p:nvPr>
        </p:nvSpPr>
        <p:spPr/>
        <p:txBody>
          <a:bodyPr/>
          <a:lstStyle/>
          <a:p>
            <a:r>
              <a:rPr lang="en-US" sz="1800" dirty="0">
                <a:latin typeface="Arial" panose="020B0604020202020204" pitchFamily="34" charset="0"/>
                <a:cs typeface="Arial" panose="020B0604020202020204" pitchFamily="34" charset="0"/>
              </a:rPr>
              <a:t>Here at first we clean the data which is also known as EDA. We make sure to delete the unwanted columns and also take care of outliers and missing values.</a:t>
            </a:r>
          </a:p>
          <a:p>
            <a:r>
              <a:rPr lang="en-US" sz="1800" dirty="0">
                <a:latin typeface="Arial" panose="020B0604020202020204" pitchFamily="34" charset="0"/>
                <a:cs typeface="Arial" panose="020B0604020202020204" pitchFamily="34" charset="0"/>
              </a:rPr>
              <a:t>Next we convert all the categorical columns to numbers as we have to perform ML algorithms on them.</a:t>
            </a:r>
          </a:p>
          <a:p>
            <a:r>
              <a:rPr lang="en-US" dirty="0">
                <a:latin typeface="Arial" panose="020B0604020202020204" pitchFamily="34" charset="0"/>
                <a:cs typeface="Arial" panose="020B0604020202020204" pitchFamily="34" charset="0"/>
              </a:rPr>
              <a:t>After that we perform feature selection and also standardize the dataset.</a:t>
            </a: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Later we perform the various tests on the data and build corresponding models to see which model gives higher accuracy.</a:t>
            </a:r>
          </a:p>
          <a:p>
            <a:r>
              <a:rPr lang="en-US" sz="1800" dirty="0">
                <a:latin typeface="Arial" panose="020B0604020202020204" pitchFamily="34" charset="0"/>
                <a:cs typeface="Arial" panose="020B0604020202020204" pitchFamily="34" charset="0"/>
              </a:rPr>
              <a:t>Then we select the suitable model which can then be used to make better predictions.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8400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3BB74-410B-5CA4-1F9E-5A71A8A6C263}"/>
              </a:ext>
            </a:extLst>
          </p:cNvPr>
          <p:cNvSpPr>
            <a:spLocks noGrp="1"/>
          </p:cNvSpPr>
          <p:nvPr>
            <p:ph type="title"/>
          </p:nvPr>
        </p:nvSpPr>
        <p:spPr/>
        <p:txBody>
          <a:bodyPr/>
          <a:lstStyle/>
          <a:p>
            <a:pPr algn="ctr"/>
            <a:r>
              <a:rPr lang="en-IN" dirty="0">
                <a:solidFill>
                  <a:schemeClr val="tx1"/>
                </a:solidFill>
                <a:latin typeface="Arial" panose="020B0604020202020204" pitchFamily="34" charset="0"/>
                <a:cs typeface="Arial" panose="020B0604020202020204" pitchFamily="34" charset="0"/>
              </a:rPr>
              <a:t>STATISTICAL DESCRIPTION</a:t>
            </a:r>
          </a:p>
        </p:txBody>
      </p:sp>
      <p:pic>
        <p:nvPicPr>
          <p:cNvPr id="15" name="Content Placeholder 14">
            <a:extLst>
              <a:ext uri="{FF2B5EF4-FFF2-40B4-BE49-F238E27FC236}">
                <a16:creationId xmlns:a16="http://schemas.microsoft.com/office/drawing/2014/main" id="{DEF84DD6-5562-E5C3-1DBE-1ADEB545C650}"/>
              </a:ext>
            </a:extLst>
          </p:cNvPr>
          <p:cNvPicPr>
            <a:picLocks noGrp="1" noChangeAspect="1"/>
          </p:cNvPicPr>
          <p:nvPr>
            <p:ph idx="1"/>
          </p:nvPr>
        </p:nvPicPr>
        <p:blipFill>
          <a:blip r:embed="rId2"/>
          <a:stretch>
            <a:fillRect/>
          </a:stretch>
        </p:blipFill>
        <p:spPr>
          <a:xfrm>
            <a:off x="1721225" y="1182121"/>
            <a:ext cx="6481482" cy="5738632"/>
          </a:xfrm>
        </p:spPr>
      </p:pic>
      <p:pic>
        <p:nvPicPr>
          <p:cNvPr id="4" name="Picture 3">
            <a:extLst>
              <a:ext uri="{FF2B5EF4-FFF2-40B4-BE49-F238E27FC236}">
                <a16:creationId xmlns:a16="http://schemas.microsoft.com/office/drawing/2014/main" id="{268314A2-B768-874D-0EF0-480E9E1196C6}"/>
              </a:ext>
            </a:extLst>
          </p:cNvPr>
          <p:cNvPicPr>
            <a:picLocks noChangeAspect="1"/>
          </p:cNvPicPr>
          <p:nvPr/>
        </p:nvPicPr>
        <p:blipFill>
          <a:blip r:embed="rId3"/>
          <a:stretch>
            <a:fillRect/>
          </a:stretch>
        </p:blipFill>
        <p:spPr>
          <a:xfrm>
            <a:off x="8202707" y="2939676"/>
            <a:ext cx="1419225" cy="990600"/>
          </a:xfrm>
          <a:prstGeom prst="rect">
            <a:avLst/>
          </a:prstGeom>
        </p:spPr>
      </p:pic>
    </p:spTree>
    <p:extLst>
      <p:ext uri="{BB962C8B-B14F-4D97-AF65-F5344CB8AC3E}">
        <p14:creationId xmlns:p14="http://schemas.microsoft.com/office/powerpoint/2010/main" val="1609109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E932-2D1B-A4FD-38D8-01BC16D6401A}"/>
              </a:ext>
            </a:extLst>
          </p:cNvPr>
          <p:cNvSpPr>
            <a:spLocks noGrp="1"/>
          </p:cNvSpPr>
          <p:nvPr>
            <p:ph type="title"/>
          </p:nvPr>
        </p:nvSpPr>
        <p:spPr/>
        <p:txBody>
          <a:bodyPr/>
          <a:lstStyle/>
          <a:p>
            <a:pPr algn="ctr"/>
            <a:r>
              <a:rPr lang="en-IN" dirty="0">
                <a:solidFill>
                  <a:schemeClr val="tx1"/>
                </a:solidFill>
                <a:latin typeface="Arial" panose="020B0604020202020204" pitchFamily="34" charset="0"/>
                <a:cs typeface="Arial" panose="020B0604020202020204" pitchFamily="34" charset="0"/>
              </a:rPr>
              <a:t>TARGET VARIABLE</a:t>
            </a:r>
          </a:p>
        </p:txBody>
      </p:sp>
      <p:pic>
        <p:nvPicPr>
          <p:cNvPr id="5" name="Content Placeholder 4">
            <a:extLst>
              <a:ext uri="{FF2B5EF4-FFF2-40B4-BE49-F238E27FC236}">
                <a16:creationId xmlns:a16="http://schemas.microsoft.com/office/drawing/2014/main" id="{23013961-CE78-2969-9F9A-6926D64F8465}"/>
              </a:ext>
            </a:extLst>
          </p:cNvPr>
          <p:cNvPicPr>
            <a:picLocks noGrp="1" noChangeAspect="1"/>
          </p:cNvPicPr>
          <p:nvPr>
            <p:ph idx="1"/>
          </p:nvPr>
        </p:nvPicPr>
        <p:blipFill>
          <a:blip r:embed="rId2"/>
          <a:stretch>
            <a:fillRect/>
          </a:stretch>
        </p:blipFill>
        <p:spPr>
          <a:xfrm>
            <a:off x="342215" y="1388886"/>
            <a:ext cx="5151566" cy="3398815"/>
          </a:xfrm>
        </p:spPr>
      </p:pic>
      <p:pic>
        <p:nvPicPr>
          <p:cNvPr id="7" name="Picture 6">
            <a:extLst>
              <a:ext uri="{FF2B5EF4-FFF2-40B4-BE49-F238E27FC236}">
                <a16:creationId xmlns:a16="http://schemas.microsoft.com/office/drawing/2014/main" id="{22D634C3-0C67-18A0-F6B3-7ED7342ED80C}"/>
              </a:ext>
            </a:extLst>
          </p:cNvPr>
          <p:cNvPicPr>
            <a:picLocks noChangeAspect="1"/>
          </p:cNvPicPr>
          <p:nvPr/>
        </p:nvPicPr>
        <p:blipFill>
          <a:blip r:embed="rId3"/>
          <a:stretch>
            <a:fillRect/>
          </a:stretch>
        </p:blipFill>
        <p:spPr>
          <a:xfrm>
            <a:off x="6352047" y="1659419"/>
            <a:ext cx="2751058" cy="2857748"/>
          </a:xfrm>
          <a:prstGeom prst="rect">
            <a:avLst/>
          </a:prstGeom>
        </p:spPr>
      </p:pic>
      <p:sp>
        <p:nvSpPr>
          <p:cNvPr id="8" name="TextBox 7">
            <a:extLst>
              <a:ext uri="{FF2B5EF4-FFF2-40B4-BE49-F238E27FC236}">
                <a16:creationId xmlns:a16="http://schemas.microsoft.com/office/drawing/2014/main" id="{790228B0-ABE9-8C05-28B2-B7515E43F077}"/>
              </a:ext>
            </a:extLst>
          </p:cNvPr>
          <p:cNvSpPr txBox="1"/>
          <p:nvPr/>
        </p:nvSpPr>
        <p:spPr>
          <a:xfrm flipH="1">
            <a:off x="1077228" y="5469114"/>
            <a:ext cx="8196774" cy="646331"/>
          </a:xfrm>
          <a:prstGeom prst="rect">
            <a:avLst/>
          </a:prstGeom>
          <a:noFill/>
        </p:spPr>
        <p:txBody>
          <a:bodyPr wrap="square" rtlCol="0">
            <a:spAutoFit/>
          </a:bodyPr>
          <a:lstStyle/>
          <a:p>
            <a:pPr algn="ctr"/>
            <a:r>
              <a:rPr lang="en-IN" dirty="0">
                <a:latin typeface="Arial" panose="020B0604020202020204" pitchFamily="34" charset="0"/>
                <a:cs typeface="Arial" panose="020B0604020202020204" pitchFamily="34" charset="0"/>
              </a:rPr>
              <a:t>While handling the target variable which is categorical we convert it into numerical using Label Encoder which assigns Dropout as 0 and Graduate as 1</a:t>
            </a:r>
          </a:p>
        </p:txBody>
      </p:sp>
    </p:spTree>
    <p:extLst>
      <p:ext uri="{BB962C8B-B14F-4D97-AF65-F5344CB8AC3E}">
        <p14:creationId xmlns:p14="http://schemas.microsoft.com/office/powerpoint/2010/main" val="1252382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E5E6-2736-5955-EA08-434F61924F62}"/>
              </a:ext>
            </a:extLst>
          </p:cNvPr>
          <p:cNvSpPr>
            <a:spLocks noGrp="1"/>
          </p:cNvSpPr>
          <p:nvPr>
            <p:ph type="title"/>
          </p:nvPr>
        </p:nvSpPr>
        <p:spPr>
          <a:xfrm>
            <a:off x="677334" y="609599"/>
            <a:ext cx="8596668" cy="2097741"/>
          </a:xfrm>
        </p:spPr>
        <p:txBody>
          <a:bodyPr>
            <a:normAutofit/>
          </a:bodyPr>
          <a:lstStyle/>
          <a:p>
            <a:pPr algn="ctr"/>
            <a:r>
              <a:rPr lang="en-IN" dirty="0">
                <a:solidFill>
                  <a:schemeClr val="tx1"/>
                </a:solidFill>
                <a:latin typeface="Arial" panose="020B0604020202020204" pitchFamily="34" charset="0"/>
                <a:cs typeface="Arial" panose="020B0604020202020204" pitchFamily="34" charset="0"/>
              </a:rPr>
              <a:t>FEATURE SELECTION</a:t>
            </a:r>
            <a:br>
              <a:rPr lang="en-IN" dirty="0">
                <a:solidFill>
                  <a:schemeClr val="tx1"/>
                </a:solidFill>
                <a:latin typeface="Arial" panose="020B0604020202020204" pitchFamily="34" charset="0"/>
                <a:cs typeface="Arial" panose="020B0604020202020204" pitchFamily="34" charset="0"/>
              </a:rPr>
            </a:br>
            <a:r>
              <a:rPr lang="en-IN" dirty="0">
                <a:solidFill>
                  <a:schemeClr val="tx1"/>
                </a:solidFill>
                <a:latin typeface="Arial" panose="020B0604020202020204" pitchFamily="34" charset="0"/>
                <a:cs typeface="Arial" panose="020B0604020202020204" pitchFamily="34" charset="0"/>
              </a:rPr>
              <a:t>&amp;</a:t>
            </a:r>
            <a:br>
              <a:rPr lang="en-IN" dirty="0">
                <a:solidFill>
                  <a:schemeClr val="tx1"/>
                </a:solidFill>
                <a:latin typeface="Arial" panose="020B0604020202020204" pitchFamily="34" charset="0"/>
                <a:cs typeface="Arial" panose="020B0604020202020204" pitchFamily="34" charset="0"/>
              </a:rPr>
            </a:br>
            <a:r>
              <a:rPr lang="en-IN" dirty="0">
                <a:solidFill>
                  <a:schemeClr val="tx1"/>
                </a:solidFill>
                <a:latin typeface="Arial" panose="020B0604020202020204" pitchFamily="34" charset="0"/>
                <a:cs typeface="Arial" panose="020B0604020202020204" pitchFamily="34" charset="0"/>
              </a:rPr>
              <a:t>STANDARDIZATION</a:t>
            </a:r>
          </a:p>
        </p:txBody>
      </p:sp>
      <p:sp>
        <p:nvSpPr>
          <p:cNvPr id="3" name="Content Placeholder 2">
            <a:extLst>
              <a:ext uri="{FF2B5EF4-FFF2-40B4-BE49-F238E27FC236}">
                <a16:creationId xmlns:a16="http://schemas.microsoft.com/office/drawing/2014/main" id="{7356D1CF-4621-A0DC-3243-05C4E5170B54}"/>
              </a:ext>
            </a:extLst>
          </p:cNvPr>
          <p:cNvSpPr>
            <a:spLocks noGrp="1"/>
          </p:cNvSpPr>
          <p:nvPr>
            <p:ph idx="1"/>
          </p:nvPr>
        </p:nvSpPr>
        <p:spPr>
          <a:xfrm>
            <a:off x="677334" y="3048000"/>
            <a:ext cx="8596668" cy="2993362"/>
          </a:xfrm>
        </p:spPr>
        <p:txBody>
          <a:bodyPr>
            <a:normAutofit/>
          </a:bodyPr>
          <a:lstStyle/>
          <a:p>
            <a:r>
              <a:rPr lang="en-IN" dirty="0">
                <a:latin typeface="Arial" panose="020B0604020202020204" pitchFamily="34" charset="0"/>
                <a:cs typeface="Arial" panose="020B0604020202020204" pitchFamily="34" charset="0"/>
              </a:rPr>
              <a:t>Feature Selection is done using Correlation Analysis, Chi-square test and VIF(Variance Inflation Factor).</a:t>
            </a:r>
          </a:p>
          <a:p>
            <a:r>
              <a:rPr lang="en-IN" dirty="0">
                <a:latin typeface="Arial" panose="020B0604020202020204" pitchFamily="34" charset="0"/>
                <a:cs typeface="Arial" panose="020B0604020202020204" pitchFamily="34" charset="0"/>
              </a:rPr>
              <a:t>After Feature Selection we get a new updated dataset containing 18 columns and 3630 rows.</a:t>
            </a:r>
          </a:p>
          <a:p>
            <a:r>
              <a:rPr lang="en-IN" dirty="0">
                <a:latin typeface="Arial" panose="020B0604020202020204" pitchFamily="34" charset="0"/>
                <a:cs typeface="Arial" panose="020B0604020202020204" pitchFamily="34" charset="0"/>
              </a:rPr>
              <a:t>Next we have to standardize the dataset which helps to improve accuracy and stability of machine learning models.</a:t>
            </a:r>
          </a:p>
          <a:p>
            <a:r>
              <a:rPr lang="en-IN" dirty="0">
                <a:latin typeface="Arial" panose="020B0604020202020204" pitchFamily="34" charset="0"/>
                <a:cs typeface="Arial" panose="020B0604020202020204" pitchFamily="34" charset="0"/>
              </a:rPr>
              <a:t>For standardization we use the standard scaler which ensure the features are on similar scale, making them more comparable and reducing influence of individual features which may have disproportionate impact on the model.</a:t>
            </a:r>
          </a:p>
        </p:txBody>
      </p:sp>
    </p:spTree>
    <p:extLst>
      <p:ext uri="{BB962C8B-B14F-4D97-AF65-F5344CB8AC3E}">
        <p14:creationId xmlns:p14="http://schemas.microsoft.com/office/powerpoint/2010/main" val="1772361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C1E9F5F-3012-ADB1-7F9C-3D3BA25D57EA}"/>
              </a:ext>
            </a:extLst>
          </p:cNvPr>
          <p:cNvPicPr>
            <a:picLocks noGrp="1" noChangeAspect="1"/>
          </p:cNvPicPr>
          <p:nvPr>
            <p:ph idx="1"/>
          </p:nvPr>
        </p:nvPicPr>
        <p:blipFill>
          <a:blip r:embed="rId2"/>
          <a:stretch>
            <a:fillRect/>
          </a:stretch>
        </p:blipFill>
        <p:spPr>
          <a:xfrm>
            <a:off x="2565416" y="5588923"/>
            <a:ext cx="3261643" cy="861135"/>
          </a:xfrm>
        </p:spPr>
      </p:pic>
      <p:pic>
        <p:nvPicPr>
          <p:cNvPr id="9" name="Picture 8">
            <a:extLst>
              <a:ext uri="{FF2B5EF4-FFF2-40B4-BE49-F238E27FC236}">
                <a16:creationId xmlns:a16="http://schemas.microsoft.com/office/drawing/2014/main" id="{AC9BE61C-624D-4774-AC90-A5F601834CC1}"/>
              </a:ext>
            </a:extLst>
          </p:cNvPr>
          <p:cNvPicPr>
            <a:picLocks noChangeAspect="1"/>
          </p:cNvPicPr>
          <p:nvPr/>
        </p:nvPicPr>
        <p:blipFill>
          <a:blip r:embed="rId3"/>
          <a:stretch>
            <a:fillRect/>
          </a:stretch>
        </p:blipFill>
        <p:spPr>
          <a:xfrm>
            <a:off x="429124" y="951644"/>
            <a:ext cx="7781175" cy="3656215"/>
          </a:xfrm>
          <a:prstGeom prst="rect">
            <a:avLst/>
          </a:prstGeom>
        </p:spPr>
      </p:pic>
      <p:sp>
        <p:nvSpPr>
          <p:cNvPr id="10" name="TextBox 9">
            <a:extLst>
              <a:ext uri="{FF2B5EF4-FFF2-40B4-BE49-F238E27FC236}">
                <a16:creationId xmlns:a16="http://schemas.microsoft.com/office/drawing/2014/main" id="{B03BE860-B49F-FB7A-1DC9-8E0549D38B6A}"/>
              </a:ext>
            </a:extLst>
          </p:cNvPr>
          <p:cNvSpPr txBox="1"/>
          <p:nvPr/>
        </p:nvSpPr>
        <p:spPr>
          <a:xfrm flipH="1">
            <a:off x="1345601" y="313764"/>
            <a:ext cx="3539268" cy="369332"/>
          </a:xfrm>
          <a:prstGeom prst="rect">
            <a:avLst/>
          </a:prstGeom>
          <a:noFill/>
        </p:spPr>
        <p:txBody>
          <a:bodyPr wrap="square" rtlCol="0">
            <a:spAutoFit/>
          </a:bodyPr>
          <a:lstStyle/>
          <a:p>
            <a:pPr algn="ctr"/>
            <a:r>
              <a:rPr lang="en-IN" dirty="0">
                <a:solidFill>
                  <a:schemeClr val="accent5"/>
                </a:solidFill>
                <a:latin typeface="Arial" panose="020B0604020202020204" pitchFamily="34" charset="0"/>
                <a:cs typeface="Arial" panose="020B0604020202020204" pitchFamily="34" charset="0"/>
              </a:rPr>
              <a:t>Variance Inflation Factor</a:t>
            </a:r>
          </a:p>
        </p:txBody>
      </p:sp>
      <p:sp>
        <p:nvSpPr>
          <p:cNvPr id="11" name="TextBox 10">
            <a:extLst>
              <a:ext uri="{FF2B5EF4-FFF2-40B4-BE49-F238E27FC236}">
                <a16:creationId xmlns:a16="http://schemas.microsoft.com/office/drawing/2014/main" id="{0CDD67BF-F2D8-A6F7-01BE-9CF4D5385E59}"/>
              </a:ext>
            </a:extLst>
          </p:cNvPr>
          <p:cNvSpPr txBox="1"/>
          <p:nvPr/>
        </p:nvSpPr>
        <p:spPr>
          <a:xfrm flipH="1">
            <a:off x="2941319" y="5056094"/>
            <a:ext cx="2231316" cy="369332"/>
          </a:xfrm>
          <a:prstGeom prst="rect">
            <a:avLst/>
          </a:prstGeom>
          <a:noFill/>
        </p:spPr>
        <p:txBody>
          <a:bodyPr wrap="square" rtlCol="0">
            <a:spAutoFit/>
          </a:bodyPr>
          <a:lstStyle/>
          <a:p>
            <a:pPr algn="ctr"/>
            <a:r>
              <a:rPr lang="en-IN" dirty="0">
                <a:solidFill>
                  <a:schemeClr val="accent5"/>
                </a:solidFill>
                <a:latin typeface="Arial" panose="020B0604020202020204" pitchFamily="34" charset="0"/>
                <a:cs typeface="Arial" panose="020B0604020202020204" pitchFamily="34" charset="0"/>
              </a:rPr>
              <a:t>Chi-Square</a:t>
            </a:r>
            <a:r>
              <a:rPr lang="en-IN" dirty="0"/>
              <a:t> </a:t>
            </a:r>
            <a:r>
              <a:rPr lang="en-IN" dirty="0">
                <a:solidFill>
                  <a:schemeClr val="accent5"/>
                </a:solidFill>
              </a:rPr>
              <a:t>Test</a:t>
            </a:r>
          </a:p>
        </p:txBody>
      </p:sp>
    </p:spTree>
    <p:extLst>
      <p:ext uri="{BB962C8B-B14F-4D97-AF65-F5344CB8AC3E}">
        <p14:creationId xmlns:p14="http://schemas.microsoft.com/office/powerpoint/2010/main" val="578140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273DF-2DB9-EEC0-82F1-70617952EE18}"/>
              </a:ext>
            </a:extLst>
          </p:cNvPr>
          <p:cNvSpPr>
            <a:spLocks noGrp="1"/>
          </p:cNvSpPr>
          <p:nvPr>
            <p:ph type="title"/>
          </p:nvPr>
        </p:nvSpPr>
        <p:spPr/>
        <p:txBody>
          <a:bodyPr/>
          <a:lstStyle/>
          <a:p>
            <a:pPr algn="ctr"/>
            <a:r>
              <a:rPr lang="en-IN" dirty="0">
                <a:solidFill>
                  <a:schemeClr val="tx1"/>
                </a:solidFill>
                <a:latin typeface="Arial" panose="020B0604020202020204" pitchFamily="34" charset="0"/>
                <a:cs typeface="Arial" panose="020B0604020202020204" pitchFamily="34" charset="0"/>
              </a:rPr>
              <a:t>MULTIPLE MODELS AND THEIR </a:t>
            </a:r>
            <a:br>
              <a:rPr lang="en-IN" dirty="0">
                <a:solidFill>
                  <a:schemeClr val="tx1"/>
                </a:solidFill>
                <a:latin typeface="Arial" panose="020B0604020202020204" pitchFamily="34" charset="0"/>
                <a:cs typeface="Arial" panose="020B0604020202020204" pitchFamily="34" charset="0"/>
              </a:rPr>
            </a:br>
            <a:r>
              <a:rPr lang="en-IN" dirty="0">
                <a:solidFill>
                  <a:schemeClr val="tx1"/>
                </a:solidFill>
                <a:latin typeface="Arial" panose="020B0604020202020204" pitchFamily="34" charset="0"/>
                <a:cs typeface="Arial" panose="020B0604020202020204" pitchFamily="34" charset="0"/>
              </a:rPr>
              <a:t>ACCURACY SCORES</a:t>
            </a:r>
          </a:p>
        </p:txBody>
      </p:sp>
      <p:sp>
        <p:nvSpPr>
          <p:cNvPr id="3" name="Content Placeholder 2">
            <a:extLst>
              <a:ext uri="{FF2B5EF4-FFF2-40B4-BE49-F238E27FC236}">
                <a16:creationId xmlns:a16="http://schemas.microsoft.com/office/drawing/2014/main" id="{B5CB9333-1D45-D46E-23D1-03CD4D287732}"/>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The first model we build is of </a:t>
            </a:r>
            <a:r>
              <a:rPr lang="en-IN" b="1" dirty="0">
                <a:latin typeface="Arial" panose="020B0604020202020204" pitchFamily="34" charset="0"/>
                <a:cs typeface="Arial" panose="020B0604020202020204" pitchFamily="34" charset="0"/>
              </a:rPr>
              <a:t>Logistic regression</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On analysis of data and building the model we get an </a:t>
            </a:r>
            <a:r>
              <a:rPr lang="en-IN" b="1" dirty="0">
                <a:latin typeface="Arial" panose="020B0604020202020204" pitchFamily="34" charset="0"/>
                <a:cs typeface="Arial" panose="020B0604020202020204" pitchFamily="34" charset="0"/>
              </a:rPr>
              <a:t>accuracy score of 76% </a:t>
            </a:r>
            <a:r>
              <a:rPr lang="en-IN" dirty="0">
                <a:latin typeface="Arial" panose="020B0604020202020204" pitchFamily="34" charset="0"/>
                <a:cs typeface="Arial" panose="020B0604020202020204" pitchFamily="34" charset="0"/>
              </a:rPr>
              <a:t>which can be considered as a good value.</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next model is built using </a:t>
            </a:r>
            <a:r>
              <a:rPr lang="en-IN" b="1" dirty="0">
                <a:latin typeface="Arial" panose="020B0604020202020204" pitchFamily="34" charset="0"/>
                <a:cs typeface="Arial" panose="020B0604020202020204" pitchFamily="34" charset="0"/>
              </a:rPr>
              <a:t>Random Forest</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This model gives us an </a:t>
            </a:r>
            <a:r>
              <a:rPr lang="en-IN" b="1" dirty="0">
                <a:latin typeface="Arial" panose="020B0604020202020204" pitchFamily="34" charset="0"/>
                <a:cs typeface="Arial" panose="020B0604020202020204" pitchFamily="34" charset="0"/>
              </a:rPr>
              <a:t>accuracy score of 76.58% </a:t>
            </a:r>
            <a:r>
              <a:rPr lang="en-IN" dirty="0">
                <a:latin typeface="Arial" panose="020B0604020202020204" pitchFamily="34" charset="0"/>
                <a:cs typeface="Arial" panose="020B0604020202020204" pitchFamily="34" charset="0"/>
              </a:rPr>
              <a:t>which is slightly higher than the previous model.</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next algorithm used is </a:t>
            </a:r>
            <a:r>
              <a:rPr lang="en-IN" b="1" dirty="0">
                <a:latin typeface="Arial" panose="020B0604020202020204" pitchFamily="34" charset="0"/>
                <a:cs typeface="Arial" panose="020B0604020202020204" pitchFamily="34" charset="0"/>
              </a:rPr>
              <a:t>Decision Tree</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This gives us an </a:t>
            </a:r>
            <a:r>
              <a:rPr lang="en-IN" b="1" dirty="0">
                <a:latin typeface="Arial" panose="020B0604020202020204" pitchFamily="34" charset="0"/>
                <a:cs typeface="Arial" panose="020B0604020202020204" pitchFamily="34" charset="0"/>
              </a:rPr>
              <a:t>accuracy of 71.53%.</a:t>
            </a:r>
          </a:p>
        </p:txBody>
      </p:sp>
    </p:spTree>
    <p:extLst>
      <p:ext uri="{BB962C8B-B14F-4D97-AF65-F5344CB8AC3E}">
        <p14:creationId xmlns:p14="http://schemas.microsoft.com/office/powerpoint/2010/main" val="6194544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224</TotalTime>
  <Words>844</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CAPSTONE ON STUDENTS DROPOUT AND SUCCESS RATE</vt:lpstr>
      <vt:lpstr>PROBLEM STATEMENT</vt:lpstr>
      <vt:lpstr>DESCRIPTION</vt:lpstr>
      <vt:lpstr>METHODOLOGY</vt:lpstr>
      <vt:lpstr>STATISTICAL DESCRIPTION</vt:lpstr>
      <vt:lpstr>TARGET VARIABLE</vt:lpstr>
      <vt:lpstr>FEATURE SELECTION &amp; STANDARDIZATION</vt:lpstr>
      <vt:lpstr>PowerPoint Presentation</vt:lpstr>
      <vt:lpstr>MULTIPLE MODELS AND THEIR  ACCURACY SCORES</vt:lpstr>
      <vt:lpstr>PowerPoint Presentation</vt:lpstr>
      <vt:lpstr>PowerPoint Presentation</vt:lpstr>
      <vt:lpstr>SUMMARY</vt:lpstr>
      <vt:lpstr>KEY FINDINGS</vt:lpstr>
      <vt:lpstr>HOW USEFUL FOR BUSINESS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ON STUDENTS DROPOUT AND SUCCESS RATE</dc:title>
  <dc:creator>akshayshreyas123@outlook.com</dc:creator>
  <cp:lastModifiedBy>akshayshreyas123@outlook.com</cp:lastModifiedBy>
  <cp:revision>5</cp:revision>
  <dcterms:created xsi:type="dcterms:W3CDTF">2023-02-21T05:50:25Z</dcterms:created>
  <dcterms:modified xsi:type="dcterms:W3CDTF">2023-04-03T12:29:00Z</dcterms:modified>
</cp:coreProperties>
</file>