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akkisirji.github.io/capstone-project-eda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                   </a:t>
            </a:r>
            <a:r>
              <a:rPr spc="-5" smtClean="0"/>
              <a:t>Capstone</a:t>
            </a:r>
            <a:r>
              <a:rPr spc="-30" smtClean="0"/>
              <a:t> </a:t>
            </a:r>
            <a:r>
              <a:rPr spc="-5" dirty="0"/>
              <a:t>Project</a:t>
            </a:r>
            <a:r>
              <a:rPr spc="-2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5710" y="1191514"/>
            <a:ext cx="513080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3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3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933" y="2296413"/>
            <a:ext cx="2597150" cy="696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297815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 smtClean="0">
                <a:solidFill>
                  <a:srgbClr val="124F5C"/>
                </a:solidFill>
                <a:latin typeface="Arial"/>
                <a:cs typeface="Arial"/>
              </a:rPr>
              <a:t>AKSHAY BAJPAI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</p:txBody>
      </p:sp>
      <p:pic>
        <p:nvPicPr>
          <p:cNvPr id="1026" name="Picture 2" descr="C:\Users\Admin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28950"/>
            <a:ext cx="6553200" cy="1476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58" y="388746"/>
            <a:ext cx="3611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0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0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24078" y="1039113"/>
            <a:ext cx="3848735" cy="1819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1.Hotel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6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Q1.Find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Output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r>
              <a:rPr sz="12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array(['Resort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Hotel', 'City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Hotel'],</a:t>
            </a: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dtype=object)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Q2.Find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count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Output: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700" y="2888065"/>
          <a:ext cx="3935728" cy="590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1878964"/>
                <a:gridCol w="1561464"/>
              </a:tblGrid>
              <a:tr h="190285">
                <a:tc>
                  <a:txBody>
                    <a:bodyPr/>
                    <a:lstStyle/>
                    <a:p>
                      <a:pPr marR="302260" algn="r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r>
                        <a:rPr sz="1200" spc="-5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200" spc="-6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2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312">
                <a:tc>
                  <a:txBody>
                    <a:bodyPr/>
                    <a:lstStyle/>
                    <a:p>
                      <a:pPr marR="32829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53428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285">
                <a:tc>
                  <a:txBody>
                    <a:bodyPr/>
                    <a:lstStyle/>
                    <a:p>
                      <a:pPr marR="285750" algn="r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r>
                        <a:rPr sz="1200" spc="18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33968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4078" y="3885387"/>
            <a:ext cx="5385435" cy="4464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city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hotel[61.1%]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than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compared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hotel[38.9%]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108" y="1400175"/>
            <a:ext cx="3448049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58" y="517905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996637"/>
            <a:ext cx="4527550" cy="534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2.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Find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peak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season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 hotel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endParaRPr sz="16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Display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number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cumulative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months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820214"/>
            <a:ext cx="7757795" cy="6565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per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bar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plot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shows,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May: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August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month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peak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season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whereas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November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December</a:t>
            </a:r>
            <a:r>
              <a:rPr sz="1200" b="1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slack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seasons.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982" y="1722985"/>
            <a:ext cx="5178697" cy="2015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558" y="517905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Exploratory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Analysis)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903283"/>
            <a:ext cx="4527550" cy="5346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2.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Find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peak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season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 hotel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endParaRPr sz="16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Display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no.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month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year.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28" y="1623497"/>
            <a:ext cx="5991559" cy="2623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757173"/>
            <a:ext cx="5083175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3. 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ADR</a:t>
            </a:r>
            <a:r>
              <a:rPr sz="16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(Average</a:t>
            </a:r>
            <a:r>
              <a:rPr sz="16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daily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rate)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 Find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total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no.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guests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basis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adults,children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babies.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ADR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person.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Q3.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total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stay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basis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week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nights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weekend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nights.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Q4.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revenue=ADR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person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*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days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612640"/>
            <a:ext cx="539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getting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revenue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in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month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August.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48" y="2017477"/>
            <a:ext cx="5781494" cy="2348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032250" cy="11658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4.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6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rooms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Q1.How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many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types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rooms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provided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through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r>
              <a:rPr sz="1200" spc="3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array(['C',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'A',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'D',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'E',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'G', 'F',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'H',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'L',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'P',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‘B’]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Q2.Which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most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preferred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room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guest?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4402328"/>
            <a:ext cx="439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:”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A"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room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 more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preferred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guests.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122" y="2062399"/>
            <a:ext cx="3326386" cy="226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239895" cy="11658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5.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Meal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Consumption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meal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offer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hotel?</a:t>
            </a: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 :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array(['BB',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'FB',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'HB',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'SC',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'Undefined'], dtype=object)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 Which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most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preferred meal consumption by guests?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1500" y="1904831"/>
          <a:ext cx="3317875" cy="122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/>
                <a:gridCol w="1327150"/>
                <a:gridCol w="1680845"/>
              </a:tblGrid>
              <a:tr h="190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Meal_type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number_of_preference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67978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4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SC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9481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Undefined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285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FB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4191711"/>
            <a:ext cx="4541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:"BB"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meal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type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mostly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preferred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guests.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20" y="1540763"/>
            <a:ext cx="3819144" cy="2647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133850" cy="9556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6.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time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Analyze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hotel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there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844" y="1694519"/>
          <a:ext cx="3168014" cy="59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1191260"/>
                <a:gridCol w="1490345"/>
              </a:tblGrid>
              <a:tr h="19028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Max_Waiting_Time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17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88">
                <a:tc>
                  <a:txBody>
                    <a:bodyPr/>
                    <a:lstStyle/>
                    <a:p>
                      <a:pPr marL="116839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200" spc="-4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4191711"/>
            <a:ext cx="793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:City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having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overall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time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which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interprets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crowded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than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Resort.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2221" y="1332327"/>
            <a:ext cx="2513100" cy="2696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556760" cy="9556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6.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time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average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844" y="1694519"/>
          <a:ext cx="2833370" cy="59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/>
                <a:gridCol w="1100455"/>
                <a:gridCol w="1463040"/>
              </a:tblGrid>
              <a:tr h="19028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Avg_Waiting_Time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17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2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1.020233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88">
                <a:tc>
                  <a:txBody>
                    <a:bodyPr/>
                    <a:lstStyle/>
                    <a:p>
                      <a:pPr marL="7429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200" spc="-5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0.323834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3222" y="4402328"/>
            <a:ext cx="6492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:As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city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preferred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guests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,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it's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having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period.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440" y="1376162"/>
            <a:ext cx="3242899" cy="2867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0641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710243"/>
            <a:ext cx="4009390" cy="7448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7. Customer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6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count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basis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1500" y="1481528"/>
          <a:ext cx="2691764" cy="928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1447164"/>
              </a:tblGrid>
              <a:tr h="174331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r>
                        <a:rPr sz="1100" spc="55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4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number_of_customers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	Transient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71986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	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Transient-Party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11727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	Contract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3139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75220">
                <a:tc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  <a:spcBef>
                          <a:spcPts val="45"/>
                        </a:spcBef>
                        <a:tabLst>
                          <a:tab pos="262890" algn="l"/>
                        </a:tabLst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	Group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4313326"/>
            <a:ext cx="72091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:The maximum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number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guest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from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transient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category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which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is near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about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75.1%.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847" y="1722199"/>
            <a:ext cx="5825661" cy="232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0187"/>
            <a:ext cx="4223385" cy="712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8.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Country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origin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customer</a:t>
            </a:r>
            <a:r>
              <a:rPr sz="16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66370" marR="5080">
              <a:lnSpc>
                <a:spcPct val="114500"/>
              </a:lnSpc>
              <a:spcBef>
                <a:spcPts val="80"/>
              </a:spcBef>
            </a:pP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1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Arial MT"/>
                <a:cs typeface="Arial MT"/>
              </a:rPr>
              <a:t>Analyze</a:t>
            </a:r>
            <a:r>
              <a:rPr sz="11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1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1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1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country</a:t>
            </a:r>
            <a:r>
              <a:rPr sz="11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guests</a:t>
            </a:r>
            <a:r>
              <a:rPr sz="11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1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visiting</a:t>
            </a:r>
            <a:r>
              <a:rPr sz="11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most. </a:t>
            </a:r>
            <a:r>
              <a:rPr sz="1100" spc="-2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6864" y="1318460"/>
          <a:ext cx="2670175" cy="2085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1097280"/>
                <a:gridCol w="1344295"/>
              </a:tblGrid>
              <a:tr h="174193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country_name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number_of_guests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930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PRT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27453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</a:tr>
              <a:tr h="192880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GBR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10433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FRA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8837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ESP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7252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DEU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5387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648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ITA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3066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3146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IRL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3016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</a:tr>
              <a:tr h="192944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2081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BRA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1995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75093">
                <a:tc>
                  <a:txBody>
                    <a:bodyPr/>
                    <a:lstStyle/>
                    <a:p>
                      <a:pPr marR="71755" algn="r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NLD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23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1911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3606546"/>
            <a:ext cx="466153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24F5C"/>
                </a:solidFill>
                <a:latin typeface="Arial"/>
                <a:cs typeface="Arial"/>
              </a:rPr>
              <a:t>Conclusion:</a:t>
            </a:r>
            <a:endParaRPr sz="1100">
              <a:latin typeface="Arial"/>
              <a:cs typeface="Arial"/>
            </a:endParaRPr>
          </a:p>
          <a:p>
            <a:pPr marL="1108710">
              <a:lnSpc>
                <a:spcPts val="1310"/>
              </a:lnSpc>
            </a:pPr>
            <a:r>
              <a:rPr sz="1100" spc="-5" dirty="0">
                <a:latin typeface="Arial MT"/>
                <a:cs typeface="Arial MT"/>
              </a:rPr>
              <a:t>Below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countries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from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guests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visiting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26820" indent="-118745">
              <a:lnSpc>
                <a:spcPct val="100000"/>
              </a:lnSpc>
              <a:buSzPct val="90909"/>
              <a:buAutoNum type="arabicPeriod"/>
              <a:tabLst>
                <a:tab pos="1227455" algn="l"/>
              </a:tabLst>
            </a:pPr>
            <a:r>
              <a:rPr sz="1100" dirty="0">
                <a:latin typeface="Arial MT"/>
                <a:cs typeface="Arial MT"/>
              </a:rPr>
              <a:t>PORTUGAL(PRT)--&gt;38.4%</a:t>
            </a:r>
            <a:endParaRPr sz="1100">
              <a:latin typeface="Arial MT"/>
              <a:cs typeface="Arial MT"/>
            </a:endParaRPr>
          </a:p>
          <a:p>
            <a:pPr marL="1226820" indent="-118745">
              <a:lnSpc>
                <a:spcPct val="100000"/>
              </a:lnSpc>
              <a:buSzPct val="90909"/>
              <a:buAutoNum type="arabicPeriod"/>
              <a:tabLst>
                <a:tab pos="1227455" algn="l"/>
              </a:tabLst>
            </a:pPr>
            <a:r>
              <a:rPr sz="1100" spc="-5" dirty="0">
                <a:latin typeface="Arial MT"/>
                <a:cs typeface="Arial MT"/>
              </a:rPr>
              <a:t>GREAT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BRITAIN(GBR)--&gt;14.6%</a:t>
            </a:r>
            <a:endParaRPr sz="1100">
              <a:latin typeface="Arial MT"/>
              <a:cs typeface="Arial MT"/>
            </a:endParaRPr>
          </a:p>
          <a:p>
            <a:pPr marL="110871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3.FRANCE(FRA)----&gt;12.4%</a:t>
            </a:r>
            <a:endParaRPr sz="1100">
              <a:latin typeface="Arial MT"/>
              <a:cs typeface="Arial MT"/>
            </a:endParaRPr>
          </a:p>
          <a:p>
            <a:pPr marL="110871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4.SPAIN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(ESP)---&gt;10.2%</a:t>
            </a:r>
            <a:endParaRPr sz="1100">
              <a:latin typeface="Arial MT"/>
              <a:cs typeface="Arial MT"/>
            </a:endParaRPr>
          </a:p>
          <a:p>
            <a:pPr marL="110871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5.GERMANY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(DEU)----&gt;7.5%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9784" y="874775"/>
            <a:ext cx="3555577" cy="2688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921"/>
            <a:ext cx="407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Dataset</a:t>
            </a:r>
            <a:r>
              <a:rPr sz="1800" spc="-10" dirty="0"/>
              <a:t> </a:t>
            </a:r>
            <a:r>
              <a:rPr sz="1800" dirty="0"/>
              <a:t>input</a:t>
            </a:r>
            <a:r>
              <a:rPr sz="1800" spc="-20" dirty="0"/>
              <a:t> </a:t>
            </a:r>
            <a:r>
              <a:rPr sz="1800" dirty="0"/>
              <a:t>and</a:t>
            </a:r>
            <a:r>
              <a:rPr sz="1800" spc="-10" dirty="0"/>
              <a:t> </a:t>
            </a:r>
            <a:r>
              <a:rPr sz="1800" dirty="0"/>
              <a:t>problem</a:t>
            </a:r>
            <a:r>
              <a:rPr sz="1800" spc="-35" dirty="0"/>
              <a:t> </a:t>
            </a:r>
            <a:r>
              <a:rPr sz="1800" spc="-5" dirty="0"/>
              <a:t>Statement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209929"/>
            <a:ext cx="8199120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5100"/>
              </a:lnSpc>
              <a:spcBef>
                <a:spcPts val="100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hotel industry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 one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the most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important components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wider service industry, catering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customers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who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overnight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accommodation.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also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closely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associated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travel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industry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hospitality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industry,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775"/>
              </a:lnSpc>
            </a:pPr>
            <a:r>
              <a:rPr sz="1800" dirty="0">
                <a:solidFill>
                  <a:srgbClr val="F5FCFF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this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project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we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city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endParaRPr sz="1200">
              <a:latin typeface="Arial MT"/>
              <a:cs typeface="Arial MT"/>
            </a:endParaRPr>
          </a:p>
          <a:p>
            <a:pPr marL="398145" marR="2456180">
              <a:lnSpc>
                <a:spcPct val="114999"/>
              </a:lnSpc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 of few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years.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information includes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time,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check in and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check out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room 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meal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type,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customers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stay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visitors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break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up,</a:t>
            </a:r>
            <a:endParaRPr sz="1200">
              <a:latin typeface="Arial MT"/>
              <a:cs typeface="Arial MT"/>
            </a:endParaRPr>
          </a:p>
          <a:p>
            <a:pPr marL="398145">
              <a:lnSpc>
                <a:spcPts val="1250"/>
              </a:lnSpc>
              <a:spcBef>
                <a:spcPts val="220"/>
              </a:spcBef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available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parking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spaces,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visitors’ origin,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cases.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970"/>
              </a:lnSpc>
            </a:pPr>
            <a:r>
              <a:rPr sz="1800" dirty="0">
                <a:solidFill>
                  <a:srgbClr val="F5FCFF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key objective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this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project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explore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conclude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meaningful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important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factors</a:t>
            </a:r>
            <a:endParaRPr sz="1200">
              <a:latin typeface="Arial MT"/>
              <a:cs typeface="Arial MT"/>
            </a:endParaRPr>
          </a:p>
          <a:p>
            <a:pPr marL="354965" marR="146685">
              <a:lnSpc>
                <a:spcPct val="114999"/>
              </a:lnSpc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 can help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hotel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management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improve both revenue and quality. Also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mainly root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cause analysis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the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cases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scrutinize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take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necessary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preventive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actions.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4490" y="1900021"/>
            <a:ext cx="731641" cy="95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5290185" cy="534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9.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6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 out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 distribution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giving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most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business.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180" y="1356191"/>
          <a:ext cx="3859529" cy="143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/>
                <a:gridCol w="1569720"/>
                <a:gridCol w="1671319"/>
              </a:tblGrid>
              <a:tr h="400756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Output: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Distribution</a:t>
                      </a:r>
                      <a:r>
                        <a:rPr sz="1200" spc="-4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NumberofBookings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406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TA/TO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69141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Direct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12988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Corporate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17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GDS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88">
                <a:tc>
                  <a:txBody>
                    <a:bodyPr/>
                    <a:lstStyle/>
                    <a:p>
                      <a:pPr marL="7429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Undefined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4274311"/>
            <a:ext cx="6272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r>
              <a:rPr sz="1200" b="1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TA/TO</a:t>
            </a:r>
            <a:r>
              <a:rPr sz="1200" b="1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giving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364" y="1075944"/>
            <a:ext cx="3843528" cy="3166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629538"/>
            <a:ext cx="3032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9.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6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1161414"/>
            <a:ext cx="510413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Q2.Which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 channel is giving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 business to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respective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1.TA/TO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--&gt;69141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79.1%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214" y="1743836"/>
            <a:ext cx="2852420" cy="930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2.Direct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--&gt;12988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14.9%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3.corporate</a:t>
            </a:r>
            <a:r>
              <a:rPr sz="12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--&gt;5081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5.8%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4.GDS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--&gt;181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0.2%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5.undefined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--&gt;5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i.e.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close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 0.001%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214" y="4554728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Distributor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TA/TO</a:t>
            </a:r>
            <a:r>
              <a:rPr sz="120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giving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business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888" y="1579144"/>
            <a:ext cx="3928278" cy="2770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4025265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10. 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Agent</a:t>
            </a:r>
            <a:r>
              <a:rPr sz="16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bookings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Q1.Which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agent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giving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respective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036567"/>
            <a:ext cx="8223884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:Agent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ID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531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giving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maximum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bookings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so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this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can be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utilized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decide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commission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% </a:t>
            </a:r>
            <a:r>
              <a:rPr sz="1200" b="1" spc="-3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agent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1082039"/>
            <a:ext cx="5497068" cy="2892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3630295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11.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Company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6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bookings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55244" marR="490855" indent="-43180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Q1.Which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company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owning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how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many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8264" y="1367228"/>
          <a:ext cx="2550794" cy="2088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/>
                <a:gridCol w="675640"/>
                <a:gridCol w="1659889"/>
              </a:tblGrid>
              <a:tr h="176479"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22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Company_Owned_Hotels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946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40.0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/>
                </a:tc>
              </a:tr>
              <a:tr h="192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223.0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67.0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267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45.0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250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153.0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9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174.0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149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9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219.0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141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281.0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  <a:tr h="1927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154.0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74331">
                <a:tc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3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405.0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ts val="123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4099052"/>
            <a:ext cx="576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Above</a:t>
            </a:r>
            <a:r>
              <a:rPr sz="1200" b="1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graph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shows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company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wise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owning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maximum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485" y="1389083"/>
            <a:ext cx="5132457" cy="2609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3756025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12. Market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Segment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-Booking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marR="224790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Q1.Which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market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segment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 giving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business?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0164" y="1356191"/>
          <a:ext cx="3764279" cy="164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"/>
                <a:gridCol w="1331595"/>
                <a:gridCol w="2240279"/>
              </a:tblGrid>
              <a:tr h="190147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Sr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MarketSegment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MarketSegment_Wise_Count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210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Online</a:t>
                      </a:r>
                      <a:r>
                        <a:rPr sz="1200" spc="-5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51288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4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Offline</a:t>
                      </a:r>
                      <a:r>
                        <a:rPr sz="1200" spc="-7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TA/TO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13728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Direct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6199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Groups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3340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Corporate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2106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Complementary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  <a:tr h="190443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Aviation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214" y="4274311"/>
            <a:ext cx="654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Online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TA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commonly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used market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segment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purpose.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091" y="763143"/>
            <a:ext cx="3276232" cy="248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91283"/>
            <a:ext cx="8248015" cy="7010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13.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4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4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on basis</a:t>
            </a:r>
            <a:r>
              <a:rPr sz="14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days_in_waiting_list</a:t>
            </a:r>
            <a:r>
              <a:rPr sz="1400" b="1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and required_car_parking_spaces</a:t>
            </a:r>
            <a:endParaRPr sz="1400">
              <a:latin typeface="Arial"/>
              <a:cs typeface="Arial"/>
            </a:endParaRPr>
          </a:p>
          <a:p>
            <a:pPr marL="12700" marR="5975985">
              <a:lnSpc>
                <a:spcPct val="114999"/>
              </a:lnSpc>
              <a:spcBef>
                <a:spcPts val="3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List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Vs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Cancellations </a:t>
            </a:r>
            <a:r>
              <a:rPr sz="1200" spc="-3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239259"/>
            <a:ext cx="6163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There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high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chances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when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waiting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period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high.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8539" y="1241464"/>
            <a:ext cx="3204732" cy="266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91283"/>
            <a:ext cx="8248015" cy="7010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13.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booking</a:t>
            </a:r>
            <a:r>
              <a:rPr sz="14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4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on basis</a:t>
            </a:r>
            <a:r>
              <a:rPr sz="14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days_in_waiting_list</a:t>
            </a:r>
            <a:r>
              <a:rPr sz="1400" b="1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and required_car_parking_spaces</a:t>
            </a:r>
            <a:endParaRPr sz="1400">
              <a:latin typeface="Arial"/>
              <a:cs typeface="Arial"/>
            </a:endParaRPr>
          </a:p>
          <a:p>
            <a:pPr marL="12700" marR="6035675">
              <a:lnSpc>
                <a:spcPct val="114999"/>
              </a:lnSpc>
              <a:spcBef>
                <a:spcPts val="3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Q2.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Car Parking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Vs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449571"/>
            <a:ext cx="533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There is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impact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cancellation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due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car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parking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316" y="1577808"/>
            <a:ext cx="3210464" cy="2640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582109"/>
            <a:ext cx="4065270" cy="745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14.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r>
              <a:rPr sz="16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is_repeated_guest</a:t>
            </a:r>
            <a:r>
              <a:rPr sz="16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 marR="1702435">
              <a:lnSpc>
                <a:spcPct val="114999"/>
              </a:lnSpc>
              <a:spcBef>
                <a:spcPts val="6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Q1.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Volume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flow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repeated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guest </a:t>
            </a:r>
            <a:r>
              <a:rPr sz="1200" spc="-3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Output: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694935"/>
            <a:ext cx="562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Above</a:t>
            </a:r>
            <a:r>
              <a:rPr sz="1200" b="1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shows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guests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are visiting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first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930" y="1171213"/>
            <a:ext cx="4032083" cy="3052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628014"/>
            <a:ext cx="4769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15.</a:t>
            </a:r>
            <a:r>
              <a:rPr sz="14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Number</a:t>
            </a: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weekdays</a:t>
            </a:r>
            <a:r>
              <a:rPr sz="14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booked</a:t>
            </a:r>
            <a:r>
              <a:rPr sz="14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by distribution</a:t>
            </a:r>
            <a:r>
              <a:rPr sz="14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3580383"/>
            <a:ext cx="7708900" cy="867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Conclusions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1.Visitors from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direct and corporate distribution channel are staying almost in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same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range numbers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 nights.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2.TA/TO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deviation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over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stays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week-nights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between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City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3.Undefined and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GDS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visitors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not shown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interest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847" y="995400"/>
            <a:ext cx="5507739" cy="2671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49" y="196722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15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5" dirty="0"/>
              <a:t> </a:t>
            </a:r>
            <a:r>
              <a:rPr sz="1800" spc="-10" dirty="0"/>
              <a:t>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9214" y="629538"/>
            <a:ext cx="6031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16.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Number</a:t>
            </a:r>
            <a:r>
              <a:rPr sz="16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weekend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nights</a:t>
            </a:r>
            <a:r>
              <a:rPr sz="16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booked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by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600" b="1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4106671"/>
            <a:ext cx="7839075" cy="8667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215"/>
              </a:spcBef>
              <a:buSzPct val="91666"/>
              <a:buAutoNum type="arabicPeriod"/>
              <a:tabLst>
                <a:tab pos="14097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Direct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visitors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prefer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stay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weekend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nights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215"/>
              </a:spcBef>
              <a:buSzPct val="91666"/>
              <a:buAutoNum type="arabicPeriod"/>
              <a:tabLst>
                <a:tab pos="14097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Visitors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through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Corporate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TA/TO</a:t>
            </a:r>
            <a:r>
              <a:rPr sz="1200" b="1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channel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equally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preferring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between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Resort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City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hotels.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440" y="1021435"/>
            <a:ext cx="6070519" cy="2944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75" y="327786"/>
            <a:ext cx="283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Objective</a:t>
            </a:r>
            <a:r>
              <a:rPr sz="1800" spc="30" dirty="0"/>
              <a:t> </a:t>
            </a:r>
            <a:r>
              <a:rPr sz="1800" dirty="0"/>
              <a:t>–</a:t>
            </a:r>
            <a:r>
              <a:rPr sz="1800" spc="-5" dirty="0"/>
              <a:t> key</a:t>
            </a:r>
            <a:r>
              <a:rPr sz="1800" spc="-10" dirty="0"/>
              <a:t> </a:t>
            </a:r>
            <a:r>
              <a:rPr sz="1800" spc="-5" dirty="0"/>
              <a:t>questions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04875" y="1002029"/>
            <a:ext cx="6643370" cy="337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410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peak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business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season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revenue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ADR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(Average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daily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rate)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rooms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Meal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Consumption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Waiting</a:t>
            </a:r>
            <a:r>
              <a:rPr sz="12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</a:t>
            </a:r>
            <a:r>
              <a:rPr sz="12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Country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origin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Distributor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Agent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bookings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Company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wise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Market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Segment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-Booking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cancellation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on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basis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days_in_waiting_list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required_car_parking_spaces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is_repeated_guest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weekdays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booked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910"/>
              </a:lnSpc>
              <a:buSzPct val="150000"/>
              <a:buAutoNum type="arabicPeriod"/>
              <a:tabLst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weekend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nights booked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by distribution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9611" y="739140"/>
            <a:ext cx="2465832" cy="2450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61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EDA</a:t>
            </a:r>
            <a:r>
              <a:rPr sz="1800" spc="-25" dirty="0"/>
              <a:t> </a:t>
            </a:r>
            <a:r>
              <a:rPr sz="1800" dirty="0"/>
              <a:t>(</a:t>
            </a:r>
            <a:r>
              <a:rPr sz="1800" spc="-20" dirty="0"/>
              <a:t> </a:t>
            </a:r>
            <a:r>
              <a:rPr sz="1800" dirty="0"/>
              <a:t>Exploratory</a:t>
            </a:r>
            <a:r>
              <a:rPr sz="1800" spc="-25" dirty="0"/>
              <a:t> </a:t>
            </a:r>
            <a:r>
              <a:rPr sz="1800" spc="-5" dirty="0"/>
              <a:t>Data</a:t>
            </a:r>
            <a:r>
              <a:rPr sz="1800" spc="-10" dirty="0"/>
              <a:t> Analysis)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237615"/>
            <a:ext cx="7018020" cy="106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Mainly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performed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using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Matplotlib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Seaborn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library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following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graph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 plots had been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used: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Bar</a:t>
            </a:r>
            <a:r>
              <a:rPr sz="12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Plot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Pie</a:t>
            </a:r>
            <a:r>
              <a:rPr sz="12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Chart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Line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ox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380441"/>
            <a:ext cx="139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smtClean="0"/>
              <a:t>Conclusion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26212" y="872997"/>
            <a:ext cx="7892415" cy="191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410"/>
              </a:lnSpc>
              <a:buClr>
                <a:srgbClr val="F5FCFF"/>
              </a:buClr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1.City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hotel[61.1%]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having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compared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hotel[38.9%]."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910"/>
              </a:lnSpc>
              <a:buClr>
                <a:srgbClr val="F5FCFF"/>
              </a:buClr>
              <a:buSzPct val="150000"/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2.Overall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May: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August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month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peak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season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business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whereas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November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December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endParaRPr sz="1200">
              <a:latin typeface="Arial MT"/>
              <a:cs typeface="Arial MT"/>
            </a:endParaRPr>
          </a:p>
          <a:p>
            <a:pPr marL="355600">
              <a:lnSpc>
                <a:spcPts val="1250"/>
              </a:lnSpc>
              <a:spcBef>
                <a:spcPts val="9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slack</a:t>
            </a:r>
            <a:r>
              <a:rPr sz="12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seasons.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720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3.Resort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getting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revenue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month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August."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4.City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having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overall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waiting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time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which interpret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crowded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than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Resort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5.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Here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can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see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maximum number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customers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transient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category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near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about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75.1%.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smtClean="0">
                <a:solidFill>
                  <a:srgbClr val="124F5C"/>
                </a:solidFill>
                <a:latin typeface="Arial MT"/>
                <a:cs typeface="Arial MT"/>
              </a:rPr>
              <a:t>6.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Meal wise analysis is done</a:t>
            </a: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7. Breakfast at bed is consumed highest</a:t>
            </a:r>
          </a:p>
          <a:p>
            <a:pPr marL="355600" indent="-342900">
              <a:lnSpc>
                <a:spcPts val="1655"/>
              </a:lnSpc>
              <a:buClr>
                <a:srgbClr val="F5FCFF"/>
              </a:buClr>
              <a:buSzPct val="150000"/>
              <a:buAutoNum type="arabicPeriod" startAt="3"/>
              <a:tabLst>
                <a:tab pos="354965" algn="l"/>
                <a:tab pos="355600" algn="l"/>
              </a:tabLst>
            </a:pPr>
            <a:r>
              <a:rPr sz="1200" smtClean="0">
                <a:solidFill>
                  <a:srgbClr val="124F5C"/>
                </a:solidFill>
                <a:latin typeface="Arial MT"/>
                <a:cs typeface="Arial MT"/>
              </a:rPr>
              <a:t>8.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visit from country </a:t>
            </a:r>
            <a:r>
              <a:rPr lang="en-US" sz="1200" dirty="0" err="1" smtClean="0">
                <a:solidFill>
                  <a:srgbClr val="124F5C"/>
                </a:solidFill>
                <a:latin typeface="Arial MT"/>
                <a:cs typeface="Arial MT"/>
              </a:rPr>
              <a:t>Prt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 is </a:t>
            </a:r>
            <a:r>
              <a:rPr lang="en-US" sz="1200" dirty="0" err="1" smtClean="0">
                <a:solidFill>
                  <a:srgbClr val="124F5C"/>
                </a:solidFill>
                <a:latin typeface="Arial MT"/>
                <a:cs typeface="Arial MT"/>
              </a:rPr>
              <a:t>maimum</a:t>
            </a:r>
            <a:r>
              <a:rPr lang="en-US" sz="1200" dirty="0" smtClean="0">
                <a:solidFill>
                  <a:srgbClr val="124F5C"/>
                </a:solidFill>
                <a:latin typeface="Arial MT"/>
                <a:cs typeface="Arial MT"/>
              </a:rPr>
              <a:t> from the last graph</a:t>
            </a:r>
            <a:endParaRPr lang="en-US" sz="1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Challen</a:t>
            </a:r>
            <a:r>
              <a:rPr sz="1800" dirty="0"/>
              <a:t>g</a:t>
            </a:r>
            <a:r>
              <a:rPr sz="1800" spc="-5" dirty="0"/>
              <a:t>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098041"/>
            <a:ext cx="371602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contains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duplications.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Against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few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having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lot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Null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Few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wrong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datatype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format.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288" y="2652522"/>
            <a:ext cx="2618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00000"/>
                </a:solidFill>
              </a:rPr>
              <a:t>Thank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81915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GIT HUB LINK- EDA ON HOTEL BOOKING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200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Activity</a:t>
            </a:r>
            <a:r>
              <a:rPr sz="1800" dirty="0"/>
              <a:t> Work</a:t>
            </a:r>
            <a:r>
              <a:rPr sz="1800" spc="-35" dirty="0"/>
              <a:t> </a:t>
            </a:r>
            <a:r>
              <a:rPr sz="1800" spc="-5" dirty="0"/>
              <a:t>flow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04850" y="1209929"/>
            <a:ext cx="7931150" cy="2971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202020"/>
              </a:buClr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Collection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understanding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problem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will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 going through each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 and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do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logical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about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their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meaning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 importance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 this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problem.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cleaning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manipulation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We'll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clean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 dataset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handle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missing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outliers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 categorical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Test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assumptions.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We'll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check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if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our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meets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assumptions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most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multivariate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techniques.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54965" marR="3901440" indent="-354965">
              <a:lnSpc>
                <a:spcPct val="114999"/>
              </a:lnSpc>
              <a:spcBef>
                <a:spcPts val="5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EDA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(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Exploratory Data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Analysis)</a:t>
            </a:r>
            <a:r>
              <a:rPr sz="120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visualization </a:t>
            </a:r>
            <a:r>
              <a:rPr sz="1200" b="1" spc="-3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Univariate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are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analyzing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only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one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</a:t>
            </a:r>
            <a:endParaRPr sz="1200">
              <a:latin typeface="Arial MT"/>
              <a:cs typeface="Arial MT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Bivariate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comparing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two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 study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their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relationship</a:t>
            </a:r>
            <a:endParaRPr sz="1200">
              <a:latin typeface="Arial MT"/>
              <a:cs typeface="Arial MT"/>
            </a:endParaRPr>
          </a:p>
          <a:p>
            <a:pPr marL="812165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Multivariate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Same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 Bivariate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analysis but only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comparing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than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two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1592" y="2747772"/>
            <a:ext cx="1944624" cy="145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9450" y="1146175"/>
          <a:ext cx="7172960" cy="3327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9365"/>
                <a:gridCol w="4633595"/>
              </a:tblGrid>
              <a:tr h="220979">
                <a:tc>
                  <a:txBody>
                    <a:bodyPr/>
                    <a:lstStyle/>
                    <a:p>
                      <a:pPr marL="7620">
                        <a:lnSpc>
                          <a:spcPts val="162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5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City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Resort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hotel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5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is_canceled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indicating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cancelled</a:t>
                      </a:r>
                      <a:r>
                        <a:rPr sz="1100" spc="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canelled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(0)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10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lead_time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difference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booking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actual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arrival_date_year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Year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arrival_date_month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Month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arrival_date_week_number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Week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year 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arrival_date_day_of_month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day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arrival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stays_in_weekend_nights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weekends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night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stays_in_week_nights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week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nights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adults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adults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children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children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babies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babies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meal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meal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85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country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customers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country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origin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market_segment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Market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segment</a:t>
                      </a:r>
                      <a:r>
                        <a:rPr sz="1100" spc="-6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distribution_channel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channel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620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is_repeated_guest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repeated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guest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no(0)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90550" y="517905"/>
            <a:ext cx="529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Collection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understanding dataset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7905"/>
            <a:ext cx="529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Collection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understanding dataset</a:t>
            </a:r>
            <a:r>
              <a:rPr sz="1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8025" y="1146175"/>
          <a:ext cx="6950709" cy="3350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625"/>
                <a:gridCol w="4490084"/>
              </a:tblGrid>
              <a:tr h="220852">
                <a:tc>
                  <a:txBody>
                    <a:bodyPr/>
                    <a:lstStyle/>
                    <a:p>
                      <a:pPr marL="6985">
                        <a:lnSpc>
                          <a:spcPts val="162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14"/>
                        </a:lnSpc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42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previous_cancellations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55244">
                        <a:lnSpc>
                          <a:spcPts val="132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bookings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those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cancelled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spc="-29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42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25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previous_bookings_not_canceled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442595">
                        <a:lnSpc>
                          <a:spcPts val="132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previous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bookings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cancelled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spc="-29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reserved_room_type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reserved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room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132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assigned_room_type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assigned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room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342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245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booking_changes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168910">
                        <a:lnSpc>
                          <a:spcPts val="132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changes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made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100" spc="-6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moment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was </a:t>
                      </a:r>
                      <a:r>
                        <a:rPr sz="1100" spc="-29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entered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till</a:t>
                      </a:r>
                      <a:r>
                        <a:rPr sz="11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or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cancellation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deposit_type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deposit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refundable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non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refundable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agent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travel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agent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made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132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days_in_waiting_list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days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the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booking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was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waiting</a:t>
                      </a:r>
                      <a:r>
                        <a:rPr sz="1100" spc="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customer_type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contract,group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0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adr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Average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daily</a:t>
                      </a:r>
                      <a:r>
                        <a:rPr sz="11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56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required_car_parking_spaces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required</a:t>
                      </a:r>
                      <a:r>
                        <a:rPr sz="11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car</a:t>
                      </a:r>
                      <a:r>
                        <a:rPr sz="11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parking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spaces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31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total_of_special_requests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1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special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request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31">
                <a:tc>
                  <a:txBody>
                    <a:bodyPr/>
                    <a:lstStyle/>
                    <a:p>
                      <a:pPr marL="6985">
                        <a:lnSpc>
                          <a:spcPts val="124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reservation_status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reservation</a:t>
                      </a:r>
                      <a:r>
                        <a:rPr sz="11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sz="11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status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  <a:tr h="175044">
                <a:tc>
                  <a:txBody>
                    <a:bodyPr/>
                    <a:lstStyle/>
                    <a:p>
                      <a:pPr marL="6985">
                        <a:lnSpc>
                          <a:spcPts val="124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reservation_status_date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100" spc="-4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r>
                        <a:rPr sz="1100" spc="-4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60629"/>
            <a:ext cx="3085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Dataset</a:t>
            </a:r>
            <a:r>
              <a:rPr sz="1800" spc="-5" dirty="0"/>
              <a:t> </a:t>
            </a:r>
            <a:r>
              <a:rPr sz="1800" dirty="0"/>
              <a:t>Input</a:t>
            </a:r>
            <a:r>
              <a:rPr sz="1800" spc="-25" dirty="0"/>
              <a:t> </a:t>
            </a:r>
            <a:r>
              <a:rPr sz="1800" dirty="0"/>
              <a:t>data</a:t>
            </a:r>
            <a:r>
              <a:rPr sz="1800" spc="-20" dirty="0"/>
              <a:t> </a:t>
            </a:r>
            <a:r>
              <a:rPr sz="1800" spc="-5" dirty="0"/>
              <a:t>summary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300164" y="2413952"/>
            <a:ext cx="1678305" cy="570230"/>
            <a:chOff x="300164" y="2413952"/>
            <a:chExt cx="1678305" cy="570230"/>
          </a:xfrm>
        </p:grpSpPr>
        <p:sp>
          <p:nvSpPr>
            <p:cNvPr id="4" name="object 4"/>
            <p:cNvSpPr/>
            <p:nvPr/>
          </p:nvSpPr>
          <p:spPr>
            <a:xfrm>
              <a:off x="313182" y="2426969"/>
              <a:ext cx="1652270" cy="544195"/>
            </a:xfrm>
            <a:custGeom>
              <a:avLst/>
              <a:gdLst/>
              <a:ahLst/>
              <a:cxnLst/>
              <a:rect l="l" t="t" r="r" b="b"/>
              <a:pathLst>
                <a:path w="1652270" h="544194">
                  <a:moveTo>
                    <a:pt x="1597660" y="0"/>
                  </a:moveTo>
                  <a:lnTo>
                    <a:pt x="54406" y="0"/>
                  </a:lnTo>
                  <a:lnTo>
                    <a:pt x="33229" y="4278"/>
                  </a:lnTo>
                  <a:lnTo>
                    <a:pt x="15935" y="15938"/>
                  </a:lnTo>
                  <a:lnTo>
                    <a:pt x="4275" y="33218"/>
                  </a:lnTo>
                  <a:lnTo>
                    <a:pt x="0" y="54356"/>
                  </a:lnTo>
                  <a:lnTo>
                    <a:pt x="0" y="489712"/>
                  </a:lnTo>
                  <a:lnTo>
                    <a:pt x="4275" y="510849"/>
                  </a:lnTo>
                  <a:lnTo>
                    <a:pt x="15935" y="528129"/>
                  </a:lnTo>
                  <a:lnTo>
                    <a:pt x="33229" y="539789"/>
                  </a:lnTo>
                  <a:lnTo>
                    <a:pt x="54406" y="544068"/>
                  </a:lnTo>
                  <a:lnTo>
                    <a:pt x="1597660" y="544068"/>
                  </a:lnTo>
                  <a:lnTo>
                    <a:pt x="1618797" y="539789"/>
                  </a:lnTo>
                  <a:lnTo>
                    <a:pt x="1636077" y="528129"/>
                  </a:lnTo>
                  <a:lnTo>
                    <a:pt x="1647737" y="510849"/>
                  </a:lnTo>
                  <a:lnTo>
                    <a:pt x="1652016" y="489712"/>
                  </a:lnTo>
                  <a:lnTo>
                    <a:pt x="1652016" y="54356"/>
                  </a:lnTo>
                  <a:lnTo>
                    <a:pt x="1647737" y="33218"/>
                  </a:lnTo>
                  <a:lnTo>
                    <a:pt x="1636077" y="15938"/>
                  </a:lnTo>
                  <a:lnTo>
                    <a:pt x="1618797" y="4278"/>
                  </a:lnTo>
                  <a:lnTo>
                    <a:pt x="159766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182" y="2426969"/>
              <a:ext cx="1652270" cy="544195"/>
            </a:xfrm>
            <a:custGeom>
              <a:avLst/>
              <a:gdLst/>
              <a:ahLst/>
              <a:cxnLst/>
              <a:rect l="l" t="t" r="r" b="b"/>
              <a:pathLst>
                <a:path w="1652270" h="544194">
                  <a:moveTo>
                    <a:pt x="0" y="54356"/>
                  </a:moveTo>
                  <a:lnTo>
                    <a:pt x="4275" y="33218"/>
                  </a:lnTo>
                  <a:lnTo>
                    <a:pt x="15935" y="15938"/>
                  </a:lnTo>
                  <a:lnTo>
                    <a:pt x="33229" y="4278"/>
                  </a:lnTo>
                  <a:lnTo>
                    <a:pt x="54406" y="0"/>
                  </a:lnTo>
                  <a:lnTo>
                    <a:pt x="1597660" y="0"/>
                  </a:lnTo>
                  <a:lnTo>
                    <a:pt x="1618797" y="4278"/>
                  </a:lnTo>
                  <a:lnTo>
                    <a:pt x="1636077" y="15938"/>
                  </a:lnTo>
                  <a:lnTo>
                    <a:pt x="1647737" y="33218"/>
                  </a:lnTo>
                  <a:lnTo>
                    <a:pt x="1652016" y="54356"/>
                  </a:lnTo>
                  <a:lnTo>
                    <a:pt x="1652016" y="489712"/>
                  </a:lnTo>
                  <a:lnTo>
                    <a:pt x="1647737" y="510849"/>
                  </a:lnTo>
                  <a:lnTo>
                    <a:pt x="1636077" y="528129"/>
                  </a:lnTo>
                  <a:lnTo>
                    <a:pt x="1618797" y="539789"/>
                  </a:lnTo>
                  <a:lnTo>
                    <a:pt x="1597660" y="544068"/>
                  </a:lnTo>
                  <a:lnTo>
                    <a:pt x="54406" y="544068"/>
                  </a:lnTo>
                  <a:lnTo>
                    <a:pt x="33229" y="539789"/>
                  </a:lnTo>
                  <a:lnTo>
                    <a:pt x="15935" y="528129"/>
                  </a:lnTo>
                  <a:lnTo>
                    <a:pt x="4275" y="510849"/>
                  </a:lnTo>
                  <a:lnTo>
                    <a:pt x="0" y="489712"/>
                  </a:lnTo>
                  <a:lnTo>
                    <a:pt x="0" y="54356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3748" y="2470531"/>
            <a:ext cx="1229995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2735" marR="5080" indent="-280670">
              <a:lnSpc>
                <a:spcPts val="145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b="1" spc="-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Booking </a:t>
            </a:r>
            <a:r>
              <a:rPr sz="1400" b="1" spc="-3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1354" y="1513268"/>
            <a:ext cx="6813550" cy="1198245"/>
            <a:chOff x="1951354" y="1513268"/>
            <a:chExt cx="6813550" cy="1198245"/>
          </a:xfrm>
        </p:grpSpPr>
        <p:sp>
          <p:nvSpPr>
            <p:cNvPr id="8" name="object 8"/>
            <p:cNvSpPr/>
            <p:nvPr/>
          </p:nvSpPr>
          <p:spPr>
            <a:xfrm>
              <a:off x="1964054" y="1921255"/>
              <a:ext cx="443865" cy="777240"/>
            </a:xfrm>
            <a:custGeom>
              <a:avLst/>
              <a:gdLst/>
              <a:ahLst/>
              <a:cxnLst/>
              <a:rect l="l" t="t" r="r" b="b"/>
              <a:pathLst>
                <a:path w="443864" h="777239">
                  <a:moveTo>
                    <a:pt x="0" y="777113"/>
                  </a:moveTo>
                  <a:lnTo>
                    <a:pt x="443738" y="0"/>
                  </a:lnTo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8681" y="1526285"/>
              <a:ext cx="6343015" cy="791210"/>
            </a:xfrm>
            <a:custGeom>
              <a:avLst/>
              <a:gdLst/>
              <a:ahLst/>
              <a:cxnLst/>
              <a:rect l="l" t="t" r="r" b="b"/>
              <a:pathLst>
                <a:path w="6343015" h="791210">
                  <a:moveTo>
                    <a:pt x="6263767" y="0"/>
                  </a:moveTo>
                  <a:lnTo>
                    <a:pt x="79120" y="0"/>
                  </a:lnTo>
                  <a:lnTo>
                    <a:pt x="48327" y="6219"/>
                  </a:lnTo>
                  <a:lnTo>
                    <a:pt x="23177" y="23177"/>
                  </a:lnTo>
                  <a:lnTo>
                    <a:pt x="6219" y="48327"/>
                  </a:lnTo>
                  <a:lnTo>
                    <a:pt x="0" y="79121"/>
                  </a:lnTo>
                  <a:lnTo>
                    <a:pt x="0" y="711834"/>
                  </a:lnTo>
                  <a:lnTo>
                    <a:pt x="6219" y="742628"/>
                  </a:lnTo>
                  <a:lnTo>
                    <a:pt x="23177" y="767778"/>
                  </a:lnTo>
                  <a:lnTo>
                    <a:pt x="48327" y="784736"/>
                  </a:lnTo>
                  <a:lnTo>
                    <a:pt x="79120" y="790956"/>
                  </a:lnTo>
                  <a:lnTo>
                    <a:pt x="6263767" y="790956"/>
                  </a:lnTo>
                  <a:lnTo>
                    <a:pt x="6294560" y="784736"/>
                  </a:lnTo>
                  <a:lnTo>
                    <a:pt x="6319710" y="767778"/>
                  </a:lnTo>
                  <a:lnTo>
                    <a:pt x="6336668" y="742628"/>
                  </a:lnTo>
                  <a:lnTo>
                    <a:pt x="6342888" y="711834"/>
                  </a:lnTo>
                  <a:lnTo>
                    <a:pt x="6342888" y="79121"/>
                  </a:lnTo>
                  <a:lnTo>
                    <a:pt x="6336668" y="48327"/>
                  </a:lnTo>
                  <a:lnTo>
                    <a:pt x="6319710" y="23177"/>
                  </a:lnTo>
                  <a:lnTo>
                    <a:pt x="6294560" y="6219"/>
                  </a:lnTo>
                  <a:lnTo>
                    <a:pt x="6263767" y="0"/>
                  </a:lnTo>
                  <a:close/>
                </a:path>
              </a:pathLst>
            </a:custGeom>
            <a:solidFill>
              <a:srgbClr val="E3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8681" y="1526285"/>
              <a:ext cx="6343015" cy="791210"/>
            </a:xfrm>
            <a:custGeom>
              <a:avLst/>
              <a:gdLst/>
              <a:ahLst/>
              <a:cxnLst/>
              <a:rect l="l" t="t" r="r" b="b"/>
              <a:pathLst>
                <a:path w="6343015" h="791210">
                  <a:moveTo>
                    <a:pt x="0" y="79121"/>
                  </a:moveTo>
                  <a:lnTo>
                    <a:pt x="6219" y="48327"/>
                  </a:lnTo>
                  <a:lnTo>
                    <a:pt x="23177" y="23177"/>
                  </a:lnTo>
                  <a:lnTo>
                    <a:pt x="48327" y="6219"/>
                  </a:lnTo>
                  <a:lnTo>
                    <a:pt x="79120" y="0"/>
                  </a:lnTo>
                  <a:lnTo>
                    <a:pt x="6263767" y="0"/>
                  </a:lnTo>
                  <a:lnTo>
                    <a:pt x="6294560" y="6219"/>
                  </a:lnTo>
                  <a:lnTo>
                    <a:pt x="6319710" y="23177"/>
                  </a:lnTo>
                  <a:lnTo>
                    <a:pt x="6336668" y="48327"/>
                  </a:lnTo>
                  <a:lnTo>
                    <a:pt x="6342888" y="79121"/>
                  </a:lnTo>
                  <a:lnTo>
                    <a:pt x="6342888" y="711834"/>
                  </a:lnTo>
                  <a:lnTo>
                    <a:pt x="6336668" y="742628"/>
                  </a:lnTo>
                  <a:lnTo>
                    <a:pt x="6319710" y="767778"/>
                  </a:lnTo>
                  <a:lnTo>
                    <a:pt x="6294560" y="784736"/>
                  </a:lnTo>
                  <a:lnTo>
                    <a:pt x="6263767" y="790956"/>
                  </a:lnTo>
                  <a:lnTo>
                    <a:pt x="79120" y="790956"/>
                  </a:lnTo>
                  <a:lnTo>
                    <a:pt x="48327" y="784736"/>
                  </a:lnTo>
                  <a:lnTo>
                    <a:pt x="23177" y="767778"/>
                  </a:lnTo>
                  <a:lnTo>
                    <a:pt x="6219" y="742628"/>
                  </a:lnTo>
                  <a:lnTo>
                    <a:pt x="0" y="711834"/>
                  </a:lnTo>
                  <a:lnTo>
                    <a:pt x="0" y="79121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62554" y="1498853"/>
            <a:ext cx="5831840" cy="780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Numeric</a:t>
            </a:r>
            <a:endParaRPr sz="1200">
              <a:latin typeface="Arial"/>
              <a:cs typeface="Arial"/>
            </a:endParaRPr>
          </a:p>
          <a:p>
            <a:pPr marL="12065" marR="5080" algn="ctr">
              <a:lnSpc>
                <a:spcPct val="86300"/>
              </a:lnSpc>
              <a:spcBef>
                <a:spcPts val="484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lead_time,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arrival_date_year,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arrival_date_week_number,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arrival_date_day_of_month, </a:t>
            </a:r>
            <a:r>
              <a:rPr sz="1200" spc="-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stays_in_weekend_nights,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stays_in_week_nights,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adults,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children, babies,</a:t>
            </a:r>
            <a:r>
              <a:rPr sz="12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adr, 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required_car_parking_spaces,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total_of_special_requests,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1354" y="2386520"/>
            <a:ext cx="6758940" cy="815975"/>
            <a:chOff x="1951354" y="2386520"/>
            <a:chExt cx="6758940" cy="815975"/>
          </a:xfrm>
        </p:grpSpPr>
        <p:sp>
          <p:nvSpPr>
            <p:cNvPr id="13" name="object 13"/>
            <p:cNvSpPr/>
            <p:nvPr/>
          </p:nvSpPr>
          <p:spPr>
            <a:xfrm>
              <a:off x="1964054" y="2698368"/>
              <a:ext cx="443865" cy="95250"/>
            </a:xfrm>
            <a:custGeom>
              <a:avLst/>
              <a:gdLst/>
              <a:ahLst/>
              <a:cxnLst/>
              <a:rect l="l" t="t" r="r" b="b"/>
              <a:pathLst>
                <a:path w="443864" h="95250">
                  <a:moveTo>
                    <a:pt x="0" y="0"/>
                  </a:moveTo>
                  <a:lnTo>
                    <a:pt x="443738" y="94868"/>
                  </a:lnTo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8681" y="2399537"/>
              <a:ext cx="6288405" cy="789940"/>
            </a:xfrm>
            <a:custGeom>
              <a:avLst/>
              <a:gdLst/>
              <a:ahLst/>
              <a:cxnLst/>
              <a:rect l="l" t="t" r="r" b="b"/>
              <a:pathLst>
                <a:path w="6288405" h="789939">
                  <a:moveTo>
                    <a:pt x="6209030" y="0"/>
                  </a:moveTo>
                  <a:lnTo>
                    <a:pt x="78993" y="0"/>
                  </a:lnTo>
                  <a:lnTo>
                    <a:pt x="48220" y="6199"/>
                  </a:lnTo>
                  <a:lnTo>
                    <a:pt x="23113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710438"/>
                  </a:lnTo>
                  <a:lnTo>
                    <a:pt x="6199" y="741211"/>
                  </a:lnTo>
                  <a:lnTo>
                    <a:pt x="23113" y="766318"/>
                  </a:lnTo>
                  <a:lnTo>
                    <a:pt x="48220" y="783232"/>
                  </a:lnTo>
                  <a:lnTo>
                    <a:pt x="78993" y="789432"/>
                  </a:lnTo>
                  <a:lnTo>
                    <a:pt x="6209030" y="789432"/>
                  </a:lnTo>
                  <a:lnTo>
                    <a:pt x="6239803" y="783232"/>
                  </a:lnTo>
                  <a:lnTo>
                    <a:pt x="6264910" y="766318"/>
                  </a:lnTo>
                  <a:lnTo>
                    <a:pt x="6281824" y="741211"/>
                  </a:lnTo>
                  <a:lnTo>
                    <a:pt x="6288024" y="710438"/>
                  </a:lnTo>
                  <a:lnTo>
                    <a:pt x="6288024" y="78993"/>
                  </a:lnTo>
                  <a:lnTo>
                    <a:pt x="6281824" y="48220"/>
                  </a:lnTo>
                  <a:lnTo>
                    <a:pt x="6264910" y="23113"/>
                  </a:lnTo>
                  <a:lnTo>
                    <a:pt x="6239803" y="6199"/>
                  </a:lnTo>
                  <a:lnTo>
                    <a:pt x="6209030" y="0"/>
                  </a:lnTo>
                  <a:close/>
                </a:path>
              </a:pathLst>
            </a:custGeom>
            <a:solidFill>
              <a:srgbClr val="E3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8681" y="2399537"/>
              <a:ext cx="6288405" cy="789940"/>
            </a:xfrm>
            <a:custGeom>
              <a:avLst/>
              <a:gdLst/>
              <a:ahLst/>
              <a:cxnLst/>
              <a:rect l="l" t="t" r="r" b="b"/>
              <a:pathLst>
                <a:path w="6288405" h="789939">
                  <a:moveTo>
                    <a:pt x="0" y="78993"/>
                  </a:moveTo>
                  <a:lnTo>
                    <a:pt x="6199" y="48220"/>
                  </a:lnTo>
                  <a:lnTo>
                    <a:pt x="23113" y="23113"/>
                  </a:lnTo>
                  <a:lnTo>
                    <a:pt x="48220" y="6199"/>
                  </a:lnTo>
                  <a:lnTo>
                    <a:pt x="78993" y="0"/>
                  </a:lnTo>
                  <a:lnTo>
                    <a:pt x="6209030" y="0"/>
                  </a:lnTo>
                  <a:lnTo>
                    <a:pt x="6239803" y="6199"/>
                  </a:lnTo>
                  <a:lnTo>
                    <a:pt x="6264910" y="23113"/>
                  </a:lnTo>
                  <a:lnTo>
                    <a:pt x="6281824" y="48220"/>
                  </a:lnTo>
                  <a:lnTo>
                    <a:pt x="6288024" y="78993"/>
                  </a:lnTo>
                  <a:lnTo>
                    <a:pt x="6288024" y="710438"/>
                  </a:lnTo>
                  <a:lnTo>
                    <a:pt x="6281824" y="741211"/>
                  </a:lnTo>
                  <a:lnTo>
                    <a:pt x="6264910" y="766318"/>
                  </a:lnTo>
                  <a:lnTo>
                    <a:pt x="6239803" y="783232"/>
                  </a:lnTo>
                  <a:lnTo>
                    <a:pt x="6209030" y="789432"/>
                  </a:lnTo>
                  <a:lnTo>
                    <a:pt x="78993" y="789432"/>
                  </a:lnTo>
                  <a:lnTo>
                    <a:pt x="48220" y="783232"/>
                  </a:lnTo>
                  <a:lnTo>
                    <a:pt x="23113" y="766318"/>
                  </a:lnTo>
                  <a:lnTo>
                    <a:pt x="6199" y="741211"/>
                  </a:lnTo>
                  <a:lnTo>
                    <a:pt x="0" y="710438"/>
                  </a:lnTo>
                  <a:lnTo>
                    <a:pt x="0" y="78993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65701" y="2529077"/>
            <a:ext cx="217233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Binary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is_canceled,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is_repeated_guest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1354" y="2685669"/>
            <a:ext cx="6795134" cy="1388110"/>
            <a:chOff x="1951354" y="2685669"/>
            <a:chExt cx="6795134" cy="1388110"/>
          </a:xfrm>
        </p:grpSpPr>
        <p:sp>
          <p:nvSpPr>
            <p:cNvPr id="18" name="object 18"/>
            <p:cNvSpPr/>
            <p:nvPr/>
          </p:nvSpPr>
          <p:spPr>
            <a:xfrm>
              <a:off x="1964054" y="2698369"/>
              <a:ext cx="443865" cy="967105"/>
            </a:xfrm>
            <a:custGeom>
              <a:avLst/>
              <a:gdLst/>
              <a:ahLst/>
              <a:cxnLst/>
              <a:rect l="l" t="t" r="r" b="b"/>
              <a:pathLst>
                <a:path w="443864" h="967104">
                  <a:moveTo>
                    <a:pt x="0" y="0"/>
                  </a:moveTo>
                  <a:lnTo>
                    <a:pt x="443738" y="966978"/>
                  </a:lnTo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8681" y="3271266"/>
              <a:ext cx="6324600" cy="789940"/>
            </a:xfrm>
            <a:custGeom>
              <a:avLst/>
              <a:gdLst/>
              <a:ahLst/>
              <a:cxnLst/>
              <a:rect l="l" t="t" r="r" b="b"/>
              <a:pathLst>
                <a:path w="6324600" h="789939">
                  <a:moveTo>
                    <a:pt x="6245606" y="0"/>
                  </a:moveTo>
                  <a:lnTo>
                    <a:pt x="78993" y="0"/>
                  </a:lnTo>
                  <a:lnTo>
                    <a:pt x="48220" y="6199"/>
                  </a:lnTo>
                  <a:lnTo>
                    <a:pt x="23113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710488"/>
                  </a:lnTo>
                  <a:lnTo>
                    <a:pt x="6199" y="741217"/>
                  </a:lnTo>
                  <a:lnTo>
                    <a:pt x="23113" y="766310"/>
                  </a:lnTo>
                  <a:lnTo>
                    <a:pt x="48220" y="783228"/>
                  </a:lnTo>
                  <a:lnTo>
                    <a:pt x="78993" y="789431"/>
                  </a:lnTo>
                  <a:lnTo>
                    <a:pt x="6245606" y="789431"/>
                  </a:lnTo>
                  <a:lnTo>
                    <a:pt x="6276379" y="783228"/>
                  </a:lnTo>
                  <a:lnTo>
                    <a:pt x="6301486" y="766310"/>
                  </a:lnTo>
                  <a:lnTo>
                    <a:pt x="6318400" y="741217"/>
                  </a:lnTo>
                  <a:lnTo>
                    <a:pt x="6324600" y="710488"/>
                  </a:lnTo>
                  <a:lnTo>
                    <a:pt x="6324600" y="78993"/>
                  </a:lnTo>
                  <a:lnTo>
                    <a:pt x="6318400" y="48220"/>
                  </a:lnTo>
                  <a:lnTo>
                    <a:pt x="6301485" y="23113"/>
                  </a:lnTo>
                  <a:lnTo>
                    <a:pt x="6276379" y="6199"/>
                  </a:lnTo>
                  <a:lnTo>
                    <a:pt x="6245606" y="0"/>
                  </a:lnTo>
                  <a:close/>
                </a:path>
              </a:pathLst>
            </a:custGeom>
            <a:solidFill>
              <a:srgbClr val="E3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08681" y="3271266"/>
              <a:ext cx="6324600" cy="789940"/>
            </a:xfrm>
            <a:custGeom>
              <a:avLst/>
              <a:gdLst/>
              <a:ahLst/>
              <a:cxnLst/>
              <a:rect l="l" t="t" r="r" b="b"/>
              <a:pathLst>
                <a:path w="6324600" h="789939">
                  <a:moveTo>
                    <a:pt x="0" y="78993"/>
                  </a:moveTo>
                  <a:lnTo>
                    <a:pt x="6199" y="48220"/>
                  </a:lnTo>
                  <a:lnTo>
                    <a:pt x="23113" y="23113"/>
                  </a:lnTo>
                  <a:lnTo>
                    <a:pt x="48220" y="6199"/>
                  </a:lnTo>
                  <a:lnTo>
                    <a:pt x="78993" y="0"/>
                  </a:lnTo>
                  <a:lnTo>
                    <a:pt x="6245606" y="0"/>
                  </a:lnTo>
                  <a:lnTo>
                    <a:pt x="6276379" y="6199"/>
                  </a:lnTo>
                  <a:lnTo>
                    <a:pt x="6301485" y="23113"/>
                  </a:lnTo>
                  <a:lnTo>
                    <a:pt x="6318400" y="48220"/>
                  </a:lnTo>
                  <a:lnTo>
                    <a:pt x="6324600" y="78993"/>
                  </a:lnTo>
                  <a:lnTo>
                    <a:pt x="6324600" y="710488"/>
                  </a:lnTo>
                  <a:lnTo>
                    <a:pt x="6318400" y="741217"/>
                  </a:lnTo>
                  <a:lnTo>
                    <a:pt x="6301486" y="766310"/>
                  </a:lnTo>
                  <a:lnTo>
                    <a:pt x="6276379" y="783228"/>
                  </a:lnTo>
                  <a:lnTo>
                    <a:pt x="6245606" y="789431"/>
                  </a:lnTo>
                  <a:lnTo>
                    <a:pt x="78993" y="789431"/>
                  </a:lnTo>
                  <a:lnTo>
                    <a:pt x="48220" y="783228"/>
                  </a:lnTo>
                  <a:lnTo>
                    <a:pt x="23113" y="766310"/>
                  </a:lnTo>
                  <a:lnTo>
                    <a:pt x="6199" y="741217"/>
                  </a:lnTo>
                  <a:lnTo>
                    <a:pt x="0" y="710488"/>
                  </a:lnTo>
                  <a:lnTo>
                    <a:pt x="0" y="78993"/>
                  </a:lnTo>
                  <a:close/>
                </a:path>
              </a:pathLst>
            </a:custGeom>
            <a:ln w="25908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37814" y="3322443"/>
            <a:ext cx="5463540" cy="622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Categorical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45"/>
              </a:lnSpc>
              <a:spcBef>
                <a:spcPts val="285"/>
              </a:spcBef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Hotel,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arrival_date_month,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meal,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country,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market_segment,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distribution_channel,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345"/>
              </a:lnSpc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reserved_room_type,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assigned_room_type, deposit_type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529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Data</a:t>
            </a:r>
            <a:r>
              <a:rPr sz="1800" spc="15" dirty="0"/>
              <a:t> </a:t>
            </a:r>
            <a:r>
              <a:rPr sz="1800" spc="-5" dirty="0"/>
              <a:t>Collection</a:t>
            </a:r>
            <a:r>
              <a:rPr sz="1800" spc="-10" dirty="0"/>
              <a:t> </a:t>
            </a:r>
            <a:r>
              <a:rPr sz="1800" dirty="0"/>
              <a:t>and</a:t>
            </a:r>
            <a:r>
              <a:rPr sz="1800" spc="15" dirty="0"/>
              <a:t> </a:t>
            </a:r>
            <a:r>
              <a:rPr sz="1800" spc="-5" dirty="0"/>
              <a:t>understanding dataset</a:t>
            </a:r>
            <a:r>
              <a:rPr sz="1800" spc="15" dirty="0"/>
              <a:t> </a:t>
            </a:r>
            <a:r>
              <a:rPr sz="1800" dirty="0"/>
              <a:t>input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90550" y="1137319"/>
            <a:ext cx="4093210" cy="30867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Prerequisites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355600" indent="-342900">
              <a:lnSpc>
                <a:spcPts val="1435"/>
              </a:lnSpc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Import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Python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libraries.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ts val="1435"/>
              </a:lnSpc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Mount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google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drive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google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colab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SzPct val="15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Authorize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notebook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access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google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drive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files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"/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Understanding dataset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out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total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rows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type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each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continuous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categorical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Find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individual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distribution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Also check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correlation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between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dependent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4911" y="124968"/>
            <a:ext cx="1316736" cy="1322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25422"/>
            <a:ext cx="700532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Extract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unique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each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content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booking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size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: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119390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rows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×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32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Identify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duplicated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rows</a:t>
            </a:r>
            <a:r>
              <a:rPr sz="12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remove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same.</a:t>
            </a:r>
            <a:endParaRPr sz="12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2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size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87396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rows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×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32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Calculate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percentage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null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each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column.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Combine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null_value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null_value_percentage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series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 the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frame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using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‘concat’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method.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Replace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NaN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0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Agent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&amp;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company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Replace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NaN values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their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mean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children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Replace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NaN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2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'others'</a:t>
            </a:r>
            <a:r>
              <a:rPr sz="12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Country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8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Modify</a:t>
            </a:r>
            <a:r>
              <a:rPr sz="12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datatype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float</a:t>
            </a:r>
            <a:r>
              <a:rPr sz="12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int64</a:t>
            </a:r>
            <a:r>
              <a:rPr sz="12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heading</a:t>
            </a:r>
            <a:r>
              <a:rPr sz="12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Agent, Company,</a:t>
            </a:r>
            <a:r>
              <a:rPr sz="12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 MT"/>
                <a:cs typeface="Arial MT"/>
              </a:rPr>
              <a:t>Children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Data</a:t>
            </a:r>
            <a:r>
              <a:rPr sz="1800" spc="-10" dirty="0"/>
              <a:t> </a:t>
            </a:r>
            <a:r>
              <a:rPr sz="1800" spc="-5" dirty="0"/>
              <a:t>cleaning</a:t>
            </a:r>
            <a:r>
              <a:rPr sz="1800" spc="-15" dirty="0"/>
              <a:t> </a:t>
            </a:r>
            <a:r>
              <a:rPr sz="1800" spc="-5" dirty="0"/>
              <a:t>and</a:t>
            </a:r>
            <a:r>
              <a:rPr sz="1800" spc="-20" dirty="0"/>
              <a:t> </a:t>
            </a:r>
            <a:r>
              <a:rPr sz="1800" dirty="0"/>
              <a:t>manipulation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</TotalTime>
  <Words>2174</Words>
  <Application>Microsoft Office PowerPoint</Application>
  <PresentationFormat>On-screen Show (16:9)</PresentationFormat>
  <Paragraphs>450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                   Capstone Project 1</vt:lpstr>
      <vt:lpstr>Dataset input and problem Statement</vt:lpstr>
      <vt:lpstr>Objective – key questions</vt:lpstr>
      <vt:lpstr>Activity Work flow</vt:lpstr>
      <vt:lpstr>Slide 5</vt:lpstr>
      <vt:lpstr>Slide 6</vt:lpstr>
      <vt:lpstr>Dataset Input data summary</vt:lpstr>
      <vt:lpstr>Data Collection and understanding dataset input</vt:lpstr>
      <vt:lpstr>Data cleaning and manipulation</vt:lpstr>
      <vt:lpstr>EDA ( Exploratory Data Analysis)</vt:lpstr>
      <vt:lpstr>EDA ( Exploratory Data Analysis)</vt:lpstr>
      <vt:lpstr>Slide 12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EDA ( Exploratory Data Analysis)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Sujata Jadhav</dc:creator>
  <cp:lastModifiedBy>Admin</cp:lastModifiedBy>
  <cp:revision>14</cp:revision>
  <dcterms:created xsi:type="dcterms:W3CDTF">2022-12-04T12:25:49Z</dcterms:created>
  <dcterms:modified xsi:type="dcterms:W3CDTF">2022-12-11T05:39:30Z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2022-12-04T00:00:00Z</vt:filetime>
  </property>
</Properties>
</file>