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6" r:id="rId4"/>
    <p:sldId id="264" r:id="rId5"/>
    <p:sldId id="266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8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AE7A-F1A5-4C35-B1A9-17DB26A56DF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63D7-22C8-4BC6-9AFD-CAE94692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551877"/>
            <a:ext cx="2420937" cy="393864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Ultraviolet Light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Time: ___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Run throughout the procedure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Infrared Light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Time: ___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Run throughout the procedure</a:t>
            </a: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90" y="1827672"/>
            <a:ext cx="12025309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42775" y="2200797"/>
            <a:ext cx="2806410" cy="424176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Air temp: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Relative humidity: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Input: V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 AC frequency: Hz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Cooling fan status: Running/Stopped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Door status: Closed/Open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0" y="1420681"/>
            <a:ext cx="12025309" cy="33550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90" y="1805878"/>
            <a:ext cx="2064730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Procedures Library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876" y="712116"/>
            <a:ext cx="12025309" cy="68928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73596" y="1798214"/>
            <a:ext cx="1475589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74171" y="1798214"/>
            <a:ext cx="147558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Plot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02319" y="1814044"/>
            <a:ext cx="1826935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Procedures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37625" y="2993625"/>
            <a:ext cx="6805150" cy="2833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Estimated total runtime: 32 minutes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99587" y="3461375"/>
            <a:ext cx="956530" cy="823161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(10s)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2925" y="3468806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CV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68351" y="3461577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UV Light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(15m)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94202" y="4403076"/>
            <a:ext cx="2834313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IR Lights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22742" y="3462714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90" y="704225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UV Light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7437" y="700130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LED Light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75958" y="695799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IR Light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94202" y="3470799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43938" y="1798214"/>
            <a:ext cx="930233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30" y="2201637"/>
            <a:ext cx="2373707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Lights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65643" y="2195843"/>
            <a:ext cx="6751006" cy="731520"/>
            <a:chOff x="360705" y="1633585"/>
            <a:chExt cx="6751006" cy="731520"/>
          </a:xfrm>
        </p:grpSpPr>
        <p:sp>
          <p:nvSpPr>
            <p:cNvPr id="42" name="Rectangle 41"/>
            <p:cNvSpPr/>
            <p:nvPr/>
          </p:nvSpPr>
          <p:spPr>
            <a:xfrm>
              <a:off x="360705" y="1633585"/>
              <a:ext cx="6751006" cy="73152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5457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96293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PAUSE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60068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29624" y="1646936"/>
              <a:ext cx="1011255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RESUME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9366825" y="1798214"/>
            <a:ext cx="1278932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91" t="14303" r="17610" b="20113"/>
          <a:stretch/>
        </p:blipFill>
        <p:spPr>
          <a:xfrm>
            <a:off x="1204517" y="5516716"/>
            <a:ext cx="248915" cy="24623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/>
          <a:srcRect l="16091" t="14303" r="17610" b="20113"/>
          <a:stretch/>
        </p:blipFill>
        <p:spPr>
          <a:xfrm>
            <a:off x="1326728" y="4320908"/>
            <a:ext cx="248915" cy="246233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671792" y="3988268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824237" y="1811551"/>
            <a:ext cx="256313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defined Procedures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64288" y="6193119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ADD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l="16091" t="14303" r="17610" b="20113"/>
          <a:stretch/>
        </p:blipFill>
        <p:spPr>
          <a:xfrm>
            <a:off x="1061435" y="3788063"/>
            <a:ext cx="248915" cy="24623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/>
          <a:srcRect l="16091" t="14303" r="17610" b="20113"/>
          <a:stretch/>
        </p:blipFill>
        <p:spPr>
          <a:xfrm>
            <a:off x="1451185" y="2607638"/>
            <a:ext cx="248915" cy="246233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0" y="0"/>
            <a:ext cx="12081166" cy="659699"/>
            <a:chOff x="0" y="40568"/>
            <a:chExt cx="12081166" cy="659699"/>
          </a:xfrm>
        </p:grpSpPr>
        <p:grpSp>
          <p:nvGrpSpPr>
            <p:cNvPr id="67" name="Group 66"/>
            <p:cNvGrpSpPr/>
            <p:nvPr/>
          </p:nvGrpSpPr>
          <p:grpSpPr>
            <a:xfrm>
              <a:off x="23876" y="40568"/>
              <a:ext cx="12057290" cy="340384"/>
              <a:chOff x="252476" y="-25887"/>
              <a:chExt cx="12057290" cy="353983"/>
            </a:xfrm>
          </p:grpSpPr>
          <p:pic>
            <p:nvPicPr>
              <p:cNvPr id="78" name="Picture 2" descr="Get Rid of White Title-bar in Windows 10 - A Complete Tutorial"/>
              <p:cNvPicPr>
                <a:picLocks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929"/>
              <a:stretch/>
            </p:blipFill>
            <p:spPr bwMode="auto">
              <a:xfrm>
                <a:off x="252476" y="-25887"/>
                <a:ext cx="12057290" cy="353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260362" y="9475"/>
                <a:ext cx="2354837" cy="279774"/>
              </a:xfrm>
              <a:prstGeom prst="rect">
                <a:avLst/>
              </a:prstGeom>
              <a:solidFill>
                <a:srgbClr val="69B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Machine</a:t>
                </a: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0" y="378171"/>
              <a:ext cx="12025309" cy="32209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File   Edit  </a:t>
              </a:r>
              <a:r>
                <a:rPr lang="en-US" b="1" dirty="0" err="1">
                  <a:solidFill>
                    <a:schemeClr val="tx1"/>
                  </a:solidFill>
                </a:rPr>
                <a:t>Graphplot</a:t>
              </a:r>
              <a:r>
                <a:rPr lang="en-US" b="1" dirty="0">
                  <a:solidFill>
                    <a:schemeClr val="tx1"/>
                  </a:solidFill>
                </a:rPr>
                <a:t>   Math   Tools   Help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4"/>
            <a:srcRect l="850" t="5182" r="65382" b="78117"/>
            <a:stretch/>
          </p:blipFill>
          <p:spPr>
            <a:xfrm>
              <a:off x="4389372" y="392755"/>
              <a:ext cx="4716643" cy="2994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0" name="Rectangle 79"/>
          <p:cNvSpPr/>
          <p:nvPr/>
        </p:nvSpPr>
        <p:spPr>
          <a:xfrm>
            <a:off x="23876" y="6490525"/>
            <a:ext cx="12025309" cy="3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87131" y="1411067"/>
            <a:ext cx="1874038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</a:t>
            </a:r>
            <a:r>
              <a:rPr lang="en-US" dirty="0" err="1">
                <a:solidFill>
                  <a:schemeClr val="tx1"/>
                </a:solidFill>
              </a:rPr>
              <a:t>Sonicator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76713" y="1411067"/>
            <a:ext cx="1489443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6291" y="1411067"/>
            <a:ext cx="1503391" cy="335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setup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46587" y="1411067"/>
            <a:ext cx="2486807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Electrochemical module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433394" y="1411067"/>
            <a:ext cx="1227876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Dispenser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661270" y="1411067"/>
            <a:ext cx="1384074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389" y="665965"/>
            <a:ext cx="85904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LED Light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97437" y="665965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UV Light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775958" y="665965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IR Light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434942" y="671001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Sterile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Cycle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98918" y="671001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Exhaust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270965" y="666243"/>
            <a:ext cx="104561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Reaction Container</a:t>
            </a:r>
          </a:p>
        </p:txBody>
      </p:sp>
    </p:spTree>
    <p:extLst>
      <p:ext uri="{BB962C8B-B14F-4D97-AF65-F5344CB8AC3E}">
        <p14:creationId xmlns:p14="http://schemas.microsoft.com/office/powerpoint/2010/main" val="380789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530893"/>
            <a:ext cx="2420937" cy="391499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Selected Library: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Reaction container size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Wait time.:      ______ m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Materials.: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Ag Electrode.: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Solvent.: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90" y="1806688"/>
            <a:ext cx="12025309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42775" y="2179813"/>
            <a:ext cx="2806410" cy="426607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Air temp: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Relative humidity: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Input: V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 AC frequency: Hz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Cooling fan status: Running/Stopped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Exhaust system: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Door status: Closed/Open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28977" y="2227111"/>
            <a:ext cx="6813797" cy="731520"/>
            <a:chOff x="360705" y="1633585"/>
            <a:chExt cx="6751006" cy="731520"/>
          </a:xfrm>
        </p:grpSpPr>
        <p:sp>
          <p:nvSpPr>
            <p:cNvPr id="13" name="Rectangle 12"/>
            <p:cNvSpPr/>
            <p:nvPr/>
          </p:nvSpPr>
          <p:spPr>
            <a:xfrm>
              <a:off x="360705" y="1633585"/>
              <a:ext cx="6751006" cy="73152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35457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96293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PAUSE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60068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9624" y="1646936"/>
              <a:ext cx="1011255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RESUME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8390" y="1399695"/>
            <a:ext cx="12025309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46587" y="1411067"/>
            <a:ext cx="2486807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Electrochemical module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33394" y="1411067"/>
            <a:ext cx="1227876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Dispenser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876" y="691132"/>
            <a:ext cx="12025309" cy="68928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2783" y="1792013"/>
            <a:ext cx="1475589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074131" y="1792013"/>
            <a:ext cx="147558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Plot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37625" y="2972641"/>
            <a:ext cx="6805150" cy="2833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Estimated total runtime: 32 minutes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38113" y="1792013"/>
            <a:ext cx="930233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041" y="2180653"/>
            <a:ext cx="2420935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Preinstalled Libraries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661270" y="1411067"/>
            <a:ext cx="1384074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0" y="-20984"/>
            <a:ext cx="12081166" cy="659699"/>
            <a:chOff x="0" y="40568"/>
            <a:chExt cx="12081166" cy="659699"/>
          </a:xfrm>
        </p:grpSpPr>
        <p:grpSp>
          <p:nvGrpSpPr>
            <p:cNvPr id="55" name="Group 54"/>
            <p:cNvGrpSpPr/>
            <p:nvPr/>
          </p:nvGrpSpPr>
          <p:grpSpPr>
            <a:xfrm>
              <a:off x="23876" y="40568"/>
              <a:ext cx="12057290" cy="340384"/>
              <a:chOff x="252476" y="-25887"/>
              <a:chExt cx="12057290" cy="353983"/>
            </a:xfrm>
          </p:grpSpPr>
          <p:pic>
            <p:nvPicPr>
              <p:cNvPr id="67" name="Picture 2" descr="Get Rid of White Title-bar in Windows 10 - A Complete Tutorial"/>
              <p:cNvPicPr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929"/>
              <a:stretch/>
            </p:blipFill>
            <p:spPr bwMode="auto">
              <a:xfrm>
                <a:off x="252476" y="-25887"/>
                <a:ext cx="12057290" cy="353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260362" y="9475"/>
                <a:ext cx="2354837" cy="279774"/>
              </a:xfrm>
              <a:prstGeom prst="rect">
                <a:avLst/>
              </a:prstGeom>
              <a:solidFill>
                <a:srgbClr val="69B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Machine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0" y="378171"/>
              <a:ext cx="12025309" cy="32209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File   Edit  </a:t>
              </a:r>
              <a:r>
                <a:rPr lang="en-US" b="1" dirty="0" err="1">
                  <a:solidFill>
                    <a:schemeClr val="tx1"/>
                  </a:solidFill>
                </a:rPr>
                <a:t>Graphplot</a:t>
              </a:r>
              <a:r>
                <a:rPr lang="en-US" b="1" dirty="0">
                  <a:solidFill>
                    <a:schemeClr val="tx1"/>
                  </a:solidFill>
                </a:rPr>
                <a:t>   Math   Tools   Help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850" t="5182" r="65382" b="78117"/>
            <a:stretch/>
          </p:blipFill>
          <p:spPr>
            <a:xfrm>
              <a:off x="4389372" y="392755"/>
              <a:ext cx="4716643" cy="2994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3" name="Rectangle 42"/>
          <p:cNvSpPr/>
          <p:nvPr/>
        </p:nvSpPr>
        <p:spPr>
          <a:xfrm>
            <a:off x="23876" y="6490525"/>
            <a:ext cx="12025309" cy="3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390" y="1805878"/>
            <a:ext cx="2064730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Procedures Library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02319" y="1814044"/>
            <a:ext cx="1826935" cy="331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Procedures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24237" y="1811551"/>
            <a:ext cx="256313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defined Procedures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44655"/>
              </p:ext>
            </p:extLst>
          </p:nvPr>
        </p:nvGraphicFramePr>
        <p:xfrm>
          <a:off x="2428975" y="3277134"/>
          <a:ext cx="6805761" cy="318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31">
                  <a:extLst>
                    <a:ext uri="{9D8B030D-6E8A-4147-A177-3AD203B41FA5}">
                      <a16:colId xmlns:a16="http://schemas.microsoft.com/office/drawing/2014/main" val="1476581208"/>
                    </a:ext>
                  </a:extLst>
                </a:gridCol>
                <a:gridCol w="5223737">
                  <a:extLst>
                    <a:ext uri="{9D8B030D-6E8A-4147-A177-3AD203B41FA5}">
                      <a16:colId xmlns:a16="http://schemas.microsoft.com/office/drawing/2014/main" val="373894210"/>
                    </a:ext>
                  </a:extLst>
                </a:gridCol>
                <a:gridCol w="809193">
                  <a:extLst>
                    <a:ext uri="{9D8B030D-6E8A-4147-A177-3AD203B41FA5}">
                      <a16:colId xmlns:a16="http://schemas.microsoft.com/office/drawing/2014/main" val="863420445"/>
                    </a:ext>
                  </a:extLst>
                </a:gridCol>
              </a:tblGrid>
              <a:tr h="346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6393"/>
                  </a:ext>
                </a:extLst>
              </a:tr>
              <a:tr h="523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Silver nanoparticles</a:t>
                      </a:r>
                      <a:r>
                        <a:rPr lang="en-US" sz="1400" baseline="0" dirty="0"/>
                        <a:t> (Ag), APS: ~50 nm, Functionalization: NIL, Morphology: Spherical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04603"/>
                  </a:ext>
                </a:extLst>
              </a:tr>
              <a:tr h="523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Silver nanoparticles</a:t>
                      </a:r>
                      <a:r>
                        <a:rPr lang="en-US" sz="1400" baseline="0" dirty="0"/>
                        <a:t> (Ag) PEG coated, APS: ~50 nm, Functionalization: PEG, Morphology: Spherical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27754"/>
                  </a:ext>
                </a:extLst>
              </a:tr>
              <a:tr h="523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Silver nanoparticles</a:t>
                      </a:r>
                      <a:r>
                        <a:rPr lang="en-US" sz="1400" baseline="0" dirty="0"/>
                        <a:t> (Ag) PVA coated, APS: ~50 nm, Functionalization: PVA, Morphology: Spherical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46085"/>
                  </a:ext>
                </a:extLst>
              </a:tr>
              <a:tr h="523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Iron Oxide Nanoparticles (Fe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/>
                        <a:t>O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baseline="0" dirty="0"/>
                        <a:t>APS: ~25 nm, Functionalization: NIL, Morphology: Spherical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27714"/>
                  </a:ext>
                </a:extLst>
              </a:tr>
              <a:tr h="7392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Nanocomposite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Iron Oxide Nanoparticles (Fe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/>
                        <a:t>O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dirty="0"/>
                        <a:t>) @ MWCNT , </a:t>
                      </a:r>
                      <a:r>
                        <a:rPr lang="en-US" sz="1400" baseline="0" dirty="0"/>
                        <a:t>APS: ~25 nm, Av OD CNT: 20nm, Functionalization: NIL, </a:t>
                      </a:r>
                      <a:r>
                        <a:rPr lang="en-US" sz="1400" dirty="0"/>
                        <a:t>Fe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/>
                        <a:t>O</a:t>
                      </a:r>
                      <a:r>
                        <a:rPr lang="en-US" sz="1400" baseline="-25000" dirty="0"/>
                        <a:t>4 </a:t>
                      </a:r>
                      <a:r>
                        <a:rPr lang="en-US" sz="1400" baseline="0" dirty="0"/>
                        <a:t>Morphology: Spherical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6950"/>
                  </a:ext>
                </a:extLst>
              </a:tr>
            </a:tbl>
          </a:graphicData>
        </a:graphic>
      </p:graphicFrame>
      <p:sp>
        <p:nvSpPr>
          <p:cNvPr id="6" name="AutoShape 4" descr="Information Icon Images – Browse 4,155,557 Stock Photos, Vectors, and Video  | Adob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556" l="2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46" y="3727888"/>
            <a:ext cx="235086" cy="23508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556" l="2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46" y="4311959"/>
            <a:ext cx="235086" cy="23508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556" l="2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46" y="4778487"/>
            <a:ext cx="235086" cy="23508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556" l="2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69" y="5329804"/>
            <a:ext cx="235086" cy="23508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556" l="2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46" y="5962988"/>
            <a:ext cx="235086" cy="23508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1" y="3586457"/>
            <a:ext cx="2046620" cy="39074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1671792" y="6186737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ADD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7"/>
          <a:srcRect l="16091" t="14303" r="17610" b="20113"/>
          <a:stretch/>
        </p:blipFill>
        <p:spPr>
          <a:xfrm>
            <a:off x="1386508" y="5006514"/>
            <a:ext cx="248915" cy="24623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7"/>
          <a:srcRect l="16091" t="14303" r="17610" b="20113"/>
          <a:stretch/>
        </p:blipFill>
        <p:spPr>
          <a:xfrm>
            <a:off x="978782" y="5252747"/>
            <a:ext cx="248915" cy="246233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27304" y="5783293"/>
            <a:ext cx="2301476" cy="2573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Modify Procedure	    v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390" y="704225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UV Light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97437" y="700130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LED Light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75958" y="695799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IR Light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87131" y="1411067"/>
            <a:ext cx="1874038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</a:t>
            </a:r>
            <a:r>
              <a:rPr lang="en-US" dirty="0" err="1">
                <a:solidFill>
                  <a:schemeClr val="tx1"/>
                </a:solidFill>
              </a:rPr>
              <a:t>Sonicator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76713" y="1411067"/>
            <a:ext cx="1489443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6291" y="1411067"/>
            <a:ext cx="1503391" cy="335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setup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389" y="665965"/>
            <a:ext cx="85904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LED Light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97437" y="665965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UV Light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75958" y="665965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IR Light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434942" y="671001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Sterile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Cycle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98918" y="671001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Exhaust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270965" y="666243"/>
            <a:ext cx="104561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Reaction Container</a:t>
            </a:r>
          </a:p>
        </p:txBody>
      </p:sp>
    </p:spTree>
    <p:extLst>
      <p:ext uri="{BB962C8B-B14F-4D97-AF65-F5344CB8AC3E}">
        <p14:creationId xmlns:p14="http://schemas.microsoft.com/office/powerpoint/2010/main" val="171987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530893"/>
            <a:ext cx="2420937" cy="391499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Current temp.: ______ </a:t>
            </a:r>
            <a:r>
              <a:rPr lang="en-US" sz="1600" b="1" baseline="30000" dirty="0" err="1">
                <a:solidFill>
                  <a:schemeClr val="tx1"/>
                </a:solidFill>
              </a:rPr>
              <a:t>o</a:t>
            </a:r>
            <a:r>
              <a:rPr lang="en-US" sz="1600" b="1" dirty="0" err="1">
                <a:solidFill>
                  <a:schemeClr val="tx1"/>
                </a:solidFill>
              </a:rPr>
              <a:t>C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Set temp.:         ______ </a:t>
            </a:r>
            <a:r>
              <a:rPr lang="en-US" sz="1600" b="1" baseline="30000" dirty="0" err="1">
                <a:solidFill>
                  <a:schemeClr val="tx1"/>
                </a:solidFill>
              </a:rPr>
              <a:t>o</a:t>
            </a:r>
            <a:r>
              <a:rPr lang="en-US" sz="1600" b="1" dirty="0" err="1">
                <a:solidFill>
                  <a:schemeClr val="tx1"/>
                </a:solidFill>
              </a:rPr>
              <a:t>C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Stirring: ON/OFF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RPM: ________</a:t>
            </a: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90" y="1806688"/>
            <a:ext cx="12025309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42775" y="2179813"/>
            <a:ext cx="2806410" cy="426607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Air temp: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Relative humidity: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Input: V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 AC frequency: Hz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Cooling fan status: Running/Stopped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Exhaust system: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Door status: Closed/Open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28977" y="2227111"/>
            <a:ext cx="6813797" cy="731520"/>
            <a:chOff x="360705" y="1633585"/>
            <a:chExt cx="6751006" cy="731520"/>
          </a:xfrm>
        </p:grpSpPr>
        <p:sp>
          <p:nvSpPr>
            <p:cNvPr id="13" name="Rectangle 12"/>
            <p:cNvSpPr/>
            <p:nvPr/>
          </p:nvSpPr>
          <p:spPr>
            <a:xfrm>
              <a:off x="360705" y="1633585"/>
              <a:ext cx="6751006" cy="73152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35457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96293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PAUSE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60068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9624" y="1646936"/>
              <a:ext cx="1011255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RESUME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8390" y="1399695"/>
            <a:ext cx="12025309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131" y="1411067"/>
            <a:ext cx="1874038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</a:t>
            </a:r>
            <a:r>
              <a:rPr lang="en-US" dirty="0" err="1">
                <a:solidFill>
                  <a:schemeClr val="tx1"/>
                </a:solidFill>
              </a:rPr>
              <a:t>Sonicator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76713" y="1411067"/>
            <a:ext cx="1489443" cy="335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1" y="1411067"/>
            <a:ext cx="1503391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setup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46587" y="1411067"/>
            <a:ext cx="2486807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Electrochemical module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33394" y="1411067"/>
            <a:ext cx="1227876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Dispenser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651" y="689988"/>
            <a:ext cx="12025309" cy="68928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2783" y="1792013"/>
            <a:ext cx="1475589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074131" y="1792013"/>
            <a:ext cx="147558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Plot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37625" y="2972641"/>
            <a:ext cx="6805150" cy="2833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Estimated total runtime: 32 minutes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699927" y="3427233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(10s)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13265" y="3434663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V=3V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(5m)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68351" y="3440593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UV Light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(15m)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697202" y="4389975"/>
            <a:ext cx="2834313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Main heater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(80</a:t>
            </a:r>
            <a:r>
              <a:rPr lang="en-US" sz="1200" b="1" baseline="30000" dirty="0">
                <a:solidFill>
                  <a:schemeClr val="tx1"/>
                </a:solidFill>
              </a:rPr>
              <a:t>o</a:t>
            </a:r>
            <a:r>
              <a:rPr lang="en-US" sz="1200" b="1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97202" y="3436658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Stirring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500 RPM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(3h)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23082" y="3428571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89" y="665965"/>
            <a:ext cx="85904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94202" y="3449815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Dispense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(500 ml)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38113" y="1792013"/>
            <a:ext cx="930233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041" y="2180653"/>
            <a:ext cx="2420935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661270" y="1411067"/>
            <a:ext cx="1384074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0" y="-20984"/>
            <a:ext cx="12081166" cy="659699"/>
            <a:chOff x="0" y="40568"/>
            <a:chExt cx="12081166" cy="659699"/>
          </a:xfrm>
        </p:grpSpPr>
        <p:grpSp>
          <p:nvGrpSpPr>
            <p:cNvPr id="55" name="Group 54"/>
            <p:cNvGrpSpPr/>
            <p:nvPr/>
          </p:nvGrpSpPr>
          <p:grpSpPr>
            <a:xfrm>
              <a:off x="23876" y="40568"/>
              <a:ext cx="12057290" cy="340384"/>
              <a:chOff x="252476" y="-25887"/>
              <a:chExt cx="12057290" cy="353983"/>
            </a:xfrm>
          </p:grpSpPr>
          <p:pic>
            <p:nvPicPr>
              <p:cNvPr id="67" name="Picture 2" descr="Get Rid of White Title-bar in Windows 10 - A Complete Tutorial"/>
              <p:cNvPicPr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929"/>
              <a:stretch/>
            </p:blipFill>
            <p:spPr bwMode="auto">
              <a:xfrm>
                <a:off x="252476" y="-25887"/>
                <a:ext cx="12057290" cy="353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260362" y="9475"/>
                <a:ext cx="2354837" cy="279774"/>
              </a:xfrm>
              <a:prstGeom prst="rect">
                <a:avLst/>
              </a:prstGeom>
              <a:solidFill>
                <a:srgbClr val="69B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Machine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0" y="378171"/>
              <a:ext cx="12025309" cy="32209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File   Edit  </a:t>
              </a:r>
              <a:r>
                <a:rPr lang="en-US" b="1" dirty="0" err="1">
                  <a:solidFill>
                    <a:schemeClr val="tx1"/>
                  </a:solidFill>
                </a:rPr>
                <a:t>Graphplot</a:t>
              </a:r>
              <a:r>
                <a:rPr lang="en-US" b="1" dirty="0">
                  <a:solidFill>
                    <a:schemeClr val="tx1"/>
                  </a:solidFill>
                </a:rPr>
                <a:t>   Math   Tools   Help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850" t="5182" r="65382" b="78117"/>
            <a:stretch/>
          </p:blipFill>
          <p:spPr>
            <a:xfrm>
              <a:off x="4389372" y="392755"/>
              <a:ext cx="4716643" cy="2994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3" name="Rectangle 42"/>
          <p:cNvSpPr/>
          <p:nvPr/>
        </p:nvSpPr>
        <p:spPr>
          <a:xfrm>
            <a:off x="23876" y="6490525"/>
            <a:ext cx="12025309" cy="3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390" y="1805878"/>
            <a:ext cx="2064730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Procedures Library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02319" y="1814044"/>
            <a:ext cx="1826935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Procedures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24237" y="1811551"/>
            <a:ext cx="256313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defined Procedures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1949" y="669398"/>
            <a:ext cx="822960" cy="713255"/>
            <a:chOff x="3434942" y="671001"/>
            <a:chExt cx="822960" cy="713255"/>
          </a:xfrm>
        </p:grpSpPr>
        <p:sp>
          <p:nvSpPr>
            <p:cNvPr id="61" name="Rectangle 60"/>
            <p:cNvSpPr/>
            <p:nvPr/>
          </p:nvSpPr>
          <p:spPr>
            <a:xfrm>
              <a:off x="3434942" y="671001"/>
              <a:ext cx="822960" cy="71325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Main Heater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3750690" y="728765"/>
              <a:ext cx="191464" cy="19146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1758018" y="661674"/>
            <a:ext cx="85904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71792" y="6186737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68875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530893"/>
            <a:ext cx="2420937" cy="391499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Procedure name: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Datasets to display: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Format:     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423" y="1773505"/>
            <a:ext cx="12025309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42775" y="2179813"/>
            <a:ext cx="2806410" cy="426607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Air temp: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Relative humidity: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Input: V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 AC frequency: Hz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Cooling fan status: Running/Stopped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Exhaust system: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Door status: Closed/Open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0" y="1399695"/>
            <a:ext cx="12025309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131" y="1411067"/>
            <a:ext cx="1874038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</a:t>
            </a:r>
            <a:r>
              <a:rPr lang="en-US" dirty="0" err="1">
                <a:solidFill>
                  <a:schemeClr val="tx1"/>
                </a:solidFill>
              </a:rPr>
              <a:t>Sonicator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76713" y="1411067"/>
            <a:ext cx="1489443" cy="335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1" y="1411067"/>
            <a:ext cx="1503391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setup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46587" y="1411067"/>
            <a:ext cx="2486807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Electrochemical module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33394" y="1411067"/>
            <a:ext cx="1227876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Dispenser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876" y="691132"/>
            <a:ext cx="12025309" cy="68928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2783" y="1792013"/>
            <a:ext cx="1475589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074131" y="1792013"/>
            <a:ext cx="147558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Plot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37625" y="2185603"/>
            <a:ext cx="6805150" cy="34747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Workbook (Silver nanoparticles (Ag), NC4563)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89" y="665965"/>
            <a:ext cx="85904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38113" y="1792013"/>
            <a:ext cx="930233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041" y="2180653"/>
            <a:ext cx="2420935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Dataset/Results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661270" y="1411067"/>
            <a:ext cx="1384074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0" y="-20984"/>
            <a:ext cx="12081166" cy="659699"/>
            <a:chOff x="0" y="40568"/>
            <a:chExt cx="12081166" cy="659699"/>
          </a:xfrm>
        </p:grpSpPr>
        <p:grpSp>
          <p:nvGrpSpPr>
            <p:cNvPr id="55" name="Group 54"/>
            <p:cNvGrpSpPr/>
            <p:nvPr/>
          </p:nvGrpSpPr>
          <p:grpSpPr>
            <a:xfrm>
              <a:off x="23876" y="40568"/>
              <a:ext cx="12057290" cy="340384"/>
              <a:chOff x="252476" y="-25887"/>
              <a:chExt cx="12057290" cy="353983"/>
            </a:xfrm>
          </p:grpSpPr>
          <p:pic>
            <p:nvPicPr>
              <p:cNvPr id="67" name="Picture 2" descr="Get Rid of White Title-bar in Windows 10 - A Complete Tutorial"/>
              <p:cNvPicPr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929"/>
              <a:stretch/>
            </p:blipFill>
            <p:spPr bwMode="auto">
              <a:xfrm>
                <a:off x="252476" y="-25887"/>
                <a:ext cx="12057290" cy="353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260362" y="9475"/>
                <a:ext cx="2354837" cy="279774"/>
              </a:xfrm>
              <a:prstGeom prst="rect">
                <a:avLst/>
              </a:prstGeom>
              <a:solidFill>
                <a:srgbClr val="69B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Machine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0" y="378171"/>
              <a:ext cx="12025309" cy="32209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File   Edit  </a:t>
              </a:r>
              <a:r>
                <a:rPr lang="en-US" b="1" dirty="0" err="1">
                  <a:solidFill>
                    <a:schemeClr val="tx1"/>
                  </a:solidFill>
                </a:rPr>
                <a:t>Graphplot</a:t>
              </a:r>
              <a:r>
                <a:rPr lang="en-US" b="1" dirty="0">
                  <a:solidFill>
                    <a:schemeClr val="tx1"/>
                  </a:solidFill>
                </a:rPr>
                <a:t>   Math   Tools   Help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850" t="5182" r="65382" b="78117"/>
            <a:stretch/>
          </p:blipFill>
          <p:spPr>
            <a:xfrm>
              <a:off x="4389372" y="392755"/>
              <a:ext cx="4716643" cy="2994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3" name="Rectangle 42"/>
          <p:cNvSpPr/>
          <p:nvPr/>
        </p:nvSpPr>
        <p:spPr>
          <a:xfrm>
            <a:off x="23876" y="6490525"/>
            <a:ext cx="12025309" cy="3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390" y="1805878"/>
            <a:ext cx="2064730" cy="331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Procedures Library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02319" y="1814044"/>
            <a:ext cx="1826935" cy="331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Procedures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24237" y="1811551"/>
            <a:ext cx="256313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defined Procedures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1949" y="669398"/>
            <a:ext cx="822960" cy="713255"/>
            <a:chOff x="3434942" y="671001"/>
            <a:chExt cx="822960" cy="713255"/>
          </a:xfrm>
        </p:grpSpPr>
        <p:sp>
          <p:nvSpPr>
            <p:cNvPr id="61" name="Rectangle 60"/>
            <p:cNvSpPr/>
            <p:nvPr/>
          </p:nvSpPr>
          <p:spPr>
            <a:xfrm>
              <a:off x="3434942" y="671001"/>
              <a:ext cx="822960" cy="71325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Main Heater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3750690" y="728765"/>
              <a:ext cx="191464" cy="19146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1758018" y="661674"/>
            <a:ext cx="85904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79250"/>
              </p:ext>
            </p:extLst>
          </p:nvPr>
        </p:nvGraphicFramePr>
        <p:xfrm>
          <a:off x="2428976" y="2561832"/>
          <a:ext cx="6536574" cy="3576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377">
                  <a:extLst>
                    <a:ext uri="{9D8B030D-6E8A-4147-A177-3AD203B41FA5}">
                      <a16:colId xmlns:a16="http://schemas.microsoft.com/office/drawing/2014/main" val="1476581208"/>
                    </a:ext>
                  </a:extLst>
                </a:gridCol>
                <a:gridCol w="998414">
                  <a:extLst>
                    <a:ext uri="{9D8B030D-6E8A-4147-A177-3AD203B41FA5}">
                      <a16:colId xmlns:a16="http://schemas.microsoft.com/office/drawing/2014/main" val="373894210"/>
                    </a:ext>
                  </a:extLst>
                </a:gridCol>
                <a:gridCol w="1100522">
                  <a:extLst>
                    <a:ext uri="{9D8B030D-6E8A-4147-A177-3AD203B41FA5}">
                      <a16:colId xmlns:a16="http://schemas.microsoft.com/office/drawing/2014/main" val="151949761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672861433"/>
                    </a:ext>
                  </a:extLst>
                </a:gridCol>
                <a:gridCol w="1400177">
                  <a:extLst>
                    <a:ext uri="{9D8B030D-6E8A-4147-A177-3AD203B41FA5}">
                      <a16:colId xmlns:a16="http://schemas.microsoft.com/office/drawing/2014/main" val="863420445"/>
                    </a:ext>
                  </a:extLst>
                </a:gridCol>
                <a:gridCol w="1064559">
                  <a:extLst>
                    <a:ext uri="{9D8B030D-6E8A-4147-A177-3AD203B41FA5}">
                      <a16:colId xmlns:a16="http://schemas.microsoft.com/office/drawing/2014/main" val="4246124980"/>
                    </a:ext>
                  </a:extLst>
                </a:gridCol>
              </a:tblGrid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(s)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400" baseline="30000" dirty="0" err="1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Current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Volt 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UV Illumination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596393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04603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03.29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OFF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27754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03.35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OFF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46085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66.35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03.89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27714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03.48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OFF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82825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03.37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OFF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696950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03.95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OFF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420056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03.85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OFF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17516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66.20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03.38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03804"/>
                  </a:ext>
                </a:extLst>
              </a:tr>
              <a:tr h="325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66.20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03.38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03136"/>
                  </a:ext>
                </a:extLst>
              </a:tr>
            </a:tbl>
          </a:graphicData>
        </a:graphic>
      </p:graphicFrame>
      <p:sp>
        <p:nvSpPr>
          <p:cNvPr id="6" name="AutoShape 4" descr="Information Icon Images – Browse 4,155,557 Stock Photos, Vectors, and Video  | Adob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671792" y="6186737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Plot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/>
          <a:srcRect t="43244" b="43397"/>
          <a:stretch/>
        </p:blipFill>
        <p:spPr>
          <a:xfrm rot="5400000">
            <a:off x="7158446" y="4384815"/>
            <a:ext cx="3891431" cy="2772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/>
          <a:srcRect t="43244" b="43397"/>
          <a:stretch/>
        </p:blipFill>
        <p:spPr>
          <a:xfrm rot="10800000">
            <a:off x="2443655" y="6142223"/>
            <a:ext cx="6521892" cy="3304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923232" y="6182823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Export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" y="3586457"/>
            <a:ext cx="2046620" cy="39074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3" y="4279397"/>
            <a:ext cx="2046620" cy="3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9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530893"/>
            <a:ext cx="2420937" cy="391499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Procedure name: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Plot coordinates: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90" y="1806688"/>
            <a:ext cx="12025309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42775" y="2179813"/>
            <a:ext cx="2806410" cy="426607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Air temp: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Relative humidity: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Input: V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 AC frequency: Hz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Cooling fan status: Running/Stopped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Exhaust system: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Door status: Closed/Open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8977" y="2227111"/>
            <a:ext cx="6813797" cy="335536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90" y="1399695"/>
            <a:ext cx="12025309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131" y="1411067"/>
            <a:ext cx="1874038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</a:t>
            </a:r>
            <a:r>
              <a:rPr lang="en-US" dirty="0" err="1">
                <a:solidFill>
                  <a:schemeClr val="tx1"/>
                </a:solidFill>
              </a:rPr>
              <a:t>Sonicator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76713" y="1411067"/>
            <a:ext cx="1489443" cy="335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1" y="1411067"/>
            <a:ext cx="1503391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setup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46587" y="1411067"/>
            <a:ext cx="2486807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Electrochemical module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33394" y="1411067"/>
            <a:ext cx="1227876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Dispenser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876" y="691132"/>
            <a:ext cx="12025309" cy="68928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2783" y="1792013"/>
            <a:ext cx="1475589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074131" y="1792013"/>
            <a:ext cx="147558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Plot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45664" y="2573414"/>
            <a:ext cx="6805150" cy="2833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Plot: Voltage (V) Vs Time (s)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89" y="665965"/>
            <a:ext cx="85904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38113" y="1792013"/>
            <a:ext cx="930233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041" y="2180653"/>
            <a:ext cx="2420935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Graphplot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61270" y="1411067"/>
            <a:ext cx="1384074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0" y="-20984"/>
            <a:ext cx="12081166" cy="659699"/>
            <a:chOff x="0" y="40568"/>
            <a:chExt cx="12081166" cy="659699"/>
          </a:xfrm>
        </p:grpSpPr>
        <p:grpSp>
          <p:nvGrpSpPr>
            <p:cNvPr id="55" name="Group 54"/>
            <p:cNvGrpSpPr/>
            <p:nvPr/>
          </p:nvGrpSpPr>
          <p:grpSpPr>
            <a:xfrm>
              <a:off x="23876" y="40568"/>
              <a:ext cx="12057290" cy="340384"/>
              <a:chOff x="252476" y="-25887"/>
              <a:chExt cx="12057290" cy="353983"/>
            </a:xfrm>
          </p:grpSpPr>
          <p:pic>
            <p:nvPicPr>
              <p:cNvPr id="67" name="Picture 2" descr="Get Rid of White Title-bar in Windows 10 - A Complete Tutorial"/>
              <p:cNvPicPr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929"/>
              <a:stretch/>
            </p:blipFill>
            <p:spPr bwMode="auto">
              <a:xfrm>
                <a:off x="252476" y="-25887"/>
                <a:ext cx="12057290" cy="353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260362" y="9475"/>
                <a:ext cx="2354837" cy="279774"/>
              </a:xfrm>
              <a:prstGeom prst="rect">
                <a:avLst/>
              </a:prstGeom>
              <a:solidFill>
                <a:srgbClr val="69B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Machine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0" y="378171"/>
              <a:ext cx="12025309" cy="32209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File   Edit  </a:t>
              </a:r>
              <a:r>
                <a:rPr lang="en-US" b="1" dirty="0" err="1">
                  <a:solidFill>
                    <a:schemeClr val="tx1"/>
                  </a:solidFill>
                </a:rPr>
                <a:t>Graphplot</a:t>
              </a:r>
              <a:r>
                <a:rPr lang="en-US" b="1" dirty="0">
                  <a:solidFill>
                    <a:schemeClr val="tx1"/>
                  </a:solidFill>
                </a:rPr>
                <a:t>   Math   Tools   Help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850" t="5182" r="65382" b="78117"/>
            <a:stretch/>
          </p:blipFill>
          <p:spPr>
            <a:xfrm>
              <a:off x="4389372" y="392755"/>
              <a:ext cx="4716643" cy="2994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3" name="Rectangle 42"/>
          <p:cNvSpPr/>
          <p:nvPr/>
        </p:nvSpPr>
        <p:spPr>
          <a:xfrm>
            <a:off x="23876" y="6490525"/>
            <a:ext cx="12025309" cy="3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390" y="1805878"/>
            <a:ext cx="2064730" cy="331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Procedures Library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02319" y="1814044"/>
            <a:ext cx="1826935" cy="331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Procedures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24237" y="1811551"/>
            <a:ext cx="256313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defined Procedures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1949" y="669398"/>
            <a:ext cx="822960" cy="713255"/>
            <a:chOff x="3434942" y="671001"/>
            <a:chExt cx="822960" cy="713255"/>
          </a:xfrm>
        </p:grpSpPr>
        <p:sp>
          <p:nvSpPr>
            <p:cNvPr id="61" name="Rectangle 60"/>
            <p:cNvSpPr/>
            <p:nvPr/>
          </p:nvSpPr>
          <p:spPr>
            <a:xfrm>
              <a:off x="3434942" y="671001"/>
              <a:ext cx="822960" cy="71325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Main Heater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3750690" y="728765"/>
              <a:ext cx="191464" cy="1914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1758018" y="661674"/>
            <a:ext cx="85904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6" name="AutoShape 4" descr="Information Icon Images – Browse 4,155,557 Stock Photos, Vectors, and Video  | Adob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1" y="3586457"/>
            <a:ext cx="2046620" cy="39074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1671792" y="6186737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3876" y="4226293"/>
            <a:ext cx="2301476" cy="2573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Math Functions	    v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/>
          <a:srcRect t="43244" b="43397"/>
          <a:stretch/>
        </p:blipFill>
        <p:spPr>
          <a:xfrm rot="5400000">
            <a:off x="7386499" y="4558548"/>
            <a:ext cx="3489642" cy="331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t="10312" r="8677"/>
          <a:stretch/>
        </p:blipFill>
        <p:spPr>
          <a:xfrm>
            <a:off x="2487591" y="2956248"/>
            <a:ext cx="6477954" cy="353427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31762" y="5005142"/>
            <a:ext cx="2301476" cy="2573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Image Export	    v</a:t>
            </a:r>
          </a:p>
        </p:txBody>
      </p:sp>
    </p:spTree>
    <p:extLst>
      <p:ext uri="{BB962C8B-B14F-4D97-AF65-F5344CB8AC3E}">
        <p14:creationId xmlns:p14="http://schemas.microsoft.com/office/powerpoint/2010/main" val="396750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530893"/>
            <a:ext cx="2420937" cy="391499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Current temp.: ______ </a:t>
            </a:r>
            <a:r>
              <a:rPr lang="en-US" sz="1600" b="1" baseline="30000" dirty="0" err="1">
                <a:solidFill>
                  <a:schemeClr val="tx1"/>
                </a:solidFill>
              </a:rPr>
              <a:t>o</a:t>
            </a:r>
            <a:r>
              <a:rPr lang="en-US" sz="1600" b="1" dirty="0" err="1">
                <a:solidFill>
                  <a:schemeClr val="tx1"/>
                </a:solidFill>
              </a:rPr>
              <a:t>C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Set temp.:         ______ </a:t>
            </a:r>
            <a:r>
              <a:rPr lang="en-US" sz="1600" b="1" baseline="30000" dirty="0" err="1">
                <a:solidFill>
                  <a:schemeClr val="tx1"/>
                </a:solidFill>
              </a:rPr>
              <a:t>o</a:t>
            </a:r>
            <a:r>
              <a:rPr lang="en-US" sz="1600" b="1" dirty="0" err="1">
                <a:solidFill>
                  <a:schemeClr val="tx1"/>
                </a:solidFill>
              </a:rPr>
              <a:t>C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Stirring: ON/OFF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RPM: ________</a:t>
            </a: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90" y="1806688"/>
            <a:ext cx="12025309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42775" y="2179813"/>
            <a:ext cx="2806410" cy="426607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Air temp: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Relative humidity: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Input: V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 AC frequency: Hz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Cooling fan status: Running/Stopped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Exhaust system: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Door status: Closed/Open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28977" y="2227111"/>
            <a:ext cx="6813797" cy="731520"/>
            <a:chOff x="360705" y="1633585"/>
            <a:chExt cx="6751006" cy="731520"/>
          </a:xfrm>
        </p:grpSpPr>
        <p:sp>
          <p:nvSpPr>
            <p:cNvPr id="13" name="Rectangle 12"/>
            <p:cNvSpPr/>
            <p:nvPr/>
          </p:nvSpPr>
          <p:spPr>
            <a:xfrm>
              <a:off x="360705" y="1633585"/>
              <a:ext cx="6751006" cy="73152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35457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96293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PAUSE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60068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9624" y="1646936"/>
              <a:ext cx="1011255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RESUME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8390" y="1399695"/>
            <a:ext cx="12025309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131" y="1411067"/>
            <a:ext cx="1874038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</a:t>
            </a:r>
            <a:r>
              <a:rPr lang="en-US" dirty="0" err="1">
                <a:solidFill>
                  <a:schemeClr val="tx1"/>
                </a:solidFill>
              </a:rPr>
              <a:t>Sonicator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76713" y="1411067"/>
            <a:ext cx="1489443" cy="335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1" y="1411067"/>
            <a:ext cx="1503391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setup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46587" y="1411067"/>
            <a:ext cx="2486807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Electrochemical module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33394" y="1411067"/>
            <a:ext cx="1227876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Dispenser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876" y="691132"/>
            <a:ext cx="12025309" cy="68928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2783" y="1792013"/>
            <a:ext cx="1475589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074131" y="1792013"/>
            <a:ext cx="147558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Plot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37625" y="2972641"/>
            <a:ext cx="6805150" cy="2833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Estimated total runtime: 32 minutes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699927" y="3427233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(10s)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13265" y="3434663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V=3V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(5m)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68351" y="3440593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UV Light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(15m)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697202" y="4389975"/>
            <a:ext cx="2834313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Main heater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(80</a:t>
            </a:r>
            <a:r>
              <a:rPr lang="en-US" sz="1200" b="1" baseline="30000" dirty="0">
                <a:solidFill>
                  <a:schemeClr val="tx1"/>
                </a:solidFill>
              </a:rPr>
              <a:t>o</a:t>
            </a:r>
            <a:r>
              <a:rPr lang="en-US" sz="1200" b="1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97202" y="3436658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Stirring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500 RPM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(3h)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23082" y="3428571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89" y="665965"/>
            <a:ext cx="85904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LED Light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7437" y="665965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UV Light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75958" y="665965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IR Light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94202" y="3449815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Dispense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(500 ml)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38113" y="1792013"/>
            <a:ext cx="930233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041" y="2180653"/>
            <a:ext cx="2420935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661270" y="1411067"/>
            <a:ext cx="1384074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0" y="-20984"/>
            <a:ext cx="12081166" cy="659699"/>
            <a:chOff x="0" y="40568"/>
            <a:chExt cx="12081166" cy="659699"/>
          </a:xfrm>
        </p:grpSpPr>
        <p:grpSp>
          <p:nvGrpSpPr>
            <p:cNvPr id="55" name="Group 54"/>
            <p:cNvGrpSpPr/>
            <p:nvPr/>
          </p:nvGrpSpPr>
          <p:grpSpPr>
            <a:xfrm>
              <a:off x="23876" y="40568"/>
              <a:ext cx="12057290" cy="340384"/>
              <a:chOff x="252476" y="-25887"/>
              <a:chExt cx="12057290" cy="353983"/>
            </a:xfrm>
          </p:grpSpPr>
          <p:pic>
            <p:nvPicPr>
              <p:cNvPr id="67" name="Picture 2" descr="Get Rid of White Title-bar in Windows 10 - A Complete Tutorial"/>
              <p:cNvPicPr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929"/>
              <a:stretch/>
            </p:blipFill>
            <p:spPr bwMode="auto">
              <a:xfrm>
                <a:off x="252476" y="-25887"/>
                <a:ext cx="12057290" cy="353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260362" y="9475"/>
                <a:ext cx="2354837" cy="279774"/>
              </a:xfrm>
              <a:prstGeom prst="rect">
                <a:avLst/>
              </a:prstGeom>
              <a:solidFill>
                <a:srgbClr val="69B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Machine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0" y="378171"/>
              <a:ext cx="12025309" cy="32209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File   Edit  </a:t>
              </a:r>
              <a:r>
                <a:rPr lang="en-US" b="1" dirty="0" err="1">
                  <a:solidFill>
                    <a:schemeClr val="tx1"/>
                  </a:solidFill>
                </a:rPr>
                <a:t>Graphplot</a:t>
              </a:r>
              <a:r>
                <a:rPr lang="en-US" b="1" dirty="0">
                  <a:solidFill>
                    <a:schemeClr val="tx1"/>
                  </a:solidFill>
                </a:rPr>
                <a:t>   Math   Tools   Help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850" t="5182" r="65382" b="78117"/>
            <a:stretch/>
          </p:blipFill>
          <p:spPr>
            <a:xfrm>
              <a:off x="4389372" y="392755"/>
              <a:ext cx="4716643" cy="2994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3" name="Rectangle 42"/>
          <p:cNvSpPr/>
          <p:nvPr/>
        </p:nvSpPr>
        <p:spPr>
          <a:xfrm>
            <a:off x="23876" y="6490525"/>
            <a:ext cx="12025309" cy="3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34942" y="671001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Sterile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Cycle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98918" y="671001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Exhaust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390" y="1805878"/>
            <a:ext cx="2064730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Procedures Library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02319" y="1814044"/>
            <a:ext cx="1826935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Procedures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24237" y="1811551"/>
            <a:ext cx="256313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defined Procedures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270965" y="666243"/>
            <a:ext cx="104561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Reaction Container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71792" y="6186737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7018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551877"/>
            <a:ext cx="2420937" cy="390651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Cyclic </a:t>
            </a:r>
            <a:r>
              <a:rPr lang="en-US" sz="1600" b="1" dirty="0" err="1">
                <a:solidFill>
                  <a:schemeClr val="tx1"/>
                </a:solidFill>
              </a:rPr>
              <a:t>Voltametry</a:t>
            </a:r>
            <a:r>
              <a:rPr lang="en-US" sz="1600" b="1" dirty="0">
                <a:solidFill>
                  <a:schemeClr val="tx1"/>
                </a:solidFill>
              </a:rPr>
              <a:t> (CV)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Current range (</a:t>
            </a:r>
            <a:r>
              <a:rPr lang="en-US" sz="1600" b="1" dirty="0" err="1">
                <a:solidFill>
                  <a:schemeClr val="tx1"/>
                </a:solidFill>
              </a:rPr>
              <a:t>uA</a:t>
            </a:r>
            <a:r>
              <a:rPr lang="en-US" sz="1600" b="1" dirty="0">
                <a:solidFill>
                  <a:schemeClr val="tx1"/>
                </a:solidFill>
              </a:rPr>
              <a:t>): ____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Sample rate (Hz):   ____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Quiet time (s):   ____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Quiet value (V):   ____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min value (V):   ____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max value (V):   ____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scan rate (V/s):   ____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Number of cycles:   ____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Start minimum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Start maximum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90" y="1827672"/>
            <a:ext cx="12025309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42775" y="2200797"/>
            <a:ext cx="2806410" cy="425759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Air temp: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Relative humidity: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Input: V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 AC frequency: Hz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Cooling fan status: Running/Stopped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Door status: Closed/Open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0" y="1420681"/>
            <a:ext cx="12025309" cy="33550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90" y="1805878"/>
            <a:ext cx="2064730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Procedures Library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876" y="712116"/>
            <a:ext cx="12025309" cy="68928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73596" y="1798214"/>
            <a:ext cx="1475589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74171" y="1798214"/>
            <a:ext cx="147558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Plot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02319" y="1814044"/>
            <a:ext cx="1826935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Procedures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90" y="704225"/>
            <a:ext cx="885636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7437" y="700130"/>
            <a:ext cx="970552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Standards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828210" y="695799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43938" y="1798214"/>
            <a:ext cx="930233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30" y="2201637"/>
            <a:ext cx="2373707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366825" y="1798214"/>
            <a:ext cx="1278932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91" t="14303" r="17610" b="20113"/>
          <a:stretch/>
        </p:blipFill>
        <p:spPr>
          <a:xfrm>
            <a:off x="1443657" y="5035082"/>
            <a:ext cx="248915" cy="24623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/>
          <a:srcRect l="16091" t="14303" r="17610" b="20113"/>
          <a:stretch/>
        </p:blipFill>
        <p:spPr>
          <a:xfrm>
            <a:off x="1452364" y="5265860"/>
            <a:ext cx="248915" cy="246233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671792" y="6186737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824237" y="1811551"/>
            <a:ext cx="256313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defined Procedures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98918" y="2414726"/>
            <a:ext cx="1564016" cy="1154512"/>
            <a:chOff x="2668350" y="3783505"/>
            <a:chExt cx="1564016" cy="1154512"/>
          </a:xfrm>
        </p:grpSpPr>
        <p:sp>
          <p:nvSpPr>
            <p:cNvPr id="51" name="Rectangle 50"/>
            <p:cNvSpPr/>
            <p:nvPr/>
          </p:nvSpPr>
          <p:spPr>
            <a:xfrm>
              <a:off x="2668350" y="3783505"/>
              <a:ext cx="1564016" cy="115451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Cyclic </a:t>
              </a:r>
              <a:r>
                <a:rPr lang="en-US" sz="1200" b="1" dirty="0" err="1">
                  <a:solidFill>
                    <a:schemeClr val="tx1"/>
                  </a:solidFill>
                </a:rPr>
                <a:t>Voltammetery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0122" y="3958398"/>
              <a:ext cx="453240" cy="45324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410347" y="2417094"/>
            <a:ext cx="1563624" cy="1152144"/>
            <a:chOff x="4712925" y="3790734"/>
            <a:chExt cx="1563624" cy="1152144"/>
          </a:xfrm>
        </p:grpSpPr>
        <p:sp>
          <p:nvSpPr>
            <p:cNvPr id="50" name="Rectangle 49"/>
            <p:cNvSpPr/>
            <p:nvPr/>
          </p:nvSpPr>
          <p:spPr>
            <a:xfrm>
              <a:off x="4712925" y="3790734"/>
              <a:ext cx="1563624" cy="115214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Square Wave Voltammetry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435" y="3958397"/>
              <a:ext cx="412151" cy="41215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262513" y="2419112"/>
            <a:ext cx="1563624" cy="1152144"/>
            <a:chOff x="6326090" y="4017675"/>
            <a:chExt cx="1563624" cy="1152144"/>
          </a:xfrm>
        </p:grpSpPr>
        <p:sp>
          <p:nvSpPr>
            <p:cNvPr id="49" name="Rectangle 48"/>
            <p:cNvSpPr/>
            <p:nvPr/>
          </p:nvSpPr>
          <p:spPr>
            <a:xfrm>
              <a:off x="6326090" y="4017675"/>
              <a:ext cx="1563624" cy="115214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Linear Sweep Voltammetry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5977" y="4232537"/>
              <a:ext cx="323850" cy="32385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0" y="0"/>
            <a:ext cx="12081166" cy="659699"/>
            <a:chOff x="0" y="40568"/>
            <a:chExt cx="12081166" cy="659699"/>
          </a:xfrm>
        </p:grpSpPr>
        <p:grpSp>
          <p:nvGrpSpPr>
            <p:cNvPr id="43" name="Group 42"/>
            <p:cNvGrpSpPr/>
            <p:nvPr/>
          </p:nvGrpSpPr>
          <p:grpSpPr>
            <a:xfrm>
              <a:off x="23876" y="40568"/>
              <a:ext cx="12057290" cy="340384"/>
              <a:chOff x="252476" y="-25887"/>
              <a:chExt cx="12057290" cy="353983"/>
            </a:xfrm>
          </p:grpSpPr>
          <p:pic>
            <p:nvPicPr>
              <p:cNvPr id="54" name="Picture 2" descr="Get Rid of White Title-bar in Windows 10 - A Complete Tutorial"/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929"/>
              <a:stretch/>
            </p:blipFill>
            <p:spPr bwMode="auto">
              <a:xfrm>
                <a:off x="252476" y="-25887"/>
                <a:ext cx="12057290" cy="353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260362" y="9475"/>
                <a:ext cx="2354837" cy="279774"/>
              </a:xfrm>
              <a:prstGeom prst="rect">
                <a:avLst/>
              </a:prstGeom>
              <a:solidFill>
                <a:srgbClr val="69B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Machine</a:t>
                </a: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0" y="378171"/>
              <a:ext cx="12025309" cy="32209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File   Edit  </a:t>
              </a:r>
              <a:r>
                <a:rPr lang="en-US" b="1" dirty="0" err="1">
                  <a:solidFill>
                    <a:schemeClr val="tx1"/>
                  </a:solidFill>
                </a:rPr>
                <a:t>Graphplot</a:t>
              </a:r>
              <a:r>
                <a:rPr lang="en-US" b="1" dirty="0">
                  <a:solidFill>
                    <a:schemeClr val="tx1"/>
                  </a:solidFill>
                </a:rPr>
                <a:t>   Math   Tools   Help</a:t>
              </a: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7"/>
            <a:srcRect l="850" t="5182" r="65382" b="78117"/>
            <a:stretch/>
          </p:blipFill>
          <p:spPr>
            <a:xfrm>
              <a:off x="4389372" y="392755"/>
              <a:ext cx="4716643" cy="2994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0" name="Rectangle 39"/>
          <p:cNvSpPr/>
          <p:nvPr/>
        </p:nvSpPr>
        <p:spPr>
          <a:xfrm>
            <a:off x="23876" y="6490525"/>
            <a:ext cx="12025309" cy="3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87131" y="1411067"/>
            <a:ext cx="1874038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</a:t>
            </a:r>
            <a:r>
              <a:rPr lang="en-US" dirty="0" err="1">
                <a:solidFill>
                  <a:schemeClr val="tx1"/>
                </a:solidFill>
              </a:rPr>
              <a:t>Sonicator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76713" y="1411067"/>
            <a:ext cx="1489443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6291" y="1411067"/>
            <a:ext cx="1503391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setup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46587" y="1411067"/>
            <a:ext cx="2486807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Electrochemical module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33394" y="1411067"/>
            <a:ext cx="1227876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Dispenser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661270" y="1411067"/>
            <a:ext cx="1384074" cy="335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270965" y="666243"/>
            <a:ext cx="104561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Reaction Container</a:t>
            </a:r>
          </a:p>
        </p:txBody>
      </p:sp>
    </p:spTree>
    <p:extLst>
      <p:ext uri="{BB962C8B-B14F-4D97-AF65-F5344CB8AC3E}">
        <p14:creationId xmlns:p14="http://schemas.microsoft.com/office/powerpoint/2010/main" val="44656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551877"/>
            <a:ext cx="2420937" cy="393864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Voltage (V):   ____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Current (Amps):   ____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Time: ____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90" y="1827672"/>
            <a:ext cx="12025309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42775" y="2200797"/>
            <a:ext cx="2806410" cy="424176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Air temp: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Relative humidity: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Input: V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 AC frequency: Hz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Cooling fan status: Running/Stopped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Door status: Closed/Open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0" y="1420681"/>
            <a:ext cx="12025309" cy="33550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90" y="1805878"/>
            <a:ext cx="2064730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Procedures Library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876" y="712116"/>
            <a:ext cx="12025309" cy="68928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74171" y="1798214"/>
            <a:ext cx="147558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Plot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02319" y="1814044"/>
            <a:ext cx="1826935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Procedures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37625" y="2993625"/>
            <a:ext cx="6805150" cy="283383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Estimated total runtime: 32 minutes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99587" y="3461376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Wait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(10s)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2925" y="3468806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CV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68351" y="3461577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UV Light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(15m)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04994" y="4424131"/>
            <a:ext cx="2834313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IR Lights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22742" y="3462714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90" y="704225"/>
            <a:ext cx="885636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Constant Current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10500" y="700130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Constant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Voltage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75958" y="695799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94202" y="3470799"/>
            <a:ext cx="822960" cy="82296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43938" y="1798214"/>
            <a:ext cx="930233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30" y="2201637"/>
            <a:ext cx="2373707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Electrochemical module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65643" y="2195843"/>
            <a:ext cx="6751006" cy="731520"/>
            <a:chOff x="360705" y="1633585"/>
            <a:chExt cx="6751006" cy="731520"/>
          </a:xfrm>
        </p:grpSpPr>
        <p:sp>
          <p:nvSpPr>
            <p:cNvPr id="42" name="Rectangle 41"/>
            <p:cNvSpPr/>
            <p:nvPr/>
          </p:nvSpPr>
          <p:spPr>
            <a:xfrm>
              <a:off x="360705" y="1633585"/>
              <a:ext cx="6751006" cy="73152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5457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96293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PAUSE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60068" y="1646936"/>
              <a:ext cx="846981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29624" y="1646936"/>
              <a:ext cx="1011255" cy="7132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RESUME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9366825" y="1798214"/>
            <a:ext cx="1278932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58729" y="6224443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824237" y="1811551"/>
            <a:ext cx="256313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defined Procedures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268016" y="676230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EC module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133473" y="667863"/>
            <a:ext cx="865457" cy="713255"/>
            <a:chOff x="11133473" y="989791"/>
            <a:chExt cx="865457" cy="713255"/>
          </a:xfrm>
        </p:grpSpPr>
        <p:sp>
          <p:nvSpPr>
            <p:cNvPr id="67" name="Rectangle 66"/>
            <p:cNvSpPr/>
            <p:nvPr/>
          </p:nvSpPr>
          <p:spPr>
            <a:xfrm>
              <a:off x="11133473" y="989791"/>
              <a:ext cx="865457" cy="71325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Status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407589" y="1081512"/>
              <a:ext cx="317224" cy="3172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0" y="0"/>
            <a:ext cx="12081166" cy="659699"/>
            <a:chOff x="0" y="40568"/>
            <a:chExt cx="12081166" cy="659699"/>
          </a:xfrm>
        </p:grpSpPr>
        <p:grpSp>
          <p:nvGrpSpPr>
            <p:cNvPr id="73" name="Group 72"/>
            <p:cNvGrpSpPr/>
            <p:nvPr/>
          </p:nvGrpSpPr>
          <p:grpSpPr>
            <a:xfrm>
              <a:off x="23876" y="40568"/>
              <a:ext cx="12057290" cy="340384"/>
              <a:chOff x="252476" y="-25887"/>
              <a:chExt cx="12057290" cy="353983"/>
            </a:xfrm>
          </p:grpSpPr>
          <p:pic>
            <p:nvPicPr>
              <p:cNvPr id="76" name="Picture 2" descr="Get Rid of White Title-bar in Windows 10 - A Complete Tutorial"/>
              <p:cNvPicPr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929"/>
              <a:stretch/>
            </p:blipFill>
            <p:spPr bwMode="auto">
              <a:xfrm>
                <a:off x="252476" y="-25887"/>
                <a:ext cx="12057290" cy="353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Rectangle 76"/>
              <p:cNvSpPr/>
              <p:nvPr/>
            </p:nvSpPr>
            <p:spPr>
              <a:xfrm>
                <a:off x="260362" y="9475"/>
                <a:ext cx="2354837" cy="279774"/>
              </a:xfrm>
              <a:prstGeom prst="rect">
                <a:avLst/>
              </a:prstGeom>
              <a:solidFill>
                <a:srgbClr val="69B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Machine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0" y="378171"/>
              <a:ext cx="12025309" cy="32209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File   Edit  </a:t>
              </a:r>
              <a:r>
                <a:rPr lang="en-US" b="1" dirty="0" err="1">
                  <a:solidFill>
                    <a:schemeClr val="tx1"/>
                  </a:solidFill>
                </a:rPr>
                <a:t>Graphplot</a:t>
              </a:r>
              <a:r>
                <a:rPr lang="en-US" b="1" dirty="0">
                  <a:solidFill>
                    <a:schemeClr val="tx1"/>
                  </a:solidFill>
                </a:rPr>
                <a:t>   Math   Tools   Help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850" t="5182" r="65382" b="78117"/>
            <a:stretch/>
          </p:blipFill>
          <p:spPr>
            <a:xfrm>
              <a:off x="4389372" y="392755"/>
              <a:ext cx="4716643" cy="2994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8" name="Rectangle 77"/>
          <p:cNvSpPr/>
          <p:nvPr/>
        </p:nvSpPr>
        <p:spPr>
          <a:xfrm>
            <a:off x="23876" y="6490525"/>
            <a:ext cx="12025309" cy="3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87131" y="1411067"/>
            <a:ext cx="1874038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</a:t>
            </a:r>
            <a:r>
              <a:rPr lang="en-US" dirty="0" err="1">
                <a:solidFill>
                  <a:schemeClr val="tx1"/>
                </a:solidFill>
              </a:rPr>
              <a:t>Sonicator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76713" y="1411067"/>
            <a:ext cx="1489443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228" y="1411067"/>
            <a:ext cx="1503391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setup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46587" y="1411067"/>
            <a:ext cx="2486807" cy="335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Electrochemical module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33394" y="1411067"/>
            <a:ext cx="1227876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Dispenser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661270" y="1411067"/>
            <a:ext cx="1384074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562783" y="1792013"/>
            <a:ext cx="1475589" cy="331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41952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081166" cy="659699"/>
            <a:chOff x="0" y="40568"/>
            <a:chExt cx="12081166" cy="659699"/>
          </a:xfrm>
        </p:grpSpPr>
        <p:grpSp>
          <p:nvGrpSpPr>
            <p:cNvPr id="6" name="Group 5"/>
            <p:cNvGrpSpPr/>
            <p:nvPr/>
          </p:nvGrpSpPr>
          <p:grpSpPr>
            <a:xfrm>
              <a:off x="23876" y="40568"/>
              <a:ext cx="12057290" cy="340384"/>
              <a:chOff x="252476" y="-25887"/>
              <a:chExt cx="12057290" cy="353983"/>
            </a:xfrm>
          </p:grpSpPr>
          <p:pic>
            <p:nvPicPr>
              <p:cNvPr id="11" name="Picture 2" descr="Get Rid of White Title-bar in Windows 10 - A Complete Tutorial"/>
              <p:cNvPicPr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929"/>
              <a:stretch/>
            </p:blipFill>
            <p:spPr bwMode="auto">
              <a:xfrm>
                <a:off x="252476" y="-25887"/>
                <a:ext cx="12057290" cy="353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260362" y="9475"/>
                <a:ext cx="2354837" cy="279774"/>
              </a:xfrm>
              <a:prstGeom prst="rect">
                <a:avLst/>
              </a:prstGeom>
              <a:solidFill>
                <a:srgbClr val="69B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Machine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378171"/>
              <a:ext cx="12025309" cy="32209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File   Edit  </a:t>
              </a:r>
              <a:r>
                <a:rPr lang="en-US" b="1" dirty="0" err="1">
                  <a:solidFill>
                    <a:schemeClr val="tx1"/>
                  </a:solidFill>
                </a:rPr>
                <a:t>Graphplot</a:t>
              </a:r>
              <a:r>
                <a:rPr lang="en-US" b="1" dirty="0">
                  <a:solidFill>
                    <a:schemeClr val="tx1"/>
                  </a:solidFill>
                </a:rPr>
                <a:t>   Math   Tools   Help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850" t="5182" r="65382" b="78117"/>
            <a:stretch/>
          </p:blipFill>
          <p:spPr>
            <a:xfrm>
              <a:off x="4389372" y="392755"/>
              <a:ext cx="4716643" cy="2994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9" name="Rectangle 18"/>
          <p:cNvSpPr/>
          <p:nvPr/>
        </p:nvSpPr>
        <p:spPr>
          <a:xfrm>
            <a:off x="0" y="2551877"/>
            <a:ext cx="2420937" cy="390651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Data Type: 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Sampling: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Mode: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90" y="1827672"/>
            <a:ext cx="12025309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42775" y="2200797"/>
            <a:ext cx="2806410" cy="4289728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Air temp: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Relative humidity: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Input: V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Input AC frequency: Hz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Cooling fan status: Running/Stopped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Door status: Closed/Open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0" y="1420681"/>
            <a:ext cx="12025309" cy="33550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90" y="1805878"/>
            <a:ext cx="2064730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Procedures Library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876" y="712116"/>
            <a:ext cx="12025309" cy="68928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73596" y="1798214"/>
            <a:ext cx="1475589" cy="3313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74171" y="1798214"/>
            <a:ext cx="147558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 Plot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02319" y="1814044"/>
            <a:ext cx="1826935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Procedures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10500" y="703899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Thickness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3876" y="6490525"/>
            <a:ext cx="12025309" cy="3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943938" y="1798214"/>
            <a:ext cx="930233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30" y="2201637"/>
            <a:ext cx="2373707" cy="34987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Wavelength Monitoring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366825" y="1798214"/>
            <a:ext cx="1278932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85462" y="6208124"/>
            <a:ext cx="749145" cy="242099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824237" y="1811551"/>
            <a:ext cx="2563139" cy="33136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defined Procedures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268016" y="672047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VIS Lamp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133473" y="672047"/>
            <a:ext cx="865457" cy="713255"/>
            <a:chOff x="11133473" y="989791"/>
            <a:chExt cx="865457" cy="713255"/>
          </a:xfrm>
        </p:grpSpPr>
        <p:sp>
          <p:nvSpPr>
            <p:cNvPr id="67" name="Rectangle 66"/>
            <p:cNvSpPr/>
            <p:nvPr/>
          </p:nvSpPr>
          <p:spPr>
            <a:xfrm>
              <a:off x="11133473" y="989791"/>
              <a:ext cx="865457" cy="71325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Status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407589" y="1081512"/>
              <a:ext cx="317224" cy="3172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Oval 72"/>
          <p:cNvSpPr/>
          <p:nvPr/>
        </p:nvSpPr>
        <p:spPr>
          <a:xfrm>
            <a:off x="10554900" y="769850"/>
            <a:ext cx="317224" cy="3172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402559" y="672047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UV Lamp</a:t>
            </a:r>
          </a:p>
        </p:txBody>
      </p:sp>
      <p:sp>
        <p:nvSpPr>
          <p:cNvPr id="75" name="Oval 74"/>
          <p:cNvSpPr/>
          <p:nvPr/>
        </p:nvSpPr>
        <p:spPr>
          <a:xfrm>
            <a:off x="9689443" y="753080"/>
            <a:ext cx="317224" cy="3172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8918" y="2414726"/>
            <a:ext cx="1564016" cy="1154512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Wavelength Monitoring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438483" y="2417094"/>
            <a:ext cx="1563624" cy="1152144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Thickness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262513" y="2419112"/>
            <a:ext cx="1563624" cy="1152144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Multi Component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662" y="2593360"/>
            <a:ext cx="473414" cy="4734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8389" y="703899"/>
            <a:ext cx="885637" cy="713255"/>
            <a:chOff x="38389" y="1026153"/>
            <a:chExt cx="885637" cy="713255"/>
          </a:xfrm>
        </p:grpSpPr>
        <p:sp>
          <p:nvSpPr>
            <p:cNvPr id="57" name="Rectangle 56"/>
            <p:cNvSpPr/>
            <p:nvPr/>
          </p:nvSpPr>
          <p:spPr>
            <a:xfrm>
              <a:off x="38390" y="1026153"/>
              <a:ext cx="885636" cy="71325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Wave Scan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389" y="1531428"/>
              <a:ext cx="877532" cy="19027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1780372" y="703899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Quanti</a:t>
            </a:r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b="1" dirty="0" err="1">
                <a:solidFill>
                  <a:schemeClr val="tx1"/>
                </a:solidFill>
              </a:rPr>
              <a:t>fication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0956" y="703899"/>
            <a:ext cx="865457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Kinetics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70956" y="1206866"/>
            <a:ext cx="860436" cy="17422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07491" y="1203907"/>
            <a:ext cx="833923" cy="208607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529" y="3117909"/>
            <a:ext cx="1209962" cy="36219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180" y="3432547"/>
            <a:ext cx="1209962" cy="29025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180" y="3678257"/>
            <a:ext cx="1209962" cy="281303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27304" y="2797191"/>
            <a:ext cx="2301476" cy="2573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Experiment Setup	    v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4728" y="4018391"/>
            <a:ext cx="2301476" cy="2573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Baseline Correction	    v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21730" y="703899"/>
            <a:ext cx="822960" cy="713255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87131" y="1411067"/>
            <a:ext cx="1874038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</a:t>
            </a:r>
            <a:r>
              <a:rPr lang="en-US" dirty="0" err="1">
                <a:solidFill>
                  <a:schemeClr val="tx1"/>
                </a:solidFill>
              </a:rPr>
              <a:t>Sonicator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76713" y="1411067"/>
            <a:ext cx="1489443" cy="335502"/>
          </a:xfrm>
          <a:prstGeom prst="rect">
            <a:avLst/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Heater/Stirrer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291" y="1411067"/>
            <a:ext cx="1503391" cy="335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setup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946587" y="1411067"/>
            <a:ext cx="2486807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Electrochemical module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33394" y="1411067"/>
            <a:ext cx="1227876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Dispenser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61270" y="1411067"/>
            <a:ext cx="1384074" cy="3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Potentiostat</a:t>
            </a:r>
          </a:p>
        </p:txBody>
      </p:sp>
    </p:spTree>
    <p:extLst>
      <p:ext uri="{BB962C8B-B14F-4D97-AF65-F5344CB8AC3E}">
        <p14:creationId xmlns:p14="http://schemas.microsoft.com/office/powerpoint/2010/main" val="38292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1213</Words>
  <Application>Microsoft Office PowerPoint</Application>
  <PresentationFormat>Widescreen</PresentationFormat>
  <Paragraphs>534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Ishu Singhal</dc:creator>
  <cp:lastModifiedBy>WS-2</cp:lastModifiedBy>
  <cp:revision>126</cp:revision>
  <dcterms:created xsi:type="dcterms:W3CDTF">2022-12-08T15:54:38Z</dcterms:created>
  <dcterms:modified xsi:type="dcterms:W3CDTF">2023-03-02T17:04:50Z</dcterms:modified>
</cp:coreProperties>
</file>