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1e4247924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61e4247924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79a8c1e6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979a8c1e6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979a8c1e69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979a8c1e69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979a8c1e6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979a8c1e6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79a8c1e6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979a8c1e6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79a8c1e69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79a8c1e69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79a8c1e69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79a8c1e69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03c14553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03c14553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79a8c1e6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79a8c1e6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79a8c1e6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79a8c1e6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79a8c1e6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979a8c1e6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79a8c1e6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979a8c1e6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79a8c1e69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979a8c1e6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google.com/document/d/14xfxouAt8uT1r_5MTo6MaODVE3IKMZpoGtOncugmFK0/edit?usp=sharing" TargetMode="External"/><Relationship Id="rId4" Type="http://schemas.openxmlformats.org/officeDocument/2006/relationships/hyperlink" Target="https://github.com/Akkkshattt-Sharrrmaaa/Uni-Clean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8068583" y="15485"/>
            <a:ext cx="1075200" cy="43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text, sign, outdoor&#10;&#10;Description automatically generated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2171" cy="9481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56" name="Google Shape;5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90375" y="11182"/>
            <a:ext cx="3553625" cy="108766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912356" y="1098850"/>
            <a:ext cx="5319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Minor Project</a:t>
            </a:r>
            <a:endParaRPr sz="5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58950" y="1927025"/>
            <a:ext cx="7826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Title: </a:t>
            </a:r>
            <a:r>
              <a:rPr lang="en-GB" sz="3200">
                <a:latin typeface="Calibri"/>
                <a:ea typeface="Calibri"/>
                <a:cs typeface="Calibri"/>
                <a:sym typeface="Calibri"/>
              </a:rPr>
              <a:t>Uni Clean , Campus Sanitation Software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0" y="3235775"/>
            <a:ext cx="4572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Presented by -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R2142211317 - Akshat Sharma       R2142211365 - Atulya Verma        R2142211292 - Kushagra Parasramka       R2142211224 - Ronit Khurana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705814" y="4161168"/>
            <a:ext cx="211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Mentored By -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Dr. Virender Kadyan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/>
        </p:nvSpPr>
        <p:spPr>
          <a:xfrm>
            <a:off x="0" y="0"/>
            <a:ext cx="4673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46B0FA"/>
                </a:solidFill>
              </a:rPr>
              <a:t>Technical Diagrams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48875" y="488700"/>
            <a:ext cx="40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Technical flow of task allocation feature</a:t>
            </a:r>
            <a:endParaRPr/>
          </a:p>
        </p:txBody>
      </p:sp>
      <p:pic>
        <p:nvPicPr>
          <p:cNvPr id="184" name="Google Shape;184;p22"/>
          <p:cNvPicPr preferRelativeResize="0"/>
          <p:nvPr/>
        </p:nvPicPr>
        <p:blipFill rotWithShape="1">
          <a:blip r:embed="rId3">
            <a:alphaModFix/>
          </a:blip>
          <a:srcRect b="0" l="10346" r="0" t="0"/>
          <a:stretch/>
        </p:blipFill>
        <p:spPr>
          <a:xfrm>
            <a:off x="3341425" y="488700"/>
            <a:ext cx="3341451" cy="426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/>
        </p:nvSpPr>
        <p:spPr>
          <a:xfrm>
            <a:off x="266375" y="341375"/>
            <a:ext cx="817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46B0FA"/>
                </a:solidFill>
              </a:rPr>
              <a:t>Attained Deliverable</a:t>
            </a:r>
            <a:endParaRPr b="1" sz="3200">
              <a:solidFill>
                <a:srgbClr val="46B0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416700" y="1174875"/>
            <a:ext cx="8480100" cy="3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Conducted thorough analysis or project and user requirements.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Created flow charts to depict the 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workflow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the project.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Developed the user authentication feature in the first coding phase.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Developed the task allocation feature in the second coding phase.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/>
        </p:nvSpPr>
        <p:spPr>
          <a:xfrm>
            <a:off x="333375" y="321475"/>
            <a:ext cx="5619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46B0FA"/>
                </a:solidFill>
              </a:rPr>
              <a:t>Working Model</a:t>
            </a:r>
            <a:endParaRPr/>
          </a:p>
        </p:txBody>
      </p:sp>
      <p:sp>
        <p:nvSpPr>
          <p:cNvPr id="196" name="Google Shape;196;p24"/>
          <p:cNvSpPr txBox="1"/>
          <p:nvPr/>
        </p:nvSpPr>
        <p:spPr>
          <a:xfrm>
            <a:off x="851375" y="1206600"/>
            <a:ext cx="3907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46B0FA"/>
                </a:solidFill>
              </a:rPr>
              <a:t>SRS:</a:t>
            </a:r>
            <a:endParaRPr sz="300"/>
          </a:p>
        </p:txBody>
      </p:sp>
      <p:sp>
        <p:nvSpPr>
          <p:cNvPr id="197" name="Google Shape;197;p24"/>
          <p:cNvSpPr txBox="1"/>
          <p:nvPr/>
        </p:nvSpPr>
        <p:spPr>
          <a:xfrm>
            <a:off x="845400" y="1739025"/>
            <a:ext cx="7453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chemeClr val="hlink"/>
                </a:solidFill>
                <a:hlinkClick r:id="rId3"/>
              </a:rPr>
              <a:t>https://docs.google.com/document/d/14xfxouAt8uT1r_5MTo6MaODVE3IKMZpoGtOncugmFK0/edit?usp=sharing</a:t>
            </a:r>
            <a:r>
              <a:rPr lang="en-GB" sz="1600">
                <a:solidFill>
                  <a:schemeClr val="dk1"/>
                </a:solidFill>
              </a:rPr>
              <a:t> </a:t>
            </a:r>
            <a:endParaRPr sz="1600"/>
          </a:p>
        </p:txBody>
      </p:sp>
      <p:sp>
        <p:nvSpPr>
          <p:cNvPr id="198" name="Google Shape;198;p24"/>
          <p:cNvSpPr txBox="1"/>
          <p:nvPr/>
        </p:nvSpPr>
        <p:spPr>
          <a:xfrm>
            <a:off x="845400" y="2410225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46B0FA"/>
                </a:solidFill>
              </a:rPr>
              <a:t>GITHUB</a:t>
            </a:r>
            <a:r>
              <a:rPr b="1" lang="en-GB" sz="2100">
                <a:solidFill>
                  <a:srgbClr val="46B0FA"/>
                </a:solidFill>
              </a:rPr>
              <a:t>:</a:t>
            </a:r>
            <a:endParaRPr sz="1200"/>
          </a:p>
        </p:txBody>
      </p:sp>
      <p:sp>
        <p:nvSpPr>
          <p:cNvPr id="199" name="Google Shape;199;p24"/>
          <p:cNvSpPr txBox="1"/>
          <p:nvPr/>
        </p:nvSpPr>
        <p:spPr>
          <a:xfrm>
            <a:off x="845400" y="2918125"/>
            <a:ext cx="7322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chemeClr val="hlink"/>
                </a:solidFill>
                <a:hlinkClick r:id="rId4"/>
              </a:rPr>
              <a:t>https://github.com/Akkkshattt-Sharrrmaaa/Uni-Clean</a:t>
            </a:r>
            <a:r>
              <a:rPr lang="en-GB" sz="1600">
                <a:solidFill>
                  <a:schemeClr val="dk1"/>
                </a:solidFill>
              </a:rPr>
              <a:t> 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/>
        </p:nvSpPr>
        <p:spPr>
          <a:xfrm>
            <a:off x="290202" y="367676"/>
            <a:ext cx="7530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46B0FA"/>
                </a:solidFill>
                <a:latin typeface="Arial"/>
                <a:ea typeface="Arial"/>
                <a:cs typeface="Arial"/>
                <a:sym typeface="Arial"/>
              </a:rPr>
              <a:t>Reference: </a:t>
            </a:r>
            <a:r>
              <a:rPr b="1" lang="en-GB" sz="3200">
                <a:solidFill>
                  <a:srgbClr val="46B0FA"/>
                </a:solidFill>
              </a:rPr>
              <a:t>List of Cited Work</a:t>
            </a:r>
            <a:endParaRPr b="1" sz="3200">
              <a:solidFill>
                <a:srgbClr val="46B0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381000" y="1190700"/>
            <a:ext cx="8480100" cy="3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[1].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Lalit Mohan Joshi. Article: A Research Paper on College Management System. </a:t>
            </a:r>
            <a:r>
              <a:rPr i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International Journal of Computer Applications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122(11):32-44, July 2015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[2]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Alt, Rainer and Auth, Gunnar (2010) "Campus Management System," </a:t>
            </a:r>
            <a:r>
              <a:rPr i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Business &amp; Information Systems Engineering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Vol. 2: Iss. 3, 187-190.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[3].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Ashraful Kabir(2021). sanitation and hygiene practices among students in a public university,10.1371/journal.pone.0257663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[4].Kofi Baah-Bentum(2018).Improving Sanitation on Tertiary Education Campuses, 10.29322/IJSRP.8.12.2018.p8467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, clipart&#10;&#10;Description automatically generated" id="210" name="Google Shape;21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8880" y="1139237"/>
            <a:ext cx="4206240" cy="180685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6"/>
          <p:cNvSpPr txBox="1"/>
          <p:nvPr/>
        </p:nvSpPr>
        <p:spPr>
          <a:xfrm>
            <a:off x="1300800" y="2783025"/>
            <a:ext cx="6542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46B0FA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sz="6000">
              <a:solidFill>
                <a:srgbClr val="46B0F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248400" y="309575"/>
            <a:ext cx="4905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46B0FA"/>
                </a:solidFill>
              </a:rPr>
              <a:t>Problem Statement</a:t>
            </a:r>
            <a:endParaRPr b="1" sz="3200">
              <a:solidFill>
                <a:srgbClr val="46B0FA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19400" y="986675"/>
            <a:ext cx="83052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In today’s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university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campuses, the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maintenance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of sanitation and cleanliness poses a significant challenge. As the student population continues to grow, traditional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methods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of ensuring a pristine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environment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struggle to keep pace. The lack of an efficient and transparent system for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addressing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sanitation issue further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exacerbates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the problem. Existing protocols often rely on manual reporting, leading to delays in response time and a disconnect between the students and the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maintenance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staff.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In addition to the existing challenges of maintaining cleanliness on the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campuses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, a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critical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concern lies in ensuring equitable distribution of workload among the maintenance staff. The current absence of a systematic approach for task allocation often results in disparities in the effort exerted by individual workers.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To address these issues , our project , UniClean, introduces a pioneering system for the fair and efficient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assignment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of tasks and also foster a cleaner, healthier, and more conducive atmosphere for learning and communal living.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248400" y="309575"/>
            <a:ext cx="4905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46B0FA"/>
                </a:solidFill>
              </a:rPr>
              <a:t>Objective</a:t>
            </a:r>
            <a:endParaRPr b="1" sz="3200">
              <a:solidFill>
                <a:srgbClr val="46B0FA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19400" y="1101150"/>
            <a:ext cx="83052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arenR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Develop a user friendly software system that allows students to easily request cleaning services and workers to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efficiently manage and complete cleaning tasks.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arenR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Create a system for the automated allocation of cleaning tasks to available workers based on their workload and location.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arenR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Enhance the experience of students by allowing them to submit and track cleaning requests conveniently through a digital platform.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arenR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Optimise worker management by tracking worker performance , workload and job history to ensure timely task completion.</a:t>
            </a:r>
            <a:br>
              <a:rPr lang="en-GB" sz="1600">
                <a:latin typeface="Roboto"/>
                <a:ea typeface="Roboto"/>
                <a:cs typeface="Roboto"/>
                <a:sym typeface="Roboto"/>
              </a:rPr>
            </a:b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arenR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Improve the overall cleanliness and hygiene of the campus environment.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325927" y="353450"/>
            <a:ext cx="7530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46B0FA"/>
                </a:solidFill>
              </a:rPr>
              <a:t>SWOT Analysis</a:t>
            </a:r>
            <a:endParaRPr b="1" sz="3200">
              <a:solidFill>
                <a:srgbClr val="46B0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" name="Google Shape;78;p16"/>
          <p:cNvGrpSpPr/>
          <p:nvPr/>
        </p:nvGrpSpPr>
        <p:grpSpPr>
          <a:xfrm>
            <a:off x="0" y="1190368"/>
            <a:ext cx="2789414" cy="2762760"/>
            <a:chOff x="0" y="1189989"/>
            <a:chExt cx="2726700" cy="3284699"/>
          </a:xfrm>
        </p:grpSpPr>
        <p:sp>
          <p:nvSpPr>
            <p:cNvPr id="79" name="Google Shape;79;p16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Strength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" name="Google Shape;80;p16"/>
            <p:cNvSpPr txBox="1"/>
            <p:nvPr/>
          </p:nvSpPr>
          <p:spPr>
            <a:xfrm>
              <a:off x="0" y="1858988"/>
              <a:ext cx="247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800"/>
                <a:buFont typeface="Roboto"/>
                <a:buChar char="●"/>
              </a:pPr>
              <a:r>
                <a:rPr lang="en-GB" sz="1800">
                  <a:latin typeface="Roboto"/>
                  <a:ea typeface="Roboto"/>
                  <a:cs typeface="Roboto"/>
                  <a:sym typeface="Roboto"/>
                </a:rPr>
                <a:t>Increased staff accountability.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800"/>
                <a:buFont typeface="Roboto"/>
                <a:buChar char="●"/>
              </a:pPr>
              <a:r>
                <a:rPr lang="en-GB" sz="1800">
                  <a:latin typeface="Roboto"/>
                  <a:ea typeface="Roboto"/>
                  <a:cs typeface="Roboto"/>
                  <a:sym typeface="Roboto"/>
                </a:rPr>
                <a:t>Efficient and effective job allocation.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" name="Google Shape;81;p16"/>
          <p:cNvGrpSpPr/>
          <p:nvPr/>
        </p:nvGrpSpPr>
        <p:grpSpPr>
          <a:xfrm>
            <a:off x="2356113" y="1190375"/>
            <a:ext cx="2640387" cy="3394345"/>
            <a:chOff x="2303149" y="-27114"/>
            <a:chExt cx="2581024" cy="4035602"/>
          </a:xfrm>
        </p:grpSpPr>
        <p:sp>
          <p:nvSpPr>
            <p:cNvPr id="82" name="Google Shape;82;p16"/>
            <p:cNvSpPr/>
            <p:nvPr/>
          </p:nvSpPr>
          <p:spPr>
            <a:xfrm>
              <a:off x="2342873" y="-27114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Weakness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" name="Google Shape;83;p16"/>
            <p:cNvSpPr txBox="1"/>
            <p:nvPr/>
          </p:nvSpPr>
          <p:spPr>
            <a:xfrm>
              <a:off x="2303149" y="641888"/>
              <a:ext cx="2541300" cy="3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800"/>
                <a:buFont typeface="Roboto"/>
                <a:buChar char="●"/>
              </a:pPr>
              <a:r>
                <a:rPr lang="en-GB" sz="1800">
                  <a:latin typeface="Roboto"/>
                  <a:ea typeface="Roboto"/>
                  <a:cs typeface="Roboto"/>
                  <a:sym typeface="Roboto"/>
                </a:rPr>
                <a:t>Potential resistance to </a:t>
              </a:r>
              <a:r>
                <a:rPr lang="en-GB" sz="1800">
                  <a:latin typeface="Roboto"/>
                  <a:ea typeface="Roboto"/>
                  <a:cs typeface="Roboto"/>
                  <a:sym typeface="Roboto"/>
                </a:rPr>
                <a:t>adaptation of software.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800"/>
                <a:buFont typeface="Roboto"/>
                <a:buChar char="●"/>
              </a:pPr>
              <a:r>
                <a:rPr lang="en-GB" sz="1800">
                  <a:latin typeface="Roboto"/>
                  <a:ea typeface="Roboto"/>
                  <a:cs typeface="Roboto"/>
                  <a:sym typeface="Roboto"/>
                </a:rPr>
                <a:t>False requests and false request completion </a:t>
              </a:r>
              <a:r>
                <a:rPr lang="en-GB" sz="1800">
                  <a:latin typeface="Roboto"/>
                  <a:ea typeface="Roboto"/>
                  <a:cs typeface="Roboto"/>
                  <a:sym typeface="Roboto"/>
                </a:rPr>
                <a:t>confirmation</a:t>
              </a:r>
              <a:r>
                <a:rPr lang="en-GB" sz="180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4" name="Google Shape;84;p16"/>
          <p:cNvGrpSpPr/>
          <p:nvPr/>
        </p:nvGrpSpPr>
        <p:grpSpPr>
          <a:xfrm>
            <a:off x="4571988" y="1190387"/>
            <a:ext cx="2599750" cy="3686533"/>
            <a:chOff x="4613552" y="745892"/>
            <a:chExt cx="2541300" cy="4382990"/>
          </a:xfrm>
        </p:grpSpPr>
        <p:sp>
          <p:nvSpPr>
            <p:cNvPr id="85" name="Google Shape;85;p16"/>
            <p:cNvSpPr/>
            <p:nvPr/>
          </p:nvSpPr>
          <p:spPr>
            <a:xfrm>
              <a:off x="4613552" y="745892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Opportunity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" name="Google Shape;86;p16"/>
            <p:cNvSpPr txBox="1"/>
            <p:nvPr/>
          </p:nvSpPr>
          <p:spPr>
            <a:xfrm>
              <a:off x="4613563" y="1414882"/>
              <a:ext cx="2443200" cy="37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"/>
                <a:buChar char="●"/>
              </a:pPr>
              <a:r>
                <a:rPr lang="en-GB" sz="1800">
                  <a:latin typeface="Roboto"/>
                  <a:ea typeface="Roboto"/>
                  <a:cs typeface="Roboto"/>
                  <a:sym typeface="Roboto"/>
                </a:rPr>
                <a:t>Expanding system to other institutions.</a:t>
              </a:r>
              <a:endPara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556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Roboto"/>
                <a:buChar char="●"/>
              </a:pPr>
              <a:r>
                <a:rPr lang="en-GB" sz="1800">
                  <a:latin typeface="Roboto"/>
                  <a:ea typeface="Roboto"/>
                  <a:cs typeface="Roboto"/>
                  <a:sym typeface="Roboto"/>
                </a:rPr>
                <a:t>Integrating AIML features to analyse patterns in locations</a:t>
              </a:r>
              <a:r>
                <a:rPr lang="en-GB" sz="200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" name="Google Shape;87;p16"/>
          <p:cNvGrpSpPr/>
          <p:nvPr/>
        </p:nvGrpSpPr>
        <p:grpSpPr>
          <a:xfrm>
            <a:off x="6544241" y="1190387"/>
            <a:ext cx="2681031" cy="2797197"/>
            <a:chOff x="6396814" y="1189775"/>
            <a:chExt cx="2620753" cy="3325641"/>
          </a:xfrm>
        </p:grpSpPr>
        <p:sp>
          <p:nvSpPr>
            <p:cNvPr id="88" name="Google Shape;88;p16"/>
            <p:cNvSpPr/>
            <p:nvPr/>
          </p:nvSpPr>
          <p:spPr>
            <a:xfrm>
              <a:off x="6396814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Threat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" name="Google Shape;89;p16"/>
            <p:cNvSpPr txBox="1"/>
            <p:nvPr/>
          </p:nvSpPr>
          <p:spPr>
            <a:xfrm>
              <a:off x="6625068" y="1899716"/>
              <a:ext cx="23925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800"/>
                <a:buFont typeface="Roboto"/>
                <a:buChar char="●"/>
              </a:pPr>
              <a:r>
                <a:rPr lang="en-GB" sz="1800">
                  <a:latin typeface="Roboto"/>
                  <a:ea typeface="Roboto"/>
                  <a:cs typeface="Roboto"/>
                  <a:sym typeface="Roboto"/>
                </a:rPr>
                <a:t>Inappropriate and excessive requests.</a:t>
              </a:r>
              <a:endPara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"/>
                <a:buChar char="●"/>
              </a:pPr>
              <a:r>
                <a:rPr lang="en-GB" sz="1800">
                  <a:latin typeface="Roboto"/>
                  <a:ea typeface="Roboto"/>
                  <a:cs typeface="Roboto"/>
                  <a:sym typeface="Roboto"/>
                </a:rPr>
                <a:t>Vulnerability to data breaches.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/>
        </p:nvSpPr>
        <p:spPr>
          <a:xfrm>
            <a:off x="306600" y="350025"/>
            <a:ext cx="8083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46B0FA"/>
                </a:solidFill>
              </a:rPr>
              <a:t>Deliverables of each step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514650" y="1125000"/>
            <a:ext cx="8305200" cy="39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Our project can be broadly divided into 5 phases, namely -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arenR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Project Initiation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arenR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Coding Round(I)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arenR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Coding Round (II)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arenR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Coding Round (III)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arenR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Testing and Fixing Bug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arenR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Project Initiation → Defined the project scope , workflow and project plan.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arenR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Coding Round(I) 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Developed the initial authentication system and account management system.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arenR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Coding Round(II) 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Developed the task allocation feature.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arenR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Coding Round(III) 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→ Develop the UI for the software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arenR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Testing and Fixing Bug 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Test and fix the bugs.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242575" y="400875"/>
            <a:ext cx="817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46B0FA"/>
                </a:solidFill>
                <a:latin typeface="Arial"/>
                <a:ea typeface="Arial"/>
                <a:cs typeface="Arial"/>
                <a:sym typeface="Arial"/>
              </a:rPr>
              <a:t>Methodology : Reference Software Model</a:t>
            </a:r>
            <a:endParaRPr b="1" sz="3200">
              <a:solidFill>
                <a:srgbClr val="46B0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p18"/>
          <p:cNvGrpSpPr/>
          <p:nvPr/>
        </p:nvGrpSpPr>
        <p:grpSpPr>
          <a:xfrm>
            <a:off x="42459" y="1157717"/>
            <a:ext cx="2295363" cy="823450"/>
            <a:chOff x="875525" y="1028275"/>
            <a:chExt cx="2359300" cy="777500"/>
          </a:xfrm>
        </p:grpSpPr>
        <p:sp>
          <p:nvSpPr>
            <p:cNvPr id="102" name="Google Shape;102;p18"/>
            <p:cNvSpPr/>
            <p:nvPr/>
          </p:nvSpPr>
          <p:spPr>
            <a:xfrm>
              <a:off x="875525" y="1028275"/>
              <a:ext cx="1895700" cy="5850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3" name="Google Shape;103;p18"/>
            <p:cNvCxnSpPr>
              <a:stCxn id="102" idx="3"/>
            </p:cNvCxnSpPr>
            <p:nvPr/>
          </p:nvCxnSpPr>
          <p:spPr>
            <a:xfrm>
              <a:off x="2771225" y="1320775"/>
              <a:ext cx="463500" cy="75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18"/>
            <p:cNvCxnSpPr/>
            <p:nvPr/>
          </p:nvCxnSpPr>
          <p:spPr>
            <a:xfrm>
              <a:off x="3234825" y="1314675"/>
              <a:ext cx="0" cy="491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05" name="Google Shape;105;p18"/>
          <p:cNvGrpSpPr/>
          <p:nvPr/>
        </p:nvGrpSpPr>
        <p:grpSpPr>
          <a:xfrm>
            <a:off x="2001483" y="1981247"/>
            <a:ext cx="2226943" cy="823450"/>
            <a:chOff x="875525" y="1028275"/>
            <a:chExt cx="2359300" cy="777500"/>
          </a:xfrm>
        </p:grpSpPr>
        <p:sp>
          <p:nvSpPr>
            <p:cNvPr id="106" name="Google Shape;106;p18"/>
            <p:cNvSpPr/>
            <p:nvPr/>
          </p:nvSpPr>
          <p:spPr>
            <a:xfrm>
              <a:off x="875525" y="1028275"/>
              <a:ext cx="1895700" cy="5850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7" name="Google Shape;107;p18"/>
            <p:cNvCxnSpPr>
              <a:stCxn id="106" idx="3"/>
            </p:cNvCxnSpPr>
            <p:nvPr/>
          </p:nvCxnSpPr>
          <p:spPr>
            <a:xfrm>
              <a:off x="2771225" y="1320775"/>
              <a:ext cx="463500" cy="75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18"/>
            <p:cNvCxnSpPr/>
            <p:nvPr/>
          </p:nvCxnSpPr>
          <p:spPr>
            <a:xfrm>
              <a:off x="3234825" y="1314675"/>
              <a:ext cx="0" cy="491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09" name="Google Shape;109;p18"/>
          <p:cNvGrpSpPr/>
          <p:nvPr/>
        </p:nvGrpSpPr>
        <p:grpSpPr>
          <a:xfrm>
            <a:off x="3793110" y="2804737"/>
            <a:ext cx="2226943" cy="823450"/>
            <a:chOff x="875525" y="1028275"/>
            <a:chExt cx="2359300" cy="777500"/>
          </a:xfrm>
        </p:grpSpPr>
        <p:sp>
          <p:nvSpPr>
            <p:cNvPr id="110" name="Google Shape;110;p18"/>
            <p:cNvSpPr/>
            <p:nvPr/>
          </p:nvSpPr>
          <p:spPr>
            <a:xfrm>
              <a:off x="875525" y="1028275"/>
              <a:ext cx="1895700" cy="5850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1" name="Google Shape;111;p18"/>
            <p:cNvCxnSpPr>
              <a:stCxn id="110" idx="3"/>
            </p:cNvCxnSpPr>
            <p:nvPr/>
          </p:nvCxnSpPr>
          <p:spPr>
            <a:xfrm>
              <a:off x="2771225" y="1320775"/>
              <a:ext cx="463500" cy="75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18"/>
            <p:cNvCxnSpPr/>
            <p:nvPr/>
          </p:nvCxnSpPr>
          <p:spPr>
            <a:xfrm>
              <a:off x="3234825" y="1314675"/>
              <a:ext cx="0" cy="491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13" name="Google Shape;113;p18"/>
          <p:cNvGrpSpPr/>
          <p:nvPr/>
        </p:nvGrpSpPr>
        <p:grpSpPr>
          <a:xfrm>
            <a:off x="5507522" y="3628227"/>
            <a:ext cx="2226943" cy="823450"/>
            <a:chOff x="875525" y="1028275"/>
            <a:chExt cx="2359300" cy="777500"/>
          </a:xfrm>
        </p:grpSpPr>
        <p:sp>
          <p:nvSpPr>
            <p:cNvPr id="114" name="Google Shape;114;p18"/>
            <p:cNvSpPr/>
            <p:nvPr/>
          </p:nvSpPr>
          <p:spPr>
            <a:xfrm>
              <a:off x="875525" y="1028275"/>
              <a:ext cx="1895700" cy="5850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5" name="Google Shape;115;p18"/>
            <p:cNvCxnSpPr>
              <a:stCxn id="114" idx="3"/>
            </p:cNvCxnSpPr>
            <p:nvPr/>
          </p:nvCxnSpPr>
          <p:spPr>
            <a:xfrm>
              <a:off x="2771225" y="1320775"/>
              <a:ext cx="463500" cy="75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Google Shape;116;p18"/>
            <p:cNvCxnSpPr/>
            <p:nvPr/>
          </p:nvCxnSpPr>
          <p:spPr>
            <a:xfrm>
              <a:off x="3234825" y="1314675"/>
              <a:ext cx="0" cy="491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17" name="Google Shape;117;p18"/>
          <p:cNvSpPr/>
          <p:nvPr/>
        </p:nvSpPr>
        <p:spPr>
          <a:xfrm>
            <a:off x="7312060" y="4451770"/>
            <a:ext cx="1789500" cy="6195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107550" y="1157800"/>
            <a:ext cx="17895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Defining objectives and scope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1964850" y="1981250"/>
            <a:ext cx="18780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 architecture and database structure.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3879401" y="2833361"/>
            <a:ext cx="16479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 software modules.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5612908" y="3628224"/>
            <a:ext cx="16479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 and quality assurance.</a:t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7312071" y="4455742"/>
            <a:ext cx="16479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Deployment and maintenance.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/>
        </p:nvSpPr>
        <p:spPr>
          <a:xfrm>
            <a:off x="145684" y="357175"/>
            <a:ext cx="5825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46B0FA"/>
                </a:solidFill>
              </a:rPr>
              <a:t> </a:t>
            </a:r>
            <a:r>
              <a:rPr b="1" lang="en-GB" sz="3200">
                <a:solidFill>
                  <a:srgbClr val="46B0FA"/>
                </a:solidFill>
                <a:latin typeface="Arial"/>
                <a:ea typeface="Arial"/>
                <a:cs typeface="Arial"/>
                <a:sym typeface="Arial"/>
              </a:rPr>
              <a:t>Methodology : </a:t>
            </a:r>
            <a:r>
              <a:rPr b="1" lang="en-GB" sz="3200">
                <a:solidFill>
                  <a:srgbClr val="46B0FA"/>
                </a:solidFill>
              </a:rPr>
              <a:t>Timeline</a:t>
            </a:r>
            <a:endParaRPr b="1" sz="3200">
              <a:solidFill>
                <a:srgbClr val="46B0FA"/>
              </a:solidFill>
            </a:endParaRPr>
          </a:p>
        </p:txBody>
      </p:sp>
      <p:grpSp>
        <p:nvGrpSpPr>
          <p:cNvPr id="128" name="Google Shape;128;p19"/>
          <p:cNvGrpSpPr/>
          <p:nvPr/>
        </p:nvGrpSpPr>
        <p:grpSpPr>
          <a:xfrm>
            <a:off x="3998450" y="1125975"/>
            <a:ext cx="2579944" cy="2379656"/>
            <a:chOff x="4372760" y="1709448"/>
            <a:chExt cx="2501400" cy="1874926"/>
          </a:xfrm>
        </p:grpSpPr>
        <p:sp>
          <p:nvSpPr>
            <p:cNvPr id="129" name="Google Shape;129;p19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0" name="Google Shape;130;p19"/>
            <p:cNvGrpSpPr/>
            <p:nvPr/>
          </p:nvGrpSpPr>
          <p:grpSpPr>
            <a:xfrm>
              <a:off x="4372760" y="1709448"/>
              <a:ext cx="2501400" cy="1874926"/>
              <a:chOff x="4372760" y="1709448"/>
              <a:chExt cx="2501400" cy="1874926"/>
            </a:xfrm>
          </p:grpSpPr>
          <p:grpSp>
            <p:nvGrpSpPr>
              <p:cNvPr id="131" name="Google Shape;131;p19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32" name="Google Shape;132;p19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33" name="Google Shape;133;p19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4" name="Google Shape;134;p19"/>
              <p:cNvSpPr txBox="1"/>
              <p:nvPr/>
            </p:nvSpPr>
            <p:spPr>
              <a:xfrm>
                <a:off x="4372761" y="3212974"/>
                <a:ext cx="15243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b="1" lang="en-GB" sz="1600">
                    <a:latin typeface="Roboto"/>
                    <a:ea typeface="Roboto"/>
                    <a:cs typeface="Roboto"/>
                    <a:sym typeface="Roboto"/>
                  </a:rPr>
                  <a:t>Oct 18 - Nov 5</a:t>
                </a:r>
                <a:endParaRPr b="1" sz="16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5" name="Google Shape;135;p19"/>
              <p:cNvSpPr txBox="1"/>
              <p:nvPr/>
            </p:nvSpPr>
            <p:spPr>
              <a:xfrm>
                <a:off x="4372760" y="1709448"/>
                <a:ext cx="25014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latin typeface="Roboto"/>
                    <a:ea typeface="Roboto"/>
                    <a:cs typeface="Roboto"/>
                    <a:sym typeface="Roboto"/>
                  </a:rPr>
                  <a:t>Coding (Second Round)</a:t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457200" rtl="0" algn="l">
                  <a:spcBef>
                    <a:spcPts val="210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-GB">
                    <a:latin typeface="Roboto"/>
                    <a:ea typeface="Roboto"/>
                    <a:cs typeface="Roboto"/>
                    <a:sym typeface="Roboto"/>
                  </a:rPr>
                  <a:t>Develop task allocation module.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-GB">
                    <a:latin typeface="Roboto"/>
                    <a:ea typeface="Roboto"/>
                    <a:cs typeface="Roboto"/>
                    <a:sym typeface="Roboto"/>
                  </a:rPr>
                  <a:t>Develop allocation algorithm.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36" name="Google Shape;136;p19"/>
          <p:cNvGrpSpPr/>
          <p:nvPr/>
        </p:nvGrpSpPr>
        <p:grpSpPr>
          <a:xfrm>
            <a:off x="6126274" y="1181624"/>
            <a:ext cx="3320773" cy="2205867"/>
            <a:chOff x="6435805" y="1753294"/>
            <a:chExt cx="3219675" cy="1737998"/>
          </a:xfrm>
        </p:grpSpPr>
        <p:sp>
          <p:nvSpPr>
            <p:cNvPr id="137" name="Google Shape;137;p19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8" name="Google Shape;138;p19"/>
            <p:cNvGrpSpPr/>
            <p:nvPr/>
          </p:nvGrpSpPr>
          <p:grpSpPr>
            <a:xfrm>
              <a:off x="6435805" y="1753294"/>
              <a:ext cx="3219675" cy="1737998"/>
              <a:chOff x="6435805" y="1753294"/>
              <a:chExt cx="3219675" cy="1737998"/>
            </a:xfrm>
          </p:grpSpPr>
          <p:grpSp>
            <p:nvGrpSpPr>
              <p:cNvPr id="139" name="Google Shape;139;p19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40" name="Google Shape;140;p19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41" name="Google Shape;141;p19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2" name="Google Shape;142;p19"/>
              <p:cNvSpPr txBox="1"/>
              <p:nvPr/>
            </p:nvSpPr>
            <p:spPr>
              <a:xfrm>
                <a:off x="6435805" y="2702594"/>
                <a:ext cx="17001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b="1" lang="en-GB" sz="1600">
                    <a:latin typeface="Roboto"/>
                    <a:ea typeface="Roboto"/>
                    <a:cs typeface="Roboto"/>
                    <a:sym typeface="Roboto"/>
                  </a:rPr>
                  <a:t>Nov 7 - Nov End</a:t>
                </a:r>
                <a:endParaRPr b="1" sz="16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3" name="Google Shape;143;p19"/>
              <p:cNvSpPr txBox="1"/>
              <p:nvPr/>
            </p:nvSpPr>
            <p:spPr>
              <a:xfrm>
                <a:off x="7401879" y="1753294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latin typeface="Roboto"/>
                    <a:ea typeface="Roboto"/>
                    <a:cs typeface="Roboto"/>
                    <a:sym typeface="Roboto"/>
                  </a:rPr>
                  <a:t>Testing and Bug Fixing</a:t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457200" rtl="0" algn="l">
                  <a:spcBef>
                    <a:spcPts val="210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-GB">
                    <a:latin typeface="Roboto"/>
                    <a:ea typeface="Roboto"/>
                    <a:cs typeface="Roboto"/>
                    <a:sym typeface="Roboto"/>
                  </a:rPr>
                  <a:t>Testing for bugs.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-GB">
                    <a:latin typeface="Roboto"/>
                    <a:ea typeface="Roboto"/>
                    <a:cs typeface="Roboto"/>
                    <a:sym typeface="Roboto"/>
                  </a:rPr>
                  <a:t>Fixing bugs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-GB">
                    <a:latin typeface="Roboto"/>
                    <a:ea typeface="Roboto"/>
                    <a:cs typeface="Roboto"/>
                    <a:sym typeface="Roboto"/>
                  </a:rPr>
                  <a:t>Final SRS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457200" rtl="0" algn="l">
                  <a:spcBef>
                    <a:spcPts val="2100"/>
                  </a:spcBef>
                  <a:spcAft>
                    <a:spcPts val="2100"/>
                  </a:spcAft>
                  <a:buNone/>
                </a:pPr>
                <a:r>
                  <a:t/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44" name="Google Shape;144;p19"/>
          <p:cNvGrpSpPr/>
          <p:nvPr/>
        </p:nvGrpSpPr>
        <p:grpSpPr>
          <a:xfrm>
            <a:off x="-25" y="1212138"/>
            <a:ext cx="2579945" cy="2296393"/>
            <a:chOff x="496015" y="1777336"/>
            <a:chExt cx="2501401" cy="1809323"/>
          </a:xfrm>
        </p:grpSpPr>
        <p:sp>
          <p:nvSpPr>
            <p:cNvPr id="145" name="Google Shape;145;p19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19"/>
            <p:cNvGrpSpPr/>
            <p:nvPr/>
          </p:nvGrpSpPr>
          <p:grpSpPr>
            <a:xfrm>
              <a:off x="496015" y="1777336"/>
              <a:ext cx="2501401" cy="1809323"/>
              <a:chOff x="496015" y="1777336"/>
              <a:chExt cx="2501401" cy="1809323"/>
            </a:xfrm>
          </p:grpSpPr>
          <p:sp>
            <p:nvSpPr>
              <p:cNvPr id="147" name="Google Shape;147;p19"/>
              <p:cNvSpPr txBox="1"/>
              <p:nvPr/>
            </p:nvSpPr>
            <p:spPr>
              <a:xfrm>
                <a:off x="496015" y="3215259"/>
                <a:ext cx="15111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b="1" lang="en-GB" sz="1600">
                    <a:latin typeface="Roboto"/>
                    <a:ea typeface="Roboto"/>
                    <a:cs typeface="Roboto"/>
                    <a:sym typeface="Roboto"/>
                  </a:rPr>
                  <a:t>Aug - Sept 20</a:t>
                </a:r>
                <a:endParaRPr b="1" sz="16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48" name="Google Shape;148;p19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49" name="Google Shape;149;p19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50" name="Google Shape;150;p19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1" name="Google Shape;151;p19"/>
              <p:cNvSpPr txBox="1"/>
              <p:nvPr/>
            </p:nvSpPr>
            <p:spPr>
              <a:xfrm>
                <a:off x="496016" y="1777336"/>
                <a:ext cx="25014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latin typeface="Roboto"/>
                    <a:ea typeface="Roboto"/>
                    <a:cs typeface="Roboto"/>
                    <a:sym typeface="Roboto"/>
                  </a:rPr>
                  <a:t>Project Initiation</a:t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-GB">
                    <a:latin typeface="Roboto"/>
                    <a:ea typeface="Roboto"/>
                    <a:cs typeface="Roboto"/>
                    <a:sym typeface="Roboto"/>
                  </a:rPr>
                  <a:t>Decide project goal, scope and objective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-GB">
                    <a:latin typeface="Roboto"/>
                    <a:ea typeface="Roboto"/>
                    <a:cs typeface="Roboto"/>
                    <a:sym typeface="Roboto"/>
                  </a:rPr>
                  <a:t>Initialise project plan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52" name="Google Shape;152;p19"/>
          <p:cNvGrpSpPr/>
          <p:nvPr/>
        </p:nvGrpSpPr>
        <p:grpSpPr>
          <a:xfrm>
            <a:off x="1910000" y="2386475"/>
            <a:ext cx="2580007" cy="2202896"/>
            <a:chOff x="2347891" y="2702594"/>
            <a:chExt cx="2501461" cy="1735657"/>
          </a:xfrm>
        </p:grpSpPr>
        <p:sp>
          <p:nvSpPr>
            <p:cNvPr id="153" name="Google Shape;153;p19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4" name="Google Shape;154;p19"/>
            <p:cNvGrpSpPr/>
            <p:nvPr/>
          </p:nvGrpSpPr>
          <p:grpSpPr>
            <a:xfrm>
              <a:off x="2347891" y="2702594"/>
              <a:ext cx="2501400" cy="1735657"/>
              <a:chOff x="2347891" y="2702594"/>
              <a:chExt cx="2501400" cy="1735657"/>
            </a:xfrm>
          </p:grpSpPr>
          <p:sp>
            <p:nvSpPr>
              <p:cNvPr id="155" name="Google Shape;155;p19"/>
              <p:cNvSpPr txBox="1"/>
              <p:nvPr/>
            </p:nvSpPr>
            <p:spPr>
              <a:xfrm>
                <a:off x="2371669" y="2702594"/>
                <a:ext cx="16926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b="1" lang="en-GB" sz="1600">
                    <a:latin typeface="Roboto"/>
                    <a:ea typeface="Roboto"/>
                    <a:cs typeface="Roboto"/>
                    <a:sym typeface="Roboto"/>
                  </a:rPr>
                  <a:t>Sept 25 - Oct 5</a:t>
                </a:r>
                <a:endParaRPr b="1" sz="16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56" name="Google Shape;156;p19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57" name="Google Shape;157;p19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58" name="Google Shape;158;p19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9" name="Google Shape;159;p19"/>
              <p:cNvSpPr txBox="1"/>
              <p:nvPr/>
            </p:nvSpPr>
            <p:spPr>
              <a:xfrm>
                <a:off x="2347891" y="3494451"/>
                <a:ext cx="25014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latin typeface="Roboto"/>
                    <a:ea typeface="Roboto"/>
                    <a:cs typeface="Roboto"/>
                    <a:sym typeface="Roboto"/>
                  </a:rPr>
                  <a:t>Coding (First Round)</a:t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-GB">
                    <a:latin typeface="Roboto"/>
                    <a:ea typeface="Roboto"/>
                    <a:cs typeface="Roboto"/>
                    <a:sym typeface="Roboto"/>
                  </a:rPr>
                  <a:t>Develop authentication system.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-GB">
                    <a:latin typeface="Roboto"/>
                    <a:ea typeface="Roboto"/>
                    <a:cs typeface="Roboto"/>
                    <a:sym typeface="Roboto"/>
                  </a:rPr>
                  <a:t>Develop account management system.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457200" rtl="0" algn="l">
                  <a:spcBef>
                    <a:spcPts val="2100"/>
                  </a:spcBef>
                  <a:spcAft>
                    <a:spcPts val="2100"/>
                  </a:spcAft>
                  <a:buNone/>
                </a:pPr>
                <a:r>
                  <a:t/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160" name="Google Shape;160;p19"/>
          <p:cNvSpPr txBox="1"/>
          <p:nvPr/>
        </p:nvSpPr>
        <p:spPr>
          <a:xfrm>
            <a:off x="8056124" y="3028050"/>
            <a:ext cx="17535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Dec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1" name="Google Shape;161;p19"/>
          <p:cNvCxnSpPr/>
          <p:nvPr/>
        </p:nvCxnSpPr>
        <p:spPr>
          <a:xfrm>
            <a:off x="8932883" y="2571748"/>
            <a:ext cx="0" cy="456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" name="Google Shape;162;p19"/>
          <p:cNvSpPr/>
          <p:nvPr/>
        </p:nvSpPr>
        <p:spPr>
          <a:xfrm>
            <a:off x="8885182" y="2454448"/>
            <a:ext cx="95400" cy="1173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 txBox="1"/>
          <p:nvPr/>
        </p:nvSpPr>
        <p:spPr>
          <a:xfrm>
            <a:off x="5065575" y="3508525"/>
            <a:ext cx="3117300" cy="11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Coding (Third Round)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21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Creating UI for the software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Integrating all modules.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/>
        </p:nvSpPr>
        <p:spPr>
          <a:xfrm>
            <a:off x="325925" y="0"/>
            <a:ext cx="7530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46B0FA"/>
                </a:solidFill>
              </a:rPr>
              <a:t>Technical Diagrams</a:t>
            </a:r>
            <a:endParaRPr b="1" sz="3200">
              <a:solidFill>
                <a:srgbClr val="46B0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460700" y="500250"/>
            <a:ext cx="417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Technical</a:t>
            </a: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flow of user authentication feature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" name="Google Shape;170;p20"/>
          <p:cNvPicPr preferRelativeResize="0"/>
          <p:nvPr/>
        </p:nvPicPr>
        <p:blipFill rotWithShape="1">
          <a:blip r:embed="rId3">
            <a:alphaModFix/>
          </a:blip>
          <a:srcRect b="0" l="7766" r="11666" t="6076"/>
          <a:stretch/>
        </p:blipFill>
        <p:spPr>
          <a:xfrm>
            <a:off x="1917251" y="773900"/>
            <a:ext cx="4847675" cy="436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/>
        </p:nvSpPr>
        <p:spPr>
          <a:xfrm>
            <a:off x="178575" y="0"/>
            <a:ext cx="5453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46B0FA"/>
                </a:solidFill>
              </a:rPr>
              <a:t>Technical Diagrams</a:t>
            </a:r>
            <a:endParaRPr/>
          </a:p>
        </p:txBody>
      </p:sp>
      <p:sp>
        <p:nvSpPr>
          <p:cNvPr id="176" name="Google Shape;176;p21"/>
          <p:cNvSpPr txBox="1"/>
          <p:nvPr/>
        </p:nvSpPr>
        <p:spPr>
          <a:xfrm>
            <a:off x="282100" y="512100"/>
            <a:ext cx="417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Technical flow of user authentication feature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7" name="Google Shape;177;p21"/>
          <p:cNvPicPr preferRelativeResize="0"/>
          <p:nvPr/>
        </p:nvPicPr>
        <p:blipFill rotWithShape="1">
          <a:blip r:embed="rId3">
            <a:alphaModFix/>
          </a:blip>
          <a:srcRect b="0" l="11915" r="18965" t="14111"/>
          <a:stretch/>
        </p:blipFill>
        <p:spPr>
          <a:xfrm>
            <a:off x="2524400" y="784625"/>
            <a:ext cx="3107280" cy="435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