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3"/>
  </p:sldMasterIdLst>
  <p:notesMasterIdLst>
    <p:notesMasterId r:id="rId39"/>
  </p:notesMasterIdLst>
  <p:handoutMasterIdLst>
    <p:handoutMasterId r:id="rId40"/>
  </p:handoutMasterIdLst>
  <p:sldIdLst>
    <p:sldId id="256" r:id="rId4"/>
    <p:sldId id="257" r:id="rId5"/>
    <p:sldId id="271" r:id="rId6"/>
    <p:sldId id="270" r:id="rId7"/>
    <p:sldId id="272" r:id="rId8"/>
    <p:sldId id="273" r:id="rId9"/>
    <p:sldId id="275" r:id="rId10"/>
    <p:sldId id="274" r:id="rId11"/>
    <p:sldId id="276" r:id="rId12"/>
    <p:sldId id="281" r:id="rId13"/>
    <p:sldId id="282" r:id="rId14"/>
    <p:sldId id="284" r:id="rId15"/>
    <p:sldId id="286" r:id="rId16"/>
    <p:sldId id="287" r:id="rId17"/>
    <p:sldId id="288" r:id="rId18"/>
    <p:sldId id="289" r:id="rId19"/>
    <p:sldId id="290" r:id="rId20"/>
    <p:sldId id="291" r:id="rId21"/>
    <p:sldId id="292" r:id="rId22"/>
    <p:sldId id="294" r:id="rId23"/>
    <p:sldId id="296" r:id="rId24"/>
    <p:sldId id="297" r:id="rId25"/>
    <p:sldId id="299" r:id="rId26"/>
    <p:sldId id="301" r:id="rId27"/>
    <p:sldId id="302" r:id="rId28"/>
    <p:sldId id="304" r:id="rId29"/>
    <p:sldId id="305" r:id="rId30"/>
    <p:sldId id="306" r:id="rId31"/>
    <p:sldId id="307" r:id="rId32"/>
    <p:sldId id="308" r:id="rId33"/>
    <p:sldId id="277" r:id="rId34"/>
    <p:sldId id="278" r:id="rId35"/>
    <p:sldId id="279" r:id="rId36"/>
    <p:sldId id="280" r:id="rId37"/>
    <p:sldId id="309" r:id="rId3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3" autoAdjust="0"/>
    <p:restoredTop sz="94660"/>
  </p:normalViewPr>
  <p:slideViewPr>
    <p:cSldViewPr snapToGrid="0">
      <p:cViewPr varScale="1">
        <p:scale>
          <a:sx n="82" d="100"/>
          <a:sy n="82" d="100"/>
        </p:scale>
        <p:origin x="12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9E9D43-7D36-D6C2-94F4-AD64DD13EC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86F761E-60A9-8527-8058-FC48CA7D60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E1C1D9-DC13-48C2-BB2F-63644D3E8699}" type="datetimeFigureOut">
              <a:rPr lang="en-IN" smtClean="0"/>
              <a:t>17-03-2024</a:t>
            </a:fld>
            <a:endParaRPr lang="en-IN"/>
          </a:p>
        </p:txBody>
      </p:sp>
      <p:sp>
        <p:nvSpPr>
          <p:cNvPr id="4" name="Footer Placeholder 3">
            <a:extLst>
              <a:ext uri="{FF2B5EF4-FFF2-40B4-BE49-F238E27FC236}">
                <a16:creationId xmlns:a16="http://schemas.microsoft.com/office/drawing/2014/main" id="{DE9B1708-8BCC-868B-F18B-49D0B7F0C6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B771DF7-4280-F6D5-F025-D34886542C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38FBF-79CF-4CCE-AD6E-75366455888F}" type="slidenum">
              <a:rPr lang="en-IN" smtClean="0"/>
              <a:t>‹#›</a:t>
            </a:fld>
            <a:endParaRPr lang="en-IN"/>
          </a:p>
        </p:txBody>
      </p:sp>
    </p:spTree>
    <p:extLst>
      <p:ext uri="{BB962C8B-B14F-4D97-AF65-F5344CB8AC3E}">
        <p14:creationId xmlns:p14="http://schemas.microsoft.com/office/powerpoint/2010/main" val="115503159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1143000" y="685800"/>
            <a:ext cx="4572000" cy="3429000"/>
          </a:xfrm>
          <a:prstGeom prst="rect">
            <a:avLst/>
          </a:prstGeom>
        </p:spPr>
        <p:txBody>
          <a:bodyPr/>
          <a:lstStyle/>
          <a:p>
            <a:endParaRPr/>
          </a:p>
        </p:txBody>
      </p:sp>
      <p:sp>
        <p:nvSpPr>
          <p:cNvPr id="98" name="Shape 9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40583408"/>
      </p:ext>
    </p:extLst>
  </p:cSld>
  <p:clrMap bg1="lt1" tx1="dk1" bg2="lt2" tx2="dk2" accent1="accent1" accent2="accent2" accent3="accent3" accent4="accent4" accent5="accent5" accent6="accent6" hlink="hlink" folHlink="folHlink"/>
  <p:hf hdr="0" dt="0"/>
  <p:notesStyle>
    <a:lvl1pPr latinLnBrk="0">
      <a:defRPr sz="1400">
        <a:uFillTx/>
        <a:latin typeface="+mj-lt"/>
        <a:ea typeface="+mj-ea"/>
        <a:cs typeface="+mj-cs"/>
        <a:sym typeface="Arial"/>
      </a:defRPr>
    </a:lvl1pPr>
    <a:lvl2pPr indent="228600" latinLnBrk="0">
      <a:defRPr sz="1400">
        <a:uFillTx/>
        <a:latin typeface="+mj-lt"/>
        <a:ea typeface="+mj-ea"/>
        <a:cs typeface="+mj-cs"/>
        <a:sym typeface="Arial"/>
      </a:defRPr>
    </a:lvl2pPr>
    <a:lvl3pPr indent="457200" latinLnBrk="0">
      <a:defRPr sz="1400">
        <a:uFillTx/>
        <a:latin typeface="+mj-lt"/>
        <a:ea typeface="+mj-ea"/>
        <a:cs typeface="+mj-cs"/>
        <a:sym typeface="Arial"/>
      </a:defRPr>
    </a:lvl3pPr>
    <a:lvl4pPr indent="685800" latinLnBrk="0">
      <a:defRPr sz="1400">
        <a:uFillTx/>
        <a:latin typeface="+mj-lt"/>
        <a:ea typeface="+mj-ea"/>
        <a:cs typeface="+mj-cs"/>
        <a:sym typeface="Arial"/>
      </a:defRPr>
    </a:lvl4pPr>
    <a:lvl5pPr indent="914400" latinLnBrk="0">
      <a:defRPr sz="1400">
        <a:uFillTx/>
        <a:latin typeface="+mj-lt"/>
        <a:ea typeface="+mj-ea"/>
        <a:cs typeface="+mj-cs"/>
        <a:sym typeface="Arial"/>
      </a:defRPr>
    </a:lvl5pPr>
    <a:lvl6pPr indent="1143000" latinLnBrk="0">
      <a:defRPr sz="1400">
        <a:uFillTx/>
        <a:latin typeface="+mj-lt"/>
        <a:ea typeface="+mj-ea"/>
        <a:cs typeface="+mj-cs"/>
        <a:sym typeface="Arial"/>
      </a:defRPr>
    </a:lvl6pPr>
    <a:lvl7pPr indent="1371600" latinLnBrk="0">
      <a:defRPr sz="1400">
        <a:uFillTx/>
        <a:latin typeface="+mj-lt"/>
        <a:ea typeface="+mj-ea"/>
        <a:cs typeface="+mj-cs"/>
        <a:sym typeface="Arial"/>
      </a:defRPr>
    </a:lvl7pPr>
    <a:lvl8pPr indent="1600200" latinLnBrk="0">
      <a:defRPr sz="1400">
        <a:uFillTx/>
        <a:latin typeface="+mj-lt"/>
        <a:ea typeface="+mj-ea"/>
        <a:cs typeface="+mj-cs"/>
        <a:sym typeface="Arial"/>
      </a:defRPr>
    </a:lvl8pPr>
    <a:lvl9pPr indent="1828800" latinLnBrk="0">
      <a:defRPr sz="1400">
        <a:uFillTx/>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rPr>
                <a:uFillTx/>
              </a:rP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381000" indent="-304800" algn="ctr">
              <a:buFontTx/>
              <a:buNone/>
              <a:defRPr>
                <a:solidFill>
                  <a:srgbClr val="888888"/>
                </a:solidFill>
                <a:uFillTx/>
              </a:defRPr>
            </a:lvl1pPr>
            <a:lvl2pPr marL="381000" indent="177800" algn="ctr">
              <a:buFontTx/>
              <a:buNone/>
              <a:defRPr>
                <a:solidFill>
                  <a:srgbClr val="888888"/>
                </a:solidFill>
                <a:uFillTx/>
              </a:defRPr>
            </a:lvl2pPr>
            <a:lvl3pPr marL="381000" indent="647700" algn="ctr">
              <a:buFontTx/>
              <a:buNone/>
              <a:defRPr>
                <a:solidFill>
                  <a:srgbClr val="888888"/>
                </a:solidFill>
                <a:uFillTx/>
              </a:defRPr>
            </a:lvl3pPr>
            <a:lvl4pPr marL="381000" indent="1117600" algn="ctr">
              <a:buFontTx/>
              <a:buNone/>
              <a:defRPr>
                <a:solidFill>
                  <a:srgbClr val="888888"/>
                </a:solidFill>
                <a:uFillTx/>
              </a:defRPr>
            </a:lvl4pPr>
            <a:lvl5pPr marL="381000" indent="1574800" algn="ctr">
              <a:buFontTx/>
              <a:buNone/>
              <a:defRPr>
                <a:solidFill>
                  <a:srgbClr val="888888"/>
                </a:solidFill>
                <a:uFillTx/>
              </a:defRPr>
            </a:lvl5p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rPr>
                <a:uFillTx/>
              </a:rPr>
              <a:t>Title Text</a:t>
            </a:r>
          </a:p>
        </p:txBody>
      </p:sp>
      <p:sp>
        <p:nvSpPr>
          <p:cNvPr id="21" name="Body Level One…"/>
          <p:cNvSpPr txBox="1">
            <a:spLocks noGrp="1"/>
          </p:cNvSpPr>
          <p:nvPr>
            <p:ph type="body" idx="1"/>
          </p:nvPr>
        </p:nvSpPr>
        <p:spPr>
          <a:prstGeom prst="rect">
            <a:avLst/>
          </a:prstGeom>
        </p:spPr>
        <p:txBody>
          <a:body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a:uFillTx/>
              </a:defRPr>
            </a:lvl1pPr>
          </a:lstStyle>
          <a:p>
            <a:r>
              <a:rPr>
                <a:uFillTx/>
              </a:rP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228600" indent="0">
              <a:buFontTx/>
              <a:buNone/>
              <a:defRPr sz="2000">
                <a:solidFill>
                  <a:srgbClr val="888888"/>
                </a:solidFill>
                <a:uFillTx/>
              </a:defRPr>
            </a:lvl1pPr>
            <a:lvl2pPr marL="228600" indent="457200">
              <a:buFontTx/>
              <a:buNone/>
              <a:defRPr sz="2000">
                <a:solidFill>
                  <a:srgbClr val="888888"/>
                </a:solidFill>
                <a:uFillTx/>
              </a:defRPr>
            </a:lvl2pPr>
            <a:lvl3pPr marL="228600" indent="914400">
              <a:buFontTx/>
              <a:buNone/>
              <a:defRPr sz="2000">
                <a:solidFill>
                  <a:srgbClr val="888888"/>
                </a:solidFill>
                <a:uFillTx/>
              </a:defRPr>
            </a:lvl3pPr>
            <a:lvl4pPr marL="228600" indent="1371600">
              <a:buFontTx/>
              <a:buNone/>
              <a:defRPr sz="2000">
                <a:solidFill>
                  <a:srgbClr val="888888"/>
                </a:solidFill>
                <a:uFillTx/>
              </a:defRPr>
            </a:lvl4pPr>
            <a:lvl5pPr marL="228600" indent="1828800">
              <a:buFontTx/>
              <a:buNone/>
              <a:defRPr sz="2000">
                <a:solidFill>
                  <a:srgbClr val="888888"/>
                </a:solidFill>
                <a:uFillTx/>
              </a:defRPr>
            </a:lvl5p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rPr>
                <a:uFillTx/>
              </a:rP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indent="-406400">
              <a:spcBef>
                <a:spcPts val="500"/>
              </a:spcBef>
              <a:buSzPts val="2800"/>
              <a:defRPr sz="2800">
                <a:uFillTx/>
              </a:defRPr>
            </a:lvl1pPr>
            <a:lvl2pPr marL="977900" indent="-444500">
              <a:spcBef>
                <a:spcPts val="500"/>
              </a:spcBef>
              <a:buSzPts val="2800"/>
              <a:defRPr sz="2800">
                <a:uFillTx/>
              </a:defRPr>
            </a:lvl2pPr>
            <a:lvl3pPr marL="1513839" indent="-497839">
              <a:spcBef>
                <a:spcPts val="500"/>
              </a:spcBef>
              <a:buSzPts val="2800"/>
              <a:defRPr sz="2800">
                <a:uFillTx/>
              </a:defRPr>
            </a:lvl3pPr>
            <a:lvl4pPr marL="2019300" indent="-533400">
              <a:spcBef>
                <a:spcPts val="500"/>
              </a:spcBef>
              <a:buSzPts val="2800"/>
              <a:defRPr sz="2800">
                <a:uFillTx/>
              </a:defRPr>
            </a:lvl4pPr>
            <a:lvl5pPr marL="2476500" indent="-533400">
              <a:spcBef>
                <a:spcPts val="500"/>
              </a:spcBef>
              <a:buSzPts val="2800"/>
              <a:defRPr sz="2800">
                <a:uFillTx/>
              </a:defRPr>
            </a:lvl5p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40" name="Shape 41"/>
          <p:cNvSpPr txBox="1">
            <a:spLocks noGrp="1"/>
          </p:cNvSpPr>
          <p:nvPr>
            <p:ph type="body" sz="half" idx="13"/>
          </p:nvPr>
        </p:nvSpPr>
        <p:spPr>
          <a:xfrm>
            <a:off x="4648200" y="1600200"/>
            <a:ext cx="4038600" cy="4525963"/>
          </a:xfrm>
          <a:prstGeom prst="rect">
            <a:avLst/>
          </a:prstGeom>
        </p:spPr>
        <p:txBody>
          <a:bodyPr/>
          <a:lstStyle/>
          <a:p>
            <a:pPr indent="-406400">
              <a:spcBef>
                <a:spcPts val="500"/>
              </a:spcBef>
              <a:buSzPts val="2800"/>
              <a:defRPr sz="2800">
                <a:uFillTx/>
              </a:defRPr>
            </a:pPr>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rPr>
                <a:uFillTx/>
              </a:rPr>
              <a:t>Title Text</a:t>
            </a:r>
          </a:p>
        </p:txBody>
      </p:sp>
      <p:sp>
        <p:nvSpPr>
          <p:cNvPr id="49" name="Body Level One…"/>
          <p:cNvSpPr txBox="1">
            <a:spLocks noGrp="1"/>
          </p:cNvSpPr>
          <p:nvPr>
            <p:ph type="body" sz="quarter" idx="1"/>
          </p:nvPr>
        </p:nvSpPr>
        <p:spPr>
          <a:xfrm>
            <a:off x="457200" y="1535112"/>
            <a:ext cx="4040188" cy="639763"/>
          </a:xfrm>
          <a:prstGeom prst="rect">
            <a:avLst/>
          </a:prstGeom>
        </p:spPr>
        <p:txBody>
          <a:bodyPr anchor="b"/>
          <a:lstStyle>
            <a:lvl1pPr marL="228600" indent="0">
              <a:buFontTx/>
              <a:buNone/>
              <a:defRPr b="1">
                <a:uFillTx/>
              </a:defRPr>
            </a:lvl1pPr>
            <a:lvl2pPr marL="228600" indent="457200">
              <a:buFontTx/>
              <a:buNone/>
              <a:defRPr b="1">
                <a:uFillTx/>
              </a:defRPr>
            </a:lvl2pPr>
            <a:lvl3pPr marL="228600" indent="914400">
              <a:buFontTx/>
              <a:buNone/>
              <a:defRPr b="1">
                <a:uFillTx/>
              </a:defRPr>
            </a:lvl3pPr>
            <a:lvl4pPr marL="228600" indent="1371600">
              <a:buFontTx/>
              <a:buNone/>
              <a:defRPr b="1">
                <a:uFillTx/>
              </a:defRPr>
            </a:lvl4pPr>
            <a:lvl5pPr marL="228600" indent="1828800">
              <a:buFontTx/>
              <a:buNone/>
              <a:defRPr b="1">
                <a:uFillTx/>
              </a:defRPr>
            </a:lvl5p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50" name="Shape 48"/>
          <p:cNvSpPr txBox="1">
            <a:spLocks noGrp="1"/>
          </p:cNvSpPr>
          <p:nvPr>
            <p:ph type="body" sz="half" idx="13"/>
          </p:nvPr>
        </p:nvSpPr>
        <p:spPr>
          <a:xfrm>
            <a:off x="457200" y="2174875"/>
            <a:ext cx="4040188" cy="3951288"/>
          </a:xfrm>
          <a:prstGeom prst="rect">
            <a:avLst/>
          </a:prstGeom>
        </p:spPr>
        <p:txBody>
          <a:bodyPr/>
          <a:lstStyle/>
          <a:p>
            <a:endParaRPr/>
          </a:p>
        </p:txBody>
      </p:sp>
      <p:sp>
        <p:nvSpPr>
          <p:cNvPr id="51" name="Shape 49"/>
          <p:cNvSpPr txBox="1">
            <a:spLocks noGrp="1"/>
          </p:cNvSpPr>
          <p:nvPr>
            <p:ph type="body" sz="quarter" idx="14"/>
          </p:nvPr>
        </p:nvSpPr>
        <p:spPr>
          <a:xfrm>
            <a:off x="4645025" y="1535112"/>
            <a:ext cx="4041775" cy="639763"/>
          </a:xfrm>
          <a:prstGeom prst="rect">
            <a:avLst/>
          </a:prstGeom>
        </p:spPr>
        <p:txBody>
          <a:bodyPr anchor="b"/>
          <a:lstStyle/>
          <a:p>
            <a:pPr marL="228600" indent="0">
              <a:buFontTx/>
              <a:buNone/>
              <a:defRPr b="1">
                <a:uFillTx/>
              </a:defRPr>
            </a:pPr>
            <a:endParaRPr/>
          </a:p>
        </p:txBody>
      </p:sp>
      <p:sp>
        <p:nvSpPr>
          <p:cNvPr id="52" name="Shape 50"/>
          <p:cNvSpPr txBox="1">
            <a:spLocks noGrp="1"/>
          </p:cNvSpPr>
          <p:nvPr>
            <p:ph type="body" sz="half" idx="15"/>
          </p:nvPr>
        </p:nvSpPr>
        <p:spPr>
          <a:xfrm>
            <a:off x="4645025" y="2174875"/>
            <a:ext cx="4041775" cy="3951288"/>
          </a:xfrm>
          <a:prstGeom prst="rect">
            <a:avLst/>
          </a:prstGeom>
        </p:spPr>
        <p:txBody>
          <a:bodyPr/>
          <a:lstStyle/>
          <a:p>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457200" y="273050"/>
            <a:ext cx="3008314" cy="1162050"/>
          </a:xfrm>
          <a:prstGeom prst="rect">
            <a:avLst/>
          </a:prstGeom>
        </p:spPr>
        <p:txBody>
          <a:bodyPr anchor="b"/>
          <a:lstStyle>
            <a:lvl1pPr algn="l">
              <a:defRPr sz="2000">
                <a:uFillTx/>
              </a:defRPr>
            </a:lvl1pPr>
          </a:lstStyle>
          <a:p>
            <a:r>
              <a:rPr>
                <a:uFillTx/>
              </a:rPr>
              <a:t>Title Text</a:t>
            </a:r>
          </a:p>
        </p:txBody>
      </p:sp>
      <p:sp>
        <p:nvSpPr>
          <p:cNvPr id="61" name="Body Level One…"/>
          <p:cNvSpPr txBox="1">
            <a:spLocks noGrp="1"/>
          </p:cNvSpPr>
          <p:nvPr>
            <p:ph type="body" idx="1"/>
          </p:nvPr>
        </p:nvSpPr>
        <p:spPr>
          <a:xfrm>
            <a:off x="3575050" y="273050"/>
            <a:ext cx="5111750" cy="5853113"/>
          </a:xfrm>
          <a:prstGeom prst="rect">
            <a:avLst/>
          </a:prstGeom>
        </p:spPr>
        <p:txBody>
          <a:bodyPr/>
          <a:lstStyle>
            <a:lvl1pPr indent="-431800">
              <a:spcBef>
                <a:spcPts val="600"/>
              </a:spcBef>
              <a:buSzPts val="3200"/>
              <a:defRPr sz="3200">
                <a:uFillTx/>
              </a:defRPr>
            </a:lvl1pPr>
            <a:lvl2pPr marL="972457" indent="-464457">
              <a:spcBef>
                <a:spcPts val="600"/>
              </a:spcBef>
              <a:buSzPts val="3200"/>
              <a:defRPr sz="3200">
                <a:uFillTx/>
              </a:defRPr>
            </a:lvl2pPr>
            <a:lvl3pPr marL="1498600" indent="-508000">
              <a:spcBef>
                <a:spcPts val="600"/>
              </a:spcBef>
              <a:buSzPts val="3200"/>
              <a:defRPr sz="3200">
                <a:uFillTx/>
              </a:defRPr>
            </a:lvl3pPr>
            <a:lvl4pPr marL="2042160" indent="-568960">
              <a:spcBef>
                <a:spcPts val="600"/>
              </a:spcBef>
              <a:buSzPts val="3200"/>
              <a:defRPr sz="3200">
                <a:uFillTx/>
              </a:defRPr>
            </a:lvl4pPr>
            <a:lvl5pPr marL="2499360" indent="-568960">
              <a:spcBef>
                <a:spcPts val="600"/>
              </a:spcBef>
              <a:buSzPts val="3200"/>
              <a:defRPr sz="3200">
                <a:uFillTx/>
              </a:defRPr>
            </a:lvl5p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62" name="Shape 61"/>
          <p:cNvSpPr txBox="1">
            <a:spLocks noGrp="1"/>
          </p:cNvSpPr>
          <p:nvPr>
            <p:ph type="body" sz="half" idx="13"/>
          </p:nvPr>
        </p:nvSpPr>
        <p:spPr>
          <a:xfrm>
            <a:off x="457199" y="1435100"/>
            <a:ext cx="3008315" cy="4691063"/>
          </a:xfrm>
          <a:prstGeom prst="rect">
            <a:avLst/>
          </a:prstGeom>
        </p:spPr>
        <p:txBody>
          <a:bodyPr/>
          <a:lstStyle/>
          <a:p>
            <a:pPr marL="228600" indent="0">
              <a:spcBef>
                <a:spcPts val="200"/>
              </a:spcBef>
              <a:buFontTx/>
              <a:buNone/>
              <a:defRPr sz="1400">
                <a:uFillTx/>
              </a:defRPr>
            </a:pPr>
            <a:endParaR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70" name="Title Text"/>
          <p:cNvSpPr txBox="1">
            <a:spLocks noGrp="1"/>
          </p:cNvSpPr>
          <p:nvPr>
            <p:ph type="title"/>
          </p:nvPr>
        </p:nvSpPr>
        <p:spPr>
          <a:xfrm>
            <a:off x="1792288" y="4800600"/>
            <a:ext cx="5486401" cy="566738"/>
          </a:xfrm>
          <a:prstGeom prst="rect">
            <a:avLst/>
          </a:prstGeom>
        </p:spPr>
        <p:txBody>
          <a:bodyPr anchor="b"/>
          <a:lstStyle>
            <a:lvl1pPr algn="l">
              <a:defRPr sz="2000">
                <a:uFillTx/>
              </a:defRPr>
            </a:lvl1pPr>
          </a:lstStyle>
          <a:p>
            <a:r>
              <a:rPr>
                <a:uFillTx/>
              </a:rPr>
              <a:t>Title Text</a:t>
            </a:r>
          </a:p>
        </p:txBody>
      </p:sp>
      <p:sp>
        <p:nvSpPr>
          <p:cNvPr id="71" name="Shape 67"/>
          <p:cNvSpPr>
            <a:spLocks noGrp="1"/>
          </p:cNvSpPr>
          <p:nvPr>
            <p:ph type="pic" sz="half" idx="13"/>
          </p:nvPr>
        </p:nvSpPr>
        <p:spPr>
          <a:xfrm>
            <a:off x="1792288" y="612775"/>
            <a:ext cx="5486401" cy="4114800"/>
          </a:xfrm>
          <a:prstGeom prst="rect">
            <a:avLst/>
          </a:prstGeom>
        </p:spPr>
        <p:txBody>
          <a:bodyPr lIns="91439" tIns="45719" rIns="91439" bIns="45719">
            <a:noAutofit/>
          </a:bodyPr>
          <a:lstStyle/>
          <a:p>
            <a:endParaRPr/>
          </a:p>
        </p:txBody>
      </p:sp>
      <p:sp>
        <p:nvSpPr>
          <p:cNvPr id="72" name="Body Level One…"/>
          <p:cNvSpPr txBox="1">
            <a:spLocks noGrp="1"/>
          </p:cNvSpPr>
          <p:nvPr>
            <p:ph type="body" sz="quarter" idx="1"/>
          </p:nvPr>
        </p:nvSpPr>
        <p:spPr>
          <a:xfrm>
            <a:off x="1792288" y="5367337"/>
            <a:ext cx="5486401" cy="804863"/>
          </a:xfrm>
          <a:prstGeom prst="rect">
            <a:avLst/>
          </a:prstGeom>
        </p:spPr>
        <p:txBody>
          <a:bodyPr/>
          <a:lstStyle>
            <a:lvl1pPr marL="228600" indent="0">
              <a:spcBef>
                <a:spcPts val="200"/>
              </a:spcBef>
              <a:buFontTx/>
              <a:buNone/>
              <a:defRPr sz="1400">
                <a:uFillTx/>
              </a:defRPr>
            </a:lvl1pPr>
            <a:lvl2pPr marL="228600" indent="457200">
              <a:spcBef>
                <a:spcPts val="200"/>
              </a:spcBef>
              <a:buFontTx/>
              <a:buNone/>
              <a:defRPr sz="1400">
                <a:uFillTx/>
              </a:defRPr>
            </a:lvl2pPr>
            <a:lvl3pPr marL="228600" indent="914400">
              <a:spcBef>
                <a:spcPts val="200"/>
              </a:spcBef>
              <a:buFontTx/>
              <a:buNone/>
              <a:defRPr sz="1400">
                <a:uFillTx/>
              </a:defRPr>
            </a:lvl3pPr>
            <a:lvl4pPr marL="228600" indent="1371600">
              <a:spcBef>
                <a:spcPts val="200"/>
              </a:spcBef>
              <a:buFontTx/>
              <a:buNone/>
              <a:defRPr sz="1400">
                <a:uFillTx/>
              </a:defRPr>
            </a:lvl4pPr>
            <a:lvl5pPr marL="228600" indent="1828800">
              <a:spcBef>
                <a:spcPts val="200"/>
              </a:spcBef>
              <a:buFontTx/>
              <a:buNone/>
              <a:defRPr sz="1400">
                <a:uFillTx/>
              </a:defRPr>
            </a:lvl5p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80" name="Title Text"/>
          <p:cNvSpPr txBox="1">
            <a:spLocks noGrp="1"/>
          </p:cNvSpPr>
          <p:nvPr>
            <p:ph type="title"/>
          </p:nvPr>
        </p:nvSpPr>
        <p:spPr>
          <a:prstGeom prst="rect">
            <a:avLst/>
          </a:prstGeom>
        </p:spPr>
        <p:txBody>
          <a:bodyPr/>
          <a:lstStyle/>
          <a:p>
            <a:r>
              <a:rPr>
                <a:uFillTx/>
              </a:rPr>
              <a:t>Title Text</a:t>
            </a:r>
          </a:p>
        </p:txBody>
      </p:sp>
      <p:sp>
        <p:nvSpPr>
          <p:cNvPr id="81" name="Body Level One…"/>
          <p:cNvSpPr txBox="1">
            <a:spLocks noGrp="1"/>
          </p:cNvSpPr>
          <p:nvPr>
            <p:ph type="body" idx="1"/>
          </p:nvPr>
        </p:nvSpPr>
        <p:spPr>
          <a:xfrm rot="5400000">
            <a:off x="2536824" y="206375"/>
            <a:ext cx="4070352" cy="8229600"/>
          </a:xfrm>
          <a:prstGeom prst="rect">
            <a:avLst/>
          </a:prstGeom>
        </p:spPr>
        <p:txBody>
          <a:body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89" name="Title Text"/>
          <p:cNvSpPr txBox="1">
            <a:spLocks noGrp="1"/>
          </p:cNvSpPr>
          <p:nvPr>
            <p:ph type="title"/>
          </p:nvPr>
        </p:nvSpPr>
        <p:spPr>
          <a:xfrm rot="5400000">
            <a:off x="4732337" y="2171700"/>
            <a:ext cx="5851526" cy="2057400"/>
          </a:xfrm>
          <a:prstGeom prst="rect">
            <a:avLst/>
          </a:prstGeom>
        </p:spPr>
        <p:txBody>
          <a:bodyPr/>
          <a:lstStyle/>
          <a:p>
            <a:r>
              <a:rPr>
                <a:uFillTx/>
              </a:rPr>
              <a:t>Title Text</a:t>
            </a:r>
          </a:p>
        </p:txBody>
      </p:sp>
      <p:sp>
        <p:nvSpPr>
          <p:cNvPr id="90" name="Body Level One…"/>
          <p:cNvSpPr txBox="1">
            <a:spLocks noGrp="1"/>
          </p:cNvSpPr>
          <p:nvPr>
            <p:ph type="body" idx="1"/>
          </p:nvPr>
        </p:nvSpPr>
        <p:spPr>
          <a:xfrm rot="5400000">
            <a:off x="541337" y="190501"/>
            <a:ext cx="5851526" cy="6019801"/>
          </a:xfrm>
          <a:prstGeom prst="rect">
            <a:avLst/>
          </a:prstGeom>
        </p:spPr>
        <p:txBody>
          <a:body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1295400"/>
            <a:ext cx="8229600" cy="914400"/>
          </a:xfrm>
          <a:prstGeom prst="rect">
            <a:avLst/>
          </a:prstGeom>
          <a:ln w="12700">
            <a:miter lim="400000"/>
          </a:ln>
        </p:spPr>
        <p:txBody>
          <a:bodyPr lIns="91424" tIns="91424" rIns="91424" bIns="91424" anchor="ctr">
            <a:normAutofit/>
          </a:bodyPr>
          <a:lstStyle/>
          <a:p>
            <a:r>
              <a:rPr>
                <a:uFillTx/>
              </a:rPr>
              <a:t>Title Text</a:t>
            </a:r>
          </a:p>
        </p:txBody>
      </p:sp>
      <p:sp>
        <p:nvSpPr>
          <p:cNvPr id="3" name="Body Level One…"/>
          <p:cNvSpPr txBox="1">
            <a:spLocks noGrp="1"/>
          </p:cNvSpPr>
          <p:nvPr>
            <p:ph type="body" idx="1"/>
          </p:nvPr>
        </p:nvSpPr>
        <p:spPr>
          <a:xfrm>
            <a:off x="457200" y="2286000"/>
            <a:ext cx="8229600" cy="4070352"/>
          </a:xfrm>
          <a:prstGeom prst="rect">
            <a:avLst/>
          </a:prstGeom>
          <a:ln w="12700">
            <a:miter lim="400000"/>
          </a:ln>
        </p:spPr>
        <p:txBody>
          <a:bodyPr lIns="91424" tIns="91424" rIns="91424" bIns="91424">
            <a:normAutofit/>
          </a:bodyPr>
          <a:lstStyle/>
          <a:p>
            <a:r>
              <a:rPr>
                <a:uFillTx/>
              </a:rPr>
              <a:t>Body Level One</a:t>
            </a:r>
          </a:p>
          <a:p>
            <a:pPr lvl="1"/>
            <a:r>
              <a:rPr>
                <a:uFillTx/>
              </a:rPr>
              <a:t>Body Level Two</a:t>
            </a:r>
          </a:p>
          <a:p>
            <a:pPr lvl="2"/>
            <a:r>
              <a:rPr>
                <a:uFillTx/>
              </a:rPr>
              <a:t>Body Level Three</a:t>
            </a:r>
          </a:p>
          <a:p>
            <a:pPr lvl="3"/>
            <a:r>
              <a:rPr>
                <a:uFillTx/>
              </a:rPr>
              <a:t>Body Level Four</a:t>
            </a:r>
          </a:p>
          <a:p>
            <a:pPr lvl="4"/>
            <a:r>
              <a:rPr>
                <a:uFillTx/>
              </a:rPr>
              <a:t>Body Level Five</a:t>
            </a:r>
          </a:p>
        </p:txBody>
      </p:sp>
      <p:sp>
        <p:nvSpPr>
          <p:cNvPr id="4" name="Slide Number"/>
          <p:cNvSpPr txBox="1">
            <a:spLocks noGrp="1"/>
          </p:cNvSpPr>
          <p:nvPr>
            <p:ph type="sldNum" sz="quarter" idx="2"/>
          </p:nvPr>
        </p:nvSpPr>
        <p:spPr>
          <a:xfrm>
            <a:off x="8449498" y="6440558"/>
            <a:ext cx="237302" cy="231101"/>
          </a:xfrm>
          <a:prstGeom prst="rect">
            <a:avLst/>
          </a:prstGeom>
          <a:ln w="12700">
            <a:miter lim="400000"/>
          </a:ln>
        </p:spPr>
        <p:txBody>
          <a:bodyPr wrap="none" lIns="45699" tIns="45699" rIns="45699" bIns="45699" anchor="ctr">
            <a:spAutoFit/>
          </a:bodyPr>
          <a:lstStyle>
            <a:lvl1pPr algn="r">
              <a:defRPr sz="1000">
                <a:solidFill>
                  <a:srgbClr val="888888"/>
                </a:solidFill>
                <a:uFillTx/>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txStyles>
    <p:titleStyle>
      <a:lvl1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a:ea typeface="Calibri"/>
          <a:cs typeface="Calibri"/>
          <a:sym typeface="Calibri"/>
        </a:defRPr>
      </a:lvl9pPr>
    </p:titleStyle>
    <p:bodyStyle>
      <a:lvl1pPr marL="457200" marR="0" indent="-38100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a:ea typeface="Calibri"/>
          <a:cs typeface="Calibri"/>
          <a:sym typeface="Calibri"/>
        </a:defRPr>
      </a:lvl1pPr>
      <a:lvl2pPr marL="985519" marR="0" indent="-426719"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a:ea typeface="Calibri"/>
          <a:cs typeface="Calibri"/>
          <a:sym typeface="Calibri"/>
        </a:defRPr>
      </a:lvl3pPr>
      <a:lvl4pPr marL="1993900" marR="0" indent="-49530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a:ea typeface="Calibri"/>
          <a:cs typeface="Calibri"/>
          <a:sym typeface="Calibri"/>
        </a:defRPr>
      </a:lvl4pPr>
      <a:lvl5pPr marL="2451100" marR="0" indent="-49530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a:ea typeface="Calibri"/>
          <a:cs typeface="Calibri"/>
          <a:sym typeface="Calibri"/>
        </a:defRPr>
      </a:lvl5pPr>
      <a:lvl6pPr marL="2814320" marR="0" indent="-42672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a:ea typeface="Calibri"/>
          <a:cs typeface="Calibri"/>
          <a:sym typeface="Calibri"/>
        </a:defRPr>
      </a:lvl6pPr>
      <a:lvl7pPr marL="3271520" marR="0" indent="-42672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a:ea typeface="Calibri"/>
          <a:cs typeface="Calibri"/>
          <a:sym typeface="Calibri"/>
        </a:defRPr>
      </a:lvl7pPr>
      <a:lvl8pPr marL="3728720" marR="0" indent="-42672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a:ea typeface="Calibri"/>
          <a:cs typeface="Calibri"/>
          <a:sym typeface="Calibri"/>
        </a:defRPr>
      </a:lvl8pPr>
      <a:lvl9pPr marL="4185920" marR="0" indent="-42672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91"/>
          <p:cNvSpPr txBox="1">
            <a:spLocks/>
          </p:cNvSpPr>
          <p:nvPr/>
        </p:nvSpPr>
        <p:spPr>
          <a:xfrm>
            <a:off x="3122488" y="6433019"/>
            <a:ext cx="2895601" cy="246179"/>
          </a:xfrm>
          <a:prstGeom prst="rect">
            <a:avLst/>
          </a:prstGeom>
          <a:ln w="12700">
            <a:miter lim="400000"/>
          </a:ln>
        </p:spPr>
        <p:txBody>
          <a:bodyPr lIns="45699" tIns="45699" rIns="45699" bIns="45699" anchor="ctr">
            <a:spAutoFit/>
          </a:bodyPr>
          <a:lstStyle>
            <a:lvl1pPr algn="ctr">
              <a:defRPr sz="1000">
                <a:solidFill>
                  <a:srgbClr val="888888"/>
                </a:solidFill>
                <a:uFillTx/>
                <a:latin typeface="Calibri"/>
                <a:ea typeface="Calibri"/>
                <a:cs typeface="Calibri"/>
                <a:sym typeface="Calibri"/>
              </a:defRPr>
            </a:lvl1pPr>
          </a:lstStyle>
          <a:p>
            <a:endParaRPr dirty="0">
              <a:uFillTx/>
            </a:endParaRPr>
          </a:p>
        </p:txBody>
      </p:sp>
      <p:sp>
        <p:nvSpPr>
          <p:cNvPr id="101" name="Shape 88"/>
          <p:cNvSpPr txBox="1">
            <a:spLocks noGrp="1"/>
          </p:cNvSpPr>
          <p:nvPr>
            <p:ph type="title"/>
          </p:nvPr>
        </p:nvSpPr>
        <p:spPr>
          <a:xfrm>
            <a:off x="599536" y="1455122"/>
            <a:ext cx="7772400" cy="2230470"/>
          </a:xfrm>
          <a:prstGeom prst="rect">
            <a:avLst/>
          </a:prstGeom>
        </p:spPr>
        <p:txBody>
          <a:bodyPr lIns="45699" tIns="45699" rIns="45699" bIns="45699">
            <a:noAutofit/>
          </a:bodyPr>
          <a:lstStyle/>
          <a:p>
            <a:r>
              <a:rPr lang="en-US" sz="6000" b="0" dirty="0">
                <a:latin typeface="Times New Roman" panose="02020603050405020304" pitchFamily="18" charset="0"/>
                <a:cs typeface="Times New Roman" panose="02020603050405020304" pitchFamily="18" charset="0"/>
              </a:rPr>
              <a:t>Movie Ticket Booking System </a:t>
            </a:r>
            <a:endParaRPr sz="8000" b="0" dirty="0">
              <a:uFillTx/>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2C31000-BC77-4557-B8B7-6954AD2BC7BB}"/>
              </a:ext>
            </a:extLst>
          </p:cNvPr>
          <p:cNvSpPr>
            <a:spLocks noGrp="1"/>
          </p:cNvSpPr>
          <p:nvPr>
            <p:ph type="body" sz="quarter" idx="1"/>
          </p:nvPr>
        </p:nvSpPr>
        <p:spPr>
          <a:xfrm>
            <a:off x="0" y="3429000"/>
            <a:ext cx="8971472" cy="2657614"/>
          </a:xfrm>
        </p:spPr>
        <p:txBody>
          <a:bodyPr lIns="91424" tIns="91424" rIns="91424" bIns="91424" anchor="t">
            <a:normAutofit fontScale="92500" lnSpcReduction="10000"/>
          </a:bodyPr>
          <a:lstStyle/>
          <a:p>
            <a:endParaRPr lang="en-IN" b="1" dirty="0">
              <a:solidFill>
                <a:schemeClr val="tx1"/>
              </a:solidFill>
              <a:latin typeface="Times New Roman" panose="02020603050405020304" pitchFamily="18" charset="0"/>
              <a:cs typeface="Times New Roman" panose="02020603050405020304" pitchFamily="18" charset="0"/>
            </a:endParaRPr>
          </a:p>
          <a:p>
            <a:r>
              <a:rPr lang="en-IN" sz="2800" u="sng" dirty="0">
                <a:solidFill>
                  <a:schemeClr val="tx1"/>
                </a:solidFill>
                <a:latin typeface="Times New Roman" panose="02020603050405020304" pitchFamily="18" charset="0"/>
                <a:cs typeface="Times New Roman" panose="02020603050405020304" pitchFamily="18" charset="0"/>
              </a:rPr>
              <a:t>Mentor name:</a:t>
            </a:r>
          </a:p>
          <a:p>
            <a:r>
              <a:rPr lang="en-IN" sz="2800" b="1" dirty="0">
                <a:solidFill>
                  <a:schemeClr val="tx1"/>
                </a:solidFill>
                <a:latin typeface="Times New Roman" panose="02020603050405020304" pitchFamily="18" charset="0"/>
                <a:cs typeface="Times New Roman" panose="02020603050405020304" pitchFamily="18" charset="0"/>
              </a:rPr>
              <a:t> </a:t>
            </a:r>
            <a:r>
              <a:rPr lang="en-IN" sz="2800" b="1" i="1" dirty="0">
                <a:solidFill>
                  <a:schemeClr val="tx1"/>
                </a:solidFill>
                <a:latin typeface="Times New Roman" panose="02020603050405020304" pitchFamily="18" charset="0"/>
                <a:cs typeface="Times New Roman" panose="02020603050405020304" pitchFamily="18" charset="0"/>
              </a:rPr>
              <a:t>Prof. Shakila Shaikh</a:t>
            </a:r>
          </a:p>
          <a:p>
            <a:r>
              <a:rPr lang="en-IN" sz="2800" u="sng" dirty="0">
                <a:solidFill>
                  <a:schemeClr val="tx1"/>
                </a:solidFill>
                <a:latin typeface="Times New Roman" panose="02020603050405020304" pitchFamily="18" charset="0"/>
                <a:cs typeface="Times New Roman" panose="02020603050405020304" pitchFamily="18" charset="0"/>
              </a:rPr>
              <a:t>Presentation By : </a:t>
            </a:r>
          </a:p>
          <a:p>
            <a:r>
              <a:rPr lang="en-IN" sz="2800" b="1" i="1" dirty="0">
                <a:solidFill>
                  <a:schemeClr val="tx1"/>
                </a:solidFill>
                <a:latin typeface="Times New Roman" panose="02020603050405020304" pitchFamily="18" charset="0"/>
                <a:cs typeface="Times New Roman" panose="02020603050405020304" pitchFamily="18" charset="0"/>
              </a:rPr>
              <a:t>Priyal Kadam(N051)  Akshay Patil(N052)</a:t>
            </a:r>
          </a:p>
          <a:p>
            <a:r>
              <a:rPr lang="en-IN" sz="2800" b="1" i="1" dirty="0">
                <a:solidFill>
                  <a:schemeClr val="tx1"/>
                </a:solidFill>
                <a:latin typeface="Times New Roman" panose="02020603050405020304" pitchFamily="18" charset="0"/>
                <a:cs typeface="Times New Roman" panose="02020603050405020304" pitchFamily="18" charset="0"/>
              </a:rPr>
              <a:t>Atharva </a:t>
            </a:r>
            <a:r>
              <a:rPr lang="en-IN" sz="2800" b="1" i="1" dirty="0" err="1">
                <a:solidFill>
                  <a:schemeClr val="tx1"/>
                </a:solidFill>
                <a:latin typeface="Times New Roman" panose="02020603050405020304" pitchFamily="18" charset="0"/>
                <a:cs typeface="Times New Roman" panose="02020603050405020304" pitchFamily="18" charset="0"/>
              </a:rPr>
              <a:t>Kolhe</a:t>
            </a:r>
            <a:r>
              <a:rPr lang="en-IN" sz="2800" b="1" i="1" dirty="0">
                <a:solidFill>
                  <a:schemeClr val="tx1"/>
                </a:solidFill>
                <a:latin typeface="Times New Roman" panose="02020603050405020304" pitchFamily="18" charset="0"/>
                <a:cs typeface="Times New Roman" panose="02020603050405020304" pitchFamily="18" charset="0"/>
              </a:rPr>
              <a:t>(N054)</a:t>
            </a:r>
          </a:p>
        </p:txBody>
      </p:sp>
      <p:sp>
        <p:nvSpPr>
          <p:cNvPr id="104" name="Shape 92"/>
          <p:cNvSpPr txBox="1">
            <a:spLocks noGrp="1"/>
          </p:cNvSpPr>
          <p:nvPr>
            <p:ph type="sldNum" sz="quarter" idx="2"/>
          </p:nvPr>
        </p:nvSpPr>
        <p:spPr>
          <a:prstGeom prst="rect">
            <a:avLst/>
          </a:prstGeom>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1A59-DB71-7542-D846-3CB5145E249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C26631D-1C5B-E1B8-3AFA-B3C8769A68DC}"/>
              </a:ext>
            </a:extLst>
          </p:cNvPr>
          <p:cNvSpPr>
            <a:spLocks noGrp="1"/>
          </p:cNvSpPr>
          <p:nvPr>
            <p:ph type="body" idx="1"/>
          </p:nvPr>
        </p:nvSpPr>
        <p:spPr>
          <a:xfrm>
            <a:off x="466531" y="1393824"/>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2)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Retrieve all movies in the Drama genre</a:t>
            </a:r>
          </a:p>
          <a:p>
            <a:pPr marL="76200" indent="0">
              <a:buNone/>
            </a:pPr>
            <a:r>
              <a:rPr lang="en-US"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a:t>
            </a: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SELECT * FROM Movie WHERE Genre = 'Drama’;</a:t>
            </a:r>
          </a:p>
          <a:p>
            <a:pPr marL="76200" indent="0">
              <a:buNone/>
            </a:pPr>
            <a:r>
              <a:rPr lang="en-IN"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3595AD-B71D-D218-0CA1-113D9D71A9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373" y="3496943"/>
            <a:ext cx="8642675" cy="8631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628094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9F15-C3D1-0DCE-A93D-56BF61D52B38}"/>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7FFE64C-DCB9-965C-8B80-49AF22659156}"/>
              </a:ext>
            </a:extLst>
          </p:cNvPr>
          <p:cNvSpPr>
            <a:spLocks noGrp="1"/>
          </p:cNvSpPr>
          <p:nvPr>
            <p:ph type="body" idx="1"/>
          </p:nvPr>
        </p:nvSpPr>
        <p:spPr>
          <a:xfrm>
            <a:off x="457200" y="1393824"/>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3)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Retrieve all bookings with corresponding user details</a:t>
            </a:r>
          </a:p>
          <a:p>
            <a:pPr marL="76200" indent="0">
              <a:buNone/>
            </a:pPr>
            <a:r>
              <a:rPr lang="en-US"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a:t>
            </a: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SELECT Booking.*,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User.FirstName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User.LastName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Booking INNER JOIN User ON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Booking.UserID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User.UserID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endParaRPr lang="en-IN"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77854D3-A2BF-AAE8-39A5-ECC0DD9B42D6}"/>
              </a:ext>
            </a:extLst>
          </p:cNvPr>
          <p:cNvPicPr>
            <a:picLocks noChangeAspect="1"/>
          </p:cNvPicPr>
          <p:nvPr/>
        </p:nvPicPr>
        <p:blipFill>
          <a:blip r:embed="rId2"/>
          <a:stretch>
            <a:fillRect/>
          </a:stretch>
        </p:blipFill>
        <p:spPr>
          <a:xfrm>
            <a:off x="723668" y="3429000"/>
            <a:ext cx="4137581" cy="28721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5193399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309D-6040-C199-2C5A-273F3BA94AD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6D3B4F4-1082-615D-7E17-3A1745226923}"/>
              </a:ext>
            </a:extLst>
          </p:cNvPr>
          <p:cNvSpPr>
            <a:spLocks noGrp="1"/>
          </p:cNvSpPr>
          <p:nvPr>
            <p:ph type="body" idx="1"/>
          </p:nvPr>
        </p:nvSpPr>
        <p:spPr>
          <a:xfrm>
            <a:off x="457200" y="1393824"/>
            <a:ext cx="8229600" cy="4070352"/>
          </a:xfrm>
        </p:spPr>
        <p:txBody>
          <a:bodyPr>
            <a:normAutofit/>
          </a:bodyPr>
          <a:lstStyle/>
          <a:p>
            <a:pPr marL="76200" indent="0">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4)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Retrieve all bookings with corresponding movie details</a:t>
            </a:r>
          </a:p>
          <a:p>
            <a:pPr marL="76200" indent="0">
              <a:buNone/>
            </a:pPr>
            <a:r>
              <a:rPr lang="en-US"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a:t>
            </a: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SELECT Booking.*,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Movie.Title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Booking INNER JOIN Show_ ON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Booking.ShowID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ShowID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INNER JOIN Movie ON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Movie.MovieID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endParaRPr lang="en-IN"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FF252E00-F5BD-765E-AFE6-C54BD10E23D7}"/>
              </a:ext>
            </a:extLst>
          </p:cNvPr>
          <p:cNvPicPr>
            <a:picLocks noChangeAspect="1"/>
          </p:cNvPicPr>
          <p:nvPr/>
        </p:nvPicPr>
        <p:blipFill>
          <a:blip r:embed="rId2"/>
          <a:stretch>
            <a:fillRect/>
          </a:stretch>
        </p:blipFill>
        <p:spPr>
          <a:xfrm>
            <a:off x="746662" y="3648875"/>
            <a:ext cx="5075640" cy="286110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5297335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981A-3220-184E-BB93-91287D19CBA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69F7249-EB2C-6832-5909-2FC513C2117A}"/>
              </a:ext>
            </a:extLst>
          </p:cNvPr>
          <p:cNvSpPr>
            <a:spLocks noGrp="1"/>
          </p:cNvSpPr>
          <p:nvPr>
            <p:ph type="body" idx="1"/>
          </p:nvPr>
        </p:nvSpPr>
        <p:spPr>
          <a:xfrm>
            <a:off x="457200" y="1393824"/>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5)</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Count the total number of bookings made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r>
              <a:rPr lang="en-IN" sz="2000" dirty="0">
                <a:highlight>
                  <a:srgbClr val="FFFF00"/>
                </a:highlight>
                <a:latin typeface="Times New Roman" panose="02020603050405020304" pitchFamily="18" charset="0"/>
                <a:cs typeface="Times New Roman" panose="02020603050405020304" pitchFamily="18" charset="0"/>
              </a:rPr>
              <a:t>CODE: </a:t>
            </a: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SELECT COUNT(*) AS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TotalBookings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Booking;</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p>
          <a:p>
            <a:pPr marL="76200" indent="0">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FEBBE18D-E8DA-6D71-82B0-AF25ED30CCAD}"/>
              </a:ext>
            </a:extLst>
          </p:cNvPr>
          <p:cNvPicPr>
            <a:picLocks noChangeAspect="1"/>
          </p:cNvPicPr>
          <p:nvPr/>
        </p:nvPicPr>
        <p:blipFill>
          <a:blip r:embed="rId2"/>
          <a:stretch>
            <a:fillRect/>
          </a:stretch>
        </p:blipFill>
        <p:spPr>
          <a:xfrm>
            <a:off x="739761" y="3161529"/>
            <a:ext cx="4766443" cy="135091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589362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6CF4-D66B-0C6A-F822-E9CB353EC52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E2847AC-0974-A7F8-4EFB-E8B4D50F5D71}"/>
              </a:ext>
            </a:extLst>
          </p:cNvPr>
          <p:cNvSpPr>
            <a:spLocks noGrp="1"/>
          </p:cNvSpPr>
          <p:nvPr>
            <p:ph type="body" idx="1"/>
          </p:nvPr>
        </p:nvSpPr>
        <p:spPr>
          <a:xfrm>
            <a:off x="457200" y="1346457"/>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6)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Calculate the average duration of movies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r>
              <a:rPr lang="en-IN" sz="2000" dirty="0">
                <a:highlight>
                  <a:srgbClr val="FFFF00"/>
                </a:highlight>
                <a:latin typeface="Times New Roman" panose="02020603050405020304" pitchFamily="18" charset="0"/>
                <a:cs typeface="Times New Roman" panose="02020603050405020304" pitchFamily="18" charset="0"/>
              </a:rPr>
              <a:t>CODE: </a:t>
            </a:r>
          </a:p>
          <a:p>
            <a:pPr marL="7620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SELECT AVG(Duration) AS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AverageDuration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FROM Movie;</a:t>
            </a:r>
          </a:p>
          <a:p>
            <a:pPr marL="76200" indent="0">
              <a:buNone/>
            </a:pPr>
            <a:r>
              <a:rPr lang="en-IN" sz="2000" dirty="0">
                <a:highlight>
                  <a:srgbClr val="FFFF00"/>
                </a:highlight>
                <a:latin typeface="Times New Roman" panose="02020603050405020304" pitchFamily="18" charset="0"/>
                <a:cs typeface="Times New Roman" panose="02020603050405020304" pitchFamily="18" charset="0"/>
              </a:rPr>
              <a:t>OUTPUT:</a:t>
            </a:r>
          </a:p>
        </p:txBody>
      </p:sp>
      <p:pic>
        <p:nvPicPr>
          <p:cNvPr id="5" name="Picture 4" descr="A screenshot of a computer&#10;&#10;Description automatically generated">
            <a:extLst>
              <a:ext uri="{FF2B5EF4-FFF2-40B4-BE49-F238E27FC236}">
                <a16:creationId xmlns:a16="http://schemas.microsoft.com/office/drawing/2014/main" id="{68114045-DCC5-B9C1-E018-FEAA225A61EB}"/>
              </a:ext>
            </a:extLst>
          </p:cNvPr>
          <p:cNvPicPr>
            <a:picLocks noChangeAspect="1"/>
          </p:cNvPicPr>
          <p:nvPr/>
        </p:nvPicPr>
        <p:blipFill>
          <a:blip r:embed="rId2"/>
          <a:stretch>
            <a:fillRect/>
          </a:stretch>
        </p:blipFill>
        <p:spPr>
          <a:xfrm>
            <a:off x="727789" y="3076497"/>
            <a:ext cx="3433665" cy="14736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096932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9B8B-5766-F3E2-2308-3E8FCEB8D00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1E78E6C-6FD0-3901-4D34-5602A724D0A7}"/>
              </a:ext>
            </a:extLst>
          </p:cNvPr>
          <p:cNvSpPr>
            <a:spLocks noGrp="1"/>
          </p:cNvSpPr>
          <p:nvPr>
            <p:ph type="body" idx="1"/>
          </p:nvPr>
        </p:nvSpPr>
        <p:spPr>
          <a:xfrm>
            <a:off x="457200" y="1492248"/>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7)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Retrieve all users who made a booking for a movie with a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PgRating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of 13.</a:t>
            </a:r>
          </a:p>
          <a:p>
            <a:pPr marL="76200" indent="0">
              <a:lnSpc>
                <a:spcPct val="107000"/>
              </a:lnSpc>
              <a:spcAft>
                <a:spcPts val="800"/>
              </a:spcAft>
              <a:buNone/>
            </a:pPr>
            <a:r>
              <a:rPr lang="en-US"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a:t>
            </a: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SELECT * FROM User WHERE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SELECT DISTINCT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Booking.UserID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Booking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INNER JOIN Show_ ON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Booking.ShowID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ShowID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INNER JOIN Movie ON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Movie.MovieID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WHERE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Movie.PgRating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13);</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6211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C12945-6FEE-BB2D-0019-738FCCD90D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851" y="2435289"/>
            <a:ext cx="8387619" cy="247951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extBox 2">
            <a:extLst>
              <a:ext uri="{FF2B5EF4-FFF2-40B4-BE49-F238E27FC236}">
                <a16:creationId xmlns:a16="http://schemas.microsoft.com/office/drawing/2014/main" id="{31BA4CA8-9267-E538-383B-7D44C81D237E}"/>
              </a:ext>
            </a:extLst>
          </p:cNvPr>
          <p:cNvSpPr txBox="1"/>
          <p:nvPr/>
        </p:nvSpPr>
        <p:spPr>
          <a:xfrm>
            <a:off x="289851" y="1642256"/>
            <a:ext cx="4572000" cy="4001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76200" indent="0">
              <a:buNone/>
            </a:pPr>
            <a:r>
              <a:rPr lang="en-US"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endParaRPr lang="en-IN"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32626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3F08-8E13-2A30-F85F-BA110E53F44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C92EF00-C62C-702D-2E83-2C363CD75244}"/>
              </a:ext>
            </a:extLst>
          </p:cNvPr>
          <p:cNvSpPr>
            <a:spLocks noGrp="1"/>
          </p:cNvSpPr>
          <p:nvPr>
            <p:ph type="body" idx="1"/>
          </p:nvPr>
        </p:nvSpPr>
        <p:spPr>
          <a:xfrm>
            <a:off x="457200" y="1295400"/>
            <a:ext cx="8229600" cy="4070352"/>
          </a:xfrm>
        </p:spPr>
        <p:txBody>
          <a:bodyPr>
            <a:noAutofit/>
          </a:bodyPr>
          <a:lstStyle/>
          <a:p>
            <a:pPr marL="76200" indent="0">
              <a:buNone/>
            </a:pPr>
            <a:r>
              <a:rPr lang="en-US" sz="2000" dirty="0">
                <a:latin typeface="Times New Roman" panose="02020603050405020304" pitchFamily="18" charset="0"/>
                <a:cs typeface="Times New Roman" panose="02020603050405020304" pitchFamily="18" charset="0"/>
              </a:rPr>
              <a:t>8)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Retrieve all movies with more than 1 feedbacks</a:t>
            </a:r>
          </a:p>
          <a:p>
            <a:pPr marL="76200" indent="0">
              <a:lnSpc>
                <a:spcPct val="107000"/>
              </a:lnSpc>
              <a:spcAft>
                <a:spcPts val="800"/>
              </a:spcAft>
              <a:buNone/>
            </a:pPr>
            <a:r>
              <a:rPr lang="en-US"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a:t>
            </a: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SELECT * FROM Movie WHERE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SELECT DISTINCT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MovieID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Show_</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INNER JOIN Feedback ON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ShowID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Feedback.ShowID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GROUP BY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MovieID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HAVING COUNT(*) &gt; 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27846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7EE701-92EE-2946-70F3-36E0573972CD}"/>
              </a:ext>
            </a:extLst>
          </p:cNvPr>
          <p:cNvSpPr>
            <a:spLocks/>
          </p:cNvSpPr>
          <p:nvPr/>
        </p:nvSpPr>
        <p:spPr>
          <a:xfrm>
            <a:off x="90488" y="1212449"/>
            <a:ext cx="8963025" cy="4433103"/>
          </a:xfrm>
          <a:prstGeom prst="rect">
            <a:avLst/>
          </a:prstGeom>
        </p:spPr>
        <p:txBody>
          <a:bodyPr/>
          <a:lstStyle/>
          <a:p>
            <a:endParaRPr lang="en-IN" dirty="0"/>
          </a:p>
        </p:txBody>
      </p:sp>
      <p:pic>
        <p:nvPicPr>
          <p:cNvPr id="2" name="Picture 1">
            <a:extLst>
              <a:ext uri="{FF2B5EF4-FFF2-40B4-BE49-F238E27FC236}">
                <a16:creationId xmlns:a16="http://schemas.microsoft.com/office/drawing/2014/main" id="{66A0285C-6AC7-D723-5FFB-7D599B7A21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039" y="2656261"/>
            <a:ext cx="8345921" cy="105732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B4066E2D-6028-2424-AE23-66418E42739E}"/>
              </a:ext>
            </a:extLst>
          </p:cNvPr>
          <p:cNvSpPr txBox="1"/>
          <p:nvPr/>
        </p:nvSpPr>
        <p:spPr>
          <a:xfrm>
            <a:off x="90487" y="1964382"/>
            <a:ext cx="4572000" cy="4001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76200" indent="0">
              <a:buNone/>
            </a:pPr>
            <a:r>
              <a:rPr lang="en-US"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endParaRPr lang="en-IN"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74567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D7D7-BEFB-BF71-9EE9-99B498C654C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EF96E9F-7B47-8040-16C0-EF3FDCD00554}"/>
              </a:ext>
            </a:extLst>
          </p:cNvPr>
          <p:cNvSpPr>
            <a:spLocks noGrp="1"/>
          </p:cNvSpPr>
          <p:nvPr>
            <p:ph type="body" idx="1"/>
          </p:nvPr>
        </p:nvSpPr>
        <p:spPr>
          <a:xfrm>
            <a:off x="457200" y="1295400"/>
            <a:ext cx="8229600" cy="4070352"/>
          </a:xfrm>
        </p:spPr>
        <p:txBody>
          <a:bodyPr/>
          <a:lstStyle/>
          <a:p>
            <a:pPr marL="76200" indent="0">
              <a:buNone/>
            </a:pPr>
            <a:r>
              <a:rPr lang="en-US" dirty="0">
                <a:latin typeface="Times New Roman" panose="02020603050405020304" pitchFamily="18" charset="0"/>
                <a:cs typeface="Times New Roman" panose="02020603050405020304" pitchFamily="18" charset="0"/>
              </a:rPr>
              <a:t>9)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Retrieve all cities with their respective cinemas</a:t>
            </a:r>
          </a:p>
          <a:p>
            <a:pPr marL="76200" indent="0">
              <a:buNone/>
            </a:pPr>
            <a:r>
              <a:rPr lang="en-US"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 </a:t>
            </a: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SELECT City.*, COUNT(</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Cinema.CinemaID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TotalCinemas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City LEFT JOIN Cinema ON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City.CityID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Cinema.CityID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GROUP BY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City.CityID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p>
          <a:p>
            <a:pPr marL="76200" indent="0">
              <a:buNone/>
            </a:pPr>
            <a:endParaRPr lang="en-IN"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6ED2BEF2-7E6C-8586-E551-587E755D0D31}"/>
              </a:ext>
            </a:extLst>
          </p:cNvPr>
          <p:cNvPicPr>
            <a:picLocks noChangeAspect="1"/>
          </p:cNvPicPr>
          <p:nvPr/>
        </p:nvPicPr>
        <p:blipFill>
          <a:blip r:embed="rId2"/>
          <a:stretch>
            <a:fillRect/>
          </a:stretch>
        </p:blipFill>
        <p:spPr>
          <a:xfrm>
            <a:off x="699795" y="3601617"/>
            <a:ext cx="4086809" cy="28847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356041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0"/>
          <p:cNvSpPr txBox="1">
            <a:spLocks/>
          </p:cNvSpPr>
          <p:nvPr/>
        </p:nvSpPr>
        <p:spPr>
          <a:xfrm>
            <a:off x="3122488" y="6433019"/>
            <a:ext cx="2895601" cy="246179"/>
          </a:xfrm>
          <a:prstGeom prst="rect">
            <a:avLst/>
          </a:prstGeom>
          <a:ln w="12700">
            <a:miter lim="400000"/>
          </a:ln>
        </p:spPr>
        <p:txBody>
          <a:bodyPr lIns="45699" tIns="45699" rIns="45699" bIns="45699" anchor="ctr">
            <a:spAutoFit/>
          </a:bodyPr>
          <a:lstStyle>
            <a:lvl1pPr algn="ctr">
              <a:defRPr sz="1000">
                <a:solidFill>
                  <a:srgbClr val="888888"/>
                </a:solidFill>
                <a:uFillTx/>
                <a:latin typeface="Calibri"/>
                <a:ea typeface="Calibri"/>
                <a:cs typeface="Calibri"/>
                <a:sym typeface="Calibri"/>
              </a:defRPr>
            </a:lvl1pPr>
          </a:lstStyle>
          <a:p>
            <a:r>
              <a:rPr dirty="0">
                <a:uFillTx/>
              </a:rPr>
              <a:t> </a:t>
            </a:r>
          </a:p>
        </p:txBody>
      </p:sp>
      <p:sp>
        <p:nvSpPr>
          <p:cNvPr id="107" name="Shape 97"/>
          <p:cNvSpPr txBox="1">
            <a:spLocks noGrp="1"/>
          </p:cNvSpPr>
          <p:nvPr>
            <p:ph type="title"/>
          </p:nvPr>
        </p:nvSpPr>
        <p:spPr>
          <a:prstGeom prst="rect">
            <a:avLst/>
          </a:prstGeom>
        </p:spPr>
        <p:txBody>
          <a:bodyPr lIns="45699" tIns="45699" rIns="45699" bIns="45699"/>
          <a:lstStyle/>
          <a:p>
            <a:r>
              <a:rPr lang="en-US" dirty="0">
                <a:uFillTx/>
                <a:latin typeface="Times New Roman" panose="02020603050405020304" pitchFamily="18" charset="0"/>
                <a:cs typeface="Times New Roman" panose="02020603050405020304" pitchFamily="18" charset="0"/>
              </a:rPr>
              <a:t>Presentation Agenda</a:t>
            </a:r>
            <a:endParaRPr dirty="0">
              <a:uFillTx/>
              <a:latin typeface="Times New Roman" panose="02020603050405020304" pitchFamily="18" charset="0"/>
              <a:cs typeface="Times New Roman" panose="02020603050405020304" pitchFamily="18" charset="0"/>
            </a:endParaRPr>
          </a:p>
        </p:txBody>
      </p:sp>
      <p:sp>
        <p:nvSpPr>
          <p:cNvPr id="108" name="Shape 98"/>
          <p:cNvSpPr txBox="1">
            <a:spLocks noGrp="1"/>
          </p:cNvSpPr>
          <p:nvPr>
            <p:ph type="body" idx="1"/>
          </p:nvPr>
        </p:nvSpPr>
        <p:spPr>
          <a:prstGeom prst="rect">
            <a:avLst/>
          </a:prstGeom>
        </p:spPr>
        <p:txBody>
          <a:bodyPr lIns="45699" tIns="45699" rIns="45699" bIns="45699">
            <a:normAutofit lnSpcReduction="10000"/>
          </a:bodyPr>
          <a:lstStyle/>
          <a:p>
            <a:pPr marL="342900" indent="-342900">
              <a:spcBef>
                <a:spcPts val="0"/>
              </a:spcBef>
              <a:buFont typeface="Arial" panose="020B0604020202020204" pitchFamily="34" charset="0"/>
              <a:buChar char="•"/>
            </a:pPr>
            <a:r>
              <a:rPr lang="en-US" dirty="0">
                <a:uFillTx/>
                <a:latin typeface="Times New Roman" panose="02020603050405020304" pitchFamily="18" charset="0"/>
                <a:cs typeface="Times New Roman" panose="02020603050405020304" pitchFamily="18" charset="0"/>
              </a:rPr>
              <a:t>Introduction </a:t>
            </a:r>
          </a:p>
          <a:p>
            <a:pPr marL="342900" indent="-342900">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Overview</a:t>
            </a:r>
            <a:endParaRPr dirty="0">
              <a:uFillTx/>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Workflow (EER)</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Technologies Used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Schema Diagram</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Query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Self Learning</a:t>
            </a:r>
            <a:endParaRPr lang="en-US" dirty="0">
              <a:uFillTx/>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Lessons Learned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Faced</a:t>
            </a:r>
          </a:p>
          <a:p>
            <a:pPr marL="342900" indent="-342900">
              <a:buFont typeface="Arial" panose="020B0604020202020204" pitchFamily="34" charset="0"/>
              <a:buChar char="•"/>
            </a:pPr>
            <a:r>
              <a:rPr lang="en-US" dirty="0">
                <a:uFillTx/>
                <a:latin typeface="Times New Roman" panose="02020603050405020304" pitchFamily="18" charset="0"/>
                <a:cs typeface="Times New Roman" panose="02020603050405020304" pitchFamily="18" charset="0"/>
              </a:rPr>
              <a:t>References</a:t>
            </a:r>
            <a:endParaRPr dirty="0">
              <a:uFillTx/>
              <a:latin typeface="Times New Roman" panose="02020603050405020304" pitchFamily="18" charset="0"/>
              <a:cs typeface="Times New Roman" panose="02020603050405020304" pitchFamily="18" charset="0"/>
            </a:endParaRPr>
          </a:p>
        </p:txBody>
      </p:sp>
      <p:sp>
        <p:nvSpPr>
          <p:cNvPr id="110" name="Shape 101"/>
          <p:cNvSpPr txBox="1">
            <a:spLocks noGrp="1"/>
          </p:cNvSpPr>
          <p:nvPr>
            <p:ph type="sldNum" sz="quarter" idx="2"/>
          </p:nvPr>
        </p:nvSpPr>
        <p:spPr>
          <a:xfrm>
            <a:off x="8516099" y="6440558"/>
            <a:ext cx="170701" cy="231101"/>
          </a:xfrm>
          <a:prstGeom prst="rect">
            <a:avLst/>
          </a:prstGeom>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C100-A19F-398F-880F-379AA75A0BC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7396626-5374-43C5-5072-E4B88ABFC9E0}"/>
              </a:ext>
            </a:extLst>
          </p:cNvPr>
          <p:cNvSpPr>
            <a:spLocks noGrp="1"/>
          </p:cNvSpPr>
          <p:nvPr>
            <p:ph type="body" idx="1"/>
          </p:nvPr>
        </p:nvSpPr>
        <p:spPr>
          <a:xfrm>
            <a:off x="457200" y="1295400"/>
            <a:ext cx="8229600" cy="4070352"/>
          </a:xfrm>
        </p:spPr>
        <p:txBody>
          <a:bodyPr>
            <a:normAutofit/>
          </a:bodyPr>
          <a:lstStyle/>
          <a:p>
            <a:pPr marL="76200" indent="0">
              <a:buNone/>
            </a:pPr>
            <a:r>
              <a:rPr lang="en-US" sz="2000" dirty="0"/>
              <a:t>10)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Retrieve all bookings with corresponding cinema hall details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buNone/>
            </a:pPr>
            <a:r>
              <a:rPr lang="en-IN" sz="2000" dirty="0">
                <a:highlight>
                  <a:srgbClr val="FFFF00"/>
                </a:highlight>
              </a:rPr>
              <a:t>CODE: </a:t>
            </a:r>
          </a:p>
          <a:p>
            <a:pPr marL="76200" indent="0">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SELECT Booking.*,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CinemaHall.CinemaHallName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FROM Booking INNER JOIN Show_ ON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Booking.ShowID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 Show_.</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ShowID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INNER JOIN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CinemaHall</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ON Show_.</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CinemaHallID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CinemaHall.CinemaHallID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76200" indent="0">
              <a:buNone/>
            </a:pPr>
            <a:r>
              <a:rPr lang="en-US"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OUTPUT:</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en-IN" sz="2000" dirty="0"/>
          </a:p>
        </p:txBody>
      </p:sp>
      <p:pic>
        <p:nvPicPr>
          <p:cNvPr id="5" name="Picture 4" descr="A screenshot of a computer&#10;&#10;Description automatically generated">
            <a:extLst>
              <a:ext uri="{FF2B5EF4-FFF2-40B4-BE49-F238E27FC236}">
                <a16:creationId xmlns:a16="http://schemas.microsoft.com/office/drawing/2014/main" id="{178F78EB-9B80-615B-42D0-193F9085D9BB}"/>
              </a:ext>
            </a:extLst>
          </p:cNvPr>
          <p:cNvPicPr>
            <a:picLocks noChangeAspect="1"/>
          </p:cNvPicPr>
          <p:nvPr/>
        </p:nvPicPr>
        <p:blipFill>
          <a:blip r:embed="rId2"/>
          <a:stretch>
            <a:fillRect/>
          </a:stretch>
        </p:blipFill>
        <p:spPr>
          <a:xfrm>
            <a:off x="757852" y="3554964"/>
            <a:ext cx="3814148" cy="293018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7548038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2BB2-587F-86BB-2E61-65ED3E235D6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5460009-CE98-D4DE-54BF-962116C57A9B}"/>
              </a:ext>
            </a:extLst>
          </p:cNvPr>
          <p:cNvSpPr>
            <a:spLocks noGrp="1"/>
          </p:cNvSpPr>
          <p:nvPr>
            <p:ph type="body" idx="1"/>
          </p:nvPr>
        </p:nvSpPr>
        <p:spPr>
          <a:xfrm>
            <a:off x="457200" y="1369186"/>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11)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Calculate the total number of seats available in all cinema halls</a:t>
            </a:r>
          </a:p>
          <a:p>
            <a:pPr marL="76200" indent="0">
              <a:buNone/>
            </a:pPr>
            <a:r>
              <a:rPr lang="en-US"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 </a:t>
            </a: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SELECT SUM(</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TotalSeats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TotalSeatsAvailable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CinemaHall</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5E46EC82-4D5A-5D2C-13DA-8BA1C082623E}"/>
              </a:ext>
            </a:extLst>
          </p:cNvPr>
          <p:cNvPicPr>
            <a:picLocks noChangeAspect="1"/>
          </p:cNvPicPr>
          <p:nvPr/>
        </p:nvPicPr>
        <p:blipFill>
          <a:blip r:embed="rId2"/>
          <a:stretch>
            <a:fillRect/>
          </a:stretch>
        </p:blipFill>
        <p:spPr>
          <a:xfrm>
            <a:off x="736729" y="3102273"/>
            <a:ext cx="3051500" cy="144479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1149916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4B48-E64B-77FE-DEF6-C562DEB8E4D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89624FE-11E8-B3B7-798B-2AB3ECE9A258}"/>
              </a:ext>
            </a:extLst>
          </p:cNvPr>
          <p:cNvSpPr>
            <a:spLocks noGrp="1"/>
          </p:cNvSpPr>
          <p:nvPr>
            <p:ph type="body" idx="1"/>
          </p:nvPr>
        </p:nvSpPr>
        <p:spPr>
          <a:xfrm>
            <a:off x="457200" y="1323392"/>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12)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Retrieve all movies with a duration longer than the average duration of movies</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 </a:t>
            </a:r>
            <a:endParaRPr lang="en-IN"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SELECT * FROM Movie WHERE Duration &gt;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SELECT AVG(Duration) FROM Movie);</a:t>
            </a:r>
          </a:p>
          <a:p>
            <a:pPr marL="76200" indent="0">
              <a:lnSpc>
                <a:spcPct val="107000"/>
              </a:lnSpc>
              <a:spcAft>
                <a:spcPts val="800"/>
              </a:spcAft>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endParaRPr lang="en-IN"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DDF31C-CC9A-0213-EE5B-D98908C428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813" y="3931591"/>
            <a:ext cx="8139608" cy="14332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2228086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B620-3820-B8AD-15F7-D1B0672CDEA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606549F-42C9-B5DE-5AD5-78A19C6B7C89}"/>
              </a:ext>
            </a:extLst>
          </p:cNvPr>
          <p:cNvSpPr>
            <a:spLocks noGrp="1"/>
          </p:cNvSpPr>
          <p:nvPr>
            <p:ph type="body" idx="1"/>
          </p:nvPr>
        </p:nvSpPr>
        <p:spPr>
          <a:xfrm>
            <a:off x="457200" y="1393824"/>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13)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Retrieve all shows with corresponding cinema and city details</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 </a:t>
            </a: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SELECT Show_.*,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Cinema.CinemaName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City.CityName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Show_ INNER JOIN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CinemaHall</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ON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CinemaHallID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CinemaHall.CinemaHallID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INNER JOIN Cinema ON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CinemaHall.CinemaID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Cinema.CinemaID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INNER JOIN City ON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Cinema.CityID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City.CityID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r>
              <a:rPr lang="en-IN"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p>
          <a:p>
            <a:pPr marL="7620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descr="A screenshot of a computer screen&#10;&#10;Description automatically generated">
            <a:extLst>
              <a:ext uri="{FF2B5EF4-FFF2-40B4-BE49-F238E27FC236}">
                <a16:creationId xmlns:a16="http://schemas.microsoft.com/office/drawing/2014/main" id="{2887F372-75BD-D4A1-A6A6-CD6E1BBAB632}"/>
              </a:ext>
            </a:extLst>
          </p:cNvPr>
          <p:cNvPicPr>
            <a:picLocks noChangeAspect="1"/>
          </p:cNvPicPr>
          <p:nvPr/>
        </p:nvPicPr>
        <p:blipFill>
          <a:blip r:embed="rId2"/>
          <a:stretch>
            <a:fillRect/>
          </a:stretch>
        </p:blipFill>
        <p:spPr>
          <a:xfrm>
            <a:off x="720013" y="3940048"/>
            <a:ext cx="6679163" cy="262415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Slide Number Placeholder 5">
            <a:extLst>
              <a:ext uri="{FF2B5EF4-FFF2-40B4-BE49-F238E27FC236}">
                <a16:creationId xmlns:a16="http://schemas.microsoft.com/office/drawing/2014/main" id="{F3FC1D7B-049E-5E93-32A6-B054782FFCE5}"/>
              </a:ext>
            </a:extLst>
          </p:cNvPr>
          <p:cNvSpPr>
            <a:spLocks noGrp="1"/>
          </p:cNvSpPr>
          <p:nvPr>
            <p:ph type="sldNum" sz="quarter" idx="2"/>
          </p:nvPr>
        </p:nvSpPr>
        <p:spPr/>
        <p:txBody>
          <a:bodyPr/>
          <a:lstStyle/>
          <a:p>
            <a:fld id="{86CB4B4D-7CA3-9044-876B-883B54F8677D}" type="slidenum">
              <a:rPr lang="en-IN" smtClean="0"/>
              <a:t>23</a:t>
            </a:fld>
            <a:endParaRPr lang="en-IN"/>
          </a:p>
        </p:txBody>
      </p:sp>
    </p:spTree>
    <p:extLst>
      <p:ext uri="{BB962C8B-B14F-4D97-AF65-F5344CB8AC3E}">
        <p14:creationId xmlns:p14="http://schemas.microsoft.com/office/powerpoint/2010/main" val="349902349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752B-D074-D36E-BFD3-4BA84EC6EA4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20F7F42-5CEB-0C62-6BBF-9B93732DDDF2}"/>
              </a:ext>
            </a:extLst>
          </p:cNvPr>
          <p:cNvSpPr>
            <a:spLocks noGrp="1"/>
          </p:cNvSpPr>
          <p:nvPr>
            <p:ph type="body" idx="1"/>
          </p:nvPr>
        </p:nvSpPr>
        <p:spPr>
          <a:xfrm>
            <a:off x="457200" y="1360063"/>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14)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Find the maximum duration among all movies</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CODE: </a:t>
            </a:r>
            <a:endParaRPr lang="en-IN"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SELECT MAX(Duration) AS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MaxDuration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Movie;</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921F5F-2076-B6BC-ABEF-F3313721B6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089" y="3046963"/>
            <a:ext cx="2960566" cy="13664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9617759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205F-8433-A089-4E5C-F2E482BB4C1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CF64D6A-14E4-D7D2-95AF-FEAEBF033558}"/>
              </a:ext>
            </a:extLst>
          </p:cNvPr>
          <p:cNvSpPr>
            <a:spLocks noGrp="1"/>
          </p:cNvSpPr>
          <p:nvPr>
            <p:ph type="body" idx="1"/>
          </p:nvPr>
        </p:nvSpPr>
        <p:spPr>
          <a:xfrm>
            <a:off x="457200" y="1295400"/>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15)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Retrieve all feedbacks with corresponding user and movie details</a:t>
            </a:r>
            <a:endParaRPr lang="en-IN" sz="2000" dirty="0">
              <a:latin typeface="Times New Roman" panose="02020603050405020304" pitchFamily="18" charset="0"/>
              <a:cs typeface="Times New Roman" panose="02020603050405020304" pitchFamily="18" charset="0"/>
            </a:endParaRPr>
          </a:p>
          <a:p>
            <a:pPr marL="76200" indent="0">
              <a:buNone/>
            </a:pPr>
            <a:r>
              <a:rPr lang="en-IN" sz="2000" dirty="0">
                <a:highlight>
                  <a:srgbClr val="FFFF00"/>
                </a:highlight>
                <a:latin typeface="Times New Roman" panose="02020603050405020304" pitchFamily="18" charset="0"/>
                <a:cs typeface="Times New Roman" panose="02020603050405020304" pitchFamily="18" charset="0"/>
              </a:rPr>
              <a:t>CODE: </a:t>
            </a: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SELECT Feedback.*,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User.FirstName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User.LastName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Movie.Title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FROM Feedback INNER JOIN User ON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Feedback.UserID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User.UserID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INNER JOIN Show_ ON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Feedback.ShowID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ShowID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INNER JOIN Movie ON Show_.</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Movie.MovieID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endParaRPr lang="en-US"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332FDC2A-882E-16B9-0AD9-B6C6021530AE}"/>
              </a:ext>
            </a:extLst>
          </p:cNvPr>
          <p:cNvPicPr>
            <a:picLocks noChangeAspect="1"/>
          </p:cNvPicPr>
          <p:nvPr/>
        </p:nvPicPr>
        <p:blipFill>
          <a:blip r:embed="rId2"/>
          <a:stretch>
            <a:fillRect/>
          </a:stretch>
        </p:blipFill>
        <p:spPr>
          <a:xfrm>
            <a:off x="662528" y="3899450"/>
            <a:ext cx="7818943" cy="22805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9792970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1DE1-AE82-CB55-3333-3C991221750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AC70746-2FEA-B80B-3B02-16E1B3F26586}"/>
              </a:ext>
            </a:extLst>
          </p:cNvPr>
          <p:cNvSpPr>
            <a:spLocks noGrp="1"/>
          </p:cNvSpPr>
          <p:nvPr>
            <p:ph type="body" idx="1"/>
          </p:nvPr>
        </p:nvSpPr>
        <p:spPr>
          <a:xfrm>
            <a:off x="457200" y="1295400"/>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16) Retrieve all movies along with the corresponding city names where they are being screened</a:t>
            </a:r>
          </a:p>
          <a:p>
            <a:pPr marL="76200" indent="0">
              <a:buNone/>
            </a:pPr>
            <a:r>
              <a:rPr lang="en-US" sz="2000" dirty="0">
                <a:highlight>
                  <a:srgbClr val="FFFF00"/>
                </a:highlight>
                <a:latin typeface="Times New Roman" panose="02020603050405020304" pitchFamily="18" charset="0"/>
                <a:cs typeface="Times New Roman" panose="02020603050405020304" pitchFamily="18" charset="0"/>
              </a:rPr>
              <a:t>CODE: </a:t>
            </a:r>
          </a:p>
          <a:p>
            <a:pPr marL="76200" indent="0">
              <a:buNone/>
            </a:pPr>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Movie.Title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City.CityNameFROM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MovieINNER</a:t>
            </a:r>
            <a:r>
              <a:rPr lang="en-US" sz="2000" dirty="0">
                <a:latin typeface="Times New Roman" panose="02020603050405020304" pitchFamily="18" charset="0"/>
                <a:cs typeface="Times New Roman" panose="02020603050405020304" pitchFamily="18" charset="0"/>
              </a:rPr>
              <a:t>   JOIN Show_ ON </a:t>
            </a:r>
            <a:r>
              <a:rPr lang="en-US" sz="2000" dirty="0" err="1">
                <a:latin typeface="Times New Roman" panose="02020603050405020304" pitchFamily="18" charset="0"/>
                <a:cs typeface="Times New Roman" panose="02020603050405020304" pitchFamily="18" charset="0"/>
              </a:rPr>
              <a:t>Movie.MovieID</a:t>
            </a:r>
            <a:r>
              <a:rPr lang="en-US" sz="2000" dirty="0">
                <a:latin typeface="Times New Roman" panose="02020603050405020304" pitchFamily="18" charset="0"/>
                <a:cs typeface="Times New Roman" panose="02020603050405020304" pitchFamily="18" charset="0"/>
              </a:rPr>
              <a:t> = Show_.</a:t>
            </a:r>
            <a:r>
              <a:rPr lang="en-US" sz="2000" dirty="0" err="1">
                <a:latin typeface="Times New Roman" panose="02020603050405020304" pitchFamily="18" charset="0"/>
                <a:cs typeface="Times New Roman" panose="02020603050405020304" pitchFamily="18" charset="0"/>
              </a:rPr>
              <a:t>MovieIDINNER</a:t>
            </a:r>
            <a:r>
              <a:rPr lang="en-US" sz="2000" dirty="0">
                <a:latin typeface="Times New Roman" panose="02020603050405020304" pitchFamily="18" charset="0"/>
                <a:cs typeface="Times New Roman" panose="02020603050405020304" pitchFamily="18" charset="0"/>
              </a:rPr>
              <a:t> JOIN </a:t>
            </a:r>
            <a:r>
              <a:rPr lang="en-US" sz="2000" dirty="0" err="1">
                <a:latin typeface="Times New Roman" panose="02020603050405020304" pitchFamily="18" charset="0"/>
                <a:cs typeface="Times New Roman" panose="02020603050405020304" pitchFamily="18" charset="0"/>
              </a:rPr>
              <a:t>CinemaHall</a:t>
            </a:r>
            <a:r>
              <a:rPr lang="en-US" sz="2000" dirty="0">
                <a:latin typeface="Times New Roman" panose="02020603050405020304" pitchFamily="18" charset="0"/>
                <a:cs typeface="Times New Roman" panose="02020603050405020304" pitchFamily="18" charset="0"/>
              </a:rPr>
              <a:t> ON Show_.</a:t>
            </a:r>
            <a:r>
              <a:rPr lang="en-US" sz="2000" dirty="0" err="1">
                <a:latin typeface="Times New Roman" panose="02020603050405020304" pitchFamily="18" charset="0"/>
                <a:cs typeface="Times New Roman" panose="02020603050405020304" pitchFamily="18" charset="0"/>
              </a:rPr>
              <a:t>CinemaHallID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CinemaHall.CinemaHallIDINNER</a:t>
            </a:r>
            <a:r>
              <a:rPr lang="en-US" sz="2000" dirty="0">
                <a:latin typeface="Times New Roman" panose="02020603050405020304" pitchFamily="18" charset="0"/>
                <a:cs typeface="Times New Roman" panose="02020603050405020304" pitchFamily="18" charset="0"/>
              </a:rPr>
              <a:t> JOIN Cinema ON </a:t>
            </a:r>
            <a:r>
              <a:rPr lang="en-US" sz="2000" dirty="0" err="1">
                <a:latin typeface="Times New Roman" panose="02020603050405020304" pitchFamily="18" charset="0"/>
                <a:cs typeface="Times New Roman" panose="02020603050405020304" pitchFamily="18" charset="0"/>
              </a:rPr>
              <a:t>CinemaHall.CinemaID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Cinema.CinemaIDINNER</a:t>
            </a:r>
            <a:r>
              <a:rPr lang="en-US" sz="2000" dirty="0">
                <a:latin typeface="Times New Roman" panose="02020603050405020304" pitchFamily="18" charset="0"/>
                <a:cs typeface="Times New Roman" panose="02020603050405020304" pitchFamily="18" charset="0"/>
              </a:rPr>
              <a:t> JOIN City ON </a:t>
            </a:r>
            <a:r>
              <a:rPr lang="en-US" sz="2000" dirty="0" err="1">
                <a:latin typeface="Times New Roman" panose="02020603050405020304" pitchFamily="18" charset="0"/>
                <a:cs typeface="Times New Roman" panose="02020603050405020304" pitchFamily="18" charset="0"/>
              </a:rPr>
              <a:t>Cinema.CityID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City.CityID</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02372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83A5-3F9C-8E36-8C4E-96BE8FC61DD5}"/>
              </a:ext>
            </a:extLst>
          </p:cNvPr>
          <p:cNvSpPr>
            <a:spLocks noGrp="1"/>
          </p:cNvSpPr>
          <p:nvPr>
            <p:ph type="title"/>
          </p:nvPr>
        </p:nvSpPr>
        <p:spPr/>
        <p:txBody>
          <a:bodyPr/>
          <a:lstStyle/>
          <a:p>
            <a:endParaRPr lang="en-IN" dirty="0"/>
          </a:p>
        </p:txBody>
      </p:sp>
      <p:sp>
        <p:nvSpPr>
          <p:cNvPr id="6" name="AutoShape 6">
            <a:extLst>
              <a:ext uri="{FF2B5EF4-FFF2-40B4-BE49-F238E27FC236}">
                <a16:creationId xmlns:a16="http://schemas.microsoft.com/office/drawing/2014/main" id="{164B49F1-1EE3-6F5A-281C-E4C3BC98A586}"/>
              </a:ext>
            </a:extLst>
          </p:cNvPr>
          <p:cNvSpPr>
            <a:spLocks noGrp="1" noChangeAspect="1" noChangeArrowheads="1"/>
          </p:cNvSpPr>
          <p:nvPr>
            <p:ph type="body" idx="1"/>
          </p:nvPr>
        </p:nvSpPr>
        <p:spPr bwMode="auto">
          <a:xfrm>
            <a:off x="1278294" y="2286000"/>
            <a:ext cx="7408506" cy="36642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TextBox 4">
            <a:extLst>
              <a:ext uri="{FF2B5EF4-FFF2-40B4-BE49-F238E27FC236}">
                <a16:creationId xmlns:a16="http://schemas.microsoft.com/office/drawing/2014/main" id="{621CE3D7-9EF0-3E81-F3B6-76E41DFE4BE9}"/>
              </a:ext>
            </a:extLst>
          </p:cNvPr>
          <p:cNvSpPr txBox="1"/>
          <p:nvPr/>
        </p:nvSpPr>
        <p:spPr>
          <a:xfrm>
            <a:off x="392487" y="1581827"/>
            <a:ext cx="4572000" cy="4001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76200" indent="0">
              <a:buNone/>
            </a:pPr>
            <a:r>
              <a:rPr lang="en-US"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endParaRPr lang="en-IN" sz="20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FE3DD61-84E4-7B18-876E-435F01FEB6D2}"/>
              </a:ext>
            </a:extLst>
          </p:cNvPr>
          <p:cNvPicPr>
            <a:picLocks noChangeAspect="1"/>
          </p:cNvPicPr>
          <p:nvPr/>
        </p:nvPicPr>
        <p:blipFill>
          <a:blip r:embed="rId2"/>
          <a:stretch>
            <a:fillRect/>
          </a:stretch>
        </p:blipFill>
        <p:spPr>
          <a:xfrm>
            <a:off x="664261" y="2209800"/>
            <a:ext cx="4850130" cy="39316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4622362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7E3E-48CA-4783-4661-4653DC52DE1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8DECE27-FBCF-EAAC-2FB5-7127980F98EF}"/>
              </a:ext>
            </a:extLst>
          </p:cNvPr>
          <p:cNvSpPr>
            <a:spLocks noGrp="1"/>
          </p:cNvSpPr>
          <p:nvPr>
            <p:ph type="body" idx="1"/>
          </p:nvPr>
        </p:nvSpPr>
        <p:spPr>
          <a:xfrm>
            <a:off x="457200" y="1295400"/>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17) Calculate the average number of seats per cinema hall</a:t>
            </a:r>
          </a:p>
          <a:p>
            <a:pPr marL="76200" indent="0">
              <a:buNone/>
            </a:pPr>
            <a:r>
              <a:rPr lang="en-US" sz="2000" dirty="0">
                <a:highlight>
                  <a:srgbClr val="FFFF00"/>
                </a:highlight>
                <a:latin typeface="Times New Roman" panose="02020603050405020304" pitchFamily="18" charset="0"/>
                <a:cs typeface="Times New Roman" panose="02020603050405020304" pitchFamily="18" charset="0"/>
              </a:rPr>
              <a:t>CODE: </a:t>
            </a:r>
          </a:p>
          <a:p>
            <a:pPr marL="76200" indent="0">
              <a:buNone/>
            </a:pPr>
            <a:r>
              <a:rPr lang="en-US" sz="2000" dirty="0">
                <a:latin typeface="Times New Roman" panose="02020603050405020304" pitchFamily="18" charset="0"/>
                <a:cs typeface="Times New Roman" panose="02020603050405020304" pitchFamily="18" charset="0"/>
              </a:rPr>
              <a:t>SELECT AVG(</a:t>
            </a:r>
            <a:r>
              <a:rPr lang="en-US" sz="2000" dirty="0" err="1">
                <a:latin typeface="Times New Roman" panose="02020603050405020304" pitchFamily="18" charset="0"/>
                <a:cs typeface="Times New Roman" panose="02020603050405020304" pitchFamily="18" charset="0"/>
              </a:rPr>
              <a:t>TotalSeats</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AverageSeatsPerHall</a:t>
            </a:r>
            <a:r>
              <a:rPr lang="en-US" sz="2000" dirty="0">
                <a:latin typeface="Times New Roman" panose="02020603050405020304" pitchFamily="18" charset="0"/>
                <a:cs typeface="Times New Roman" panose="02020603050405020304" pitchFamily="18" charset="0"/>
              </a:rPr>
              <a:t> FROM </a:t>
            </a:r>
            <a:r>
              <a:rPr lang="en-US" sz="2000" dirty="0" err="1">
                <a:latin typeface="Times New Roman" panose="02020603050405020304" pitchFamily="18" charset="0"/>
                <a:cs typeface="Times New Roman" panose="02020603050405020304" pitchFamily="18" charset="0"/>
              </a:rPr>
              <a:t>CinemaHall</a:t>
            </a:r>
            <a:r>
              <a:rPr lang="en-US" sz="2000" dirty="0">
                <a:latin typeface="Times New Roman" panose="02020603050405020304" pitchFamily="18" charset="0"/>
                <a:cs typeface="Times New Roman" panose="02020603050405020304" pitchFamily="18" charset="0"/>
              </a:rPr>
              <a:t>;</a:t>
            </a:r>
          </a:p>
          <a:p>
            <a:pPr marL="76200" indent="0">
              <a:buNone/>
            </a:pPr>
            <a:r>
              <a:rPr lang="en-US" sz="2000" dirty="0">
                <a:highlight>
                  <a:srgbClr val="FFFF00"/>
                </a:highlight>
                <a:latin typeface="Times New Roman" panose="02020603050405020304" pitchFamily="18" charset="0"/>
                <a:cs typeface="Times New Roman" panose="02020603050405020304" pitchFamily="18" charset="0"/>
              </a:rPr>
              <a:t>OUTPUT:</a:t>
            </a:r>
          </a:p>
          <a:p>
            <a:pPr marL="76200" indent="0">
              <a:buNone/>
            </a:pPr>
            <a:endParaRPr lang="en-IN" sz="2000" dirty="0">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DF596CCC-75FD-C3F7-7416-7BD26286DA9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A screenshot of a computer&#10;&#10;Description automatically generated">
            <a:extLst>
              <a:ext uri="{FF2B5EF4-FFF2-40B4-BE49-F238E27FC236}">
                <a16:creationId xmlns:a16="http://schemas.microsoft.com/office/drawing/2014/main" id="{703D9D04-9ECF-01BB-8842-EE62C737FE8F}"/>
              </a:ext>
            </a:extLst>
          </p:cNvPr>
          <p:cNvPicPr>
            <a:picLocks noChangeAspect="1"/>
          </p:cNvPicPr>
          <p:nvPr/>
        </p:nvPicPr>
        <p:blipFill>
          <a:blip r:embed="rId2"/>
          <a:stretch>
            <a:fillRect/>
          </a:stretch>
        </p:blipFill>
        <p:spPr>
          <a:xfrm>
            <a:off x="748159" y="3065268"/>
            <a:ext cx="2775641" cy="10322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68489545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9EE4-2B6C-BD86-4491-A9395DE7498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CE7BAA2-454A-8034-5983-988CFD9473BC}"/>
              </a:ext>
            </a:extLst>
          </p:cNvPr>
          <p:cNvSpPr>
            <a:spLocks noGrp="1"/>
          </p:cNvSpPr>
          <p:nvPr>
            <p:ph type="body" idx="1"/>
          </p:nvPr>
        </p:nvSpPr>
        <p:spPr>
          <a:xfrm>
            <a:off x="457200" y="1355724"/>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18) Retrieve all movies with a genre that matches the most common genre among movies</a:t>
            </a:r>
          </a:p>
          <a:p>
            <a:pPr marL="76200" indent="0">
              <a:buNone/>
            </a:pPr>
            <a:r>
              <a:rPr lang="en-US" sz="2000" dirty="0">
                <a:highlight>
                  <a:srgbClr val="FFFF00"/>
                </a:highlight>
                <a:latin typeface="Times New Roman" panose="02020603050405020304" pitchFamily="18" charset="0"/>
                <a:cs typeface="Times New Roman" panose="02020603050405020304" pitchFamily="18" charset="0"/>
              </a:rPr>
              <a:t>CODE: </a:t>
            </a:r>
          </a:p>
          <a:p>
            <a:pPr marL="76200" indent="0">
              <a:buNone/>
            </a:pPr>
            <a:r>
              <a:rPr lang="en-US" sz="2000" dirty="0">
                <a:latin typeface="Times New Roman" panose="02020603050405020304" pitchFamily="18" charset="0"/>
                <a:cs typeface="Times New Roman" panose="02020603050405020304" pitchFamily="18" charset="0"/>
              </a:rPr>
              <a:t>SELECT *FROM </a:t>
            </a:r>
            <a:r>
              <a:rPr lang="en-US" sz="2000" dirty="0" err="1">
                <a:latin typeface="Times New Roman" panose="02020603050405020304" pitchFamily="18" charset="0"/>
                <a:cs typeface="Times New Roman" panose="02020603050405020304" pitchFamily="18" charset="0"/>
              </a:rPr>
              <a:t>MovieWHERE</a:t>
            </a:r>
            <a:r>
              <a:rPr lang="en-US" sz="2000" dirty="0">
                <a:latin typeface="Times New Roman" panose="02020603050405020304" pitchFamily="18" charset="0"/>
                <a:cs typeface="Times New Roman" panose="02020603050405020304" pitchFamily="18" charset="0"/>
              </a:rPr>
              <a:t> Genre = (    SELECT Genre    FROM Movie    GROUP BY Genre    ORDER BY COUNT(*) DESC    LIMIT 1);</a:t>
            </a:r>
          </a:p>
          <a:p>
            <a:pPr marL="76200" indent="0">
              <a:buNone/>
            </a:pPr>
            <a:r>
              <a:rPr lang="en-US" sz="2000" dirty="0">
                <a:highlight>
                  <a:srgbClr val="FFFF00"/>
                </a:highlight>
                <a:latin typeface="Times New Roman" panose="02020603050405020304" pitchFamily="18" charset="0"/>
                <a:cs typeface="Times New Roman" panose="02020603050405020304" pitchFamily="18" charset="0"/>
              </a:rPr>
              <a:t>OUTPUT:</a:t>
            </a:r>
          </a:p>
        </p:txBody>
      </p:sp>
      <p:sp>
        <p:nvSpPr>
          <p:cNvPr id="4" name="AutoShape 2">
            <a:extLst>
              <a:ext uri="{FF2B5EF4-FFF2-40B4-BE49-F238E27FC236}">
                <a16:creationId xmlns:a16="http://schemas.microsoft.com/office/drawing/2014/main" id="{B2247C74-10D2-EAB9-D1F2-DDC4D3A43A9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F141E15E-2800-E20A-1883-59A72B10E244}"/>
              </a:ext>
            </a:extLst>
          </p:cNvPr>
          <p:cNvPicPr>
            <a:picLocks noChangeAspect="1"/>
          </p:cNvPicPr>
          <p:nvPr/>
        </p:nvPicPr>
        <p:blipFill>
          <a:blip r:embed="rId2"/>
          <a:stretch>
            <a:fillRect/>
          </a:stretch>
        </p:blipFill>
        <p:spPr>
          <a:xfrm>
            <a:off x="683412" y="3752623"/>
            <a:ext cx="8081976" cy="15022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253235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83F7-6A95-F0B5-8748-AD3E301636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B6619B69-3423-2DA6-6080-9A6E5130E9E4}"/>
              </a:ext>
            </a:extLst>
          </p:cNvPr>
          <p:cNvSpPr>
            <a:spLocks noGrp="1"/>
          </p:cNvSpPr>
          <p:nvPr>
            <p:ph type="body" idx="1"/>
          </p:nvPr>
        </p:nvSpPr>
        <p:spPr/>
        <p:txBody>
          <a:bodyPr/>
          <a:lstStyle/>
          <a:p>
            <a:pPr>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Movie Ticket Booking Systems are used all around the world for booking and reserving movies online. These applications and websites provide customers with facilities to view movie availability online and make reservations with just a few steps. </a:t>
            </a:r>
            <a:endParaRPr lang="en-IN" dirty="0">
              <a:effectLst/>
              <a:latin typeface="Times New Roman" panose="02020603050405020304" pitchFamily="18" charset="0"/>
              <a:ea typeface="Times New Roman" panose="02020603050405020304" pitchFamily="18" charset="0"/>
            </a:endParaRPr>
          </a:p>
          <a:p>
            <a:pPr marL="76200" indent="0">
              <a:buNone/>
            </a:pPr>
            <a:endParaRPr lang="en-US" dirty="0"/>
          </a:p>
        </p:txBody>
      </p:sp>
    </p:spTree>
    <p:extLst>
      <p:ext uri="{BB962C8B-B14F-4D97-AF65-F5344CB8AC3E}">
        <p14:creationId xmlns:p14="http://schemas.microsoft.com/office/powerpoint/2010/main" val="341562218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8B19-3291-E1EC-7C38-9C462C21A6A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B978262-33D0-6550-235D-C20F3E1809E2}"/>
              </a:ext>
            </a:extLst>
          </p:cNvPr>
          <p:cNvSpPr>
            <a:spLocks noGrp="1"/>
          </p:cNvSpPr>
          <p:nvPr>
            <p:ph type="body" idx="1"/>
          </p:nvPr>
        </p:nvSpPr>
        <p:spPr>
          <a:xfrm>
            <a:off x="457200" y="1295400"/>
            <a:ext cx="8229600" cy="4070352"/>
          </a:xfrm>
        </p:spPr>
        <p:txBody>
          <a:bodyPr>
            <a:normAutofit/>
          </a:bodyPr>
          <a:lstStyle/>
          <a:p>
            <a:pPr marL="76200" indent="0">
              <a:buNone/>
            </a:pPr>
            <a:r>
              <a:rPr lang="en-US" sz="2000" dirty="0">
                <a:latin typeface="Times New Roman" panose="02020603050405020304" pitchFamily="18" charset="0"/>
                <a:cs typeface="Times New Roman" panose="02020603050405020304" pitchFamily="18" charset="0"/>
              </a:rPr>
              <a:t>19) Find the minimum </a:t>
            </a:r>
            <a:r>
              <a:rPr lang="en-US" sz="2000" dirty="0" err="1">
                <a:latin typeface="Times New Roman" panose="02020603050405020304" pitchFamily="18" charset="0"/>
                <a:cs typeface="Times New Roman" panose="02020603050405020304" pitchFamily="18" charset="0"/>
              </a:rPr>
              <a:t>PgRating</a:t>
            </a:r>
            <a:r>
              <a:rPr lang="en-US" sz="2000" dirty="0">
                <a:latin typeface="Times New Roman" panose="02020603050405020304" pitchFamily="18" charset="0"/>
                <a:cs typeface="Times New Roman" panose="02020603050405020304" pitchFamily="18" charset="0"/>
              </a:rPr>
              <a:t> among all movies</a:t>
            </a:r>
          </a:p>
          <a:p>
            <a:pPr marL="76200" indent="0">
              <a:buNone/>
            </a:pPr>
            <a:r>
              <a:rPr lang="en-US" sz="2000" dirty="0">
                <a:highlight>
                  <a:srgbClr val="FFFF00"/>
                </a:highlight>
                <a:latin typeface="Times New Roman" panose="02020603050405020304" pitchFamily="18" charset="0"/>
                <a:cs typeface="Times New Roman" panose="02020603050405020304" pitchFamily="18" charset="0"/>
              </a:rPr>
              <a:t>CODE:</a:t>
            </a:r>
          </a:p>
          <a:p>
            <a:pPr marL="76200" indent="0">
              <a:buNone/>
            </a:pPr>
            <a:r>
              <a:rPr lang="en-US" sz="2000" dirty="0">
                <a:latin typeface="Times New Roman" panose="02020603050405020304" pitchFamily="18" charset="0"/>
                <a:cs typeface="Times New Roman" panose="02020603050405020304" pitchFamily="18" charset="0"/>
              </a:rPr>
              <a:t> SELECT MIN(</a:t>
            </a:r>
            <a:r>
              <a:rPr lang="en-US" sz="2000" dirty="0" err="1">
                <a:latin typeface="Times New Roman" panose="02020603050405020304" pitchFamily="18" charset="0"/>
                <a:cs typeface="Times New Roman" panose="02020603050405020304" pitchFamily="18" charset="0"/>
              </a:rPr>
              <a:t>PgRating</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MinPgRating</a:t>
            </a:r>
            <a:r>
              <a:rPr lang="en-US" sz="2000" dirty="0">
                <a:latin typeface="Times New Roman" panose="02020603050405020304" pitchFamily="18" charset="0"/>
                <a:cs typeface="Times New Roman" panose="02020603050405020304" pitchFamily="18" charset="0"/>
              </a:rPr>
              <a:t> FROM Movie</a:t>
            </a:r>
          </a:p>
          <a:p>
            <a:pPr marL="76200" indent="0">
              <a:buNone/>
            </a:pPr>
            <a:r>
              <a:rPr lang="en-US" sz="2000" dirty="0">
                <a:highlight>
                  <a:srgbClr val="FFFF00"/>
                </a:highlight>
                <a:latin typeface="Times New Roman" panose="02020603050405020304" pitchFamily="18" charset="0"/>
                <a:cs typeface="Times New Roman" panose="02020603050405020304" pitchFamily="18" charset="0"/>
              </a:rPr>
              <a:t>OUTPUT:</a:t>
            </a:r>
          </a:p>
          <a:p>
            <a:pPr marL="7620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AC094417-F619-9B46-33ED-F3DDB7A23069}"/>
              </a:ext>
            </a:extLst>
          </p:cNvPr>
          <p:cNvPicPr>
            <a:picLocks noChangeAspect="1"/>
          </p:cNvPicPr>
          <p:nvPr/>
        </p:nvPicPr>
        <p:blipFill>
          <a:blip r:embed="rId2"/>
          <a:stretch>
            <a:fillRect/>
          </a:stretch>
        </p:blipFill>
        <p:spPr>
          <a:xfrm>
            <a:off x="721877" y="3039305"/>
            <a:ext cx="3251887" cy="125277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9386455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E84E-7196-D674-CBD8-B0DDA77D66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Self Learning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5D3E44A-F389-A210-C853-F1A6F3384857}"/>
              </a:ext>
            </a:extLst>
          </p:cNvPr>
          <p:cNvSpPr>
            <a:spLocks noGrp="1"/>
          </p:cNvSpPr>
          <p:nvPr>
            <p:ph type="body" idx="1"/>
          </p:nvPr>
        </p:nvSpPr>
        <p:spPr/>
        <p:txBody>
          <a:bodyPr>
            <a:normAutofit/>
          </a:bodyPr>
          <a:lstStyle/>
          <a:p>
            <a:pPr>
              <a:buFont typeface="Arial" panose="020B0604020202020204" pitchFamily="34" charset="0"/>
              <a:buChar char="•"/>
            </a:pP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Through this project, we enhanced understanding of database management and SQL. Key learnings included database design, SQL constraints, normalization techniques, data manipulation operations, transaction management, data integrity, and advanced SQL operations like joins and aggregates. These practical experiences equipped us with valuable skills for real-world database development and administration tasks.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919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852B-DCB0-F0BD-359E-C2ED831321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2AFCD1A-38C6-F610-2EE0-968A1C92432C}"/>
              </a:ext>
            </a:extLst>
          </p:cNvPr>
          <p:cNvSpPr>
            <a:spLocks noGrp="1"/>
          </p:cNvSpPr>
          <p:nvPr>
            <p:ph type="body" idx="1"/>
          </p:nvPr>
        </p:nvSpPr>
        <p:spPr/>
        <p:txBody>
          <a:bodyPr>
            <a:normAutofit/>
          </a:bodyPr>
          <a:lstStyle/>
          <a:p>
            <a:pPr>
              <a:buFont typeface="Arial" panose="020B0604020202020204" pitchFamily="34" charset="0"/>
              <a:buChar char="•"/>
            </a:pP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 significant learning from the project was the practical application of normalization techniques in database design. Understanding how to structure databases efficiently to minimize data redundancy and maintain data integrity is crucial for optimizing database performance and ensuring scalability in real-world applications.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80633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91F-DD94-A4F7-E0EF-9E76C29D32C3}"/>
              </a:ext>
            </a:extLst>
          </p:cNvPr>
          <p:cNvSpPr>
            <a:spLocks noGrp="1"/>
          </p:cNvSpPr>
          <p:nvPr>
            <p:ph type="title"/>
          </p:nvPr>
        </p:nvSpPr>
        <p:spPr>
          <a:xfrm>
            <a:off x="457200" y="1202094"/>
            <a:ext cx="8229600" cy="914400"/>
          </a:xfrm>
        </p:spPr>
        <p:txBody>
          <a:bodyPr/>
          <a:lstStyle/>
          <a:p>
            <a:r>
              <a:rPr lang="en-US" dirty="0">
                <a:latin typeface="Times New Roman" panose="02020603050405020304" pitchFamily="18" charset="0"/>
                <a:cs typeface="Times New Roman" panose="02020603050405020304" pitchFamily="18" charset="0"/>
              </a:rPr>
              <a:t>Challenges Faced</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AAA6666-A39A-1E39-1CA3-25668FD92650}"/>
              </a:ext>
            </a:extLst>
          </p:cNvPr>
          <p:cNvSpPr>
            <a:spLocks noGrp="1"/>
          </p:cNvSpPr>
          <p:nvPr>
            <p:ph type="body" idx="1"/>
          </p:nvPr>
        </p:nvSpPr>
        <p:spPr>
          <a:xfrm>
            <a:off x="457200" y="2116494"/>
            <a:ext cx="8229600" cy="4070352"/>
          </a:xfrm>
        </p:spPr>
        <p:txBody>
          <a:bodyPr>
            <a:normAutofit lnSpcReduction="10000"/>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Writing SQL Queries: Constructing SQL queries to retrieve, update, or delete data from the database can be difficult, particularly if you're not familiar with the SQL language syntax and best practices.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Normalization: Ensuring that your database is normalized to eliminate redundancy and maintain data integrity can be tricky.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Modeling: Designing a simple yet effective database schema can be challenging, especially if you're not experienced with data modeling. You need to identify the entities, attributes, and relationships in your system accurately.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Understanding Requirements: Sometimes, the initial requirements for the project might be unclear or incomplete. It's essential to communicate effectively with stakeholders to ensure that you fully understand what is expected from the project.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36123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339C-DD2D-9BB5-3275-CC09756FE8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F3AFA71-497C-DDE4-2D48-FBD3865D20CD}"/>
              </a:ext>
            </a:extLst>
          </p:cNvPr>
          <p:cNvSpPr>
            <a:spLocks noGrp="1"/>
          </p:cNvSpPr>
          <p:nvPr>
            <p:ph type="body" idx="1"/>
          </p:nvPr>
        </p:nvSpPr>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https://github.com/AnirudhAchal/Movie_Management_System</a:t>
            </a:r>
          </a:p>
        </p:txBody>
      </p:sp>
    </p:spTree>
    <p:extLst>
      <p:ext uri="{BB962C8B-B14F-4D97-AF65-F5344CB8AC3E}">
        <p14:creationId xmlns:p14="http://schemas.microsoft.com/office/powerpoint/2010/main" val="103450551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339C-DD2D-9BB5-3275-CC09756FE89C}"/>
              </a:ext>
            </a:extLst>
          </p:cNvPr>
          <p:cNvSpPr>
            <a:spLocks noGrp="1"/>
          </p:cNvSpPr>
          <p:nvPr>
            <p:ph type="title"/>
          </p:nvPr>
        </p:nvSpPr>
        <p:spPr>
          <a:xfrm>
            <a:off x="457200" y="3161522"/>
            <a:ext cx="8229600" cy="914400"/>
          </a:xfrm>
        </p:spPr>
        <p:txBody>
          <a:bodyPr>
            <a:noAutofit/>
          </a:bodyPr>
          <a:lstStyle/>
          <a:p>
            <a:r>
              <a:rPr lang="en-US" sz="9600" dirty="0">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F3AFA71-497C-DDE4-2D48-FBD3865D20CD}"/>
              </a:ext>
            </a:extLst>
          </p:cNvPr>
          <p:cNvSpPr>
            <a:spLocks noGrp="1"/>
          </p:cNvSpPr>
          <p:nvPr>
            <p:ph type="body" idx="1"/>
          </p:nvPr>
        </p:nvSpPr>
        <p:spPr>
          <a:xfrm flipV="1">
            <a:off x="457200" y="1548882"/>
            <a:ext cx="8229600" cy="737118"/>
          </a:xfrm>
        </p:spPr>
        <p:txBody>
          <a:bodyPr/>
          <a:lstStyle/>
          <a:p>
            <a:pPr>
              <a:buFont typeface="Arial" panose="020B0604020202020204" pitchFamily="34" charset="0"/>
              <a:buChar char="•"/>
            </a:pPr>
            <a:endParaRPr lang="en-IN" dirty="0"/>
          </a:p>
        </p:txBody>
      </p:sp>
    </p:spTree>
    <p:extLst>
      <p:ext uri="{BB962C8B-B14F-4D97-AF65-F5344CB8AC3E}">
        <p14:creationId xmlns:p14="http://schemas.microsoft.com/office/powerpoint/2010/main" val="3137566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CD76-0D69-4709-8BD7-6274DE1E23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Overview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63B3A0B-AD99-4F04-8BB1-C3E750138DE4}"/>
              </a:ext>
            </a:extLst>
          </p:cNvPr>
          <p:cNvSpPr>
            <a:spLocks noGrp="1"/>
          </p:cNvSpPr>
          <p:nvPr>
            <p:ph type="body" idx="1"/>
          </p:nvPr>
        </p:nvSpPr>
        <p:spPr/>
        <p:txBody>
          <a:bodyPr>
            <a:normAutofit/>
          </a:bodyPr>
          <a:lstStyle/>
          <a:p>
            <a:pPr>
              <a:spcBef>
                <a:spcPts val="5"/>
              </a:spcBef>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Our movie ticket management system, implemented in allows users to easily make movie reservations. When a user first visits the website they are redirected to a home dashboard where all the different movies that are currently in the database are listed along with some key information regarding the movie including a brief description, PG rating, duration, genre etc.</a:t>
            </a:r>
            <a:endParaRPr lang="en-IN" dirty="0">
              <a:effectLst/>
              <a:latin typeface="Times New Roman" panose="02020603050405020304" pitchFamily="18" charset="0"/>
              <a:ea typeface="Times New Roman" panose="02020603050405020304" pitchFamily="18" charset="0"/>
            </a:endParaRPr>
          </a:p>
          <a:p>
            <a:pPr>
              <a:spcBef>
                <a:spcPts val="5"/>
              </a:spcBef>
            </a:pPr>
            <a:endParaRPr lang="en-US" dirty="0">
              <a:effectLst/>
              <a:latin typeface="Times New Roman" panose="02020603050405020304" pitchFamily="18" charset="0"/>
              <a:ea typeface="Times New Roman" panose="02020603050405020304" pitchFamily="18" charset="0"/>
            </a:endParaRPr>
          </a:p>
          <a:p>
            <a:pPr>
              <a:spcBef>
                <a:spcPts val="5"/>
              </a:spcBef>
            </a:pPr>
            <a:endParaRPr lang="en-IN"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36405289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663E-CFEF-B3D0-CC06-DB04561E5E9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90B8C54-9097-D22F-C657-46D90165924F}"/>
              </a:ext>
            </a:extLst>
          </p:cNvPr>
          <p:cNvSpPr>
            <a:spLocks noGrp="1"/>
          </p:cNvSpPr>
          <p:nvPr>
            <p:ph type="body" idx="1"/>
          </p:nvPr>
        </p:nvSpPr>
        <p:spPr/>
        <p:txBody>
          <a:bodyPr>
            <a:normAutofit/>
          </a:bodyPr>
          <a:lstStyle/>
          <a:p>
            <a:pPr>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In order to make a booking all users must first login to their personal account. If the user does not have an account, they must make one before they can proceed to make a booking.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users also have the option of providing a feedback on the website experience through a feedback forum. This project replicates the working of a real life movie ticket booking system</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06627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3580-3A92-9F7D-DA11-98F42E2391CE}"/>
              </a:ext>
            </a:extLst>
          </p:cNvPr>
          <p:cNvSpPr>
            <a:spLocks noGrp="1"/>
          </p:cNvSpPr>
          <p:nvPr>
            <p:ph type="title"/>
          </p:nvPr>
        </p:nvSpPr>
        <p:spPr>
          <a:xfrm>
            <a:off x="457200" y="1164771"/>
            <a:ext cx="8229600" cy="914400"/>
          </a:xfrm>
        </p:spPr>
        <p:txBody>
          <a:bodyPr/>
          <a:lstStyle/>
          <a:p>
            <a:r>
              <a:rPr lang="en-US" dirty="0">
                <a:latin typeface="Times New Roman" panose="02020603050405020304" pitchFamily="18" charset="0"/>
                <a:cs typeface="Times New Roman" panose="02020603050405020304" pitchFamily="18" charset="0"/>
              </a:rPr>
              <a:t>Project Workflow (EER)</a:t>
            </a:r>
            <a:endParaRPr lang="en-IN" dirty="0">
              <a:latin typeface="Times New Roman" panose="02020603050405020304" pitchFamily="18" charset="0"/>
              <a:cs typeface="Times New Roman" panose="02020603050405020304" pitchFamily="18" charset="0"/>
            </a:endParaRPr>
          </a:p>
        </p:txBody>
      </p:sp>
      <p:sp>
        <p:nvSpPr>
          <p:cNvPr id="7" name="AutoShape 4">
            <a:extLst>
              <a:ext uri="{FF2B5EF4-FFF2-40B4-BE49-F238E27FC236}">
                <a16:creationId xmlns:a16="http://schemas.microsoft.com/office/drawing/2014/main" id="{3CE23B0A-D7CB-2E78-7315-6DA5AFA710C6}"/>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4" name="Picture 3">
            <a:extLst>
              <a:ext uri="{FF2B5EF4-FFF2-40B4-BE49-F238E27FC236}">
                <a16:creationId xmlns:a16="http://schemas.microsoft.com/office/drawing/2014/main" id="{23BDF108-D0A6-1F0F-C363-6DABD479ADD3}"/>
              </a:ext>
            </a:extLst>
          </p:cNvPr>
          <p:cNvPicPr>
            <a:picLocks noChangeAspect="1"/>
          </p:cNvPicPr>
          <p:nvPr/>
        </p:nvPicPr>
        <p:blipFill>
          <a:blip r:embed="rId2"/>
          <a:stretch>
            <a:fillRect/>
          </a:stretch>
        </p:blipFill>
        <p:spPr>
          <a:xfrm>
            <a:off x="1586203" y="2128413"/>
            <a:ext cx="6167535" cy="43867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487330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38BA-DA9D-86A2-4F8C-DA75E7C82A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Used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D1B6127-7CEF-B219-C814-120AD45B969D}"/>
              </a:ext>
            </a:extLst>
          </p:cNvPr>
          <p:cNvSpPr>
            <a:spLocks noGrp="1"/>
          </p:cNvSpPr>
          <p:nvPr>
            <p:ph type="body"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MySQL Workbench 8.0 CE</a:t>
            </a:r>
          </a:p>
          <a:p>
            <a:pPr marL="7620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618D25-1117-6787-EB70-4A594740061F}"/>
              </a:ext>
            </a:extLst>
          </p:cNvPr>
          <p:cNvPicPr>
            <a:picLocks noChangeAspect="1"/>
          </p:cNvPicPr>
          <p:nvPr/>
        </p:nvPicPr>
        <p:blipFill>
          <a:blip r:embed="rId2"/>
          <a:stretch>
            <a:fillRect/>
          </a:stretch>
        </p:blipFill>
        <p:spPr>
          <a:xfrm>
            <a:off x="3095625" y="3285217"/>
            <a:ext cx="2952750" cy="17145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754543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FFE3-9E78-31F7-0250-B8A2F2F625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Schema Diagram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768112-DD45-D723-351C-4B72073B57FB}"/>
              </a:ext>
            </a:extLst>
          </p:cNvPr>
          <p:cNvPicPr>
            <a:picLocks noChangeAspect="1"/>
          </p:cNvPicPr>
          <p:nvPr/>
        </p:nvPicPr>
        <p:blipFill>
          <a:blip r:embed="rId2"/>
          <a:stretch>
            <a:fillRect/>
          </a:stretch>
        </p:blipFill>
        <p:spPr>
          <a:xfrm>
            <a:off x="989045" y="2332652"/>
            <a:ext cx="7165910" cy="35079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4152177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2D2B-F2F6-7DD7-BA6E-D6FCB2A0C78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Queries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5A39C5A-6700-6D30-B0C3-6862F3DE4EDE}"/>
              </a:ext>
            </a:extLst>
          </p:cNvPr>
          <p:cNvSpPr>
            <a:spLocks noGrp="1"/>
          </p:cNvSpPr>
          <p:nvPr>
            <p:ph type="body" idx="1"/>
          </p:nvPr>
        </p:nvSpPr>
        <p:spPr/>
        <p:txBody>
          <a:bodyPr/>
          <a:lstStyle/>
          <a:p>
            <a:pPr marL="76200" indent="0">
              <a:buNone/>
            </a:pPr>
            <a:r>
              <a:rPr lang="en-US" sz="2000" dirty="0">
                <a:latin typeface="Times New Roman" panose="02020603050405020304" pitchFamily="18" charset="0"/>
                <a:cs typeface="Times New Roman" panose="02020603050405020304" pitchFamily="18" charset="0"/>
              </a:rPr>
              <a:t>1)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Retrieve all movies released after 2010</a:t>
            </a:r>
            <a:endParaRPr lang="en-IN" sz="2000" dirty="0">
              <a:latin typeface="Times New Roman" panose="02020603050405020304" pitchFamily="18" charset="0"/>
              <a:cs typeface="Times New Roman" panose="02020603050405020304" pitchFamily="18" charset="0"/>
            </a:endParaRPr>
          </a:p>
          <a:p>
            <a:pPr marL="76200" indent="0">
              <a:buNone/>
            </a:pPr>
            <a:r>
              <a:rPr lang="en-IN" sz="2000" dirty="0">
                <a:highlight>
                  <a:srgbClr val="FFFF00"/>
                </a:highlight>
                <a:latin typeface="Times New Roman" panose="02020603050405020304" pitchFamily="18" charset="0"/>
                <a:cs typeface="Times New Roman" panose="02020603050405020304" pitchFamily="18" charset="0"/>
              </a:rPr>
              <a:t>CODE: </a:t>
            </a:r>
          </a:p>
          <a:p>
            <a:pPr marL="76200" indent="0">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SELECT * FROM Movie WHERE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ReleaseDate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&gt; '2010-01-01’;</a:t>
            </a:r>
          </a:p>
          <a:p>
            <a:pPr marL="76200" indent="0">
              <a:buNone/>
            </a:pPr>
            <a:r>
              <a:rPr lang="en-US" sz="2000"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OUTPUT:</a:t>
            </a:r>
            <a:endParaRPr lang="en-US"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88AAFA-6F3A-465E-AC9E-EF160A9CD4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77" y="4087214"/>
            <a:ext cx="8442845" cy="11219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02870922"/>
      </p:ext>
    </p:extLst>
  </p:cSld>
  <p:clrMapOvr>
    <a:masterClrMapping/>
  </p:clrMapOvr>
  <p:transition spd="med"/>
</p:sld>
</file>

<file path=ppt/theme/theme1.xml><?xml version="1.0" encoding="utf-8"?>
<a:theme xmlns:a="http://schemas.openxmlformats.org/drawingml/2006/main" name="MPSTME">
  <a:themeElements>
    <a:clrScheme name="MPST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PSTME">
      <a:majorFont>
        <a:latin typeface="Arial"/>
        <a:ea typeface="Arial"/>
        <a:cs typeface="Arial"/>
      </a:majorFont>
      <a:minorFont>
        <a:latin typeface="Helvetica"/>
        <a:ea typeface="Helvetica"/>
        <a:cs typeface="Helvetica"/>
      </a:minorFont>
    </a:fontScheme>
    <a:fmtScheme name="MPST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rtlCol="0" anchor="ctr">
        <a:spAutoFit/>
      </a:bodyPr>
      <a:lstStyle>
        <a:def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rtlCol="0" anchor="t">
        <a:noAutofit/>
      </a:bodyPr>
      <a:lstStyle>
        <a:def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rtlCol="0" anchor="t">
        <a:spAutoFit/>
      </a:bodyPr>
      <a:lstStyle>
        <a:def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PSTME">
  <a:themeElements>
    <a:clrScheme name="MPST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PSTME">
      <a:majorFont>
        <a:latin typeface="Arial"/>
        <a:ea typeface="Arial"/>
        <a:cs typeface="Arial"/>
      </a:majorFont>
      <a:minorFont>
        <a:latin typeface="Helvetica"/>
        <a:ea typeface="Helvetica"/>
        <a:cs typeface="Helvetica"/>
      </a:minorFont>
    </a:fontScheme>
    <a:fmtScheme name="MPST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rtlCol="0" anchor="ctr">
        <a:spAutoFit/>
      </a:bodyPr>
      <a:lstStyle>
        <a:def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rtlCol="0" anchor="t">
        <a:noAutofit/>
      </a:bodyPr>
      <a:lstStyle>
        <a:def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rtlCol="0" anchor="t">
        <a:spAutoFit/>
      </a:bodyPr>
      <a:lstStyle>
        <a:def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F80690993F8F4BB91E2E1753F1CB79" ma:contentTypeVersion="4" ma:contentTypeDescription="Create a new document." ma:contentTypeScope="" ma:versionID="6864f31584e64e0dca14bb53752b6a4d">
  <xsd:schema xmlns:xsd="http://www.w3.org/2001/XMLSchema" xmlns:xs="http://www.w3.org/2001/XMLSchema" xmlns:p="http://schemas.microsoft.com/office/2006/metadata/properties" xmlns:ns2="8e56b931-cee6-4234-aa3f-2df1255feff7" targetNamespace="http://schemas.microsoft.com/office/2006/metadata/properties" ma:root="true" ma:fieldsID="cd5f7969397041eca8df621f5d76f119" ns2:_="">
    <xsd:import namespace="8e56b931-cee6-4234-aa3f-2df1255fef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6b931-cee6-4234-aa3f-2df1255fef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1CC343-7B8E-43D8-9B8E-56FB24FDAA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56b931-cee6-4234-aa3f-2df1255fe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559BB2-E6A7-4957-96DF-5812A483C7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729</TotalTime>
  <Words>1271</Words>
  <Application>Microsoft Office PowerPoint</Application>
  <PresentationFormat>On-screen Show (4:3)</PresentationFormat>
  <Paragraphs>138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Aptos Display</vt:lpstr>
      <vt:lpstr>Arial</vt:lpstr>
      <vt:lpstr>Calibri</vt:lpstr>
      <vt:lpstr>Helvetica</vt:lpstr>
      <vt:lpstr>Times New Roman</vt:lpstr>
      <vt:lpstr>MPSTME</vt:lpstr>
      <vt:lpstr>Movie Ticket Booking System </vt:lpstr>
      <vt:lpstr>Presentation Agenda</vt:lpstr>
      <vt:lpstr>Introduction</vt:lpstr>
      <vt:lpstr>Project Overview </vt:lpstr>
      <vt:lpstr>PowerPoint Presentation</vt:lpstr>
      <vt:lpstr>Project Workflow (EER)</vt:lpstr>
      <vt:lpstr>Technologies Used </vt:lpstr>
      <vt:lpstr>Schema Diagram</vt:lpstr>
      <vt:lpstr>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 Learning </vt:lpstr>
      <vt:lpstr>Lessons Learned</vt:lpstr>
      <vt:lpstr>Challenges Faced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T Vijayetha</dc:creator>
  <cp:lastModifiedBy>AKSHAY PATIL - 70472200200</cp:lastModifiedBy>
  <cp:revision>104</cp:revision>
  <dcterms:modified xsi:type="dcterms:W3CDTF">2024-03-17T13:19:36Z</dcterms:modified>
</cp:coreProperties>
</file>