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0" r:id="rId3"/>
    <p:sldId id="264" r:id="rId4"/>
    <p:sldId id="267" r:id="rId5"/>
    <p:sldId id="268" r:id="rId6"/>
    <p:sldId id="270" r:id="rId7"/>
    <p:sldId id="263" r:id="rId8"/>
    <p:sldId id="269" r:id="rId9"/>
    <p:sldId id="283" r:id="rId10"/>
    <p:sldId id="284" r:id="rId11"/>
    <p:sldId id="285" r:id="rId12"/>
    <p:sldId id="286" r:id="rId13"/>
    <p:sldId id="287" r:id="rId14"/>
    <p:sldId id="290" r:id="rId15"/>
    <p:sldId id="288" r:id="rId16"/>
    <p:sldId id="289" r:id="rId17"/>
    <p:sldId id="320" r:id="rId18"/>
    <p:sldId id="321" r:id="rId19"/>
    <p:sldId id="292" r:id="rId20"/>
    <p:sldId id="293" r:id="rId21"/>
    <p:sldId id="296" r:id="rId22"/>
    <p:sldId id="322" r:id="rId23"/>
    <p:sldId id="300" r:id="rId24"/>
    <p:sldId id="307" r:id="rId25"/>
    <p:sldId id="333" r:id="rId26"/>
    <p:sldId id="334" r:id="rId27"/>
    <p:sldId id="335" r:id="rId28"/>
    <p:sldId id="336" r:id="rId29"/>
    <p:sldId id="337" r:id="rId30"/>
    <p:sldId id="309" r:id="rId31"/>
    <p:sldId id="310" r:id="rId32"/>
    <p:sldId id="311" r:id="rId33"/>
    <p:sldId id="312" r:id="rId34"/>
    <p:sldId id="313" r:id="rId35"/>
    <p:sldId id="314" r:id="rId36"/>
    <p:sldId id="304" r:id="rId37"/>
    <p:sldId id="302" r:id="rId38"/>
    <p:sldId id="303" r:id="rId39"/>
    <p:sldId id="301" r:id="rId40"/>
    <p:sldId id="316" r:id="rId41"/>
    <p:sldId id="318" r:id="rId42"/>
    <p:sldId id="338" r:id="rId4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9FBAD-9427-44C9-9C59-1AD1AC7DED33}" type="doc">
      <dgm:prSet loTypeId="urn:microsoft.com/office/officeart/2005/8/layout/cycle5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6125E5-15BF-4737-B560-57E7F4A16AFC}">
      <dgm:prSet phldrT="[Text]"/>
      <dgm:spPr/>
      <dgm:t>
        <a:bodyPr/>
        <a:lstStyle/>
        <a:p>
          <a:r>
            <a:rPr lang="en-GB" dirty="0" smtClean="0"/>
            <a:t>Build model</a:t>
          </a:r>
          <a:endParaRPr lang="en-US" dirty="0"/>
        </a:p>
      </dgm:t>
    </dgm:pt>
    <dgm:pt modelId="{FCC29A80-5481-42E7-B2DD-0BE3CFD4AA7E}" type="parTrans" cxnId="{D4D6CAE4-6B30-4469-8587-02B99E98D5CE}">
      <dgm:prSet/>
      <dgm:spPr/>
      <dgm:t>
        <a:bodyPr/>
        <a:lstStyle/>
        <a:p>
          <a:endParaRPr lang="en-US"/>
        </a:p>
      </dgm:t>
    </dgm:pt>
    <dgm:pt modelId="{CDEE9547-9D00-4B42-9DBE-6ADF8352507C}" type="sibTrans" cxnId="{D4D6CAE4-6B30-4469-8587-02B99E98D5C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F47DC7B-CE93-4952-8512-E8C2D892E7D2}">
      <dgm:prSet phldrT="[Text]"/>
      <dgm:spPr/>
      <dgm:t>
        <a:bodyPr/>
        <a:lstStyle/>
        <a:p>
          <a:r>
            <a:rPr lang="en-GB" dirty="0" smtClean="0"/>
            <a:t>Test model with real data</a:t>
          </a:r>
          <a:endParaRPr lang="en-US" dirty="0"/>
        </a:p>
      </dgm:t>
    </dgm:pt>
    <dgm:pt modelId="{82A84876-5F02-44E1-86B4-FBF591978343}" type="parTrans" cxnId="{4E189E66-813F-48DF-B550-90DBC8091764}">
      <dgm:prSet/>
      <dgm:spPr/>
      <dgm:t>
        <a:bodyPr/>
        <a:lstStyle/>
        <a:p>
          <a:endParaRPr lang="en-US"/>
        </a:p>
      </dgm:t>
    </dgm:pt>
    <dgm:pt modelId="{A6640BDB-59C1-46C0-B588-C49F4111B767}" type="sibTrans" cxnId="{4E189E66-813F-48DF-B550-90DBC809176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A79165F-1BA7-457D-9DC8-1CA9320F9F26}">
      <dgm:prSet phldrT="[Text]"/>
      <dgm:spPr/>
      <dgm:t>
        <a:bodyPr/>
        <a:lstStyle/>
        <a:p>
          <a:r>
            <a:rPr lang="en-GB" dirty="0" smtClean="0"/>
            <a:t>Evaluate model fit</a:t>
          </a:r>
          <a:endParaRPr lang="en-US" dirty="0"/>
        </a:p>
      </dgm:t>
    </dgm:pt>
    <dgm:pt modelId="{6BCABD8E-E818-48BE-8E8D-6829E0D5AD6F}" type="parTrans" cxnId="{5EC1B39F-31DE-48C3-8BF2-16797F0CFFA8}">
      <dgm:prSet/>
      <dgm:spPr/>
      <dgm:t>
        <a:bodyPr/>
        <a:lstStyle/>
        <a:p>
          <a:endParaRPr lang="en-US"/>
        </a:p>
      </dgm:t>
    </dgm:pt>
    <dgm:pt modelId="{F2313D6D-0532-4ACC-AD39-2ED2AC4020AA}" type="sibTrans" cxnId="{5EC1B39F-31DE-48C3-8BF2-16797F0CFFA8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2EDF228-0DD9-48D5-A34D-265C7C1F54E6}">
      <dgm:prSet phldrT="[Text]"/>
      <dgm:spPr/>
      <dgm:t>
        <a:bodyPr/>
        <a:lstStyle/>
        <a:p>
          <a:r>
            <a:rPr lang="en-GB" dirty="0" smtClean="0"/>
            <a:t>Hypothesise why model fails to fit</a:t>
          </a:r>
          <a:endParaRPr lang="en-US" dirty="0"/>
        </a:p>
      </dgm:t>
    </dgm:pt>
    <dgm:pt modelId="{38518354-5466-47E0-A707-9AD528FD5D49}" type="parTrans" cxnId="{C058F5C4-FEE2-4A13-8996-E9314659A6EB}">
      <dgm:prSet/>
      <dgm:spPr/>
      <dgm:t>
        <a:bodyPr/>
        <a:lstStyle/>
        <a:p>
          <a:endParaRPr lang="en-US"/>
        </a:p>
      </dgm:t>
    </dgm:pt>
    <dgm:pt modelId="{C70459C4-E38C-4114-8C2C-7B8CD4A113E0}" type="sibTrans" cxnId="{C058F5C4-FEE2-4A13-8996-E9314659A6E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41B6CE99-24D8-4BBF-B8FF-C1571D605DE1}">
      <dgm:prSet phldrT="[Text]"/>
      <dgm:spPr/>
      <dgm:t>
        <a:bodyPr/>
        <a:lstStyle/>
        <a:p>
          <a:r>
            <a:rPr lang="en-GB" dirty="0" smtClean="0"/>
            <a:t>Plan a more complex model which may fit better</a:t>
          </a:r>
          <a:endParaRPr lang="en-US" dirty="0"/>
        </a:p>
      </dgm:t>
    </dgm:pt>
    <dgm:pt modelId="{9285EDF9-CA2E-450E-98E9-B47E6439A536}" type="parTrans" cxnId="{E9BDE168-B0C9-4613-845E-43713A42A6C6}">
      <dgm:prSet/>
      <dgm:spPr/>
      <dgm:t>
        <a:bodyPr/>
        <a:lstStyle/>
        <a:p>
          <a:endParaRPr lang="en-US"/>
        </a:p>
      </dgm:t>
    </dgm:pt>
    <dgm:pt modelId="{B1B076C6-E02A-46B2-97EA-EC606DF385D4}" type="sibTrans" cxnId="{E9BDE168-B0C9-4613-845E-43713A42A6C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EA436A5-A062-4C5F-8568-F69C00A25566}" type="pres">
      <dgm:prSet presAssocID="{CD89FBAD-9427-44C9-9C59-1AD1AC7DED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C932CC-4905-48D1-B9F9-B3A40B480347}" type="pres">
      <dgm:prSet presAssocID="{196125E5-15BF-4737-B560-57E7F4A16AF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30F594-CDF4-4047-A9BF-B4C57252BB2F}" type="pres">
      <dgm:prSet presAssocID="{196125E5-15BF-4737-B560-57E7F4A16AFC}" presName="spNode" presStyleCnt="0"/>
      <dgm:spPr/>
    </dgm:pt>
    <dgm:pt modelId="{763D73B9-2901-4ED1-BD7F-DDC34638429C}" type="pres">
      <dgm:prSet presAssocID="{CDEE9547-9D00-4B42-9DBE-6ADF8352507C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AEEBC2E-CB42-4B96-AD3C-9035CBD30706}" type="pres">
      <dgm:prSet presAssocID="{FF47DC7B-CE93-4952-8512-E8C2D892E7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16FC-7814-41CE-9A14-0ABE906C804A}" type="pres">
      <dgm:prSet presAssocID="{FF47DC7B-CE93-4952-8512-E8C2D892E7D2}" presName="spNode" presStyleCnt="0"/>
      <dgm:spPr/>
    </dgm:pt>
    <dgm:pt modelId="{9FFE578E-8F68-4D01-BAB1-A99BF5D97FB9}" type="pres">
      <dgm:prSet presAssocID="{A6640BDB-59C1-46C0-B588-C49F4111B767}" presName="sibTrans" presStyleLbl="sibTrans1D1" presStyleIdx="1" presStyleCnt="5"/>
      <dgm:spPr/>
      <dgm:t>
        <a:bodyPr/>
        <a:lstStyle/>
        <a:p>
          <a:endParaRPr lang="en-US"/>
        </a:p>
      </dgm:t>
    </dgm:pt>
    <dgm:pt modelId="{22AE4B73-B330-4B6C-9D40-837C5AF92FA1}" type="pres">
      <dgm:prSet presAssocID="{9A79165F-1BA7-457D-9DC8-1CA9320F9F2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A69C2-F9A8-4764-946F-B72D25C36E5B}" type="pres">
      <dgm:prSet presAssocID="{9A79165F-1BA7-457D-9DC8-1CA9320F9F26}" presName="spNode" presStyleCnt="0"/>
      <dgm:spPr/>
    </dgm:pt>
    <dgm:pt modelId="{B76D8AB4-0785-40E2-B4C5-B27304079407}" type="pres">
      <dgm:prSet presAssocID="{F2313D6D-0532-4ACC-AD39-2ED2AC4020A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A534BB4-5B13-4077-8AAD-86E1315965F3}" type="pres">
      <dgm:prSet presAssocID="{72EDF228-0DD9-48D5-A34D-265C7C1F54E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2D3EF-111A-4524-987E-74707D6174EE}" type="pres">
      <dgm:prSet presAssocID="{72EDF228-0DD9-48D5-A34D-265C7C1F54E6}" presName="spNode" presStyleCnt="0"/>
      <dgm:spPr/>
    </dgm:pt>
    <dgm:pt modelId="{0EF137AA-C49F-4262-A207-D44F42B65F5C}" type="pres">
      <dgm:prSet presAssocID="{C70459C4-E38C-4114-8C2C-7B8CD4A113E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D90B500-94E4-453B-B0F6-1BAE24F2B268}" type="pres">
      <dgm:prSet presAssocID="{41B6CE99-24D8-4BBF-B8FF-C1571D605DE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7DCE0-7BD0-47FE-B027-12C7A957DCA3}" type="pres">
      <dgm:prSet presAssocID="{41B6CE99-24D8-4BBF-B8FF-C1571D605DE1}" presName="spNode" presStyleCnt="0"/>
      <dgm:spPr/>
    </dgm:pt>
    <dgm:pt modelId="{3984E1C4-5E02-40FB-8236-E690F4072353}" type="pres">
      <dgm:prSet presAssocID="{B1B076C6-E02A-46B2-97EA-EC606DF385D4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0148095A-8FF1-469F-9731-8C4233255B58}" type="presOf" srcId="{B1B076C6-E02A-46B2-97EA-EC606DF385D4}" destId="{3984E1C4-5E02-40FB-8236-E690F4072353}" srcOrd="0" destOrd="0" presId="urn:microsoft.com/office/officeart/2005/8/layout/cycle5"/>
    <dgm:cxn modelId="{E9BDE168-B0C9-4613-845E-43713A42A6C6}" srcId="{CD89FBAD-9427-44C9-9C59-1AD1AC7DED33}" destId="{41B6CE99-24D8-4BBF-B8FF-C1571D605DE1}" srcOrd="4" destOrd="0" parTransId="{9285EDF9-CA2E-450E-98E9-B47E6439A536}" sibTransId="{B1B076C6-E02A-46B2-97EA-EC606DF385D4}"/>
    <dgm:cxn modelId="{36F4F4FE-77EE-44CC-B284-3695B3870DCD}" type="presOf" srcId="{196125E5-15BF-4737-B560-57E7F4A16AFC}" destId="{B8C932CC-4905-48D1-B9F9-B3A40B480347}" srcOrd="0" destOrd="0" presId="urn:microsoft.com/office/officeart/2005/8/layout/cycle5"/>
    <dgm:cxn modelId="{0760D43F-3473-4AFF-87FC-949F11B248FC}" type="presOf" srcId="{A6640BDB-59C1-46C0-B588-C49F4111B767}" destId="{9FFE578E-8F68-4D01-BAB1-A99BF5D97FB9}" srcOrd="0" destOrd="0" presId="urn:microsoft.com/office/officeart/2005/8/layout/cycle5"/>
    <dgm:cxn modelId="{69FF3295-101E-4B81-84AF-49E60943722F}" type="presOf" srcId="{CD89FBAD-9427-44C9-9C59-1AD1AC7DED33}" destId="{2EA436A5-A062-4C5F-8568-F69C00A25566}" srcOrd="0" destOrd="0" presId="urn:microsoft.com/office/officeart/2005/8/layout/cycle5"/>
    <dgm:cxn modelId="{D4D6CAE4-6B30-4469-8587-02B99E98D5CE}" srcId="{CD89FBAD-9427-44C9-9C59-1AD1AC7DED33}" destId="{196125E5-15BF-4737-B560-57E7F4A16AFC}" srcOrd="0" destOrd="0" parTransId="{FCC29A80-5481-42E7-B2DD-0BE3CFD4AA7E}" sibTransId="{CDEE9547-9D00-4B42-9DBE-6ADF8352507C}"/>
    <dgm:cxn modelId="{195F9661-0DED-44DC-BB3D-7855D12AF305}" type="presOf" srcId="{C70459C4-E38C-4114-8C2C-7B8CD4A113E0}" destId="{0EF137AA-C49F-4262-A207-D44F42B65F5C}" srcOrd="0" destOrd="0" presId="urn:microsoft.com/office/officeart/2005/8/layout/cycle5"/>
    <dgm:cxn modelId="{7A5D2208-C260-4770-95FD-F5133E0FDB36}" type="presOf" srcId="{FF47DC7B-CE93-4952-8512-E8C2D892E7D2}" destId="{8AEEBC2E-CB42-4B96-AD3C-9035CBD30706}" srcOrd="0" destOrd="0" presId="urn:microsoft.com/office/officeart/2005/8/layout/cycle5"/>
    <dgm:cxn modelId="{E5693B08-179B-4AD7-B654-09511C9DE289}" type="presOf" srcId="{CDEE9547-9D00-4B42-9DBE-6ADF8352507C}" destId="{763D73B9-2901-4ED1-BD7F-DDC34638429C}" srcOrd="0" destOrd="0" presId="urn:microsoft.com/office/officeart/2005/8/layout/cycle5"/>
    <dgm:cxn modelId="{C058F5C4-FEE2-4A13-8996-E9314659A6EB}" srcId="{CD89FBAD-9427-44C9-9C59-1AD1AC7DED33}" destId="{72EDF228-0DD9-48D5-A34D-265C7C1F54E6}" srcOrd="3" destOrd="0" parTransId="{38518354-5466-47E0-A707-9AD528FD5D49}" sibTransId="{C70459C4-E38C-4114-8C2C-7B8CD4A113E0}"/>
    <dgm:cxn modelId="{877DDA39-4DDF-45A1-8547-A144C1EFD719}" type="presOf" srcId="{72EDF228-0DD9-48D5-A34D-265C7C1F54E6}" destId="{BA534BB4-5B13-4077-8AAD-86E1315965F3}" srcOrd="0" destOrd="0" presId="urn:microsoft.com/office/officeart/2005/8/layout/cycle5"/>
    <dgm:cxn modelId="{4E189E66-813F-48DF-B550-90DBC8091764}" srcId="{CD89FBAD-9427-44C9-9C59-1AD1AC7DED33}" destId="{FF47DC7B-CE93-4952-8512-E8C2D892E7D2}" srcOrd="1" destOrd="0" parTransId="{82A84876-5F02-44E1-86B4-FBF591978343}" sibTransId="{A6640BDB-59C1-46C0-B588-C49F4111B767}"/>
    <dgm:cxn modelId="{8296FED1-A464-4486-92D9-1E851F359E11}" type="presOf" srcId="{F2313D6D-0532-4ACC-AD39-2ED2AC4020AA}" destId="{B76D8AB4-0785-40E2-B4C5-B27304079407}" srcOrd="0" destOrd="0" presId="urn:microsoft.com/office/officeart/2005/8/layout/cycle5"/>
    <dgm:cxn modelId="{5EC1B39F-31DE-48C3-8BF2-16797F0CFFA8}" srcId="{CD89FBAD-9427-44C9-9C59-1AD1AC7DED33}" destId="{9A79165F-1BA7-457D-9DC8-1CA9320F9F26}" srcOrd="2" destOrd="0" parTransId="{6BCABD8E-E818-48BE-8E8D-6829E0D5AD6F}" sibTransId="{F2313D6D-0532-4ACC-AD39-2ED2AC4020AA}"/>
    <dgm:cxn modelId="{843EBE97-A0C1-4D84-B51C-F45B7B4B7B64}" type="presOf" srcId="{41B6CE99-24D8-4BBF-B8FF-C1571D605DE1}" destId="{6D90B500-94E4-453B-B0F6-1BAE24F2B268}" srcOrd="0" destOrd="0" presId="urn:microsoft.com/office/officeart/2005/8/layout/cycle5"/>
    <dgm:cxn modelId="{C978F1BB-9F6B-4513-9EE2-289F587D5760}" type="presOf" srcId="{9A79165F-1BA7-457D-9DC8-1CA9320F9F26}" destId="{22AE4B73-B330-4B6C-9D40-837C5AF92FA1}" srcOrd="0" destOrd="0" presId="urn:microsoft.com/office/officeart/2005/8/layout/cycle5"/>
    <dgm:cxn modelId="{54FAB35A-0D2A-46A6-9E62-5452FBF85214}" type="presParOf" srcId="{2EA436A5-A062-4C5F-8568-F69C00A25566}" destId="{B8C932CC-4905-48D1-B9F9-B3A40B480347}" srcOrd="0" destOrd="0" presId="urn:microsoft.com/office/officeart/2005/8/layout/cycle5"/>
    <dgm:cxn modelId="{7CAC7E56-EE9F-42EA-81B9-C6CFF77DBF66}" type="presParOf" srcId="{2EA436A5-A062-4C5F-8568-F69C00A25566}" destId="{7C30F594-CDF4-4047-A9BF-B4C57252BB2F}" srcOrd="1" destOrd="0" presId="urn:microsoft.com/office/officeart/2005/8/layout/cycle5"/>
    <dgm:cxn modelId="{250B805B-FCF7-4C64-814D-584027902A4D}" type="presParOf" srcId="{2EA436A5-A062-4C5F-8568-F69C00A25566}" destId="{763D73B9-2901-4ED1-BD7F-DDC34638429C}" srcOrd="2" destOrd="0" presId="urn:microsoft.com/office/officeart/2005/8/layout/cycle5"/>
    <dgm:cxn modelId="{143D3860-89A4-459E-A5C8-85D812878DEF}" type="presParOf" srcId="{2EA436A5-A062-4C5F-8568-F69C00A25566}" destId="{8AEEBC2E-CB42-4B96-AD3C-9035CBD30706}" srcOrd="3" destOrd="0" presId="urn:microsoft.com/office/officeart/2005/8/layout/cycle5"/>
    <dgm:cxn modelId="{303658C1-3F24-432D-88A7-737C095EF9A3}" type="presParOf" srcId="{2EA436A5-A062-4C5F-8568-F69C00A25566}" destId="{5BA116FC-7814-41CE-9A14-0ABE906C804A}" srcOrd="4" destOrd="0" presId="urn:microsoft.com/office/officeart/2005/8/layout/cycle5"/>
    <dgm:cxn modelId="{E44ECEF2-0CC9-497C-BB4A-45E626C3D945}" type="presParOf" srcId="{2EA436A5-A062-4C5F-8568-F69C00A25566}" destId="{9FFE578E-8F68-4D01-BAB1-A99BF5D97FB9}" srcOrd="5" destOrd="0" presId="urn:microsoft.com/office/officeart/2005/8/layout/cycle5"/>
    <dgm:cxn modelId="{A17375FB-FFCE-4D61-8A4E-2F94E21F5709}" type="presParOf" srcId="{2EA436A5-A062-4C5F-8568-F69C00A25566}" destId="{22AE4B73-B330-4B6C-9D40-837C5AF92FA1}" srcOrd="6" destOrd="0" presId="urn:microsoft.com/office/officeart/2005/8/layout/cycle5"/>
    <dgm:cxn modelId="{D57EC9DD-1DBE-48EF-94AA-8B95ACF4DE6F}" type="presParOf" srcId="{2EA436A5-A062-4C5F-8568-F69C00A25566}" destId="{4D3A69C2-F9A8-4764-946F-B72D25C36E5B}" srcOrd="7" destOrd="0" presId="urn:microsoft.com/office/officeart/2005/8/layout/cycle5"/>
    <dgm:cxn modelId="{26A3997F-A56D-4F17-9117-72B7624B3CDD}" type="presParOf" srcId="{2EA436A5-A062-4C5F-8568-F69C00A25566}" destId="{B76D8AB4-0785-40E2-B4C5-B27304079407}" srcOrd="8" destOrd="0" presId="urn:microsoft.com/office/officeart/2005/8/layout/cycle5"/>
    <dgm:cxn modelId="{E024B8AC-48C8-45BE-8BA1-1C6CE604C59C}" type="presParOf" srcId="{2EA436A5-A062-4C5F-8568-F69C00A25566}" destId="{BA534BB4-5B13-4077-8AAD-86E1315965F3}" srcOrd="9" destOrd="0" presId="urn:microsoft.com/office/officeart/2005/8/layout/cycle5"/>
    <dgm:cxn modelId="{9C022FAB-CBE8-447B-B99A-BD15DB9233DC}" type="presParOf" srcId="{2EA436A5-A062-4C5F-8568-F69C00A25566}" destId="{82D2D3EF-111A-4524-987E-74707D6174EE}" srcOrd="10" destOrd="0" presId="urn:microsoft.com/office/officeart/2005/8/layout/cycle5"/>
    <dgm:cxn modelId="{7868B246-BD98-4ED7-8EC9-30DB4D1E151A}" type="presParOf" srcId="{2EA436A5-A062-4C5F-8568-F69C00A25566}" destId="{0EF137AA-C49F-4262-A207-D44F42B65F5C}" srcOrd="11" destOrd="0" presId="urn:microsoft.com/office/officeart/2005/8/layout/cycle5"/>
    <dgm:cxn modelId="{9E28FEFB-812D-4036-BBD1-4110895C8948}" type="presParOf" srcId="{2EA436A5-A062-4C5F-8568-F69C00A25566}" destId="{6D90B500-94E4-453B-B0F6-1BAE24F2B268}" srcOrd="12" destOrd="0" presId="urn:microsoft.com/office/officeart/2005/8/layout/cycle5"/>
    <dgm:cxn modelId="{2AD67D2C-0A7E-4EBA-875A-EE405B33A968}" type="presParOf" srcId="{2EA436A5-A062-4C5F-8568-F69C00A25566}" destId="{14F7DCE0-7BD0-47FE-B027-12C7A957DCA3}" srcOrd="13" destOrd="0" presId="urn:microsoft.com/office/officeart/2005/8/layout/cycle5"/>
    <dgm:cxn modelId="{F6365E17-3957-4BB9-BF4F-508FE1C031E8}" type="presParOf" srcId="{2EA436A5-A062-4C5F-8568-F69C00A25566}" destId="{3984E1C4-5E02-40FB-8236-E690F407235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932CC-4905-48D1-B9F9-B3A40B480347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Build model</a:t>
          </a:r>
          <a:endParaRPr lang="en-US" sz="1300" kern="1200" dirty="0"/>
        </a:p>
      </dsp:txBody>
      <dsp:txXfrm>
        <a:off x="3418579" y="47912"/>
        <a:ext cx="1392440" cy="872063"/>
      </dsp:txXfrm>
    </dsp:sp>
    <dsp:sp modelId="{763D73B9-2901-4ED1-BD7F-DDC34638429C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874166" y="245702"/>
              </a:moveTo>
              <a:arcTo wR="1931434" hR="1931434" stAng="17952946" swAng="1212315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8AEEBC2E-CB42-4B96-AD3C-9035CBD30706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Test model with real data</a:t>
          </a:r>
          <a:endParaRPr lang="en-US" sz="1300" kern="1200" dirty="0"/>
        </a:p>
      </dsp:txBody>
      <dsp:txXfrm>
        <a:off x="5255482" y="1382500"/>
        <a:ext cx="1392440" cy="872063"/>
      </dsp:txXfrm>
    </dsp:sp>
    <dsp:sp modelId="{9FFE578E-8F68-4D01-BAB1-A99BF5D97FB9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58244" y="2064990"/>
              </a:moveTo>
              <a:arcTo wR="1931434" hR="1931434" stAng="21837907" swAng="1360327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AE4B73-B330-4B6C-9D40-837C5AF92FA1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Evaluate model fit</a:t>
          </a:r>
          <a:endParaRPr lang="en-US" sz="1300" kern="1200" dirty="0"/>
        </a:p>
      </dsp:txBody>
      <dsp:txXfrm>
        <a:off x="4553847" y="3541909"/>
        <a:ext cx="1392440" cy="872063"/>
      </dsp:txXfrm>
    </dsp:sp>
    <dsp:sp modelId="{B76D8AB4-0785-40E2-B4C5-B2730407940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168696" y="3848239"/>
              </a:moveTo>
              <a:arcTo wR="1931434" hR="1931434" stAng="4976630" swAng="846741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BA534BB4-5B13-4077-8AAD-86E1315965F3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Hypothesise why model fails to fit</a:t>
          </a:r>
          <a:endParaRPr lang="en-US" sz="1300" kern="1200" dirty="0"/>
        </a:p>
      </dsp:txBody>
      <dsp:txXfrm>
        <a:off x="2283311" y="3541909"/>
        <a:ext cx="1392440" cy="872063"/>
      </dsp:txXfrm>
    </dsp:sp>
    <dsp:sp modelId="{0EF137AA-C49F-4262-A207-D44F42B65F5C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04996" y="2797373"/>
              </a:moveTo>
              <a:arcTo wR="1931434" hR="1931434" stAng="9201766" swAng="1360327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6D90B500-94E4-453B-B0F6-1BAE24F2B268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Plan a more complex model which may fit better</a:t>
          </a:r>
          <a:endParaRPr lang="en-US" sz="1300" kern="1200" dirty="0"/>
        </a:p>
      </dsp:txBody>
      <dsp:txXfrm>
        <a:off x="1581676" y="1382500"/>
        <a:ext cx="1392440" cy="872063"/>
      </dsp:txXfrm>
    </dsp:sp>
    <dsp:sp modelId="{3984E1C4-5E02-40FB-8236-E690F4072353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464490" y="675044"/>
              </a:moveTo>
              <a:arcTo wR="1931434" hR="1931434" stAng="13234739" swAng="1212315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9CE1A-B399-4B3D-9960-086A4E8A20A3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79B1F-F000-4881-B5BB-7C2AA22D3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3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188FFE-E5B8-403E-82B3-55CFFE4F0E71}" type="slidenum">
              <a:rPr lang="en-US" altLang="nl-NL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nl-NL" smtClean="0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C70FE3-6D58-47F5-B157-411B7EC9DF7C}" type="slidenum">
              <a:rPr lang="nl-NL" altLang="nl-NL" smtClean="0"/>
              <a:pPr eaLnBrk="1" hangingPunct="1">
                <a:spcBef>
                  <a:spcPct val="0"/>
                </a:spcBef>
              </a:pPr>
              <a:t>38</a:t>
            </a:fld>
            <a:endParaRPr lang="nl-NL" altLang="nl-NL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CA117E-2B5F-431E-9DF9-7962B75E280A}" type="slidenum">
              <a:rPr lang="nl-NL" altLang="nl-NL" smtClean="0"/>
              <a:pPr eaLnBrk="1" hangingPunct="1">
                <a:spcBef>
                  <a:spcPct val="0"/>
                </a:spcBef>
              </a:pPr>
              <a:t>40</a:t>
            </a:fld>
            <a:endParaRPr lang="nl-NL" altLang="nl-NL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5842FE-9D81-4BCF-BD31-3FE6380F6E27}" type="slidenum">
              <a:rPr lang="nl-NL" altLang="nl-NL" smtClean="0"/>
              <a:pPr eaLnBrk="1" hangingPunct="1">
                <a:spcBef>
                  <a:spcPct val="0"/>
                </a:spcBef>
              </a:pPr>
              <a:t>41</a:t>
            </a:fld>
            <a:endParaRPr lang="nl-NL" altLang="nl-NL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3E4A467-B014-410B-A376-B0DFF6C4A80E}" type="slidenum">
              <a:rPr lang="nl-NL" altLang="nl-NL" smtClean="0"/>
              <a:pPr eaLnBrk="1" hangingPunct="1">
                <a:spcBef>
                  <a:spcPct val="0"/>
                </a:spcBef>
              </a:pPr>
              <a:t>21</a:t>
            </a:fld>
            <a:endParaRPr lang="nl-NL" altLang="nl-NL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C1B5FB-9D35-42AA-95EE-E3762889BAA5}" type="slidenum">
              <a:rPr lang="nl-NL" altLang="nl-NL" smtClean="0"/>
              <a:pPr eaLnBrk="1" hangingPunct="1">
                <a:spcBef>
                  <a:spcPct val="0"/>
                </a:spcBef>
              </a:pPr>
              <a:t>24</a:t>
            </a:fld>
            <a:endParaRPr lang="nl-NL" altLang="nl-NL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F50E94-A631-42E6-958D-A8B772D07DB4}" type="slidenum">
              <a:rPr lang="nl-NL" altLang="nl-NL" smtClean="0"/>
              <a:pPr eaLnBrk="1" hangingPunct="1">
                <a:spcBef>
                  <a:spcPct val="0"/>
                </a:spcBef>
              </a:pPr>
              <a:t>30</a:t>
            </a:fld>
            <a:endParaRPr lang="nl-NL" altLang="nl-NL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2F94D2-A13E-48E1-9344-CF2D4BCF18AA}" type="slidenum">
              <a:rPr lang="nl-NL" altLang="nl-NL" smtClean="0"/>
              <a:pPr eaLnBrk="1" hangingPunct="1">
                <a:spcBef>
                  <a:spcPct val="0"/>
                </a:spcBef>
              </a:pPr>
              <a:t>31</a:t>
            </a:fld>
            <a:endParaRPr lang="nl-NL" altLang="nl-NL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B2A49-93C0-4E5B-8898-1E9E280CBD95}" type="slidenum">
              <a:rPr lang="nl-NL" altLang="nl-NL" smtClean="0"/>
              <a:pPr eaLnBrk="1" hangingPunct="1">
                <a:spcBef>
                  <a:spcPct val="0"/>
                </a:spcBef>
              </a:pPr>
              <a:t>32</a:t>
            </a:fld>
            <a:endParaRPr lang="nl-NL" altLang="nl-NL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E93D24-D4FC-43A7-9393-F0889C81000C}" type="slidenum">
              <a:rPr lang="nl-NL" altLang="nl-NL" smtClean="0"/>
              <a:pPr eaLnBrk="1" hangingPunct="1">
                <a:spcBef>
                  <a:spcPct val="0"/>
                </a:spcBef>
              </a:pPr>
              <a:t>33</a:t>
            </a:fld>
            <a:endParaRPr lang="nl-NL" altLang="nl-NL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32F9AC-3B72-4C13-89F0-46E4C45C1E84}" type="slidenum">
              <a:rPr lang="nl-NL" altLang="nl-NL" smtClean="0"/>
              <a:pPr eaLnBrk="1" hangingPunct="1">
                <a:spcBef>
                  <a:spcPct val="0"/>
                </a:spcBef>
              </a:pPr>
              <a:t>34</a:t>
            </a:fld>
            <a:endParaRPr lang="nl-NL" altLang="nl-NL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F08715-5AD0-4688-926E-F127D77AAA71}" type="slidenum">
              <a:rPr lang="nl-NL" altLang="nl-NL" smtClean="0"/>
              <a:pPr eaLnBrk="1" hangingPunct="1">
                <a:spcBef>
                  <a:spcPct val="0"/>
                </a:spcBef>
              </a:pPr>
              <a:t>36</a:t>
            </a:fld>
            <a:endParaRPr lang="nl-NL" altLang="nl-NL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27"/>
          <a:stretch/>
        </p:blipFill>
        <p:spPr bwMode="auto">
          <a:xfrm>
            <a:off x="-15189" y="0"/>
            <a:ext cx="9380862" cy="6858000"/>
          </a:xfrm>
          <a:prstGeom prst="rect">
            <a:avLst/>
          </a:prstGeom>
          <a:noFill/>
          <a:effectLst>
            <a:reflection stA="3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2C2-2148-4F62-8EC4-E1C414562113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EE6-D0E2-4674-AB78-4520C9EC8E75}" type="slidenum">
              <a:rPr lang="en-GB" smtClean="0"/>
              <a:t>‹#›</a:t>
            </a:fld>
            <a:endParaRPr lang="en-GB"/>
          </a:p>
        </p:txBody>
      </p:sp>
      <p:pic>
        <p:nvPicPr>
          <p:cNvPr id="1028" name="Picture 4" descr="Universiteit Maastricht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7" y="103765"/>
            <a:ext cx="498157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9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2C2-2148-4F62-8EC4-E1C414562113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EE6-D0E2-4674-AB78-4520C9EC8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6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2C2-2148-4F62-8EC4-E1C414562113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EE6-D0E2-4674-AB78-4520C9EC8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4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2C2-2148-4F62-8EC4-E1C414562113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EE6-D0E2-4674-AB78-4520C9EC8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2C2-2148-4F62-8EC4-E1C414562113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EE6-D0E2-4674-AB78-4520C9EC8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7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2C2-2148-4F62-8EC4-E1C414562113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EE6-D0E2-4674-AB78-4520C9EC8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4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2C2-2148-4F62-8EC4-E1C414562113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EE6-D0E2-4674-AB78-4520C9EC8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3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2C2-2148-4F62-8EC4-E1C414562113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EE6-D0E2-4674-AB78-4520C9EC8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83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2C2-2148-4F62-8EC4-E1C414562113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EE6-D0E2-4674-AB78-4520C9EC8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2C2-2148-4F62-8EC4-E1C414562113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EE6-D0E2-4674-AB78-4520C9EC8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0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32C2-2148-4F62-8EC4-E1C414562113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0EE6-D0E2-4674-AB78-4520C9EC8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5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lide"/>
          <p:cNvPicPr>
            <a:picLocks noChangeAspect="1" noChangeArrowheads="1"/>
          </p:cNvPicPr>
          <p:nvPr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97"/>
          <a:stretch/>
        </p:blipFill>
        <p:spPr bwMode="auto">
          <a:xfrm>
            <a:off x="-15189" y="0"/>
            <a:ext cx="9159189" cy="6858000"/>
          </a:xfrm>
          <a:prstGeom prst="rect">
            <a:avLst/>
          </a:prstGeom>
          <a:noFill/>
          <a:effectLst>
            <a:reflection stA="3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32C2-2148-4F62-8EC4-E1C414562113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0EE6-D0E2-4674-AB78-4520C9EC8E75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4" descr="Universiteit Maastricht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7" y="103765"/>
            <a:ext cx="4114601" cy="7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3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2">
                    <a:lumMod val="10000"/>
                  </a:schemeClr>
                </a:solidFill>
              </a:rPr>
              <a:t>Dr</a:t>
            </a:r>
            <a:r>
              <a:rPr lang="nl-NL" dirty="0" smtClean="0">
                <a:solidFill>
                  <a:schemeClr val="bg2">
                    <a:lumMod val="10000"/>
                  </a:schemeClr>
                </a:solidFill>
              </a:rPr>
              <a:t> Rachel Cavill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Evolution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Evolution</a:t>
            </a:r>
            <a:r>
              <a:rPr lang="nl-NL" dirty="0" smtClean="0"/>
              <a:t> is </a:t>
            </a:r>
            <a:r>
              <a:rPr lang="nl-NL" dirty="0" err="1" smtClean="0"/>
              <a:t>driven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mutations</a:t>
            </a:r>
            <a:endParaRPr lang="nl-NL" dirty="0" smtClean="0"/>
          </a:p>
          <a:p>
            <a:pPr lvl="1"/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mutations</a:t>
            </a:r>
            <a:r>
              <a:rPr lang="nl-NL" dirty="0" smtClean="0"/>
              <a:t> are </a:t>
            </a:r>
            <a:r>
              <a:rPr lang="nl-NL" dirty="0" err="1" smtClean="0"/>
              <a:t>beneficial</a:t>
            </a:r>
            <a:r>
              <a:rPr lang="nl-NL" dirty="0" smtClean="0"/>
              <a:t>, these have a </a:t>
            </a:r>
            <a:r>
              <a:rPr lang="nl-NL" dirty="0" err="1" smtClean="0"/>
              <a:t>higher</a:t>
            </a:r>
            <a:r>
              <a:rPr lang="nl-NL" dirty="0" smtClean="0"/>
              <a:t> </a:t>
            </a:r>
            <a:r>
              <a:rPr lang="nl-NL" dirty="0" err="1" smtClean="0"/>
              <a:t>probability</a:t>
            </a:r>
            <a:r>
              <a:rPr lang="nl-NL" dirty="0" smtClean="0"/>
              <a:t> of </a:t>
            </a:r>
            <a:r>
              <a:rPr lang="nl-NL" dirty="0" err="1" smtClean="0"/>
              <a:t>becoming</a:t>
            </a:r>
            <a:r>
              <a:rPr lang="nl-NL" dirty="0" smtClean="0"/>
              <a:t> </a:t>
            </a:r>
            <a:r>
              <a:rPr lang="nl-NL" dirty="0" err="1" smtClean="0"/>
              <a:t>fixed</a:t>
            </a:r>
            <a:endParaRPr lang="nl-NL" dirty="0" smtClean="0"/>
          </a:p>
          <a:p>
            <a:pPr lvl="1"/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mutations</a:t>
            </a:r>
            <a:r>
              <a:rPr lang="nl-NL" dirty="0" smtClean="0"/>
              <a:t> are </a:t>
            </a:r>
            <a:r>
              <a:rPr lang="nl-NL" dirty="0" err="1" smtClean="0"/>
              <a:t>neutral</a:t>
            </a:r>
            <a:endParaRPr lang="nl-NL" dirty="0" smtClean="0"/>
          </a:p>
          <a:p>
            <a:pPr lvl="1"/>
            <a:r>
              <a:rPr lang="nl-NL" dirty="0" err="1" smtClean="0"/>
              <a:t>Some</a:t>
            </a:r>
            <a:r>
              <a:rPr lang="nl-NL" dirty="0" smtClean="0"/>
              <a:t> are </a:t>
            </a:r>
            <a:r>
              <a:rPr lang="nl-NL" dirty="0" err="1" smtClean="0"/>
              <a:t>deletrious</a:t>
            </a:r>
            <a:r>
              <a:rPr lang="nl-NL" dirty="0" smtClean="0"/>
              <a:t>, these have a </a:t>
            </a:r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probability</a:t>
            </a:r>
            <a:r>
              <a:rPr lang="nl-NL" dirty="0" smtClean="0"/>
              <a:t> of </a:t>
            </a:r>
            <a:r>
              <a:rPr lang="nl-NL" dirty="0" err="1" smtClean="0"/>
              <a:t>becoming</a:t>
            </a:r>
            <a:r>
              <a:rPr lang="nl-NL" dirty="0" smtClean="0"/>
              <a:t> </a:t>
            </a:r>
            <a:r>
              <a:rPr lang="nl-NL" dirty="0" err="1" smtClean="0"/>
              <a:t>fixed</a:t>
            </a:r>
            <a:r>
              <a:rPr lang="nl-NL" dirty="0" smtClean="0"/>
              <a:t>.</a:t>
            </a:r>
          </a:p>
          <a:p>
            <a:pPr lvl="1"/>
            <a:endParaRPr lang="nl-NL" dirty="0"/>
          </a:p>
          <a:p>
            <a:r>
              <a:rPr lang="nl-NL" b="1" dirty="0" err="1" smtClean="0"/>
              <a:t>Note</a:t>
            </a:r>
            <a:r>
              <a:rPr lang="nl-NL" b="1" dirty="0" smtClean="0"/>
              <a:t> </a:t>
            </a:r>
            <a:r>
              <a:rPr lang="nl-NL" dirty="0" err="1" smtClean="0"/>
              <a:t>Anything</a:t>
            </a:r>
            <a:r>
              <a:rPr lang="nl-NL" dirty="0" smtClean="0"/>
              <a:t> is </a:t>
            </a:r>
            <a:r>
              <a:rPr lang="nl-NL" dirty="0" err="1" smtClean="0"/>
              <a:t>possible</a:t>
            </a:r>
            <a:r>
              <a:rPr lang="nl-NL" dirty="0" smtClean="0"/>
              <a:t> –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mutations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become</a:t>
            </a:r>
            <a:r>
              <a:rPr lang="nl-NL" dirty="0" smtClean="0"/>
              <a:t> lost </a:t>
            </a:r>
            <a:r>
              <a:rPr lang="nl-NL" dirty="0" err="1" smtClean="0"/>
              <a:t>through</a:t>
            </a:r>
            <a:r>
              <a:rPr lang="nl-NL" dirty="0" smtClean="0"/>
              <a:t> chance </a:t>
            </a:r>
            <a:r>
              <a:rPr lang="nl-NL" dirty="0" err="1" smtClean="0"/>
              <a:t>and</a:t>
            </a:r>
            <a:r>
              <a:rPr lang="nl-NL" dirty="0" smtClean="0"/>
              <a:t> even </a:t>
            </a:r>
            <a:r>
              <a:rPr lang="nl-NL" dirty="0" err="1" smtClean="0"/>
              <a:t>harmful</a:t>
            </a:r>
            <a:r>
              <a:rPr lang="nl-NL" dirty="0" smtClean="0"/>
              <a:t> </a:t>
            </a:r>
            <a:r>
              <a:rPr lang="nl-NL" dirty="0" err="1" smtClean="0"/>
              <a:t>mutations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become</a:t>
            </a:r>
            <a:r>
              <a:rPr lang="nl-NL" dirty="0" smtClean="0"/>
              <a:t> </a:t>
            </a:r>
            <a:r>
              <a:rPr lang="nl-NL" dirty="0" err="1" smtClean="0"/>
              <a:t>fixed</a:t>
            </a:r>
            <a:r>
              <a:rPr lang="nl-NL" dirty="0" smtClean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44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 err="1" smtClean="0"/>
              <a:t>Substitutions</a:t>
            </a:r>
            <a:r>
              <a:rPr lang="nl-NL" b="1" dirty="0" smtClean="0"/>
              <a:t>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mutations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nl-NL" dirty="0" smtClean="0"/>
                  <a:t>For </a:t>
                </a:r>
                <a:r>
                  <a:rPr lang="nl-NL" b="1" dirty="0" err="1" smtClean="0"/>
                  <a:t>neutral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mutations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diploid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organisms</a:t>
                </a:r>
                <a:endParaRPr lang="en-GB" dirty="0" smtClean="0"/>
              </a:p>
              <a:p>
                <a:endParaRPr lang="nl-NL" dirty="0"/>
              </a:p>
              <a:p>
                <a:r>
                  <a:rPr lang="nl-NL" dirty="0" smtClean="0"/>
                  <a:t>A new </a:t>
                </a:r>
                <a:r>
                  <a:rPr lang="nl-NL" dirty="0" err="1" smtClean="0"/>
                  <a:t>mutation</a:t>
                </a:r>
                <a:r>
                  <a:rPr lang="nl-NL" dirty="0" smtClean="0"/>
                  <a:t> starts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frequency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  <m:r>
                          <a:rPr lang="nl-NL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where</a:t>
                </a:r>
                <a:r>
                  <a:rPr lang="nl-NL" dirty="0" smtClean="0"/>
                  <a:t> N is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size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population</a:t>
                </a:r>
                <a:endParaRPr lang="nl-NL" dirty="0" smtClean="0"/>
              </a:p>
              <a:p>
                <a:pPr marL="0" indent="0">
                  <a:buNone/>
                </a:pPr>
                <a:endParaRPr lang="nl-NL" dirty="0"/>
              </a:p>
              <a:p>
                <a:r>
                  <a:rPr lang="nl-NL" dirty="0" smtClean="0"/>
                  <a:t>The </a:t>
                </a:r>
                <a:r>
                  <a:rPr lang="nl-NL" dirty="0" err="1" smtClean="0"/>
                  <a:t>probability</a:t>
                </a:r>
                <a:r>
                  <a:rPr lang="nl-NL" dirty="0" smtClean="0"/>
                  <a:t> of a (</a:t>
                </a:r>
                <a:r>
                  <a:rPr lang="nl-NL" dirty="0" err="1" smtClean="0"/>
                  <a:t>neutral</a:t>
                </a:r>
                <a:r>
                  <a:rPr lang="nl-NL" dirty="0" smtClean="0"/>
                  <a:t>) </a:t>
                </a:r>
                <a:r>
                  <a:rPr lang="nl-NL" dirty="0" err="1" smtClean="0"/>
                  <a:t>mutation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becoming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fixed</a:t>
                </a:r>
                <a:r>
                  <a:rPr lang="nl-NL" dirty="0" smtClean="0"/>
                  <a:t>  = </a:t>
                </a:r>
                <a:r>
                  <a:rPr lang="nl-NL" dirty="0" err="1" smtClean="0"/>
                  <a:t>its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frequency</a:t>
                </a:r>
                <a:r>
                  <a:rPr lang="nl-NL" dirty="0" smtClean="0"/>
                  <a:t> in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population</a:t>
                </a:r>
                <a:endParaRPr lang="nl-NL" dirty="0" smtClean="0"/>
              </a:p>
              <a:p>
                <a:endParaRPr lang="nl-NL" dirty="0" smtClean="0"/>
              </a:p>
              <a:p>
                <a:pPr marL="0" indent="0">
                  <a:buNone/>
                </a:pPr>
                <a:r>
                  <a:rPr lang="nl-NL" dirty="0" err="1" smtClean="0"/>
                  <a:t>Assertion</a:t>
                </a:r>
                <a:r>
                  <a:rPr lang="nl-NL" dirty="0" smtClean="0"/>
                  <a:t>:</a:t>
                </a:r>
                <a:endParaRPr lang="nl-NL" dirty="0"/>
              </a:p>
              <a:p>
                <a:r>
                  <a:rPr lang="nl-NL" dirty="0" err="1" smtClean="0"/>
                  <a:t>Substitution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rate</a:t>
                </a:r>
                <a:r>
                  <a:rPr lang="nl-NL" dirty="0"/>
                  <a:t> </a:t>
                </a:r>
                <a:r>
                  <a:rPr lang="nl-NL" dirty="0" smtClean="0"/>
                  <a:t>= </a:t>
                </a:r>
                <a:r>
                  <a:rPr lang="nl-NL" dirty="0" err="1" smtClean="0"/>
                  <a:t>Mutation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rate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6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Proof</a:t>
            </a:r>
            <a:r>
              <a:rPr lang="nl-NL" dirty="0" smtClean="0"/>
              <a:t>: </a:t>
            </a:r>
            <a:r>
              <a:rPr lang="nl-NL" dirty="0" err="1" smtClean="0"/>
              <a:t>substitution</a:t>
            </a:r>
            <a:r>
              <a:rPr lang="nl-NL" dirty="0" smtClean="0"/>
              <a:t>=</a:t>
            </a:r>
            <a:r>
              <a:rPr lang="nl-NL" dirty="0" err="1" smtClean="0"/>
              <a:t>mutation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nl-NL" b="0" dirty="0" smtClean="0">
                    <a:ea typeface="Cambria Math"/>
                  </a:rPr>
                  <a:t>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i="0">
                        <a:latin typeface="Cambria Math"/>
                        <a:ea typeface="Cambria Math"/>
                      </a:rPr>
                      <m:t>ρ</m:t>
                    </m:r>
                  </m:oMath>
                </a14:m>
                <a:r>
                  <a:rPr lang="nl-NL" dirty="0" smtClean="0">
                    <a:ea typeface="Cambria Math"/>
                  </a:rPr>
                  <a:t> is </a:t>
                </a:r>
                <a:r>
                  <a:rPr lang="nl-NL" dirty="0" err="1" smtClean="0">
                    <a:ea typeface="Cambria Math"/>
                  </a:rPr>
                  <a:t>the</a:t>
                </a:r>
                <a:r>
                  <a:rPr lang="nl-NL" dirty="0" smtClean="0">
                    <a:ea typeface="Cambria Math"/>
                  </a:rPr>
                  <a:t> </a:t>
                </a:r>
                <a:r>
                  <a:rPr lang="nl-NL" dirty="0" err="1" smtClean="0">
                    <a:ea typeface="Cambria Math"/>
                  </a:rPr>
                  <a:t>substitution</a:t>
                </a:r>
                <a:r>
                  <a:rPr lang="nl-NL" dirty="0" smtClean="0">
                    <a:ea typeface="Cambria Math"/>
                  </a:rPr>
                  <a:t> </a:t>
                </a:r>
                <a:r>
                  <a:rPr lang="nl-NL" dirty="0" err="1" smtClean="0">
                    <a:ea typeface="Cambria Math"/>
                  </a:rPr>
                  <a:t>rate</a:t>
                </a:r>
                <a:r>
                  <a:rPr lang="nl-NL" dirty="0">
                    <a:ea typeface="Cambria Math"/>
                  </a:rPr>
                  <a:t> </a:t>
                </a:r>
                <a:r>
                  <a:rPr lang="nl-NL" dirty="0" err="1" smtClean="0">
                    <a:ea typeface="Cambria Math"/>
                  </a:rPr>
                  <a:t>and</a:t>
                </a:r>
                <a:r>
                  <a:rPr lang="nl-NL" dirty="0" smtClean="0">
                    <a:ea typeface="Cambria Math"/>
                  </a:rPr>
                  <a:t> </a:t>
                </a:r>
                <a:r>
                  <a:rPr lang="el-GR" dirty="0" smtClean="0">
                    <a:ea typeface="Cambria Math"/>
                  </a:rPr>
                  <a:t>μ</a:t>
                </a:r>
                <a:r>
                  <a:rPr lang="nl-NL" dirty="0" smtClean="0">
                    <a:ea typeface="Cambria Math"/>
                  </a:rPr>
                  <a:t> </a:t>
                </a:r>
                <a:r>
                  <a:rPr lang="nl-NL" dirty="0" err="1" smtClean="0">
                    <a:ea typeface="Cambria Math"/>
                  </a:rPr>
                  <a:t>the</a:t>
                </a:r>
                <a:r>
                  <a:rPr lang="nl-NL" dirty="0" smtClean="0">
                    <a:ea typeface="Cambria Math"/>
                  </a:rPr>
                  <a:t> </a:t>
                </a:r>
                <a:r>
                  <a:rPr lang="nl-NL" dirty="0" err="1" smtClean="0">
                    <a:ea typeface="Cambria Math"/>
                  </a:rPr>
                  <a:t>mutation</a:t>
                </a:r>
                <a:r>
                  <a:rPr lang="nl-NL" dirty="0" smtClean="0">
                    <a:ea typeface="Cambria Math"/>
                  </a:rPr>
                  <a:t> </a:t>
                </a:r>
                <a:r>
                  <a:rPr lang="nl-NL" dirty="0" err="1" smtClean="0">
                    <a:ea typeface="Cambria Math"/>
                  </a:rPr>
                  <a:t>rate</a:t>
                </a:r>
                <a:endParaRPr lang="nl-NL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nl-NL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NL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nl-NL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nl-NL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GB" dirty="0" smtClean="0"/>
              </a:p>
              <a:p>
                <a:endParaRPr lang="nl-NL" dirty="0" smtClean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 smtClean="0"/>
              </a:p>
              <a:p>
                <a:r>
                  <a:rPr lang="nl-NL" dirty="0" err="1" smtClean="0"/>
                  <a:t>So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substitution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rate</a:t>
                </a:r>
                <a:r>
                  <a:rPr lang="nl-NL" dirty="0" smtClean="0"/>
                  <a:t> is independent of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population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size</a:t>
                </a:r>
                <a:r>
                  <a:rPr lang="nl-NL" dirty="0" smtClean="0"/>
                  <a:t>. </a:t>
                </a:r>
                <a:endParaRPr lang="nl-NL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b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3059832" y="2852936"/>
            <a:ext cx="792088" cy="100811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1580" y="2780928"/>
            <a:ext cx="2268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copies</a:t>
            </a:r>
            <a:r>
              <a:rPr lang="nl-NL" dirty="0" smtClean="0"/>
              <a:t> of </a:t>
            </a:r>
            <a:r>
              <a:rPr lang="nl-NL" dirty="0" err="1" smtClean="0"/>
              <a:t>each</a:t>
            </a:r>
            <a:r>
              <a:rPr lang="nl-NL" dirty="0" smtClean="0"/>
              <a:t> gene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(</a:t>
            </a:r>
            <a:r>
              <a:rPr lang="nl-NL" dirty="0" err="1" smtClean="0"/>
              <a:t>diploid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, </a:t>
            </a:r>
            <a:r>
              <a:rPr lang="nl-NL" dirty="0" err="1" smtClean="0"/>
              <a:t>so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individual</a:t>
            </a:r>
            <a:r>
              <a:rPr lang="nl-NL" dirty="0" smtClean="0"/>
              <a:t> has 2 </a:t>
            </a:r>
            <a:r>
              <a:rPr lang="nl-NL" dirty="0" err="1" smtClean="0"/>
              <a:t>copies</a:t>
            </a:r>
            <a:r>
              <a:rPr lang="nl-NL" dirty="0" smtClean="0"/>
              <a:t> of </a:t>
            </a:r>
            <a:r>
              <a:rPr lang="nl-NL" dirty="0" err="1" smtClean="0"/>
              <a:t>each</a:t>
            </a:r>
            <a:r>
              <a:rPr lang="nl-NL" dirty="0" smtClean="0"/>
              <a:t> gene)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16152" y="2852936"/>
            <a:ext cx="0" cy="8051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5877" y="3652276"/>
            <a:ext cx="198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Rate</a:t>
            </a:r>
            <a:r>
              <a:rPr lang="nl-NL" dirty="0" smtClean="0"/>
              <a:t> at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gene is </a:t>
            </a:r>
            <a:r>
              <a:rPr lang="nl-NL" dirty="0" err="1" smtClean="0"/>
              <a:t>mutated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450363" y="3055894"/>
            <a:ext cx="561797" cy="60219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7008" y="3663653"/>
            <a:ext cx="198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Frequency</a:t>
            </a:r>
            <a:r>
              <a:rPr lang="nl-NL" dirty="0" smtClean="0"/>
              <a:t> of a new </a:t>
            </a:r>
            <a:r>
              <a:rPr lang="nl-NL" dirty="0" err="1" smtClean="0"/>
              <a:t>mutation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5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Two</a:t>
            </a:r>
            <a:r>
              <a:rPr lang="nl-NL" dirty="0" smtClean="0"/>
              <a:t> types of </a:t>
            </a:r>
            <a:r>
              <a:rPr lang="nl-NL" dirty="0" err="1" smtClean="0"/>
              <a:t>substitution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r>
              <a:rPr lang="nl-NL" dirty="0" smtClean="0"/>
              <a:t>…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nl-NL" dirty="0" smtClean="0"/>
                  <a:t>Biologists </a:t>
                </a:r>
                <a:r>
                  <a:rPr lang="nl-NL" dirty="0" err="1" smtClean="0"/>
                  <a:t>use</a:t>
                </a:r>
                <a:r>
                  <a:rPr lang="nl-NL" dirty="0" smtClean="0"/>
                  <a:t> ‘</a:t>
                </a:r>
                <a:r>
                  <a:rPr lang="nl-NL" dirty="0" err="1" smtClean="0"/>
                  <a:t>substitution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rate</a:t>
                </a:r>
                <a:r>
                  <a:rPr lang="nl-NL" dirty="0" smtClean="0"/>
                  <a:t>’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refer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at </a:t>
                </a:r>
                <a:r>
                  <a:rPr lang="nl-NL" dirty="0" err="1" smtClean="0"/>
                  <a:t>least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two</a:t>
                </a:r>
                <a:r>
                  <a:rPr lang="nl-NL" dirty="0" smtClean="0"/>
                  <a:t> different </a:t>
                </a:r>
                <a:r>
                  <a:rPr lang="nl-NL" dirty="0" err="1" smtClean="0"/>
                  <a:t>things</a:t>
                </a:r>
                <a:r>
                  <a:rPr lang="nl-NL" dirty="0" smtClean="0"/>
                  <a:t>;</a:t>
                </a:r>
              </a:p>
              <a:p>
                <a:pPr lvl="1"/>
                <a:r>
                  <a:rPr lang="nl-NL" dirty="0" smtClean="0"/>
                  <a:t>The </a:t>
                </a:r>
                <a:r>
                  <a:rPr lang="nl-NL" dirty="0" err="1" smtClean="0"/>
                  <a:t>rate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fixation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mutations</a:t>
                </a:r>
                <a:r>
                  <a:rPr lang="nl-NL" dirty="0" smtClean="0"/>
                  <a:t>, </a:t>
                </a:r>
                <a:r>
                  <a:rPr lang="el-GR" dirty="0" smtClean="0"/>
                  <a:t>ρ</a:t>
                </a:r>
                <a:endParaRPr lang="nl-NL" dirty="0" smtClean="0"/>
              </a:p>
              <a:p>
                <a:pPr lvl="1"/>
                <a:r>
                  <a:rPr lang="nl-NL" dirty="0" smtClean="0"/>
                  <a:t>The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substitutions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that</a:t>
                </a:r>
                <a:r>
                  <a:rPr lang="nl-NL" dirty="0" smtClean="0"/>
                  <a:t> have </a:t>
                </a:r>
                <a:r>
                  <a:rPr lang="nl-NL" dirty="0" err="1" smtClean="0"/>
                  <a:t>occured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sequences</a:t>
                </a:r>
                <a:r>
                  <a:rPr lang="nl-NL" dirty="0" smtClean="0"/>
                  <a:t> (or </a:t>
                </a:r>
                <a:r>
                  <a:rPr lang="nl-NL" dirty="0" err="1" smtClean="0"/>
                  <a:t>average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substitutions</a:t>
                </a:r>
                <a:r>
                  <a:rPr lang="nl-NL" dirty="0" smtClean="0"/>
                  <a:t> per site), K.</a:t>
                </a:r>
              </a:p>
              <a:p>
                <a:pPr lvl="1"/>
                <a:endParaRPr lang="nl-NL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nl-NL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nl-NL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nl-NL" dirty="0" smtClean="0"/>
                  <a:t> </a:t>
                </a:r>
              </a:p>
              <a:p>
                <a:pPr marL="0" indent="0">
                  <a:buNone/>
                </a:pPr>
                <a:r>
                  <a:rPr lang="nl-NL" sz="2600" i="1" dirty="0" smtClean="0"/>
                  <a:t>where T is </a:t>
                </a:r>
                <a:r>
                  <a:rPr lang="nl-NL" sz="2600" i="1" dirty="0" err="1" smtClean="0"/>
                  <a:t>the</a:t>
                </a:r>
                <a:r>
                  <a:rPr lang="nl-NL" sz="2600" i="1" dirty="0" smtClean="0"/>
                  <a:t> </a:t>
                </a:r>
                <a:r>
                  <a:rPr lang="nl-NL" sz="2600" i="1" dirty="0" err="1" smtClean="0"/>
                  <a:t>divergence</a:t>
                </a:r>
                <a:r>
                  <a:rPr lang="nl-NL" sz="2600" i="1" dirty="0" smtClean="0"/>
                  <a:t> time</a:t>
                </a:r>
                <a:r>
                  <a:rPr lang="nl-NL" dirty="0" smtClean="0"/>
                  <a:t>.</a:t>
                </a:r>
              </a:p>
              <a:p>
                <a:pPr marL="0" indent="0">
                  <a:buNone/>
                </a:pPr>
                <a:endParaRPr lang="nl-NL" dirty="0" smtClean="0"/>
              </a:p>
              <a:p>
                <a:pPr marL="0" indent="0">
                  <a:buNone/>
                </a:pPr>
                <a:r>
                  <a:rPr lang="el-GR" dirty="0" smtClean="0"/>
                  <a:t>ρ</a:t>
                </a:r>
                <a:r>
                  <a:rPr lang="nl-NL" dirty="0" smtClean="0"/>
                  <a:t> is </a:t>
                </a:r>
                <a:r>
                  <a:rPr lang="nl-NL" dirty="0" err="1" smtClean="0"/>
                  <a:t>usually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expressed</a:t>
                </a:r>
                <a:r>
                  <a:rPr lang="nl-NL" dirty="0" smtClean="0"/>
                  <a:t> in </a:t>
                </a:r>
                <a:r>
                  <a:rPr lang="nl-NL" dirty="0" err="1" smtClean="0"/>
                  <a:t>substitutions</a:t>
                </a:r>
                <a:r>
                  <a:rPr lang="nl-NL" dirty="0" smtClean="0"/>
                  <a:t> per site per </a:t>
                </a:r>
                <a:r>
                  <a:rPr lang="nl-NL" dirty="0" err="1" smtClean="0"/>
                  <a:t>million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years</a:t>
                </a:r>
                <a:r>
                  <a:rPr lang="nl-NL" dirty="0" smtClean="0"/>
                  <a:t>.</a:t>
                </a:r>
              </a:p>
              <a:p>
                <a:pPr marL="0" indent="0">
                  <a:buNone/>
                </a:pPr>
                <a:r>
                  <a:rPr lang="nl-NL" dirty="0" smtClean="0"/>
                  <a:t>We </a:t>
                </a:r>
                <a:r>
                  <a:rPr lang="nl-NL" dirty="0" err="1" smtClean="0"/>
                  <a:t>will</a:t>
                </a:r>
                <a:r>
                  <a:rPr lang="nl-NL" dirty="0" smtClean="0"/>
                  <a:t> call K </a:t>
                </a:r>
                <a:r>
                  <a:rPr lang="nl-NL" dirty="0" err="1" smtClean="0"/>
                  <a:t>genetic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distance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avoid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confusion</a:t>
                </a:r>
                <a:r>
                  <a:rPr lang="nl-NL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1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Proportional</a:t>
            </a:r>
            <a:r>
              <a:rPr lang="nl-NL" dirty="0" smtClean="0"/>
              <a:t> 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 </a:t>
            </a:r>
            <a:r>
              <a:rPr lang="nl-NL" dirty="0" err="1" smtClean="0"/>
              <a:t>simple</a:t>
            </a:r>
            <a:r>
              <a:rPr lang="nl-NL" dirty="0" smtClean="0"/>
              <a:t> way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estimate</a:t>
            </a:r>
            <a:r>
              <a:rPr lang="nl-NL" dirty="0" smtClean="0"/>
              <a:t> 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r>
              <a:rPr lang="nl-NL" dirty="0" smtClean="0"/>
              <a:t> is </a:t>
            </a:r>
            <a:r>
              <a:rPr lang="nl-NL" dirty="0" err="1" smtClean="0"/>
              <a:t>to</a:t>
            </a:r>
            <a:r>
              <a:rPr lang="nl-NL" dirty="0" smtClean="0"/>
              <a:t> look at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proportion</a:t>
            </a:r>
            <a:r>
              <a:rPr lang="nl-NL" dirty="0" smtClean="0"/>
              <a:t> of bases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sequences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are different.</a:t>
            </a:r>
          </a:p>
          <a:p>
            <a:endParaRPr lang="nl-NL" dirty="0"/>
          </a:p>
          <a:p>
            <a:r>
              <a:rPr lang="nl-NL" dirty="0" err="1" smtClean="0"/>
              <a:t>Advantages</a:t>
            </a:r>
            <a:r>
              <a:rPr lang="nl-NL" dirty="0" smtClean="0"/>
              <a:t> – </a:t>
            </a:r>
            <a:r>
              <a:rPr lang="nl-NL" dirty="0" err="1" smtClean="0"/>
              <a:t>simple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Disadvantages</a:t>
            </a:r>
            <a:r>
              <a:rPr lang="nl-NL" dirty="0" smtClean="0"/>
              <a:t> – </a:t>
            </a:r>
            <a:r>
              <a:rPr lang="nl-NL" dirty="0" err="1" smtClean="0"/>
              <a:t>becomes</a:t>
            </a:r>
            <a:r>
              <a:rPr lang="nl-NL" dirty="0" smtClean="0"/>
              <a:t> </a:t>
            </a:r>
            <a:r>
              <a:rPr lang="nl-NL" dirty="0" err="1" smtClean="0"/>
              <a:t>increasingly</a:t>
            </a:r>
            <a:r>
              <a:rPr lang="nl-NL" dirty="0" smtClean="0"/>
              <a:t> inaccurate as time passes, </a:t>
            </a:r>
            <a:r>
              <a:rPr lang="nl-NL" dirty="0" err="1" smtClean="0"/>
              <a:t>saturation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2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Saturation</a:t>
            </a:r>
            <a:endParaRPr lang="en-GB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* </a:t>
            </a:r>
            <a:r>
              <a:rPr lang="en-US" altLang="nl-NL" sz="2400" b="1" dirty="0">
                <a:solidFill>
                  <a:srgbClr val="003300"/>
                </a:solidFill>
              </a:rPr>
              <a:t>Saturation</a:t>
            </a:r>
            <a:r>
              <a:rPr lang="en-US" altLang="nl-NL" sz="2400" dirty="0">
                <a:solidFill>
                  <a:srgbClr val="003300"/>
                </a:solidFill>
              </a:rPr>
              <a:t>: is when there is on average one substitution per site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>
              <a:solidFill>
                <a:srgbClr val="00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* Two random sequences of equal length will match for approximately ¼ of their sites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>
              <a:solidFill>
                <a:srgbClr val="00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* In saturation therefore the proportional genetic distance is ¼ </a:t>
            </a:r>
          </a:p>
        </p:txBody>
      </p:sp>
    </p:spTree>
    <p:extLst>
      <p:ext uri="{BB962C8B-B14F-4D97-AF65-F5344CB8AC3E}">
        <p14:creationId xmlns:p14="http://schemas.microsoft.com/office/powerpoint/2010/main" val="25358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Estimating</a:t>
            </a:r>
            <a:r>
              <a:rPr lang="nl-NL" dirty="0" smtClean="0"/>
              <a:t> 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endParaRPr lang="en-GB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>
                <a:solidFill>
                  <a:srgbClr val="003300"/>
                </a:solidFill>
              </a:rPr>
              <a:t>* </a:t>
            </a:r>
            <a:r>
              <a:rPr lang="en-US" altLang="nl-NL" sz="2400" b="1">
                <a:solidFill>
                  <a:srgbClr val="000099"/>
                </a:solidFill>
              </a:rPr>
              <a:t>True</a:t>
            </a:r>
            <a:r>
              <a:rPr lang="en-US" altLang="nl-NL" sz="2400">
                <a:solidFill>
                  <a:srgbClr val="003300"/>
                </a:solidFill>
              </a:rPr>
              <a:t> genetic distance (proportion): </a:t>
            </a:r>
            <a:r>
              <a:rPr lang="en-US" altLang="nl-NL" sz="2400" b="1" i="1">
                <a:solidFill>
                  <a:srgbClr val="000099"/>
                </a:solidFill>
              </a:rPr>
              <a:t>K</a:t>
            </a:r>
            <a:endParaRPr lang="en-US" altLang="nl-NL" sz="2400" b="1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>
                <a:solidFill>
                  <a:srgbClr val="003300"/>
                </a:solidFill>
              </a:rPr>
              <a:t>* </a:t>
            </a:r>
            <a:r>
              <a:rPr lang="en-US" altLang="nl-NL" sz="2400" b="1">
                <a:solidFill>
                  <a:srgbClr val="000099"/>
                </a:solidFill>
              </a:rPr>
              <a:t>Observed</a:t>
            </a:r>
            <a:r>
              <a:rPr lang="en-US" altLang="nl-NL" sz="2400">
                <a:solidFill>
                  <a:srgbClr val="003300"/>
                </a:solidFill>
              </a:rPr>
              <a:t> proportion of differences: </a:t>
            </a:r>
            <a:r>
              <a:rPr lang="en-US" altLang="nl-NL" sz="2400" b="1" i="1">
                <a:solidFill>
                  <a:srgbClr val="000099"/>
                </a:solidFill>
              </a:rPr>
              <a:t>d</a:t>
            </a:r>
            <a:endParaRPr lang="en-US" altLang="nl-NL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* Due to back-mutations </a:t>
            </a:r>
            <a:r>
              <a:rPr lang="en-US" altLang="nl-NL" sz="2400" b="1" i="1">
                <a:solidFill>
                  <a:srgbClr val="000099"/>
                </a:solidFill>
              </a:rPr>
              <a:t>K </a:t>
            </a:r>
            <a:r>
              <a:rPr lang="en-US" altLang="nl-NL" sz="2400" b="1" i="1">
                <a:solidFill>
                  <a:srgbClr val="000099"/>
                </a:solidFill>
                <a:cs typeface="Arial" charset="0"/>
              </a:rPr>
              <a:t>≥</a:t>
            </a:r>
            <a:r>
              <a:rPr lang="en-US" altLang="nl-NL" sz="2400" b="1" i="1">
                <a:solidFill>
                  <a:srgbClr val="000099"/>
                </a:solidFill>
              </a:rPr>
              <a:t> d</a:t>
            </a:r>
            <a:endParaRPr lang="en-US" altLang="nl-NL" sz="2400" b="1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/>
          </a:p>
        </p:txBody>
      </p:sp>
    </p:spTree>
    <p:extLst>
      <p:ext uri="{BB962C8B-B14F-4D97-AF65-F5344CB8AC3E}">
        <p14:creationId xmlns:p14="http://schemas.microsoft.com/office/powerpoint/2010/main" val="30036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8CFCBB-C08D-4EC1-9F09-A428ABC2385A}" type="slidenum">
              <a:rPr lang="en-US" altLang="nl-NL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nl-NL" sz="1400" smtClean="0"/>
          </a:p>
        </p:txBody>
      </p:sp>
      <p:sp>
        <p:nvSpPr>
          <p:cNvPr id="5" name="Flowchart: Magnetic Disk 4"/>
          <p:cNvSpPr/>
          <p:nvPr/>
        </p:nvSpPr>
        <p:spPr>
          <a:xfrm>
            <a:off x="755650" y="1916113"/>
            <a:ext cx="792163" cy="10810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755650" y="3141663"/>
            <a:ext cx="792163" cy="1079500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755650" y="4437063"/>
            <a:ext cx="792163" cy="1079500"/>
          </a:xfrm>
          <a:prstGeom prst="flowChartMagneticDisk">
            <a:avLst/>
          </a:prstGeom>
          <a:solidFill>
            <a:srgbClr val="008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7596188" y="3138488"/>
            <a:ext cx="792162" cy="10795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7596188" y="1839913"/>
            <a:ext cx="792162" cy="1079500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596188" y="4437063"/>
            <a:ext cx="792162" cy="1079500"/>
          </a:xfrm>
          <a:prstGeom prst="flowChartMagneticDisk">
            <a:avLst/>
          </a:prstGeom>
          <a:solidFill>
            <a:srgbClr val="008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2411413" y="4427538"/>
            <a:ext cx="4787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How many times have I repainted a cylinder?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262313" y="3822700"/>
            <a:ext cx="2376487" cy="431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900" name="Picture 2" descr="C:\Users\rachel.cavill\AppData\Local\Microsoft\Windows\Temporary Internet Files\Content.IE5\RBGY3ELD\paintbrush[1]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165350"/>
            <a:ext cx="259238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6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85763" y="692696"/>
            <a:ext cx="8229600" cy="580926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7B8943-305D-45B4-90D2-5B633D4F2CA3}" type="slidenum">
              <a:rPr lang="en-US" altLang="nl-NL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nl-NL" sz="1400" smtClean="0"/>
          </a:p>
        </p:txBody>
      </p:sp>
      <p:sp>
        <p:nvSpPr>
          <p:cNvPr id="5" name="Flowchart: Magnetic Disk 4"/>
          <p:cNvSpPr/>
          <p:nvPr/>
        </p:nvSpPr>
        <p:spPr>
          <a:xfrm>
            <a:off x="755650" y="1916113"/>
            <a:ext cx="792163" cy="10810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755650" y="3141663"/>
            <a:ext cx="792163" cy="1079500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755650" y="4437063"/>
            <a:ext cx="792163" cy="1079500"/>
          </a:xfrm>
          <a:prstGeom prst="flowChartMagneticDisk">
            <a:avLst/>
          </a:prstGeom>
          <a:solidFill>
            <a:srgbClr val="008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7596188" y="3138488"/>
            <a:ext cx="792162" cy="10795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7596188" y="1839913"/>
            <a:ext cx="792162" cy="1079500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596188" y="4437063"/>
            <a:ext cx="792162" cy="1079500"/>
          </a:xfrm>
          <a:prstGeom prst="flowChartMagneticDisk">
            <a:avLst/>
          </a:prstGeom>
          <a:solidFill>
            <a:srgbClr val="008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1979613" y="1916113"/>
            <a:ext cx="792162" cy="1081087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1968500" y="3141663"/>
            <a:ext cx="792163" cy="1079500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1957388" y="4437063"/>
            <a:ext cx="792162" cy="1079500"/>
          </a:xfrm>
          <a:prstGeom prst="flowChartMagneticDisk">
            <a:avLst/>
          </a:prstGeom>
          <a:solidFill>
            <a:srgbClr val="008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lowchart: Magnetic Disk 15"/>
          <p:cNvSpPr/>
          <p:nvPr/>
        </p:nvSpPr>
        <p:spPr>
          <a:xfrm>
            <a:off x="3132138" y="4437063"/>
            <a:ext cx="792162" cy="1079500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3132138" y="3100388"/>
            <a:ext cx="792162" cy="1081087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lowchart: Magnetic Disk 17"/>
          <p:cNvSpPr/>
          <p:nvPr/>
        </p:nvSpPr>
        <p:spPr>
          <a:xfrm>
            <a:off x="3132138" y="1895475"/>
            <a:ext cx="792162" cy="108108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lowchart: Magnetic Disk 18"/>
          <p:cNvSpPr/>
          <p:nvPr/>
        </p:nvSpPr>
        <p:spPr>
          <a:xfrm>
            <a:off x="4284663" y="1890713"/>
            <a:ext cx="792162" cy="1079500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5456238" y="1890713"/>
            <a:ext cx="792162" cy="1079500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4284663" y="4414838"/>
            <a:ext cx="792162" cy="1081087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4284663" y="3179763"/>
            <a:ext cx="792162" cy="1081087"/>
          </a:xfrm>
          <a:prstGeom prst="flowChartMagneticDisk">
            <a:avLst/>
          </a:prstGeom>
          <a:solidFill>
            <a:srgbClr val="008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Flowchart: Magnetic Disk 23"/>
          <p:cNvSpPr/>
          <p:nvPr/>
        </p:nvSpPr>
        <p:spPr>
          <a:xfrm>
            <a:off x="5456238" y="3198813"/>
            <a:ext cx="792162" cy="1079500"/>
          </a:xfrm>
          <a:prstGeom prst="flowChartMagneticDisk">
            <a:avLst/>
          </a:prstGeom>
          <a:solidFill>
            <a:srgbClr val="008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lowchart: Magnetic Disk 24"/>
          <p:cNvSpPr/>
          <p:nvPr/>
        </p:nvSpPr>
        <p:spPr>
          <a:xfrm>
            <a:off x="5456238" y="4430713"/>
            <a:ext cx="792162" cy="1079500"/>
          </a:xfrm>
          <a:prstGeom prst="flowChartMagneticDisk">
            <a:avLst/>
          </a:prstGeom>
          <a:solidFill>
            <a:srgbClr val="008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6516688" y="4430713"/>
            <a:ext cx="792162" cy="1079500"/>
          </a:xfrm>
          <a:prstGeom prst="flowChartMagneticDisk">
            <a:avLst/>
          </a:prstGeom>
          <a:solidFill>
            <a:srgbClr val="0080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19325" y="59499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322638" y="59499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500563" y="59499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699125" y="59499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804025" y="59499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6540500" y="3198813"/>
            <a:ext cx="792163" cy="10810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lowchart: Magnetic Disk 36"/>
          <p:cNvSpPr/>
          <p:nvPr/>
        </p:nvSpPr>
        <p:spPr>
          <a:xfrm>
            <a:off x="6564313" y="1917700"/>
            <a:ext cx="792162" cy="1079500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3604" name="Picture 4" descr="C:\Users\rachel.cavill\AppData\Local\Microsoft\Windows\Temporary Internet Files\Content.IE5\RBGY3ELD\green_globe_ok_tic_584[1]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88" y="1108075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4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" grpId="0"/>
      <p:bldP spid="28" grpId="0"/>
      <p:bldP spid="29" grpId="0"/>
      <p:bldP spid="31" grpId="0"/>
      <p:bldP spid="32" grpId="0"/>
      <p:bldP spid="34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How long </a:t>
            </a:r>
            <a:r>
              <a:rPr lang="nl-NL" dirty="0" err="1" smtClean="0"/>
              <a:t>ago</a:t>
            </a:r>
            <a:r>
              <a:rPr lang="nl-NL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</a:t>
            </a:r>
            <a:r>
              <a:rPr lang="nl-NL" dirty="0" smtClean="0"/>
              <a:t> we have </a:t>
            </a:r>
            <a:r>
              <a:rPr lang="nl-NL" dirty="0" err="1" smtClean="0"/>
              <a:t>two</a:t>
            </a:r>
            <a:r>
              <a:rPr lang="nl-NL" dirty="0" smtClean="0"/>
              <a:t> species </a:t>
            </a:r>
            <a:r>
              <a:rPr lang="nl-NL" dirty="0" err="1" smtClean="0"/>
              <a:t>with</a:t>
            </a:r>
            <a:r>
              <a:rPr lang="nl-NL" dirty="0" smtClean="0"/>
              <a:t> 100/10000 bases different in </a:t>
            </a:r>
            <a:r>
              <a:rPr lang="nl-NL" dirty="0" err="1" smtClean="0"/>
              <a:t>their</a:t>
            </a:r>
            <a:r>
              <a:rPr lang="nl-NL" dirty="0" smtClean="0"/>
              <a:t> </a:t>
            </a:r>
            <a:r>
              <a:rPr lang="nl-NL" dirty="0" err="1" smtClean="0"/>
              <a:t>sequences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We </a:t>
            </a:r>
            <a:r>
              <a:rPr lang="nl-NL" dirty="0" err="1" smtClean="0"/>
              <a:t>might</a:t>
            </a:r>
            <a:r>
              <a:rPr lang="nl-NL" dirty="0" smtClean="0"/>
              <a:t> </a:t>
            </a:r>
            <a:r>
              <a:rPr lang="nl-NL" dirty="0" err="1" smtClean="0"/>
              <a:t>know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on </a:t>
            </a:r>
            <a:r>
              <a:rPr lang="nl-NL" dirty="0" err="1" smtClean="0"/>
              <a:t>average</a:t>
            </a:r>
            <a:r>
              <a:rPr lang="nl-NL" dirty="0" smtClean="0"/>
              <a:t> 2 </a:t>
            </a:r>
            <a:r>
              <a:rPr lang="nl-NL" dirty="0" err="1" smtClean="0"/>
              <a:t>SNPs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newly</a:t>
            </a:r>
            <a:r>
              <a:rPr lang="nl-NL" dirty="0" smtClean="0"/>
              <a:t> </a:t>
            </a:r>
            <a:r>
              <a:rPr lang="nl-NL" dirty="0" err="1" smtClean="0"/>
              <a:t>occur</a:t>
            </a:r>
            <a:r>
              <a:rPr lang="nl-NL" dirty="0" smtClean="0"/>
              <a:t> per </a:t>
            </a:r>
            <a:r>
              <a:rPr lang="nl-NL" dirty="0" err="1" smtClean="0"/>
              <a:t>generation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How </a:t>
            </a:r>
            <a:r>
              <a:rPr lang="nl-NL" dirty="0" err="1" smtClean="0">
                <a:solidFill>
                  <a:srgbClr val="FF0000"/>
                </a:solidFill>
              </a:rPr>
              <a:t>many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generations</a:t>
            </a:r>
            <a:r>
              <a:rPr lang="nl-NL" dirty="0" smtClean="0">
                <a:solidFill>
                  <a:srgbClr val="FF0000"/>
                </a:solidFill>
              </a:rPr>
              <a:t> have </a:t>
            </a:r>
            <a:r>
              <a:rPr lang="nl-NL" dirty="0" err="1" smtClean="0">
                <a:solidFill>
                  <a:srgbClr val="FF0000"/>
                </a:solidFill>
              </a:rPr>
              <a:t>passed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since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the</a:t>
            </a:r>
            <a:r>
              <a:rPr lang="nl-NL" dirty="0" smtClean="0">
                <a:solidFill>
                  <a:srgbClr val="FF0000"/>
                </a:solidFill>
              </a:rPr>
              <a:t> split?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The </a:t>
            </a:r>
            <a:r>
              <a:rPr lang="nl-NL" b="1" dirty="0" err="1" smtClean="0"/>
              <a:t>genetic</a:t>
            </a:r>
            <a:r>
              <a:rPr lang="nl-NL" b="1" dirty="0" smtClean="0"/>
              <a:t> </a:t>
            </a:r>
            <a:r>
              <a:rPr lang="nl-NL" b="1" dirty="0" err="1" smtClean="0"/>
              <a:t>distance</a:t>
            </a:r>
            <a:r>
              <a:rPr lang="nl-NL" b="1" dirty="0" smtClean="0"/>
              <a:t> 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Given</a:t>
            </a:r>
            <a:r>
              <a:rPr lang="nl-NL" dirty="0" smtClean="0"/>
              <a:t> a pair of </a:t>
            </a:r>
            <a:r>
              <a:rPr lang="nl-NL" dirty="0" err="1" smtClean="0"/>
              <a:t>aligned</a:t>
            </a:r>
            <a:r>
              <a:rPr lang="nl-NL" dirty="0" smtClean="0"/>
              <a:t> </a:t>
            </a:r>
            <a:r>
              <a:rPr lang="nl-NL" dirty="0" err="1" smtClean="0"/>
              <a:t>sequences</a:t>
            </a:r>
            <a:r>
              <a:rPr lang="nl-NL" dirty="0" smtClean="0"/>
              <a:t>, </a:t>
            </a:r>
            <a:r>
              <a:rPr lang="nl-NL" dirty="0" err="1" smtClean="0"/>
              <a:t>how</a:t>
            </a:r>
            <a:r>
              <a:rPr lang="nl-NL" dirty="0" smtClean="0"/>
              <a:t> do we </a:t>
            </a:r>
            <a:r>
              <a:rPr lang="nl-NL" dirty="0" err="1" smtClean="0"/>
              <a:t>estimate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</a:t>
            </a:r>
            <a:r>
              <a:rPr lang="nl-NL" dirty="0" err="1" smtClean="0"/>
              <a:t>generations</a:t>
            </a:r>
            <a:r>
              <a:rPr lang="nl-NL" dirty="0" smtClean="0"/>
              <a:t> have </a:t>
            </a:r>
            <a:r>
              <a:rPr lang="nl-NL" dirty="0" err="1" smtClean="0"/>
              <a:t>passed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these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individuals</a:t>
            </a:r>
            <a:r>
              <a:rPr lang="nl-NL" dirty="0" smtClean="0"/>
              <a:t> </a:t>
            </a:r>
            <a:r>
              <a:rPr lang="nl-NL" dirty="0" err="1" smtClean="0"/>
              <a:t>having</a:t>
            </a:r>
            <a:r>
              <a:rPr lang="nl-NL" dirty="0" smtClean="0"/>
              <a:t> a common </a:t>
            </a:r>
            <a:r>
              <a:rPr lang="nl-NL" dirty="0" err="1" smtClean="0"/>
              <a:t>ancestor</a:t>
            </a:r>
            <a:r>
              <a:rPr lang="nl-NL" dirty="0" smtClean="0"/>
              <a:t>?</a:t>
            </a:r>
          </a:p>
          <a:p>
            <a:endParaRPr lang="nl-NL" dirty="0"/>
          </a:p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called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b="1" dirty="0" err="1" smtClean="0"/>
              <a:t>genetic</a:t>
            </a:r>
            <a:r>
              <a:rPr lang="nl-NL" b="1" dirty="0" smtClean="0"/>
              <a:t> </a:t>
            </a:r>
            <a:r>
              <a:rPr lang="nl-NL" b="1" dirty="0" err="1" smtClean="0"/>
              <a:t>distance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How long </a:t>
            </a:r>
            <a:r>
              <a:rPr lang="nl-NL" dirty="0" err="1" smtClean="0"/>
              <a:t>ago</a:t>
            </a:r>
            <a:r>
              <a:rPr lang="nl-NL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Naïvely</a:t>
            </a:r>
            <a:r>
              <a:rPr lang="nl-NL" dirty="0" smtClean="0"/>
              <a:t> we </a:t>
            </a:r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2 </a:t>
            </a:r>
            <a:r>
              <a:rPr lang="nl-NL" dirty="0" err="1" smtClean="0"/>
              <a:t>mutations</a:t>
            </a:r>
            <a:r>
              <a:rPr lang="nl-NL" dirty="0" smtClean="0"/>
              <a:t> per </a:t>
            </a:r>
            <a:r>
              <a:rPr lang="nl-NL" dirty="0" err="1" smtClean="0"/>
              <a:t>generation</a:t>
            </a:r>
            <a:r>
              <a:rPr lang="nl-NL" dirty="0" smtClean="0"/>
              <a:t> means </a:t>
            </a:r>
            <a:r>
              <a:rPr lang="nl-NL" dirty="0" err="1" smtClean="0"/>
              <a:t>that</a:t>
            </a:r>
            <a:r>
              <a:rPr lang="nl-NL" dirty="0" smtClean="0"/>
              <a:t> these species split 50 </a:t>
            </a:r>
            <a:r>
              <a:rPr lang="nl-NL" dirty="0" err="1" smtClean="0"/>
              <a:t>generations</a:t>
            </a:r>
            <a:r>
              <a:rPr lang="nl-NL" dirty="0" smtClean="0"/>
              <a:t> </a:t>
            </a:r>
            <a:r>
              <a:rPr lang="nl-NL" dirty="0" err="1" smtClean="0"/>
              <a:t>ago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nl-NL" dirty="0" smtClean="0"/>
              <a:t>BUT, </a:t>
            </a:r>
            <a:r>
              <a:rPr lang="nl-NL" dirty="0" err="1" smtClean="0"/>
              <a:t>mutations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forward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backwards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Or </a:t>
            </a:r>
            <a:r>
              <a:rPr lang="nl-NL" dirty="0" err="1" smtClean="0"/>
              <a:t>mutations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take </a:t>
            </a:r>
            <a:r>
              <a:rPr lang="nl-NL" dirty="0" err="1" smtClean="0"/>
              <a:t>place</a:t>
            </a:r>
            <a:r>
              <a:rPr lang="nl-NL" dirty="0" smtClean="0"/>
              <a:t> at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hence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hidden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4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8E863E-6479-45BD-908C-79842743BDAB}" type="slidenum">
              <a:rPr lang="en-US" altLang="nl-NL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nl-NL" sz="1400" smtClean="0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" y="876341"/>
            <a:ext cx="9144000" cy="8366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nl-NL" sz="3200" b="1" kern="1200" dirty="0" smtClean="0">
                <a:solidFill>
                  <a:srgbClr val="003300"/>
                </a:solidFill>
              </a:rPr>
              <a:t>Estimating genetic distance</a:t>
            </a:r>
            <a:endParaRPr lang="en-US" altLang="nl-NL" sz="2400" dirty="0" smtClean="0">
              <a:solidFill>
                <a:srgbClr val="006600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827985" y="1844824"/>
            <a:ext cx="72374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Multiple substitutions and Back-mutations </a:t>
            </a:r>
            <a:br>
              <a:rPr lang="en-US" altLang="nl-NL" sz="2400" dirty="0">
                <a:solidFill>
                  <a:srgbClr val="003300"/>
                </a:solidFill>
              </a:rPr>
            </a:br>
            <a:r>
              <a:rPr lang="en-US" altLang="nl-NL" sz="2400" b="1" i="1" dirty="0">
                <a:solidFill>
                  <a:srgbClr val="003300"/>
                </a:solidFill>
              </a:rPr>
              <a:t>conceal</a:t>
            </a:r>
            <a:r>
              <a:rPr lang="en-US" altLang="nl-NL" sz="2400" dirty="0">
                <a:solidFill>
                  <a:srgbClr val="003300"/>
                </a:solidFill>
              </a:rPr>
              <a:t> the real genetic distance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>
              <a:solidFill>
                <a:srgbClr val="003300"/>
              </a:solidFill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1042988" y="3500438"/>
            <a:ext cx="669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2400" b="1">
                <a:latin typeface="Courier New" pitchFamily="49" charset="0"/>
              </a:rPr>
              <a:t>GACTGATCCACCTCTGATCCTTTGGAACTGATCGT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1042988" y="3884613"/>
            <a:ext cx="669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2400" b="1">
                <a:solidFill>
                  <a:srgbClr val="FF0000"/>
                </a:solidFill>
                <a:latin typeface="Courier New" pitchFamily="49" charset="0"/>
              </a:rPr>
              <a:t>TT</a:t>
            </a:r>
            <a:r>
              <a:rPr lang="nl-NL" altLang="nl-NL" sz="2400" b="1">
                <a:latin typeface="Courier New" pitchFamily="49" charset="0"/>
              </a:rPr>
              <a:t>CTGATCCACCTCTGATCCTTTGGAACTGATCGT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1042988" y="4268788"/>
            <a:ext cx="669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2400" b="1">
                <a:solidFill>
                  <a:srgbClr val="FF0000"/>
                </a:solidFill>
                <a:latin typeface="Courier New" pitchFamily="49" charset="0"/>
              </a:rPr>
              <a:t>TT</a:t>
            </a:r>
            <a:r>
              <a:rPr lang="nl-NL" altLang="nl-NL" sz="2400" b="1">
                <a:latin typeface="Courier New" pitchFamily="49" charset="0"/>
              </a:rPr>
              <a:t>CTGATCCACCTCTGATCC</a:t>
            </a:r>
            <a:r>
              <a:rPr lang="nl-NL" altLang="nl-NL" sz="2400" b="1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nl-NL" altLang="nl-NL" sz="2400" b="1">
                <a:latin typeface="Courier New" pitchFamily="49" charset="0"/>
              </a:rPr>
              <a:t>T</a:t>
            </a:r>
            <a:r>
              <a:rPr lang="nl-NL" altLang="nl-NL" sz="2400" b="1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nl-NL" altLang="nl-NL" sz="2400" b="1">
                <a:latin typeface="Courier New" pitchFamily="49" charset="0"/>
              </a:rPr>
              <a:t>GGAACTGATCGT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1042988" y="4651375"/>
            <a:ext cx="669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2400" b="1">
                <a:solidFill>
                  <a:srgbClr val="008000"/>
                </a:solidFill>
                <a:latin typeface="Courier New" pitchFamily="49" charset="0"/>
              </a:rPr>
              <a:t>G</a:t>
            </a:r>
            <a:r>
              <a:rPr lang="nl-NL" altLang="nl-NL" sz="2400" b="1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nl-NL" altLang="nl-NL" sz="2400" b="1">
                <a:latin typeface="Courier New" pitchFamily="49" charset="0"/>
              </a:rPr>
              <a:t>CTGATCCACCTCTGATCC</a:t>
            </a:r>
            <a:r>
              <a:rPr lang="nl-NL" altLang="nl-NL" sz="2400" b="1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nl-NL" altLang="nl-NL" sz="2400" b="1">
                <a:latin typeface="Courier New" pitchFamily="49" charset="0"/>
              </a:rPr>
              <a:t>T</a:t>
            </a:r>
            <a:r>
              <a:rPr lang="nl-NL" altLang="nl-NL" sz="2400" b="1">
                <a:solidFill>
                  <a:srgbClr val="008000"/>
                </a:solidFill>
                <a:latin typeface="Courier New" pitchFamily="49" charset="0"/>
              </a:rPr>
              <a:t>T</a:t>
            </a:r>
            <a:r>
              <a:rPr lang="nl-NL" altLang="nl-NL" sz="2400" b="1">
                <a:latin typeface="Courier New" pitchFamily="49" charset="0"/>
              </a:rPr>
              <a:t>GGAACTGATCGT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1116013" y="3570288"/>
            <a:ext cx="373062" cy="1466850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4787900" y="3570288"/>
            <a:ext cx="185738" cy="1525587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5146675" y="3570288"/>
            <a:ext cx="188913" cy="1512887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39949" name="Text Box 12"/>
          <p:cNvSpPr txBox="1">
            <a:spLocks noChangeArrowheads="1"/>
          </p:cNvSpPr>
          <p:nvPr/>
        </p:nvSpPr>
        <p:spPr bwMode="auto">
          <a:xfrm>
            <a:off x="6062663" y="5102225"/>
            <a:ext cx="212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sz="1800" b="1">
                <a:solidFill>
                  <a:srgbClr val="000099"/>
                </a:solidFill>
              </a:rPr>
              <a:t>observed : 2 (= </a:t>
            </a:r>
            <a:r>
              <a:rPr lang="nl-NL" altLang="nl-NL" sz="1800" b="1" i="1">
                <a:solidFill>
                  <a:srgbClr val="000099"/>
                </a:solidFill>
              </a:rPr>
              <a:t>d</a:t>
            </a:r>
            <a:r>
              <a:rPr lang="nl-NL" altLang="nl-NL" sz="1800" b="1">
                <a:solidFill>
                  <a:srgbClr val="000099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sz="1800" b="1">
                <a:solidFill>
                  <a:srgbClr val="000099"/>
                </a:solidFill>
              </a:rPr>
              <a:t>actual :	     6 (= </a:t>
            </a:r>
            <a:r>
              <a:rPr lang="nl-NL" altLang="nl-NL" sz="1800" b="1" i="1">
                <a:solidFill>
                  <a:srgbClr val="000099"/>
                </a:solidFill>
              </a:rPr>
              <a:t>K</a:t>
            </a:r>
            <a:r>
              <a:rPr lang="nl-NL" altLang="nl-NL" sz="1800" b="1">
                <a:solidFill>
                  <a:srgbClr val="0000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56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 building 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53936"/>
              </p:ext>
            </p:extLst>
          </p:nvPr>
        </p:nvGraphicFramePr>
        <p:xfrm>
          <a:off x="441052" y="184482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55576" y="1916832"/>
            <a:ext cx="1440160" cy="7920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Plan simplest model which may fit data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231287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2535" y="573325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88224" y="591792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524328" y="5373216"/>
            <a:ext cx="1547664" cy="8535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</a:p>
          <a:p>
            <a:pPr algn="ctr"/>
            <a:r>
              <a:rPr lang="en-GB" dirty="0" smtClean="0"/>
              <a:t>(use model)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54859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Simplest</a:t>
            </a:r>
            <a:r>
              <a:rPr lang="nl-NL" dirty="0" smtClean="0"/>
              <a:t>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nl-NL" dirty="0" smtClean="0">
                <a:solidFill>
                  <a:srgbClr val="003300"/>
                </a:solidFill>
              </a:rPr>
              <a:t>All substitutions are equally likely</a:t>
            </a:r>
            <a:endParaRPr lang="en-US" altLang="nl-NL" dirty="0">
              <a:solidFill>
                <a:srgbClr val="003300"/>
              </a:solidFill>
            </a:endParaRPr>
          </a:p>
          <a:p>
            <a:pPr>
              <a:spcBef>
                <a:spcPct val="0"/>
              </a:spcBef>
              <a:buNone/>
            </a:pPr>
            <a:endParaRPr lang="en-US" altLang="nl-NL" dirty="0">
              <a:solidFill>
                <a:srgbClr val="0033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nl-NL" dirty="0">
                <a:solidFill>
                  <a:srgbClr val="003300"/>
                </a:solidFill>
              </a:rPr>
              <a:t>Substitution probability </a:t>
            </a:r>
            <a:r>
              <a:rPr lang="en-US" altLang="nl-NL" i="1" dirty="0">
                <a:solidFill>
                  <a:srgbClr val="003300"/>
                </a:solidFill>
              </a:rPr>
              <a:t>per</a:t>
            </a:r>
            <a:r>
              <a:rPr lang="en-US" altLang="nl-NL" dirty="0">
                <a:solidFill>
                  <a:srgbClr val="003300"/>
                </a:solidFill>
              </a:rPr>
              <a:t> site </a:t>
            </a:r>
            <a:r>
              <a:rPr lang="en-US" altLang="nl-NL" i="1" dirty="0">
                <a:solidFill>
                  <a:srgbClr val="003300"/>
                </a:solidFill>
              </a:rPr>
              <a:t>per</a:t>
            </a:r>
            <a:r>
              <a:rPr lang="en-US" altLang="nl-NL" dirty="0">
                <a:solidFill>
                  <a:srgbClr val="003300"/>
                </a:solidFill>
              </a:rPr>
              <a:t> </a:t>
            </a:r>
            <a:r>
              <a:rPr lang="en-US" altLang="nl-NL" dirty="0" smtClean="0">
                <a:solidFill>
                  <a:srgbClr val="003300"/>
                </a:solidFill>
              </a:rPr>
              <a:t>generation </a:t>
            </a:r>
            <a:r>
              <a:rPr lang="en-US" altLang="nl-NL" dirty="0">
                <a:solidFill>
                  <a:srgbClr val="003300"/>
                </a:solidFill>
              </a:rPr>
              <a:t>is </a:t>
            </a:r>
            <a:r>
              <a:rPr lang="el-GR" altLang="nl-NL" b="1" dirty="0">
                <a:solidFill>
                  <a:srgbClr val="000099"/>
                </a:solidFill>
                <a:cs typeface="Arial" charset="0"/>
              </a:rPr>
              <a:t>α</a:t>
            </a:r>
            <a:endParaRPr lang="nl-NL" altLang="nl-NL" b="1" dirty="0">
              <a:solidFill>
                <a:srgbClr val="000099"/>
              </a:solidFill>
              <a:cs typeface="Arial" charset="0"/>
            </a:endParaRPr>
          </a:p>
          <a:p>
            <a:pPr>
              <a:spcBef>
                <a:spcPct val="0"/>
              </a:spcBef>
              <a:buNone/>
            </a:pPr>
            <a:endParaRPr lang="en-US" altLang="nl-NL" dirty="0">
              <a:solidFill>
                <a:srgbClr val="0033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nl-NL" dirty="0">
                <a:solidFill>
                  <a:srgbClr val="003300"/>
                </a:solidFill>
              </a:rPr>
              <a:t>Substitution means there are 3 possible replacements </a:t>
            </a:r>
          </a:p>
          <a:p>
            <a:pPr>
              <a:spcBef>
                <a:spcPct val="0"/>
              </a:spcBef>
              <a:buNone/>
            </a:pPr>
            <a:r>
              <a:rPr lang="en-US" altLang="nl-NL" dirty="0">
                <a:solidFill>
                  <a:srgbClr val="003300"/>
                </a:solidFill>
              </a:rPr>
              <a:t>(e.g. C </a:t>
            </a:r>
            <a:r>
              <a:rPr lang="en-US" altLang="nl-NL" dirty="0">
                <a:solidFill>
                  <a:srgbClr val="003300"/>
                </a:solidFill>
                <a:cs typeface="Arial" charset="0"/>
              </a:rPr>
              <a:t>→ {A,G,T})</a:t>
            </a:r>
          </a:p>
          <a:p>
            <a:pPr>
              <a:spcBef>
                <a:spcPct val="0"/>
              </a:spcBef>
              <a:buNone/>
            </a:pPr>
            <a:endParaRPr lang="en-US" altLang="nl-NL" dirty="0">
              <a:solidFill>
                <a:srgbClr val="003300"/>
              </a:solidFill>
              <a:cs typeface="Arial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nl-NL" dirty="0">
                <a:solidFill>
                  <a:srgbClr val="003300"/>
                </a:solidFill>
              </a:rPr>
              <a:t>Non-substitution means there is 1 possibility</a:t>
            </a:r>
          </a:p>
          <a:p>
            <a:pPr>
              <a:spcBef>
                <a:spcPct val="0"/>
              </a:spcBef>
              <a:buNone/>
            </a:pPr>
            <a:r>
              <a:rPr lang="en-US" altLang="nl-NL" dirty="0">
                <a:solidFill>
                  <a:srgbClr val="003300"/>
                </a:solidFill>
              </a:rPr>
              <a:t>(e.g. C </a:t>
            </a:r>
            <a:r>
              <a:rPr lang="en-US" altLang="nl-NL" dirty="0">
                <a:solidFill>
                  <a:srgbClr val="003300"/>
                </a:solidFill>
                <a:cs typeface="Arial" charset="0"/>
              </a:rPr>
              <a:t>→ C)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4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9BBAC4-84BA-4847-890D-53404ED8F40C}" type="slidenum">
              <a:rPr lang="en-US" altLang="nl-NL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nl-NL" sz="1400" smtClean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3568" y="1630588"/>
            <a:ext cx="82804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Therefore, the one-step Markov process has the following transition matrix:</a:t>
            </a:r>
            <a:endParaRPr lang="en-US" altLang="nl-NL" sz="2400" dirty="0">
              <a:solidFill>
                <a:srgbClr val="003300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l-GR" altLang="nl-NL" b="1" i="1" dirty="0">
              <a:solidFill>
                <a:srgbClr val="000099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b="1" i="1" dirty="0">
              <a:solidFill>
                <a:srgbClr val="000099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b="1" i="1" dirty="0">
              <a:solidFill>
                <a:srgbClr val="000099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i="1" dirty="0">
                <a:cs typeface="Arial" charset="0"/>
              </a:rPr>
              <a:t>M</a:t>
            </a:r>
            <a:r>
              <a:rPr lang="nl-NL" altLang="nl-NL" i="1" baseline="-25000" dirty="0">
                <a:cs typeface="Arial" charset="0"/>
              </a:rPr>
              <a:t>JC</a:t>
            </a:r>
            <a:r>
              <a:rPr lang="nl-NL" altLang="nl-NL" i="1" dirty="0">
                <a:cs typeface="Arial" charset="0"/>
              </a:rPr>
              <a:t> =</a:t>
            </a:r>
            <a:endParaRPr lang="el-GR" altLang="nl-NL" i="1" dirty="0"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1942551" y="2857676"/>
            <a:ext cx="5256212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latin typeface="Courier New" pitchFamily="49" charset="0"/>
              </a:rPr>
              <a:t>	A	C	G	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latin typeface="Courier New" pitchFamily="49" charset="0"/>
              </a:rPr>
              <a:t>A	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</a:rPr>
              <a:t>1-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</a:t>
            </a:r>
            <a:endParaRPr lang="el-GR" altLang="nl-NL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latin typeface="Courier New" pitchFamily="49" charset="0"/>
              </a:rPr>
              <a:t>C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1-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</a:t>
            </a:r>
            <a:endParaRPr lang="nl-NL" altLang="nl-NL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latin typeface="Courier New" pitchFamily="49" charset="0"/>
              </a:rPr>
              <a:t>G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1-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</a:t>
            </a:r>
            <a:endParaRPr lang="nl-NL" altLang="nl-NL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latin typeface="Courier New" pitchFamily="49" charset="0"/>
              </a:rPr>
              <a:t>T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1-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endParaRPr lang="nl-NL" altLang="nl-NL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nl-NL" altLang="nl-NL" sz="18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346" y="5288138"/>
            <a:ext cx="4950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nl-NL" dirty="0">
                <a:solidFill>
                  <a:srgbClr val="003300"/>
                </a:solidFill>
              </a:rPr>
              <a:t>Substitution probability </a:t>
            </a:r>
            <a:r>
              <a:rPr lang="en-US" altLang="nl-NL" i="1" dirty="0">
                <a:solidFill>
                  <a:srgbClr val="003300"/>
                </a:solidFill>
              </a:rPr>
              <a:t>per</a:t>
            </a:r>
            <a:r>
              <a:rPr lang="en-US" altLang="nl-NL" dirty="0">
                <a:solidFill>
                  <a:srgbClr val="003300"/>
                </a:solidFill>
              </a:rPr>
              <a:t> site </a:t>
            </a:r>
            <a:r>
              <a:rPr lang="en-US" altLang="nl-NL" i="1" dirty="0">
                <a:solidFill>
                  <a:srgbClr val="003300"/>
                </a:solidFill>
              </a:rPr>
              <a:t>per</a:t>
            </a:r>
            <a:r>
              <a:rPr lang="en-US" altLang="nl-NL" dirty="0">
                <a:solidFill>
                  <a:srgbClr val="003300"/>
                </a:solidFill>
              </a:rPr>
              <a:t> </a:t>
            </a:r>
            <a:r>
              <a:rPr lang="en-US" altLang="nl-NL" dirty="0" smtClean="0">
                <a:solidFill>
                  <a:srgbClr val="003300"/>
                </a:solidFill>
              </a:rPr>
              <a:t>generation </a:t>
            </a:r>
            <a:r>
              <a:rPr lang="en-US" altLang="nl-NL" dirty="0">
                <a:solidFill>
                  <a:srgbClr val="003300"/>
                </a:solidFill>
              </a:rPr>
              <a:t>is </a:t>
            </a:r>
            <a:r>
              <a:rPr lang="el-GR" altLang="nl-NL" b="1" dirty="0">
                <a:solidFill>
                  <a:srgbClr val="000099"/>
                </a:solidFill>
                <a:cs typeface="Arial" charset="0"/>
              </a:rPr>
              <a:t>α</a:t>
            </a:r>
            <a:endParaRPr lang="nl-NL" altLang="nl-NL" b="1" dirty="0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9792" y="701457"/>
            <a:ext cx="37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Building our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41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Powers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calculate the probability of a substitution being visible (not obscured by back substitutions) after </a:t>
            </a:r>
            <a:r>
              <a:rPr lang="en-GB" i="1" dirty="0" smtClean="0"/>
              <a:t>t </a:t>
            </a:r>
            <a:r>
              <a:rPr lang="en-GB" dirty="0" smtClean="0"/>
              <a:t>generations, we need to look at </a:t>
            </a:r>
            <a:r>
              <a:rPr lang="en-GB" dirty="0" err="1" smtClean="0"/>
              <a:t>M</a:t>
            </a:r>
            <a:r>
              <a:rPr lang="en-GB" baseline="-25000" dirty="0" err="1" smtClean="0"/>
              <a:t>JC</a:t>
            </a:r>
            <a:r>
              <a:rPr lang="en-GB" baseline="30000" dirty="0" err="1" smtClean="0"/>
              <a:t>t</a:t>
            </a:r>
            <a:r>
              <a:rPr lang="en-GB" baseline="30000" dirty="0" smtClean="0"/>
              <a:t>  </a:t>
            </a:r>
            <a:endParaRPr lang="en-US" baseline="30000" dirty="0"/>
          </a:p>
          <a:p>
            <a:endParaRPr lang="en-GB" baseline="30000" dirty="0" smtClean="0"/>
          </a:p>
          <a:p>
            <a:r>
              <a:rPr lang="en-GB" dirty="0" smtClean="0"/>
              <a:t>If we have eigenvectors and eigenvalues of the matrix, we can get powers easily.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Matrix diagonalization: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</a:t>
            </a:r>
            <a:r>
              <a:rPr lang="en-GB" dirty="0" err="1" smtClean="0"/>
              <a:t>diagonalise</a:t>
            </a:r>
            <a:r>
              <a:rPr lang="en-GB" dirty="0" smtClean="0"/>
              <a:t> a square matrix we find an invertible matrix P and a diagonal matrix D such that A=PDP</a:t>
            </a:r>
            <a:r>
              <a:rPr lang="en-GB" baseline="30000" dirty="0" smtClean="0"/>
              <a:t>-1</a:t>
            </a:r>
          </a:p>
          <a:p>
            <a:endParaRPr lang="en-GB" baseline="30000" dirty="0"/>
          </a:p>
          <a:p>
            <a:r>
              <a:rPr lang="en-GB" dirty="0" smtClean="0"/>
              <a:t>P is made up from the eigenvectors of A</a:t>
            </a:r>
          </a:p>
          <a:p>
            <a:endParaRPr lang="en-GB" dirty="0"/>
          </a:p>
          <a:p>
            <a:r>
              <a:rPr lang="en-GB" dirty="0" smtClean="0"/>
              <a:t>D is made by putting the corresponding eigenvalues along the diagonal.</a:t>
            </a:r>
            <a:endParaRPr lang="en-GB" dirty="0"/>
          </a:p>
          <a:p>
            <a:pPr marL="0" indent="0">
              <a:buNone/>
            </a:pP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9796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</a:t>
            </a:r>
            <a:r>
              <a:rPr lang="en-GB" dirty="0" err="1" smtClean="0"/>
              <a:t>diagonalise</a:t>
            </a:r>
            <a:r>
              <a:rPr lang="en-GB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want to look at powers of a matrix</a:t>
                </a:r>
              </a:p>
              <a:p>
                <a:endParaRPr lang="en-GB" dirty="0"/>
              </a:p>
              <a:p>
                <a:r>
                  <a:rPr lang="en-GB" dirty="0" smtClean="0"/>
                  <a:t>A</a:t>
                </a:r>
                <a:r>
                  <a:rPr lang="en-GB" baseline="30000" dirty="0" smtClean="0"/>
                  <a:t>t</a:t>
                </a:r>
                <a:r>
                  <a:rPr lang="en-GB" dirty="0" smtClean="0"/>
                  <a:t> = (PDP</a:t>
                </a:r>
                <a:r>
                  <a:rPr lang="en-GB" baseline="30000" dirty="0" smtClean="0"/>
                  <a:t>-1</a:t>
                </a:r>
                <a:r>
                  <a:rPr lang="en-GB" dirty="0" smtClean="0"/>
                  <a:t>)</a:t>
                </a:r>
                <a:r>
                  <a:rPr lang="en-GB" baseline="30000" dirty="0" smtClean="0"/>
                  <a:t>t</a:t>
                </a:r>
                <a:r>
                  <a:rPr lang="en-GB" dirty="0" smtClean="0"/>
                  <a:t> = PD</a:t>
                </a:r>
                <a:r>
                  <a:rPr lang="en-GB" baseline="30000" dirty="0" smtClean="0"/>
                  <a:t>t</a:t>
                </a:r>
                <a:r>
                  <a:rPr lang="en-GB" dirty="0" smtClean="0"/>
                  <a:t>P</a:t>
                </a:r>
                <a:r>
                  <a:rPr lang="en-GB" baseline="30000" dirty="0" smtClean="0"/>
                  <a:t>-1</a:t>
                </a:r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endParaRPr lang="en-GB" baseline="30000" dirty="0" smtClean="0"/>
              </a:p>
              <a:p>
                <a:endParaRPr lang="en-GB" baseline="30000" dirty="0"/>
              </a:p>
              <a:p>
                <a:pPr marL="0" indent="0">
                  <a:buNone/>
                </a:pPr>
                <a:r>
                  <a:rPr lang="en-GB" dirty="0" smtClean="0"/>
                  <a:t>Where </a:t>
                </a:r>
                <a:r>
                  <a:rPr lang="el-GR" dirty="0" smtClean="0"/>
                  <a:t>λ</a:t>
                </a:r>
                <a:r>
                  <a:rPr lang="en-GB" dirty="0" smtClean="0"/>
                  <a:t> are the eigenvalues and v are the eigenvectors.</a:t>
                </a:r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0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Eigenvectors and eigenvalues of M</a:t>
            </a:r>
            <a:r>
              <a:rPr lang="en-GB" baseline="-25000" dirty="0" smtClean="0"/>
              <a:t>JC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Our matrix;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Has eigenvalues 1, and </a:t>
                </a:r>
                <a:r>
                  <a:rPr lang="nl-NL" altLang="nl-NL" dirty="0" smtClean="0">
                    <a:solidFill>
                      <a:schemeClr val="tx1"/>
                    </a:solidFill>
                    <a:cs typeface="Arial" charset="0"/>
                  </a:rPr>
                  <a:t>1 -</a:t>
                </a:r>
                <a:r>
                  <a:rPr lang="nl-NL" altLang="nl-NL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altLang="nl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nl-NL" altLang="nl-NL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4</m:t>
                        </m:r>
                      </m:num>
                      <m:den>
                        <m:r>
                          <a:rPr lang="nl-NL" altLang="nl-NL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l-GR" altLang="nl-NL" dirty="0">
                    <a:solidFill>
                      <a:schemeClr val="tx1"/>
                    </a:solidFill>
                    <a:cs typeface="Arial" charset="0"/>
                  </a:rPr>
                  <a:t>α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(repeated 3 times)</a:t>
                </a:r>
              </a:p>
              <a:p>
                <a:r>
                  <a:rPr lang="en-GB" dirty="0" smtClean="0"/>
                  <a:t>Corresponding eigenvectors; (1, </a:t>
                </a:r>
                <a:r>
                  <a:rPr lang="en-GB" dirty="0"/>
                  <a:t>1</a:t>
                </a:r>
                <a:r>
                  <a:rPr lang="en-GB" dirty="0" smtClean="0"/>
                  <a:t>, 1, </a:t>
                </a:r>
                <a:r>
                  <a:rPr lang="en-GB" dirty="0"/>
                  <a:t>1</a:t>
                </a:r>
                <a:r>
                  <a:rPr lang="en-GB" dirty="0" smtClean="0"/>
                  <a:t>), </a:t>
                </a:r>
              </a:p>
              <a:p>
                <a:pPr marL="0" indent="0">
                  <a:buNone/>
                </a:pPr>
                <a:r>
                  <a:rPr lang="en-GB" dirty="0" smtClean="0"/>
                  <a:t>(-1, -1, 1, </a:t>
                </a:r>
                <a:r>
                  <a:rPr lang="en-GB" dirty="0"/>
                  <a:t>1</a:t>
                </a:r>
                <a:r>
                  <a:rPr lang="en-GB" dirty="0" smtClean="0"/>
                  <a:t>), (1, -1, -1, </a:t>
                </a:r>
                <a:r>
                  <a:rPr lang="en-GB" dirty="0"/>
                  <a:t>1</a:t>
                </a:r>
                <a:r>
                  <a:rPr lang="en-GB" dirty="0" smtClean="0"/>
                  <a:t>) (1, -1, 1, -1)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707904" y="1772816"/>
            <a:ext cx="5256212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latin typeface="Courier New" pitchFamily="49" charset="0"/>
              </a:rPr>
              <a:t>	A	C	G	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latin typeface="Courier New" pitchFamily="49" charset="0"/>
              </a:rPr>
              <a:t>A	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</a:rPr>
              <a:t>1-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</a:t>
            </a:r>
            <a:endParaRPr lang="el-GR" altLang="nl-NL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latin typeface="Courier New" pitchFamily="49" charset="0"/>
              </a:rPr>
              <a:t>C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1-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</a:t>
            </a:r>
            <a:endParaRPr lang="nl-NL" altLang="nl-NL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latin typeface="Courier New" pitchFamily="49" charset="0"/>
              </a:rPr>
              <a:t>G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1-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</a:t>
            </a:r>
            <a:endParaRPr lang="nl-NL" altLang="nl-NL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latin typeface="Courier New" pitchFamily="49" charset="0"/>
              </a:rPr>
              <a:t>T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/3	1-</a:t>
            </a:r>
            <a:r>
              <a:rPr lang="el-GR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endParaRPr lang="nl-NL" altLang="nl-NL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nl-NL" altLang="nl-NL" sz="18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337" y="215681"/>
            <a:ext cx="8229600" cy="5809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v*v’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1008"/>
                <a:ext cx="4114800" cy="262515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Diagonal =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Off diagonal =</a:t>
                </a: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1008"/>
                <a:ext cx="4114800" cy="2625155"/>
              </a:xfrm>
              <a:blipFill>
                <a:blip r:embed="rId2"/>
                <a:stretch>
                  <a:fillRect l="-2519" t="-4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84784"/>
            <a:ext cx="3955318" cy="1728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653" y="1389185"/>
            <a:ext cx="4153593" cy="1728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5" y="3173195"/>
            <a:ext cx="4081585" cy="3566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4337" y="948478"/>
            <a:ext cx="3173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vectors are length 2, so dividing by 2 normalises them and allows us to do symmetric </a:t>
            </a:r>
            <a:r>
              <a:rPr lang="en-GB" dirty="0" err="1" smtClean="0"/>
              <a:t>diagonalisation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NL" smtClean="0"/>
              <a:t>Which representative of the species?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12875"/>
            <a:ext cx="8382000" cy="49101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nl-NL" sz="2000" b="1" smtClean="0"/>
              <a:t>Which human?</a:t>
            </a:r>
          </a:p>
          <a:p>
            <a:pPr eaLnBrk="1" hangingPunct="1">
              <a:buFontTx/>
              <a:buNone/>
            </a:pPr>
            <a:endParaRPr lang="en-US" altLang="nl-NL" sz="2000" smtClean="0"/>
          </a:p>
          <a:p>
            <a:pPr eaLnBrk="1" hangingPunct="1">
              <a:buFontTx/>
              <a:buNone/>
            </a:pPr>
            <a:r>
              <a:rPr lang="en-US" altLang="nl-NL" sz="2000" smtClean="0"/>
              <a:t>	Answer one:</a:t>
            </a:r>
          </a:p>
          <a:p>
            <a:pPr eaLnBrk="1" hangingPunct="1">
              <a:buFontTx/>
              <a:buNone/>
            </a:pPr>
            <a:endParaRPr lang="en-US" altLang="nl-NL" sz="2000" smtClean="0"/>
          </a:p>
          <a:p>
            <a:pPr eaLnBrk="1" hangingPunct="1">
              <a:buFontTx/>
              <a:buNone/>
            </a:pPr>
            <a:r>
              <a:rPr lang="en-US" altLang="nl-NL" sz="2000" smtClean="0"/>
              <a:t>	Answer two: it doesn’t matter</a:t>
            </a:r>
          </a:p>
          <a:p>
            <a:pPr eaLnBrk="1" hangingPunct="1">
              <a:buFontTx/>
              <a:buNone/>
            </a:pPr>
            <a:r>
              <a:rPr lang="en-US" altLang="nl-NL" sz="2000" smtClean="0"/>
              <a:t>	</a:t>
            </a:r>
          </a:p>
        </p:txBody>
      </p:sp>
      <p:pic>
        <p:nvPicPr>
          <p:cNvPr id="11273" name="Picture 9" descr="http://aun-tv.com/wp-content/uploads/2014/08/kimjungunUnifo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628775"/>
            <a:ext cx="1273175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AutoShape 11" descr="Image result for justin bieber pri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99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9900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1271" name="AutoShape 13" descr="Image result for justin bieber prison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99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9900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1641475"/>
            <a:ext cx="1230313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6" descr="Cavi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6" t="5859" r="19202" b="23558"/>
          <a:stretch>
            <a:fillRect/>
          </a:stretch>
        </p:blipFill>
        <p:spPr bwMode="auto">
          <a:xfrm>
            <a:off x="7664450" y="1641475"/>
            <a:ext cx="122872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19625" y="3573463"/>
            <a:ext cx="42386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99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9900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We are all far more similar to each other than we are to even our closest relatives</a:t>
            </a:r>
          </a:p>
        </p:txBody>
      </p:sp>
      <p:sp>
        <p:nvSpPr>
          <p:cNvPr id="11275" name="AutoShape 18" descr="Image result for bonobo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99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9900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pic>
        <p:nvPicPr>
          <p:cNvPr id="11283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4551363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21" descr="Image result for hundreds and thousand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3592513"/>
            <a:ext cx="2019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9400" y="4292600"/>
            <a:ext cx="21018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99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9900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These sprinkles may vary in size,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But compared to a beach ball they’re all the same.</a:t>
            </a:r>
          </a:p>
        </p:txBody>
      </p:sp>
      <p:pic>
        <p:nvPicPr>
          <p:cNvPr id="11287" name="Picture 23" descr="Image result for beach bal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5300663"/>
            <a:ext cx="2019300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47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4E0C10-4243-4E25-A429-98FFBA1A34CF}" type="slidenum">
              <a:rPr lang="en-US" altLang="nl-NL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nl-NL" sz="14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Rectangle 3"/>
              <p:cNvSpPr>
                <a:spLocks noChangeArrowheads="1"/>
              </p:cNvSpPr>
              <p:nvPr/>
            </p:nvSpPr>
            <p:spPr bwMode="auto">
              <a:xfrm>
                <a:off x="323850" y="1207535"/>
                <a:ext cx="8280400" cy="54255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NL" sz="2400" dirty="0" smtClean="0">
                    <a:solidFill>
                      <a:srgbClr val="003300"/>
                    </a:solidFill>
                  </a:rPr>
                  <a:t>To </a:t>
                </a:r>
                <a:r>
                  <a:rPr lang="en-US" altLang="nl-NL" sz="2400" dirty="0" err="1" smtClean="0">
                    <a:solidFill>
                      <a:srgbClr val="003300"/>
                    </a:solidFill>
                  </a:rPr>
                  <a:t>summarise</a:t>
                </a:r>
                <a:r>
                  <a:rPr lang="en-US" altLang="nl-NL" sz="2400" dirty="0" smtClean="0">
                    <a:solidFill>
                      <a:srgbClr val="003300"/>
                    </a:solidFill>
                  </a:rPr>
                  <a:t>; After </a:t>
                </a:r>
                <a:r>
                  <a:rPr lang="en-US" altLang="nl-NL" sz="2400" i="1" dirty="0">
                    <a:solidFill>
                      <a:srgbClr val="003300"/>
                    </a:solidFill>
                  </a:rPr>
                  <a:t>t</a:t>
                </a:r>
                <a:r>
                  <a:rPr lang="en-US" altLang="nl-NL" sz="2400" dirty="0">
                    <a:solidFill>
                      <a:srgbClr val="003300"/>
                    </a:solidFill>
                  </a:rPr>
                  <a:t> generations the substitution probability is:</a:t>
                </a:r>
                <a:endParaRPr lang="en-US" altLang="nl-NL" sz="2400" dirty="0">
                  <a:solidFill>
                    <a:srgbClr val="003300"/>
                  </a:solidFill>
                  <a:cs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l-GR" altLang="nl-NL" sz="2400" b="1" i="1" dirty="0">
                  <a:solidFill>
                    <a:srgbClr val="000099"/>
                  </a:solidFill>
                  <a:cs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nl-NL" altLang="nl-NL" sz="2400" i="1" dirty="0">
                    <a:cs typeface="Arial" charset="0"/>
                  </a:rPr>
                  <a:t>	</a:t>
                </a:r>
                <a:endParaRPr lang="en-GB" altLang="nl-NL" i="1" dirty="0" smtClean="0">
                  <a:cs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nl-NL" altLang="nl-NL" i="1" dirty="0">
                    <a:cs typeface="Arial" charset="0"/>
                  </a:rPr>
                  <a:t>		</a:t>
                </a:r>
                <a:r>
                  <a:rPr lang="nl-NL" altLang="nl-NL" i="1" dirty="0" err="1">
                    <a:cs typeface="Arial" charset="0"/>
                  </a:rPr>
                  <a:t>M</a:t>
                </a:r>
                <a:r>
                  <a:rPr lang="nl-NL" altLang="nl-NL" i="1" baseline="-25000" dirty="0" err="1">
                    <a:cs typeface="Arial" charset="0"/>
                  </a:rPr>
                  <a:t>JC</a:t>
                </a:r>
                <a:r>
                  <a:rPr lang="nl-NL" altLang="nl-NL" i="1" baseline="30000" dirty="0" err="1">
                    <a:cs typeface="Arial" charset="0"/>
                  </a:rPr>
                  <a:t>t</a:t>
                </a:r>
                <a:r>
                  <a:rPr lang="nl-NL" altLang="nl-NL" i="1" dirty="0">
                    <a:cs typeface="Arial" charset="0"/>
                  </a:rPr>
                  <a:t> =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i="1" dirty="0">
                  <a:cs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NL" sz="2400" dirty="0">
                  <a:solidFill>
                    <a:srgbClr val="003300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NL" sz="2400" dirty="0">
                    <a:solidFill>
                      <a:srgbClr val="003300"/>
                    </a:solidFill>
                  </a:rPr>
                  <a:t>where the substitution probability </a:t>
                </a:r>
                <a:r>
                  <a:rPr lang="en-US" altLang="nl-NL" sz="2400" i="1" dirty="0">
                    <a:solidFill>
                      <a:srgbClr val="003300"/>
                    </a:solidFill>
                  </a:rPr>
                  <a:t>s</a:t>
                </a:r>
                <a:r>
                  <a:rPr lang="en-US" altLang="nl-NL" sz="2400" dirty="0">
                    <a:solidFill>
                      <a:srgbClr val="003300"/>
                    </a:solidFill>
                  </a:rPr>
                  <a:t>(</a:t>
                </a:r>
                <a:r>
                  <a:rPr lang="en-US" altLang="nl-NL" sz="2400" i="1" dirty="0">
                    <a:solidFill>
                      <a:srgbClr val="003300"/>
                    </a:solidFill>
                  </a:rPr>
                  <a:t>t</a:t>
                </a:r>
                <a:r>
                  <a:rPr lang="en-US" altLang="nl-NL" sz="2400" dirty="0">
                    <a:solidFill>
                      <a:srgbClr val="003300"/>
                    </a:solidFill>
                  </a:rPr>
                  <a:t>) per site after </a:t>
                </a:r>
                <a:r>
                  <a:rPr lang="en-US" altLang="nl-NL" sz="2400" i="1" dirty="0">
                    <a:solidFill>
                      <a:srgbClr val="003300"/>
                    </a:solidFill>
                  </a:rPr>
                  <a:t>t </a:t>
                </a:r>
                <a:r>
                  <a:rPr lang="en-US" altLang="nl-NL" sz="2400" dirty="0">
                    <a:solidFill>
                      <a:srgbClr val="003300"/>
                    </a:solidFill>
                  </a:rPr>
                  <a:t>generations is:</a:t>
                </a:r>
                <a:endParaRPr lang="el-GR" altLang="nl-NL" sz="1600" b="1" i="1" dirty="0">
                  <a:solidFill>
                    <a:srgbClr val="000099"/>
                  </a:solidFill>
                  <a:cs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nl-NL" altLang="nl-NL" i="1" dirty="0">
                    <a:cs typeface="Arial" charset="0"/>
                  </a:rPr>
                  <a:t>		</a:t>
                </a:r>
                <a:r>
                  <a:rPr lang="nl-NL" altLang="nl-NL" i="1" dirty="0">
                    <a:solidFill>
                      <a:schemeClr val="accent2"/>
                    </a:solidFill>
                    <a:cs typeface="Arial" charset="0"/>
                  </a:rPr>
                  <a:t>s</a:t>
                </a:r>
                <a:r>
                  <a:rPr lang="nl-NL" altLang="nl-NL" dirty="0">
                    <a:solidFill>
                      <a:schemeClr val="accent2"/>
                    </a:solidFill>
                    <a:cs typeface="Arial" charset="0"/>
                  </a:rPr>
                  <a:t>(</a:t>
                </a:r>
                <a:r>
                  <a:rPr lang="nl-NL" altLang="nl-NL" i="1" dirty="0">
                    <a:solidFill>
                      <a:schemeClr val="accent2"/>
                    </a:solidFill>
                    <a:cs typeface="Arial" charset="0"/>
                  </a:rPr>
                  <a:t>t</a:t>
                </a:r>
                <a:r>
                  <a:rPr lang="nl-NL" altLang="nl-NL" dirty="0">
                    <a:solidFill>
                      <a:schemeClr val="accent2"/>
                    </a:solidFill>
                    <a:cs typeface="Arial" charset="0"/>
                  </a:rPr>
                  <a:t>)</a:t>
                </a:r>
                <a:r>
                  <a:rPr lang="nl-NL" altLang="nl-NL" i="1" dirty="0">
                    <a:solidFill>
                      <a:schemeClr val="accent2"/>
                    </a:solidFill>
                    <a:cs typeface="Arial" charset="0"/>
                  </a:rPr>
                  <a:t> = </a:t>
                </a:r>
                <a:r>
                  <a:rPr lang="nl-NL" altLang="nl-NL" dirty="0">
                    <a:solidFill>
                      <a:schemeClr val="accent2"/>
                    </a:solidFill>
                    <a:cs typeface="Arial" charset="0"/>
                  </a:rPr>
                  <a:t>¼ - ¼</a:t>
                </a:r>
                <a:r>
                  <a:rPr lang="nl-NL" altLang="nl-NL" i="1" dirty="0">
                    <a:solidFill>
                      <a:schemeClr val="accent2"/>
                    </a:solidFill>
                    <a:cs typeface="Arial" charset="0"/>
                  </a:rPr>
                  <a:t> </a:t>
                </a:r>
                <a:r>
                  <a:rPr lang="nl-NL" altLang="nl-NL" dirty="0">
                    <a:solidFill>
                      <a:schemeClr val="accent2"/>
                    </a:solidFill>
                    <a:cs typeface="Arial" charset="0"/>
                  </a:rPr>
                  <a:t>(1 -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altLang="nl-NL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nl-NL" altLang="nl-NL" b="0" i="1" smtClean="0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4</m:t>
                        </m:r>
                      </m:num>
                      <m:den>
                        <m:r>
                          <a:rPr lang="nl-NL" altLang="nl-NL" b="0" i="1" smtClean="0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l-GR" altLang="nl-NL" dirty="0" smtClean="0">
                    <a:solidFill>
                      <a:schemeClr val="accent2"/>
                    </a:solidFill>
                    <a:cs typeface="Arial" charset="0"/>
                  </a:rPr>
                  <a:t>α</a:t>
                </a:r>
                <a:r>
                  <a:rPr lang="nl-NL" altLang="nl-NL" baseline="30000" dirty="0" smtClean="0">
                    <a:solidFill>
                      <a:schemeClr val="accent2"/>
                    </a:solidFill>
                    <a:cs typeface="Arial" charset="0"/>
                  </a:rPr>
                  <a:t>)</a:t>
                </a:r>
                <a:r>
                  <a:rPr lang="nl-NL" altLang="nl-NL" sz="4000" i="1" baseline="30000" dirty="0" smtClean="0">
                    <a:solidFill>
                      <a:schemeClr val="accent2"/>
                    </a:solidFill>
                    <a:cs typeface="Arial" charset="0"/>
                  </a:rPr>
                  <a:t>t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nl-NL" altLang="nl-NL" sz="2400" dirty="0" err="1">
                    <a:solidFill>
                      <a:srgbClr val="003300"/>
                    </a:solidFill>
                  </a:rPr>
                  <a:t>And</a:t>
                </a:r>
                <a:r>
                  <a:rPr lang="nl-NL" altLang="nl-NL" sz="2400" dirty="0">
                    <a:solidFill>
                      <a:srgbClr val="003300"/>
                    </a:solidFill>
                  </a:rPr>
                  <a:t> 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nl-NL" altLang="nl-NL" sz="4000" i="1" baseline="30000" dirty="0">
                    <a:solidFill>
                      <a:schemeClr val="accent2"/>
                    </a:solidFill>
                    <a:cs typeface="Arial" charset="0"/>
                  </a:rPr>
                  <a:t>	</a:t>
                </a:r>
                <a:r>
                  <a:rPr lang="nl-NL" altLang="nl-NL" sz="4000" i="1" baseline="30000" dirty="0" smtClean="0">
                    <a:solidFill>
                      <a:schemeClr val="accent2"/>
                    </a:solidFill>
                    <a:cs typeface="Arial" charset="0"/>
                  </a:rPr>
                  <a:t>	</a:t>
                </a:r>
                <a:r>
                  <a:rPr lang="nl-NL" altLang="nl-NL" i="1" dirty="0">
                    <a:solidFill>
                      <a:schemeClr val="accent2"/>
                    </a:solidFill>
                    <a:cs typeface="Arial" charset="0"/>
                  </a:rPr>
                  <a:t>r(t) = ¼ </a:t>
                </a:r>
                <a:r>
                  <a:rPr lang="nl-NL" altLang="nl-NL" i="1" dirty="0" smtClean="0">
                    <a:solidFill>
                      <a:schemeClr val="accent2"/>
                    </a:solidFill>
                    <a:cs typeface="Arial" charset="0"/>
                  </a:rPr>
                  <a:t>+¾(1 </a:t>
                </a:r>
                <a:r>
                  <a:rPr lang="nl-NL" altLang="nl-NL" i="1" dirty="0">
                    <a:solidFill>
                      <a:schemeClr val="accent2"/>
                    </a:solidFill>
                    <a:cs typeface="Arial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altLang="nl-NL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nl-NL" altLang="nl-NL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4</m:t>
                        </m:r>
                      </m:num>
                      <m:den>
                        <m:r>
                          <a:rPr lang="nl-NL" altLang="nl-NL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l-GR" altLang="nl-NL" i="1" dirty="0">
                    <a:solidFill>
                      <a:schemeClr val="accent2"/>
                    </a:solidFill>
                    <a:cs typeface="Arial" charset="0"/>
                  </a:rPr>
                  <a:t>α</a:t>
                </a:r>
                <a:r>
                  <a:rPr lang="nl-NL" altLang="nl-NL" i="1" dirty="0" smtClean="0">
                    <a:solidFill>
                      <a:schemeClr val="accent2"/>
                    </a:solidFill>
                    <a:cs typeface="Arial" charset="0"/>
                  </a:rPr>
                  <a:t>)</a:t>
                </a:r>
                <a:r>
                  <a:rPr lang="nl-NL" altLang="nl-NL" i="1" baseline="30000" dirty="0" smtClean="0">
                    <a:solidFill>
                      <a:schemeClr val="accent2"/>
                    </a:solidFill>
                    <a:cs typeface="Arial" charset="0"/>
                  </a:rPr>
                  <a:t>t</a:t>
                </a:r>
                <a:endParaRPr lang="nl-NL" altLang="nl-NL" i="1" dirty="0">
                  <a:solidFill>
                    <a:schemeClr val="accent2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4813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1207535"/>
                <a:ext cx="8280400" cy="5425588"/>
              </a:xfrm>
              <a:prstGeom prst="rect">
                <a:avLst/>
              </a:prstGeom>
              <a:blipFill>
                <a:blip r:embed="rId3"/>
                <a:stretch>
                  <a:fillRect l="-1105" t="-337" b="-10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3419872" y="1916832"/>
            <a:ext cx="38877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</a:rPr>
              <a:t>r(t)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s(t)	 s(t)	 s(t)</a:t>
            </a:r>
            <a:endParaRPr lang="el-GR" altLang="nl-NL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</a:rPr>
              <a:t>s(t)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r(t)	 s(t)	 s(t)</a:t>
            </a:r>
            <a:endParaRPr lang="el-GR" altLang="nl-NL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</a:rPr>
              <a:t>s(t)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s(t)	 r(t)	 s(t)</a:t>
            </a:r>
            <a:endParaRPr lang="el-GR" altLang="nl-NL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</a:rPr>
              <a:t>s(t)</a:t>
            </a:r>
            <a:r>
              <a:rPr lang="nl-NL" altLang="nl-NL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s(t)	 s(t)	 r(t)</a:t>
            </a:r>
            <a:endParaRPr lang="nl-NL" altLang="nl-NL" sz="18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365EC4-A139-4D44-A0EE-CBA6880B158D}" type="slidenum">
              <a:rPr lang="en-US" altLang="nl-NL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nl-NL" sz="14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Rectangle 3"/>
              <p:cNvSpPr>
                <a:spLocks noChangeArrowheads="1"/>
              </p:cNvSpPr>
              <p:nvPr/>
            </p:nvSpPr>
            <p:spPr bwMode="auto">
              <a:xfrm>
                <a:off x="611188" y="1110701"/>
                <a:ext cx="8280400" cy="54255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NL" sz="2400" dirty="0">
                    <a:solidFill>
                      <a:srgbClr val="003300"/>
                    </a:solidFill>
                  </a:rPr>
                  <a:t>Substitution probability </a:t>
                </a:r>
                <a:r>
                  <a:rPr lang="en-US" altLang="nl-NL" sz="2400" i="1" dirty="0">
                    <a:solidFill>
                      <a:srgbClr val="003300"/>
                    </a:solidFill>
                  </a:rPr>
                  <a:t>s</a:t>
                </a:r>
                <a:r>
                  <a:rPr lang="en-US" altLang="nl-NL" sz="2400" dirty="0">
                    <a:solidFill>
                      <a:srgbClr val="003300"/>
                    </a:solidFill>
                  </a:rPr>
                  <a:t>(</a:t>
                </a:r>
                <a:r>
                  <a:rPr lang="en-US" altLang="nl-NL" sz="2400" i="1" dirty="0">
                    <a:solidFill>
                      <a:srgbClr val="003300"/>
                    </a:solidFill>
                  </a:rPr>
                  <a:t>t</a:t>
                </a:r>
                <a:r>
                  <a:rPr lang="en-US" altLang="nl-NL" sz="2400" dirty="0">
                    <a:solidFill>
                      <a:srgbClr val="003300"/>
                    </a:solidFill>
                  </a:rPr>
                  <a:t>) per site after </a:t>
                </a:r>
                <a:r>
                  <a:rPr lang="en-US" altLang="nl-NL" sz="2400" i="1" dirty="0">
                    <a:solidFill>
                      <a:srgbClr val="003300"/>
                    </a:solidFill>
                  </a:rPr>
                  <a:t>t </a:t>
                </a:r>
                <a:r>
                  <a:rPr lang="en-US" altLang="nl-NL" sz="2400" dirty="0">
                    <a:solidFill>
                      <a:srgbClr val="003300"/>
                    </a:solidFill>
                  </a:rPr>
                  <a:t>generations: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l-GR" altLang="nl-NL" sz="1600" b="1" i="1" dirty="0">
                  <a:solidFill>
                    <a:srgbClr val="000099"/>
                  </a:solidFill>
                  <a:cs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nl-NL" altLang="nl-NL" i="1" dirty="0">
                    <a:cs typeface="Arial" charset="0"/>
                  </a:rPr>
                  <a:t>		</a:t>
                </a:r>
                <a:r>
                  <a:rPr lang="nl-NL" altLang="nl-NL" i="1" dirty="0">
                    <a:solidFill>
                      <a:schemeClr val="accent2"/>
                    </a:solidFill>
                    <a:cs typeface="Arial" charset="0"/>
                  </a:rPr>
                  <a:t>s</a:t>
                </a:r>
                <a:r>
                  <a:rPr lang="nl-NL" altLang="nl-NL" dirty="0">
                    <a:solidFill>
                      <a:schemeClr val="accent2"/>
                    </a:solidFill>
                    <a:cs typeface="Arial" charset="0"/>
                  </a:rPr>
                  <a:t>(</a:t>
                </a:r>
                <a:r>
                  <a:rPr lang="nl-NL" altLang="nl-NL" i="1" dirty="0">
                    <a:solidFill>
                      <a:schemeClr val="accent2"/>
                    </a:solidFill>
                    <a:cs typeface="Arial" charset="0"/>
                  </a:rPr>
                  <a:t>t</a:t>
                </a:r>
                <a:r>
                  <a:rPr lang="nl-NL" altLang="nl-NL" dirty="0">
                    <a:solidFill>
                      <a:schemeClr val="accent2"/>
                    </a:solidFill>
                    <a:cs typeface="Arial" charset="0"/>
                  </a:rPr>
                  <a:t>)</a:t>
                </a:r>
                <a:r>
                  <a:rPr lang="nl-NL" altLang="nl-NL" i="1" dirty="0">
                    <a:solidFill>
                      <a:schemeClr val="accent2"/>
                    </a:solidFill>
                    <a:cs typeface="Arial" charset="0"/>
                  </a:rPr>
                  <a:t> = </a:t>
                </a:r>
                <a:r>
                  <a:rPr lang="nl-NL" altLang="nl-NL" dirty="0">
                    <a:solidFill>
                      <a:schemeClr val="accent2"/>
                    </a:solidFill>
                    <a:cs typeface="Arial" charset="0"/>
                  </a:rPr>
                  <a:t>¼ - ¼</a:t>
                </a:r>
                <a:r>
                  <a:rPr lang="nl-NL" altLang="nl-NL" i="1" dirty="0">
                    <a:solidFill>
                      <a:schemeClr val="accent2"/>
                    </a:solidFill>
                    <a:cs typeface="Arial" charset="0"/>
                  </a:rPr>
                  <a:t> </a:t>
                </a:r>
                <a:r>
                  <a:rPr lang="nl-NL" altLang="nl-NL" dirty="0">
                    <a:solidFill>
                      <a:schemeClr val="accent2"/>
                    </a:solidFill>
                    <a:cs typeface="Arial" charset="0"/>
                  </a:rPr>
                  <a:t>(1 </a:t>
                </a:r>
                <a:r>
                  <a:rPr lang="nl-NL" altLang="nl-NL" dirty="0" smtClean="0">
                    <a:solidFill>
                      <a:schemeClr val="accent2"/>
                    </a:solidFill>
                    <a:cs typeface="Arial" charset="0"/>
                  </a:rPr>
                  <a:t>-</a:t>
                </a:r>
                <a:r>
                  <a:rPr lang="nl-NL" altLang="nl-NL" dirty="0">
                    <a:solidFill>
                      <a:schemeClr val="accent2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altLang="nl-NL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nl-NL" altLang="nl-NL" i="1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4</m:t>
                        </m:r>
                      </m:num>
                      <m:den>
                        <m:r>
                          <a:rPr lang="nl-NL" altLang="nl-NL" i="1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l-GR" altLang="nl-NL" dirty="0">
                    <a:solidFill>
                      <a:schemeClr val="accent2"/>
                    </a:solidFill>
                    <a:cs typeface="Arial" charset="0"/>
                  </a:rPr>
                  <a:t>α</a:t>
                </a:r>
                <a:r>
                  <a:rPr lang="nl-NL" altLang="nl-NL" dirty="0" smtClean="0">
                    <a:solidFill>
                      <a:schemeClr val="accent2"/>
                    </a:solidFill>
                    <a:cs typeface="Arial" charset="0"/>
                  </a:rPr>
                  <a:t>)</a:t>
                </a:r>
                <a:r>
                  <a:rPr lang="nl-NL" altLang="nl-NL" sz="4400" i="1" baseline="30000" dirty="0">
                    <a:solidFill>
                      <a:schemeClr val="accent2"/>
                    </a:solidFill>
                    <a:cs typeface="Arial" charset="0"/>
                  </a:rPr>
                  <a:t>t</a:t>
                </a:r>
                <a:endParaRPr lang="en-US" altLang="nl-NL" sz="4400" dirty="0">
                  <a:solidFill>
                    <a:schemeClr val="accent2"/>
                  </a:solidFill>
                  <a:cs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NL" sz="2400" dirty="0">
                  <a:solidFill>
                    <a:srgbClr val="003300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NL" sz="2400" b="1" i="1" dirty="0">
                    <a:solidFill>
                      <a:srgbClr val="003300"/>
                    </a:solidFill>
                  </a:rPr>
                  <a:t>observed</a:t>
                </a:r>
                <a:r>
                  <a:rPr lang="en-US" altLang="nl-NL" sz="2400" dirty="0">
                    <a:solidFill>
                      <a:srgbClr val="003300"/>
                    </a:solidFill>
                  </a:rPr>
                  <a:t> genetic distance </a:t>
                </a:r>
                <a:r>
                  <a:rPr lang="en-US" altLang="nl-NL" sz="2400" i="1" dirty="0">
                    <a:solidFill>
                      <a:schemeClr val="accent2"/>
                    </a:solidFill>
                  </a:rPr>
                  <a:t>d</a:t>
                </a:r>
                <a:r>
                  <a:rPr lang="en-US" altLang="nl-NL" sz="2400" i="1" dirty="0">
                    <a:solidFill>
                      <a:srgbClr val="003300"/>
                    </a:solidFill>
                  </a:rPr>
                  <a:t> </a:t>
                </a:r>
                <a:r>
                  <a:rPr lang="en-US" altLang="nl-NL" sz="2400" dirty="0">
                    <a:solidFill>
                      <a:srgbClr val="003300"/>
                    </a:solidFill>
                  </a:rPr>
                  <a:t>after </a:t>
                </a:r>
                <a:r>
                  <a:rPr lang="en-US" altLang="nl-NL" sz="2400" i="1" dirty="0">
                    <a:solidFill>
                      <a:schemeClr val="accent2"/>
                    </a:solidFill>
                  </a:rPr>
                  <a:t>t </a:t>
                </a:r>
                <a:r>
                  <a:rPr lang="en-US" altLang="nl-NL" sz="2400" dirty="0">
                    <a:solidFill>
                      <a:srgbClr val="003300"/>
                    </a:solidFill>
                  </a:rPr>
                  <a:t> generations </a:t>
                </a:r>
                <a:r>
                  <a:rPr lang="en-US" altLang="nl-NL" sz="2400" dirty="0">
                    <a:solidFill>
                      <a:srgbClr val="003300"/>
                    </a:solidFill>
                    <a:cs typeface="Arial" charset="0"/>
                  </a:rPr>
                  <a:t>≈</a:t>
                </a:r>
                <a:r>
                  <a:rPr lang="en-US" altLang="nl-NL" sz="2400" dirty="0">
                    <a:solidFill>
                      <a:srgbClr val="003300"/>
                    </a:solidFill>
                  </a:rPr>
                  <a:t> </a:t>
                </a:r>
                <a:r>
                  <a:rPr lang="en-US" altLang="nl-NL" sz="2400" dirty="0" smtClean="0">
                    <a:solidFill>
                      <a:srgbClr val="003300"/>
                    </a:solidFill>
                  </a:rPr>
                  <a:t>3 * </a:t>
                </a:r>
                <a:r>
                  <a:rPr lang="en-US" altLang="nl-NL" sz="2400" i="1" dirty="0" smtClean="0">
                    <a:solidFill>
                      <a:schemeClr val="accent2"/>
                    </a:solidFill>
                  </a:rPr>
                  <a:t>s</a:t>
                </a:r>
                <a:r>
                  <a:rPr lang="en-US" altLang="nl-NL" sz="2400" dirty="0" smtClean="0">
                    <a:solidFill>
                      <a:schemeClr val="accent2"/>
                    </a:solidFill>
                  </a:rPr>
                  <a:t>(</a:t>
                </a:r>
                <a:r>
                  <a:rPr lang="en-US" altLang="nl-NL" sz="2400" i="1" dirty="0" smtClean="0">
                    <a:solidFill>
                      <a:schemeClr val="accent2"/>
                    </a:solidFill>
                  </a:rPr>
                  <a:t>t</a:t>
                </a:r>
                <a:r>
                  <a:rPr lang="en-US" altLang="nl-NL" sz="2400" dirty="0">
                    <a:solidFill>
                      <a:schemeClr val="accent2"/>
                    </a:solidFill>
                  </a:rPr>
                  <a:t>) </a:t>
                </a:r>
                <a:r>
                  <a:rPr lang="en-US" altLang="nl-NL" sz="2400" dirty="0"/>
                  <a:t>: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NL" sz="2000" dirty="0" smtClean="0"/>
                  <a:t>(NB. 3*s(t) as from each nucleotide there are 3 possible substitutions which would constitute a change)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nl-NL" altLang="nl-NL" i="1" dirty="0">
                    <a:cs typeface="Arial" charset="0"/>
                  </a:rPr>
                  <a:t>		</a:t>
                </a:r>
                <a:r>
                  <a:rPr lang="nl-NL" altLang="nl-NL" i="1" dirty="0" smtClean="0">
                    <a:solidFill>
                      <a:schemeClr val="accent2"/>
                    </a:solidFill>
                    <a:cs typeface="Arial" charset="0"/>
                  </a:rPr>
                  <a:t>s(t</a:t>
                </a:r>
                <a:r>
                  <a:rPr lang="nl-NL" altLang="nl-NL" i="1" dirty="0">
                    <a:solidFill>
                      <a:schemeClr val="accent2"/>
                    </a:solidFill>
                    <a:cs typeface="Arial" charset="0"/>
                  </a:rPr>
                  <a:t>) = </a:t>
                </a:r>
                <a:r>
                  <a:rPr lang="nl-NL" altLang="nl-NL" i="1" dirty="0" smtClean="0">
                    <a:solidFill>
                      <a:schemeClr val="accent2"/>
                    </a:solidFill>
                    <a:cs typeface="Arial" charset="0"/>
                  </a:rPr>
                  <a:t>d/3 </a:t>
                </a:r>
                <a:r>
                  <a:rPr lang="nl-NL" altLang="nl-NL" i="1" dirty="0">
                    <a:solidFill>
                      <a:schemeClr val="accent2"/>
                    </a:solidFill>
                    <a:cs typeface="Arial" charset="0"/>
                  </a:rPr>
                  <a:t>= </a:t>
                </a:r>
                <a:r>
                  <a:rPr lang="nl-NL" altLang="nl-NL" dirty="0">
                    <a:solidFill>
                      <a:schemeClr val="accent2"/>
                    </a:solidFill>
                    <a:cs typeface="Arial" charset="0"/>
                  </a:rPr>
                  <a:t>¼ - ¼</a:t>
                </a:r>
                <a:r>
                  <a:rPr lang="nl-NL" altLang="nl-NL" i="1" dirty="0">
                    <a:solidFill>
                      <a:schemeClr val="accent2"/>
                    </a:solidFill>
                    <a:cs typeface="Arial" charset="0"/>
                  </a:rPr>
                  <a:t> </a:t>
                </a:r>
                <a:r>
                  <a:rPr lang="nl-NL" altLang="nl-NL" dirty="0">
                    <a:solidFill>
                      <a:schemeClr val="accent2"/>
                    </a:solidFill>
                    <a:cs typeface="Arial" charset="0"/>
                  </a:rPr>
                  <a:t>(1 </a:t>
                </a:r>
                <a:r>
                  <a:rPr lang="nl-NL" altLang="nl-NL" dirty="0" smtClean="0">
                    <a:solidFill>
                      <a:schemeClr val="accent2"/>
                    </a:solidFill>
                    <a:cs typeface="Arial" charset="0"/>
                  </a:rPr>
                  <a:t>-</a:t>
                </a:r>
                <a:r>
                  <a:rPr lang="nl-NL" altLang="nl-NL" dirty="0">
                    <a:solidFill>
                      <a:schemeClr val="accent2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altLang="nl-NL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nl-NL" altLang="nl-NL" i="1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4</m:t>
                        </m:r>
                      </m:num>
                      <m:den>
                        <m:r>
                          <a:rPr lang="nl-NL" altLang="nl-NL" i="1">
                            <a:solidFill>
                              <a:schemeClr val="accent2"/>
                            </a:solidFill>
                            <a:latin typeface="Cambria Math"/>
                            <a:cs typeface="Arial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l-GR" altLang="nl-NL" dirty="0">
                    <a:solidFill>
                      <a:schemeClr val="accent2"/>
                    </a:solidFill>
                    <a:cs typeface="Arial" charset="0"/>
                  </a:rPr>
                  <a:t>α</a:t>
                </a:r>
                <a:r>
                  <a:rPr lang="nl-NL" altLang="nl-NL" dirty="0" smtClean="0">
                    <a:solidFill>
                      <a:schemeClr val="accent2"/>
                    </a:solidFill>
                    <a:cs typeface="Arial" charset="0"/>
                  </a:rPr>
                  <a:t>)</a:t>
                </a:r>
                <a:r>
                  <a:rPr lang="nl-NL" altLang="nl-NL" sz="4000" i="1" baseline="30000" dirty="0" smtClean="0">
                    <a:solidFill>
                      <a:schemeClr val="accent2"/>
                    </a:solidFill>
                    <a:cs typeface="Arial" charset="0"/>
                  </a:rPr>
                  <a:t>t</a:t>
                </a:r>
                <a:endParaRPr lang="en-US" altLang="nl-NL" sz="4000" dirty="0">
                  <a:solidFill>
                    <a:schemeClr val="accent2"/>
                  </a:solidFill>
                  <a:cs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NL" sz="2400" dirty="0">
                  <a:solidFill>
                    <a:srgbClr val="003300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NL" sz="2400" dirty="0">
                    <a:solidFill>
                      <a:srgbClr val="003300"/>
                    </a:solidFill>
                  </a:rPr>
                  <a:t>For small </a:t>
                </a:r>
                <a:r>
                  <a:rPr lang="el-GR" altLang="nl-NL" sz="2400" dirty="0">
                    <a:solidFill>
                      <a:srgbClr val="000099"/>
                    </a:solidFill>
                    <a:cs typeface="Arial" charset="0"/>
                  </a:rPr>
                  <a:t>α</a:t>
                </a:r>
                <a:r>
                  <a:rPr lang="en-US" altLang="nl-NL" sz="2400" dirty="0">
                    <a:solidFill>
                      <a:srgbClr val="003300"/>
                    </a:solidFill>
                  </a:rPr>
                  <a:t> (</a:t>
                </a:r>
                <a:r>
                  <a:rPr lang="en-US" altLang="nl-NL" sz="2400" dirty="0">
                    <a:solidFill>
                      <a:srgbClr val="003300"/>
                    </a:solidFill>
                    <a:latin typeface="Times New Roman" pitchFamily="18" charset="0"/>
                    <a:cs typeface="Times New Roman" pitchFamily="18" charset="0"/>
                  </a:rPr>
                  <a:t>ln(1+</a:t>
                </a:r>
                <a:r>
                  <a:rPr lang="el-GR" altLang="nl-NL" sz="2400" i="1" dirty="0">
                    <a:solidFill>
                      <a:srgbClr val="003300"/>
                    </a:solidFill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altLang="nl-NL" sz="2400" dirty="0">
                    <a:solidFill>
                      <a:srgbClr val="003300"/>
                    </a:solidFill>
                    <a:latin typeface="Times New Roman" pitchFamily="18" charset="0"/>
                    <a:cs typeface="Times New Roman" pitchFamily="18" charset="0"/>
                  </a:rPr>
                  <a:t>) ≈ </a:t>
                </a:r>
                <a:r>
                  <a:rPr lang="el-GR" altLang="nl-NL" sz="2400" i="1" dirty="0">
                    <a:solidFill>
                      <a:srgbClr val="003300"/>
                    </a:solidFill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altLang="nl-NL" sz="2400" dirty="0">
                    <a:solidFill>
                      <a:srgbClr val="003300"/>
                    </a:solidFill>
                  </a:rPr>
                  <a:t>)</a:t>
                </a:r>
                <a:r>
                  <a:rPr lang="en-US" altLang="nl-NL" sz="2400" dirty="0"/>
                  <a:t>: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NL" sz="24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nl-NL" altLang="nl-NL" i="1" dirty="0">
                    <a:cs typeface="Arial" charset="0"/>
                  </a:rPr>
                  <a:t>	</a:t>
                </a:r>
                <a:endParaRPr lang="en-US" altLang="nl-NL" sz="2400" dirty="0">
                  <a:solidFill>
                    <a:srgbClr val="003300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NL" sz="2400" dirty="0"/>
              </a:p>
            </p:txBody>
          </p:sp>
        </mc:Choice>
        <mc:Fallback xmlns="">
          <p:sp>
            <p:nvSpPr>
              <p:cNvPr id="4915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110701"/>
                <a:ext cx="8280400" cy="5425588"/>
              </a:xfrm>
              <a:prstGeom prst="rect">
                <a:avLst/>
              </a:prstGeom>
              <a:blipFill rotWithShape="1">
                <a:blip r:embed="rId4"/>
                <a:stretch>
                  <a:fillRect l="-1104" t="-2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158" name="Object 8"/>
          <p:cNvGraphicFramePr>
            <a:graphicFrameLocks noChangeAspect="1"/>
          </p:cNvGraphicFramePr>
          <p:nvPr/>
        </p:nvGraphicFramePr>
        <p:xfrm>
          <a:off x="2789238" y="5095875"/>
          <a:ext cx="35655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5" imgW="1155700" imgH="393700" progId="Equation.3">
                  <p:embed/>
                </p:oleObj>
              </mc:Choice>
              <mc:Fallback>
                <p:oleObj name="Equation" r:id="rId5" imgW="115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5095875"/>
                        <a:ext cx="3565525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4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EC9F2C-A7DE-44F7-BEEA-3943539C3E6D}" type="slidenum">
              <a:rPr lang="en-US" altLang="nl-NL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nl-NL" sz="1400" smtClean="0"/>
          </a:p>
        </p:txBody>
      </p:sp>
      <p:sp>
        <p:nvSpPr>
          <p:cNvPr id="50179" name="Rectangle 7"/>
          <p:cNvSpPr>
            <a:spLocks noChangeArrowheads="1"/>
          </p:cNvSpPr>
          <p:nvPr/>
        </p:nvSpPr>
        <p:spPr bwMode="auto">
          <a:xfrm>
            <a:off x="1979613" y="4221163"/>
            <a:ext cx="2952750" cy="719137"/>
          </a:xfrm>
          <a:prstGeom prst="rect">
            <a:avLst/>
          </a:prstGeom>
          <a:solidFill>
            <a:schemeClr val="bg1"/>
          </a:solidFill>
          <a:ln w="508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323850" y="1241425"/>
            <a:ext cx="82804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For small </a:t>
            </a:r>
            <a:r>
              <a:rPr lang="el-GR" altLang="nl-NL" sz="2400" dirty="0">
                <a:solidFill>
                  <a:srgbClr val="000099"/>
                </a:solidFill>
                <a:cs typeface="Arial" charset="0"/>
              </a:rPr>
              <a:t>α</a:t>
            </a:r>
            <a:r>
              <a:rPr lang="en-US" altLang="nl-NL" sz="2400" dirty="0">
                <a:solidFill>
                  <a:srgbClr val="003300"/>
                </a:solidFill>
              </a:rPr>
              <a:t> the </a:t>
            </a:r>
            <a:r>
              <a:rPr lang="en-US" altLang="nl-NL" sz="2400" dirty="0" smtClean="0">
                <a:solidFill>
                  <a:srgbClr val="003300"/>
                </a:solidFill>
              </a:rPr>
              <a:t>time (in generations) can be written as</a:t>
            </a:r>
            <a:r>
              <a:rPr lang="en-US" altLang="nl-NL" sz="2400" dirty="0" smtClean="0"/>
              <a:t>:</a:t>
            </a:r>
            <a:endParaRPr lang="en-US" altLang="nl-NL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i="1" dirty="0">
                <a:cs typeface="Arial" charset="0"/>
              </a:rPr>
              <a:t>	</a:t>
            </a:r>
            <a:endParaRPr lang="en-US" altLang="nl-NL" sz="2400" dirty="0">
              <a:solidFill>
                <a:srgbClr val="00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/>
              <a:t>The </a:t>
            </a:r>
            <a:r>
              <a:rPr lang="en-US" altLang="nl-NL" sz="2400" b="1" dirty="0"/>
              <a:t>actual</a:t>
            </a:r>
            <a:r>
              <a:rPr lang="en-US" altLang="nl-NL" sz="2400" dirty="0"/>
              <a:t> genetic distance is: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/>
              <a:t>		</a:t>
            </a:r>
            <a:r>
              <a:rPr lang="en-US" altLang="nl-NL" sz="2400" i="1" dirty="0"/>
              <a:t>K = </a:t>
            </a:r>
            <a:r>
              <a:rPr lang="el-GR" altLang="nl-NL" sz="2400" i="1" dirty="0">
                <a:cs typeface="Arial" charset="0"/>
              </a:rPr>
              <a:t>α</a:t>
            </a:r>
            <a:r>
              <a:rPr lang="nl-NL" altLang="nl-NL" sz="2400" i="1" dirty="0">
                <a:cs typeface="Arial" charset="0"/>
              </a:rPr>
              <a:t>t</a:t>
            </a:r>
            <a:r>
              <a:rPr lang="nl-NL" altLang="nl-NL" i="1" dirty="0">
                <a:cs typeface="Arial" charset="0"/>
              </a:rPr>
              <a:t>	</a:t>
            </a:r>
            <a:endParaRPr lang="en-US" altLang="nl-NL" sz="2400" dirty="0">
              <a:solidFill>
                <a:srgbClr val="00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/>
              <a:t>So: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/>
              <a:t>This is the </a:t>
            </a:r>
            <a:r>
              <a:rPr lang="en-US" altLang="nl-NL" sz="2400" b="1" dirty="0">
                <a:solidFill>
                  <a:srgbClr val="000099"/>
                </a:solidFill>
              </a:rPr>
              <a:t>Jukes-Cantor formula</a:t>
            </a:r>
            <a:r>
              <a:rPr lang="en-US" altLang="nl-NL" sz="2400" dirty="0"/>
              <a:t> : independent of </a:t>
            </a:r>
            <a:r>
              <a:rPr lang="el-GR" altLang="nl-NL" sz="2400" i="1" dirty="0">
                <a:cs typeface="Arial" charset="0"/>
              </a:rPr>
              <a:t>α</a:t>
            </a:r>
            <a:r>
              <a:rPr lang="nl-NL" altLang="nl-NL" sz="2400" dirty="0">
                <a:cs typeface="Arial" charset="0"/>
              </a:rPr>
              <a:t> </a:t>
            </a:r>
            <a:r>
              <a:rPr lang="en-US" altLang="nl-NL" sz="2400" dirty="0"/>
              <a:t>and </a:t>
            </a:r>
            <a:r>
              <a:rPr lang="en-US" altLang="nl-NL" sz="2400" i="1" dirty="0"/>
              <a:t>t</a:t>
            </a:r>
            <a:r>
              <a:rPr lang="en-US" altLang="nl-NL" sz="24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l-GR" altLang="nl-NL" sz="2400" dirty="0">
              <a:cs typeface="Arial" charset="0"/>
            </a:endParaRPr>
          </a:p>
        </p:txBody>
      </p:sp>
      <p:graphicFrame>
        <p:nvGraphicFramePr>
          <p:cNvPr id="50183" name="Object 5"/>
          <p:cNvGraphicFramePr>
            <a:graphicFrameLocks noChangeAspect="1"/>
          </p:cNvGraphicFramePr>
          <p:nvPr/>
        </p:nvGraphicFramePr>
        <p:xfrm>
          <a:off x="2195513" y="1773238"/>
          <a:ext cx="270033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4" imgW="1155700" imgH="393700" progId="Equation.3">
                  <p:embed/>
                </p:oleObj>
              </mc:Choice>
              <mc:Fallback>
                <p:oleObj name="Equation" r:id="rId4" imgW="115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73238"/>
                        <a:ext cx="2700337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6"/>
          <p:cNvGraphicFramePr>
            <a:graphicFrameLocks noChangeAspect="1"/>
          </p:cNvGraphicFramePr>
          <p:nvPr/>
        </p:nvGraphicFramePr>
        <p:xfrm>
          <a:off x="2195513" y="4292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6" imgW="1091726" imgH="228501" progId="Equation.3">
                  <p:embed/>
                </p:oleObj>
              </mc:Choice>
              <mc:Fallback>
                <p:oleObj name="Equation" r:id="rId6" imgW="109172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92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6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17842E-CAC0-4F3B-B0DF-7BA7530CEA13}" type="slidenum">
              <a:rPr lang="en-US" altLang="nl-NL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nl-NL" sz="1400" smtClean="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11188" y="1385888"/>
            <a:ext cx="82804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/>
              <a:t>The </a:t>
            </a:r>
            <a:r>
              <a:rPr lang="en-US" altLang="nl-NL" sz="2400" b="1" dirty="0">
                <a:solidFill>
                  <a:srgbClr val="000099"/>
                </a:solidFill>
              </a:rPr>
              <a:t>Jukes-Cantor formula</a:t>
            </a:r>
            <a:r>
              <a:rPr lang="en-US" altLang="nl-NL" sz="2400" dirty="0"/>
              <a:t>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/>
              <a:t>For </a:t>
            </a:r>
            <a:r>
              <a:rPr lang="en-US" altLang="nl-NL" sz="2400" b="1" dirty="0">
                <a:solidFill>
                  <a:srgbClr val="000099"/>
                </a:solidFill>
              </a:rPr>
              <a:t>small</a:t>
            </a:r>
            <a:r>
              <a:rPr lang="en-US" altLang="nl-NL" sz="2400" dirty="0"/>
              <a:t> </a:t>
            </a:r>
            <a:r>
              <a:rPr lang="en-US" altLang="nl-NL" sz="2400" i="1" dirty="0"/>
              <a:t>d</a:t>
            </a:r>
            <a:r>
              <a:rPr lang="en-US" altLang="nl-NL" sz="2400" dirty="0"/>
              <a:t> using ln(1+</a:t>
            </a:r>
            <a:r>
              <a:rPr lang="en-US" altLang="nl-NL" sz="2400" i="1" dirty="0"/>
              <a:t>x</a:t>
            </a:r>
            <a:r>
              <a:rPr lang="en-US" altLang="nl-NL" sz="2400" dirty="0"/>
              <a:t>) </a:t>
            </a:r>
            <a:r>
              <a:rPr lang="en-US" altLang="nl-NL" sz="2400" dirty="0">
                <a:cs typeface="Arial" charset="0"/>
              </a:rPr>
              <a:t>≈ </a:t>
            </a:r>
            <a:r>
              <a:rPr lang="en-US" altLang="nl-NL" sz="2400" i="1" dirty="0">
                <a:cs typeface="Arial" charset="0"/>
              </a:rPr>
              <a:t>x</a:t>
            </a:r>
            <a:r>
              <a:rPr lang="en-US" altLang="nl-NL" sz="2400" dirty="0">
                <a:cs typeface="Arial" charset="0"/>
              </a:rPr>
              <a:t> :  	</a:t>
            </a:r>
            <a:r>
              <a:rPr lang="en-US" altLang="nl-NL" i="1" dirty="0">
                <a:latin typeface="Times New Roman" pitchFamily="18" charset="0"/>
                <a:cs typeface="Arial" charset="0"/>
              </a:rPr>
              <a:t>K </a:t>
            </a:r>
            <a:r>
              <a:rPr lang="en-US" altLang="nl-NL" dirty="0">
                <a:latin typeface="Times New Roman" pitchFamily="18" charset="0"/>
                <a:cs typeface="Arial" charset="0"/>
              </a:rPr>
              <a:t>≈ -¾ * -4/3</a:t>
            </a:r>
            <a:r>
              <a:rPr lang="en-US" altLang="nl-NL" i="1" dirty="0">
                <a:latin typeface="Times New Roman" pitchFamily="18" charset="0"/>
                <a:cs typeface="Arial" charset="0"/>
              </a:rPr>
              <a:t>d</a:t>
            </a:r>
            <a:r>
              <a:rPr lang="en-US" altLang="nl-NL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nl-NL" i="1" dirty="0">
                <a:latin typeface="Times New Roman" pitchFamily="18" charset="0"/>
                <a:cs typeface="Arial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/>
              <a:t>So: </a:t>
            </a:r>
            <a:r>
              <a:rPr lang="en-US" altLang="nl-NL" sz="2400" i="1" dirty="0">
                <a:solidFill>
                  <a:srgbClr val="000099"/>
                </a:solidFill>
              </a:rPr>
              <a:t>actual distance </a:t>
            </a:r>
            <a:r>
              <a:rPr lang="en-US" altLang="nl-NL" sz="2400" i="1" dirty="0">
                <a:solidFill>
                  <a:srgbClr val="000099"/>
                </a:solidFill>
                <a:cs typeface="Arial" charset="0"/>
              </a:rPr>
              <a:t>≈ observed distance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i="1" dirty="0"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i="1" dirty="0"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/>
              <a:t>For </a:t>
            </a:r>
            <a:r>
              <a:rPr lang="en-US" altLang="nl-NL" sz="2400" b="1" dirty="0">
                <a:solidFill>
                  <a:srgbClr val="000099"/>
                </a:solidFill>
              </a:rPr>
              <a:t>saturation</a:t>
            </a:r>
            <a:r>
              <a:rPr lang="en-US" altLang="nl-NL" sz="2400" dirty="0"/>
              <a:t>: </a:t>
            </a:r>
            <a:r>
              <a:rPr lang="en-US" altLang="nl-NL" sz="2400" i="1" dirty="0"/>
              <a:t>d</a:t>
            </a:r>
            <a:r>
              <a:rPr lang="en-US" altLang="nl-NL" sz="2400" dirty="0"/>
              <a:t> </a:t>
            </a:r>
            <a:r>
              <a:rPr lang="en-US" altLang="nl-NL" sz="2400" dirty="0">
                <a:cs typeface="Arial" charset="0"/>
              </a:rPr>
              <a:t>↑ ¾ :  		</a:t>
            </a:r>
            <a:r>
              <a:rPr lang="en-US" altLang="nl-NL" i="1" dirty="0">
                <a:latin typeface="Times New Roman" pitchFamily="18" charset="0"/>
                <a:cs typeface="Arial" charset="0"/>
              </a:rPr>
              <a:t>K </a:t>
            </a:r>
            <a:r>
              <a:rPr lang="en-US" altLang="nl-NL" dirty="0">
                <a:cs typeface="Arial" charset="0"/>
              </a:rPr>
              <a:t>→∞</a:t>
            </a:r>
            <a:endParaRPr lang="en-US" altLang="nl-NL" dirty="0">
              <a:latin typeface="Times New Roman" pitchFamily="18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/>
              <a:t>So: </a:t>
            </a:r>
            <a:r>
              <a:rPr lang="en-US" altLang="nl-NL" sz="2400" dirty="0">
                <a:solidFill>
                  <a:srgbClr val="000099"/>
                </a:solidFill>
              </a:rPr>
              <a:t>if </a:t>
            </a:r>
            <a:r>
              <a:rPr lang="en-US" altLang="nl-NL" sz="2400" i="1" dirty="0">
                <a:solidFill>
                  <a:srgbClr val="000099"/>
                </a:solidFill>
                <a:cs typeface="Arial" charset="0"/>
              </a:rPr>
              <a:t>observed distance</a:t>
            </a:r>
            <a:r>
              <a:rPr lang="en-US" altLang="nl-NL" sz="2400" dirty="0">
                <a:solidFill>
                  <a:srgbClr val="000099"/>
                </a:solidFill>
              </a:rPr>
              <a:t> corresponds to random sequence-distance then the </a:t>
            </a:r>
            <a:r>
              <a:rPr lang="en-US" altLang="nl-NL" sz="2400" i="1" dirty="0">
                <a:solidFill>
                  <a:srgbClr val="000099"/>
                </a:solidFill>
              </a:rPr>
              <a:t>actual distance </a:t>
            </a:r>
            <a:r>
              <a:rPr lang="en-US" altLang="nl-NL" sz="2400" dirty="0">
                <a:solidFill>
                  <a:srgbClr val="000099"/>
                </a:solidFill>
                <a:cs typeface="Arial" charset="0"/>
              </a:rPr>
              <a:t>becomes indeterminate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>
              <a:solidFill>
                <a:srgbClr val="000099"/>
              </a:solidFill>
              <a:cs typeface="Arial" charset="0"/>
            </a:endParaRP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4932363" y="1484313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4" imgW="1091726" imgH="228501" progId="Equation.3">
                  <p:embed/>
                </p:oleObj>
              </mc:Choice>
              <mc:Fallback>
                <p:oleObj name="Equation" r:id="rId4" imgW="109172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484313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787900" y="1412875"/>
            <a:ext cx="2952750" cy="719138"/>
          </a:xfrm>
          <a:prstGeom prst="rect">
            <a:avLst/>
          </a:prstGeom>
          <a:noFill/>
          <a:ln w="508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</p:spTree>
    <p:extLst>
      <p:ext uri="{BB962C8B-B14F-4D97-AF65-F5344CB8AC3E}">
        <p14:creationId xmlns:p14="http://schemas.microsoft.com/office/powerpoint/2010/main" val="414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AA8DB3-7D49-4686-9055-C49613C0CBCE}" type="slidenum">
              <a:rPr lang="en-US" altLang="nl-NL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nl-NL" sz="1400" smtClean="0"/>
          </a:p>
        </p:txBody>
      </p:sp>
      <p:pic>
        <p:nvPicPr>
          <p:cNvPr id="52227" name="Picture 10" descr="Fig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7958303" cy="596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539552" y="1074682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b="1" dirty="0">
                <a:solidFill>
                  <a:srgbClr val="000099"/>
                </a:solidFill>
              </a:rPr>
              <a:t>Jukes-Cantor</a:t>
            </a:r>
            <a:endParaRPr lang="en-US" altLang="nl-NL" sz="2400" dirty="0">
              <a:solidFill>
                <a:srgbClr val="00009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10" descr="jukescantor_demo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885112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5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D9AB5C-3080-42B9-9133-B741D833C655}" type="slidenum">
              <a:rPr lang="en-US" altLang="nl-NL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nl-NL" sz="14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4762" y="1916242"/>
            <a:ext cx="8640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 dirty="0" smtClean="0">
                <a:solidFill>
                  <a:srgbClr val="003300"/>
                </a:solidFill>
              </a:rPr>
              <a:t>Substitutions in </a:t>
            </a:r>
            <a:r>
              <a:rPr lang="en-US" altLang="nl-NL" sz="2800" dirty="0">
                <a:solidFill>
                  <a:srgbClr val="003300"/>
                </a:solidFill>
              </a:rPr>
              <a:t>mitochondrial DNA for two humans </a:t>
            </a:r>
          </a:p>
        </p:txBody>
      </p:sp>
      <p:pic>
        <p:nvPicPr>
          <p:cNvPr id="235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47111"/>
            <a:ext cx="5203825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5696" y="1002900"/>
            <a:ext cx="624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Test the model with real data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121721" y="5802176"/>
            <a:ext cx="366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Does this fit our model assumptions?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Hypothesise</a:t>
            </a:r>
            <a:r>
              <a:rPr lang="nl-NL" dirty="0" smtClean="0"/>
              <a:t> </a:t>
            </a: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model </a:t>
            </a:r>
            <a:r>
              <a:rPr lang="nl-NL" dirty="0" err="1" smtClean="0"/>
              <a:t>fails</a:t>
            </a:r>
            <a:endParaRPr lang="en-GB" dirty="0"/>
          </a:p>
        </p:txBody>
      </p:sp>
      <p:pic>
        <p:nvPicPr>
          <p:cNvPr id="4" name="Picture 4" descr="Dna_pairing_a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5976664" cy="512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4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23B2DF-7361-4DBA-B97D-B679A74DD271}" type="slidenum">
              <a:rPr lang="en-US" altLang="nl-NL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nl-NL" sz="1400" smtClean="0"/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0" y="981075"/>
          <a:ext cx="9144000" cy="526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Bitmapafbeelding" r:id="rId4" imgW="8980952" imgH="5172797" progId="Paint.Picture">
                  <p:embed/>
                </p:oleObj>
              </mc:Choice>
              <mc:Fallback>
                <p:oleObj name="Bitmapafbeelding" r:id="rId4" imgW="8980952" imgH="517279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1075"/>
                        <a:ext cx="9144000" cy="526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79388" y="1125538"/>
            <a:ext cx="6408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b="1">
                <a:solidFill>
                  <a:srgbClr val="003300"/>
                </a:solidFill>
              </a:rPr>
              <a:t>Transitions – Transversions </a:t>
            </a:r>
          </a:p>
        </p:txBody>
      </p:sp>
      <p:sp>
        <p:nvSpPr>
          <p:cNvPr id="22535" name="Rectangle 1"/>
          <p:cNvSpPr>
            <a:spLocks noChangeArrowheads="1"/>
          </p:cNvSpPr>
          <p:nvPr/>
        </p:nvSpPr>
        <p:spPr bwMode="auto">
          <a:xfrm>
            <a:off x="34925" y="5516563"/>
            <a:ext cx="84059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Transitions more likely than </a:t>
            </a:r>
            <a:r>
              <a:rPr lang="en-US" altLang="nl-NL" sz="2400" dirty="0" err="1">
                <a:solidFill>
                  <a:srgbClr val="003300"/>
                </a:solidFill>
              </a:rPr>
              <a:t>transversions</a:t>
            </a:r>
            <a:endParaRPr lang="en-US" altLang="nl-NL" sz="2400" dirty="0">
              <a:solidFill>
                <a:srgbClr val="00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Transitions less harmful (</a:t>
            </a:r>
            <a:r>
              <a:rPr lang="en-US" altLang="nl-NL" sz="2400" dirty="0" smtClean="0">
                <a:solidFill>
                  <a:srgbClr val="003300"/>
                </a:solidFill>
              </a:rPr>
              <a:t>more to be </a:t>
            </a:r>
            <a:r>
              <a:rPr lang="en-US" altLang="nl-NL" sz="2400" dirty="0">
                <a:solidFill>
                  <a:srgbClr val="003300"/>
                </a:solidFill>
              </a:rPr>
              <a:t>likely same </a:t>
            </a:r>
            <a:r>
              <a:rPr lang="en-US" altLang="nl-NL" sz="2400" dirty="0" smtClean="0">
                <a:solidFill>
                  <a:srgbClr val="003300"/>
                </a:solidFill>
              </a:rPr>
              <a:t>Amino Acid)</a:t>
            </a:r>
            <a:endParaRPr lang="en-US" altLang="nl-NL" sz="24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Plan a more complex model</a:t>
            </a:r>
            <a:endParaRPr lang="en-GB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57200" y="2339687"/>
            <a:ext cx="8229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 smtClean="0">
                <a:solidFill>
                  <a:srgbClr val="003300"/>
                </a:solidFill>
              </a:rPr>
              <a:t>Include </a:t>
            </a:r>
            <a:r>
              <a:rPr lang="en-US" altLang="nl-NL" sz="2400" dirty="0">
                <a:solidFill>
                  <a:srgbClr val="003300"/>
                </a:solidFill>
              </a:rPr>
              <a:t>substitution bias in correction factor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>
              <a:solidFill>
                <a:srgbClr val="00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b="1" dirty="0">
                <a:solidFill>
                  <a:srgbClr val="003300"/>
                </a:solidFill>
              </a:rPr>
              <a:t>Transition</a:t>
            </a:r>
            <a:r>
              <a:rPr lang="en-US" altLang="nl-NL" sz="2400" dirty="0">
                <a:solidFill>
                  <a:srgbClr val="003300"/>
                </a:solidFill>
              </a:rPr>
              <a:t> probability (G</a:t>
            </a:r>
            <a:r>
              <a:rPr lang="en-US" altLang="nl-NL" sz="2400" dirty="0">
                <a:solidFill>
                  <a:srgbClr val="003300"/>
                </a:solidFill>
                <a:cs typeface="Arial" charset="0"/>
              </a:rPr>
              <a:t>↔</a:t>
            </a:r>
            <a:r>
              <a:rPr lang="en-US" altLang="nl-NL" sz="2400" dirty="0">
                <a:solidFill>
                  <a:srgbClr val="003300"/>
                </a:solidFill>
              </a:rPr>
              <a:t>A and T</a:t>
            </a:r>
            <a:r>
              <a:rPr lang="en-US" altLang="nl-NL" sz="2400" dirty="0">
                <a:solidFill>
                  <a:srgbClr val="003300"/>
                </a:solidFill>
                <a:cs typeface="Arial" charset="0"/>
              </a:rPr>
              <a:t>↔</a:t>
            </a:r>
            <a:r>
              <a:rPr lang="en-US" altLang="nl-NL" sz="2400" dirty="0">
                <a:solidFill>
                  <a:srgbClr val="003300"/>
                </a:solidFill>
              </a:rPr>
              <a:t>C) </a:t>
            </a:r>
            <a:r>
              <a:rPr lang="en-US" altLang="nl-NL" sz="2400" i="1" dirty="0">
                <a:solidFill>
                  <a:srgbClr val="003300"/>
                </a:solidFill>
              </a:rPr>
              <a:t>per</a:t>
            </a:r>
            <a:r>
              <a:rPr lang="en-US" altLang="nl-NL" sz="2400" dirty="0">
                <a:solidFill>
                  <a:srgbClr val="003300"/>
                </a:solidFill>
              </a:rPr>
              <a:t> site </a:t>
            </a:r>
            <a:r>
              <a:rPr lang="en-US" altLang="nl-NL" sz="2400" i="1" dirty="0">
                <a:solidFill>
                  <a:srgbClr val="003300"/>
                </a:solidFill>
              </a:rPr>
              <a:t>per</a:t>
            </a:r>
            <a:r>
              <a:rPr lang="en-US" altLang="nl-NL" sz="2400" dirty="0">
                <a:solidFill>
                  <a:srgbClr val="003300"/>
                </a:solidFill>
              </a:rPr>
              <a:t> second is </a:t>
            </a:r>
            <a:r>
              <a:rPr lang="el-GR" altLang="nl-NL" sz="2400" b="1" i="1" dirty="0">
                <a:solidFill>
                  <a:srgbClr val="000099"/>
                </a:solidFill>
                <a:cs typeface="Arial" charset="0"/>
              </a:rPr>
              <a:t>α</a:t>
            </a:r>
            <a:endParaRPr lang="nl-NL" altLang="nl-NL" sz="2400" b="1" i="1" dirty="0">
              <a:solidFill>
                <a:srgbClr val="000099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>
              <a:solidFill>
                <a:srgbClr val="00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b="1" dirty="0" err="1">
                <a:solidFill>
                  <a:srgbClr val="003300"/>
                </a:solidFill>
              </a:rPr>
              <a:t>Transversion</a:t>
            </a:r>
            <a:r>
              <a:rPr lang="en-US" altLang="nl-NL" sz="2400" dirty="0">
                <a:solidFill>
                  <a:srgbClr val="003300"/>
                </a:solidFill>
              </a:rPr>
              <a:t> probability (G</a:t>
            </a:r>
            <a:r>
              <a:rPr lang="en-US" altLang="nl-NL" sz="2400" dirty="0">
                <a:solidFill>
                  <a:srgbClr val="003300"/>
                </a:solidFill>
                <a:cs typeface="Arial" charset="0"/>
              </a:rPr>
              <a:t>↔</a:t>
            </a:r>
            <a:r>
              <a:rPr lang="en-US" altLang="nl-NL" sz="2400" dirty="0">
                <a:solidFill>
                  <a:srgbClr val="003300"/>
                </a:solidFill>
              </a:rPr>
              <a:t>T, G</a:t>
            </a:r>
            <a:r>
              <a:rPr lang="en-US" altLang="nl-NL" sz="2400" dirty="0">
                <a:solidFill>
                  <a:srgbClr val="003300"/>
                </a:solidFill>
                <a:cs typeface="Arial" charset="0"/>
              </a:rPr>
              <a:t>↔</a:t>
            </a:r>
            <a:r>
              <a:rPr lang="en-US" altLang="nl-NL" sz="2400" dirty="0">
                <a:solidFill>
                  <a:srgbClr val="003300"/>
                </a:solidFill>
              </a:rPr>
              <a:t>C, A</a:t>
            </a:r>
            <a:r>
              <a:rPr lang="en-US" altLang="nl-NL" sz="2400" dirty="0">
                <a:solidFill>
                  <a:srgbClr val="003300"/>
                </a:solidFill>
                <a:cs typeface="Arial" charset="0"/>
              </a:rPr>
              <a:t>↔</a:t>
            </a:r>
            <a:r>
              <a:rPr lang="en-US" altLang="nl-NL" sz="2400" dirty="0">
                <a:solidFill>
                  <a:srgbClr val="003300"/>
                </a:solidFill>
              </a:rPr>
              <a:t>T, and A</a:t>
            </a:r>
            <a:r>
              <a:rPr lang="en-US" altLang="nl-NL" sz="2400" dirty="0">
                <a:solidFill>
                  <a:srgbClr val="003300"/>
                </a:solidFill>
                <a:cs typeface="Arial" charset="0"/>
              </a:rPr>
              <a:t>↔</a:t>
            </a:r>
            <a:r>
              <a:rPr lang="en-US" altLang="nl-NL" sz="2400" dirty="0">
                <a:solidFill>
                  <a:srgbClr val="003300"/>
                </a:solidFill>
              </a:rPr>
              <a:t>C) </a:t>
            </a:r>
            <a:r>
              <a:rPr lang="en-US" altLang="nl-NL" sz="2400" i="1" dirty="0">
                <a:solidFill>
                  <a:srgbClr val="003300"/>
                </a:solidFill>
              </a:rPr>
              <a:t>per</a:t>
            </a:r>
            <a:r>
              <a:rPr lang="en-US" altLang="nl-NL" sz="2400" dirty="0">
                <a:solidFill>
                  <a:srgbClr val="003300"/>
                </a:solidFill>
              </a:rPr>
              <a:t> site </a:t>
            </a:r>
            <a:r>
              <a:rPr lang="en-US" altLang="nl-NL" sz="2400" i="1" dirty="0">
                <a:solidFill>
                  <a:srgbClr val="003300"/>
                </a:solidFill>
              </a:rPr>
              <a:t>per</a:t>
            </a:r>
            <a:r>
              <a:rPr lang="en-US" altLang="nl-NL" sz="2400" dirty="0">
                <a:solidFill>
                  <a:srgbClr val="003300"/>
                </a:solidFill>
              </a:rPr>
              <a:t> second is </a:t>
            </a:r>
            <a:r>
              <a:rPr lang="el-GR" altLang="nl-NL" sz="2400" b="1" i="1" dirty="0">
                <a:solidFill>
                  <a:srgbClr val="000099"/>
                </a:solidFill>
                <a:cs typeface="Arial" charset="0"/>
              </a:rPr>
              <a:t>β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How different are we?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took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random </a:t>
            </a:r>
            <a:r>
              <a:rPr lang="nl-NL" dirty="0" err="1" smtClean="0"/>
              <a:t>humans</a:t>
            </a:r>
            <a:r>
              <a:rPr lang="nl-NL" dirty="0" smtClean="0"/>
              <a:t>,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base pairs </a:t>
            </a:r>
            <a:r>
              <a:rPr lang="nl-NL" dirty="0" err="1" smtClean="0"/>
              <a:t>would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have </a:t>
            </a:r>
            <a:r>
              <a:rPr lang="nl-NL" dirty="0" err="1" smtClean="0"/>
              <a:t>to</a:t>
            </a:r>
            <a:r>
              <a:rPr lang="nl-NL" dirty="0" smtClean="0"/>
              <a:t> look at (on </a:t>
            </a:r>
            <a:r>
              <a:rPr lang="nl-NL" dirty="0" err="1" smtClean="0"/>
              <a:t>average</a:t>
            </a:r>
            <a:r>
              <a:rPr lang="nl-NL" dirty="0" smtClean="0"/>
              <a:t>) </a:t>
            </a:r>
            <a:r>
              <a:rPr lang="nl-NL" dirty="0" err="1" smtClean="0"/>
              <a:t>before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found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was different?</a:t>
            </a:r>
          </a:p>
          <a:p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EFCC5F-D107-4C2C-951A-51DAA9ABB66A}" type="slidenum">
              <a:rPr lang="en-US" altLang="nl-NL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nl-NL" sz="1400" smtClean="0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23528" y="1734344"/>
            <a:ext cx="82804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The one-step Markov process substitution matrix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now becomes:</a:t>
            </a:r>
            <a:endParaRPr lang="en-US" altLang="nl-NL" sz="2400" dirty="0">
              <a:solidFill>
                <a:srgbClr val="003300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l-GR" altLang="nl-NL" b="1" i="1" dirty="0">
              <a:solidFill>
                <a:srgbClr val="000099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b="1" i="1" dirty="0">
              <a:solidFill>
                <a:srgbClr val="000099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b="1" i="1" dirty="0">
              <a:solidFill>
                <a:srgbClr val="000099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i="1" dirty="0">
                <a:cs typeface="Arial" charset="0"/>
              </a:rPr>
              <a:t>M</a:t>
            </a:r>
            <a:r>
              <a:rPr lang="nl-NL" altLang="nl-NL" i="1" baseline="-25000" dirty="0">
                <a:cs typeface="Arial" charset="0"/>
              </a:rPr>
              <a:t>K2P</a:t>
            </a:r>
            <a:r>
              <a:rPr lang="nl-NL" altLang="nl-NL" i="1" dirty="0">
                <a:cs typeface="Arial" charset="0"/>
              </a:rPr>
              <a:t> =</a:t>
            </a:r>
            <a:endParaRPr lang="el-GR" altLang="nl-NL" i="1" dirty="0">
              <a:cs typeface="Arial" charset="0"/>
            </a:endParaRPr>
          </a:p>
        </p:txBody>
      </p:sp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2124075" y="2997200"/>
            <a:ext cx="5256213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>
                <a:latin typeface="Courier New" pitchFamily="49" charset="0"/>
              </a:rPr>
              <a:t>	A	C	G	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>
                <a:latin typeface="Courier New" pitchFamily="49" charset="0"/>
              </a:rPr>
              <a:t>A	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</a:rPr>
              <a:t>1-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β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β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β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>
                <a:latin typeface="Courier New" pitchFamily="49" charset="0"/>
              </a:rPr>
              <a:t>C	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β 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</a:rPr>
              <a:t>1-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β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β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endParaRPr lang="nl-NL" altLang="nl-NL" sz="1800" b="1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>
                <a:latin typeface="Courier New" pitchFamily="49" charset="0"/>
              </a:rPr>
              <a:t>G	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β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</a:rPr>
              <a:t>1-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β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β</a:t>
            </a:r>
            <a:endParaRPr lang="nl-NL" altLang="nl-NL" sz="1800" b="1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800" b="1">
                <a:latin typeface="Courier New" pitchFamily="49" charset="0"/>
              </a:rPr>
              <a:t>T	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β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β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</a:rPr>
              <a:t>1-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l-GR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β</a:t>
            </a:r>
            <a:r>
              <a:rPr lang="nl-NL" altLang="nl-NL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NL" altLang="nl-NL" sz="1800" b="1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nl-NL" altLang="nl-NL" sz="1800" b="1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Build</a:t>
            </a:r>
            <a:r>
              <a:rPr lang="nl-NL" dirty="0" smtClean="0"/>
              <a:t> model (</a:t>
            </a:r>
            <a:r>
              <a:rPr lang="nl-NL" dirty="0" err="1" smtClean="0"/>
              <a:t>round</a:t>
            </a:r>
            <a:r>
              <a:rPr lang="nl-NL" dirty="0" smtClean="0"/>
              <a:t>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BA69E3-7BB8-43E2-B47E-6F5D86796611}" type="slidenum">
              <a:rPr lang="en-US" altLang="nl-NL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nl-NL" sz="1400" smtClean="0"/>
          </a:p>
        </p:txBody>
      </p:sp>
      <p:sp>
        <p:nvSpPr>
          <p:cNvPr id="60419" name="Rectangle 7"/>
          <p:cNvSpPr>
            <a:spLocks noChangeArrowheads="1"/>
          </p:cNvSpPr>
          <p:nvPr/>
        </p:nvSpPr>
        <p:spPr bwMode="auto">
          <a:xfrm>
            <a:off x="4067943" y="5229225"/>
            <a:ext cx="3383781" cy="504031"/>
          </a:xfrm>
          <a:prstGeom prst="rect">
            <a:avLst/>
          </a:prstGeom>
          <a:solidFill>
            <a:schemeClr val="bg1"/>
          </a:solidFill>
          <a:ln w="3175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1800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468313" y="1845300"/>
            <a:ext cx="82804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>
              <a:solidFill>
                <a:srgbClr val="00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Determine fraction of </a:t>
            </a:r>
            <a:r>
              <a:rPr lang="en-US" altLang="nl-NL" sz="2400" b="1" dirty="0">
                <a:solidFill>
                  <a:srgbClr val="003300"/>
                </a:solidFill>
              </a:rPr>
              <a:t>transitions</a:t>
            </a:r>
            <a:r>
              <a:rPr lang="en-US" altLang="nl-NL" sz="2400" dirty="0">
                <a:solidFill>
                  <a:srgbClr val="003300"/>
                </a:solidFill>
              </a:rPr>
              <a:t> per site after </a:t>
            </a:r>
            <a:r>
              <a:rPr lang="en-US" altLang="nl-NL" sz="2400" i="1" dirty="0">
                <a:solidFill>
                  <a:srgbClr val="003300"/>
                </a:solidFill>
              </a:rPr>
              <a:t>t </a:t>
            </a:r>
            <a:r>
              <a:rPr lang="en-US" altLang="nl-NL" sz="2400" dirty="0">
                <a:solidFill>
                  <a:srgbClr val="003300"/>
                </a:solidFill>
              </a:rPr>
              <a:t>generations : </a:t>
            </a:r>
            <a:r>
              <a:rPr lang="nl-NL" altLang="nl-NL" sz="24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nl-NL" altLang="nl-NL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nl-NL" altLang="nl-NL" sz="24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nl-NL" altLang="nl-NL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)</a:t>
            </a:r>
            <a:endParaRPr lang="en-US" altLang="nl-NL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b="1" dirty="0">
              <a:solidFill>
                <a:srgbClr val="0033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Determine fraction of </a:t>
            </a:r>
            <a:r>
              <a:rPr lang="en-US" altLang="nl-NL" sz="2400" b="1" dirty="0" err="1" smtClean="0">
                <a:solidFill>
                  <a:srgbClr val="003300"/>
                </a:solidFill>
              </a:rPr>
              <a:t>transversions</a:t>
            </a:r>
            <a:r>
              <a:rPr lang="en-US" altLang="nl-NL" sz="2400" dirty="0" smtClean="0">
                <a:solidFill>
                  <a:srgbClr val="003300"/>
                </a:solidFill>
              </a:rPr>
              <a:t> </a:t>
            </a:r>
            <a:r>
              <a:rPr lang="en-US" altLang="nl-NL" sz="2400" dirty="0">
                <a:solidFill>
                  <a:srgbClr val="003300"/>
                </a:solidFill>
              </a:rPr>
              <a:t>per site after </a:t>
            </a:r>
            <a:r>
              <a:rPr lang="en-US" altLang="nl-NL" sz="2400" i="1" dirty="0">
                <a:solidFill>
                  <a:srgbClr val="003300"/>
                </a:solidFill>
              </a:rPr>
              <a:t>t </a:t>
            </a:r>
            <a:r>
              <a:rPr lang="en-US" altLang="nl-NL" sz="2400" dirty="0">
                <a:solidFill>
                  <a:srgbClr val="003300"/>
                </a:solidFill>
              </a:rPr>
              <a:t>generations : </a:t>
            </a:r>
            <a:r>
              <a:rPr lang="nl-NL" altLang="nl-NL" sz="24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Q</a:t>
            </a:r>
            <a:r>
              <a:rPr lang="nl-NL" altLang="nl-NL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nl-NL" altLang="nl-NL" sz="24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nl-NL" altLang="nl-NL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)</a:t>
            </a:r>
            <a:endParaRPr lang="en-US" altLang="nl-NL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i="1" dirty="0">
              <a:solidFill>
                <a:schemeClr val="accent2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Genetic distance: </a:t>
            </a:r>
            <a:r>
              <a:rPr lang="nl-NL" altLang="nl-NL" sz="24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nl-NL" altLang="nl-NL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≈ - ½ </a:t>
            </a:r>
            <a:r>
              <a:rPr lang="nl-NL" altLang="nl-NL" sz="2400" b="1" dirty="0" err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ln</a:t>
            </a:r>
            <a:r>
              <a:rPr lang="nl-NL" altLang="nl-NL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(1-2</a:t>
            </a:r>
            <a:r>
              <a:rPr lang="nl-NL" altLang="nl-NL" sz="24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P-Q</a:t>
            </a:r>
            <a:r>
              <a:rPr lang="nl-NL" altLang="nl-NL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) – ¼ </a:t>
            </a:r>
            <a:r>
              <a:rPr lang="nl-NL" altLang="nl-NL" sz="2400" b="1" dirty="0" err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ln</a:t>
            </a:r>
            <a:r>
              <a:rPr lang="nl-NL" altLang="nl-NL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(1 – 2</a:t>
            </a:r>
            <a:r>
              <a:rPr lang="nl-NL" altLang="nl-NL" sz="24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Q</a:t>
            </a:r>
            <a:r>
              <a:rPr lang="nl-NL" altLang="nl-NL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)</a:t>
            </a:r>
            <a:endParaRPr lang="en-US" altLang="nl-NL" i="1" dirty="0">
              <a:solidFill>
                <a:schemeClr val="accent2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400" dirty="0">
              <a:solidFill>
                <a:srgbClr val="00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 dirty="0">
                <a:solidFill>
                  <a:srgbClr val="003300"/>
                </a:solidFill>
              </a:rPr>
              <a:t>Fraction of </a:t>
            </a:r>
            <a:r>
              <a:rPr lang="en-US" altLang="nl-NL" sz="2400" b="1" dirty="0">
                <a:solidFill>
                  <a:srgbClr val="003300"/>
                </a:solidFill>
              </a:rPr>
              <a:t>substitutions</a:t>
            </a:r>
            <a:r>
              <a:rPr lang="en-US" altLang="nl-NL" sz="2400" dirty="0">
                <a:solidFill>
                  <a:srgbClr val="003300"/>
                </a:solidFill>
              </a:rPr>
              <a:t> </a:t>
            </a:r>
            <a:r>
              <a:rPr lang="nl-NL" altLang="nl-NL" sz="24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d = P + Q </a:t>
            </a:r>
            <a:r>
              <a:rPr lang="nl-NL" altLang="nl-NL" sz="2400" b="1" i="1" dirty="0">
                <a:solidFill>
                  <a:srgbClr val="003300"/>
                </a:solidFill>
                <a:latin typeface="Times New Roman" pitchFamily="18" charset="0"/>
                <a:cs typeface="Arial" charset="0"/>
              </a:rPr>
              <a:t>→ </a:t>
            </a:r>
            <a:r>
              <a:rPr lang="nl-NL" altLang="nl-NL" sz="2400" b="1" i="1" dirty="0" err="1">
                <a:solidFill>
                  <a:srgbClr val="003300"/>
                </a:solidFill>
                <a:latin typeface="Times New Roman" pitchFamily="18" charset="0"/>
                <a:cs typeface="Arial" charset="0"/>
              </a:rPr>
              <a:t>Jukes</a:t>
            </a:r>
            <a:r>
              <a:rPr lang="nl-NL" altLang="nl-NL" sz="2400" b="1" i="1" dirty="0">
                <a:solidFill>
                  <a:srgbClr val="003300"/>
                </a:solidFill>
                <a:latin typeface="Times New Roman" pitchFamily="18" charset="0"/>
                <a:cs typeface="Arial" charset="0"/>
              </a:rPr>
              <a:t>-Cantor</a:t>
            </a:r>
            <a:endParaRPr lang="nl-NL" altLang="nl-NL" sz="2400" b="1" i="1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1124744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Kimura</a:t>
            </a:r>
            <a:r>
              <a:rPr lang="nl-NL" dirty="0" smtClean="0"/>
              <a:t>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For the exam…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You will get the Jukes-Cantor and Kimura equations in the appendices.</a:t>
            </a:r>
          </a:p>
          <a:p>
            <a:endParaRPr lang="en-GB" dirty="0" smtClean="0"/>
          </a:p>
          <a:p>
            <a:r>
              <a:rPr lang="en-GB" dirty="0" smtClean="0"/>
              <a:t>You should be able to use these equations to calculate genetic distance from data or calculate observed distance from real genetic distance.</a:t>
            </a:r>
          </a:p>
          <a:p>
            <a:endParaRPr lang="en-GB" dirty="0" smtClean="0"/>
          </a:p>
          <a:p>
            <a:r>
              <a:rPr lang="en-GB" dirty="0" smtClean="0"/>
              <a:t>You should understand why these corrections are necessary and the difference between the two corrections.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How different are we?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took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random </a:t>
            </a:r>
            <a:r>
              <a:rPr lang="nl-NL" dirty="0" err="1" smtClean="0"/>
              <a:t>humans</a:t>
            </a:r>
            <a:r>
              <a:rPr lang="nl-NL" dirty="0" smtClean="0"/>
              <a:t>,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base pairs </a:t>
            </a:r>
            <a:r>
              <a:rPr lang="nl-NL" dirty="0" err="1" smtClean="0"/>
              <a:t>would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have </a:t>
            </a:r>
            <a:r>
              <a:rPr lang="nl-NL" dirty="0" err="1" smtClean="0"/>
              <a:t>to</a:t>
            </a:r>
            <a:r>
              <a:rPr lang="nl-NL" dirty="0" smtClean="0"/>
              <a:t> look at (on </a:t>
            </a:r>
            <a:r>
              <a:rPr lang="nl-NL" dirty="0" err="1" smtClean="0"/>
              <a:t>average</a:t>
            </a:r>
            <a:r>
              <a:rPr lang="nl-NL" dirty="0" smtClean="0"/>
              <a:t>) </a:t>
            </a:r>
            <a:r>
              <a:rPr lang="nl-NL" dirty="0" err="1" smtClean="0"/>
              <a:t>before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found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was different?</a:t>
            </a:r>
          </a:p>
          <a:p>
            <a:endParaRPr lang="nl-NL" dirty="0" smtClean="0"/>
          </a:p>
          <a:p>
            <a:r>
              <a:rPr lang="nl-NL" dirty="0" err="1" smtClean="0"/>
              <a:t>Answer</a:t>
            </a:r>
            <a:r>
              <a:rPr lang="nl-NL" dirty="0" smtClean="0"/>
              <a:t>: 1500 (0.067%)</a:t>
            </a:r>
          </a:p>
          <a:p>
            <a:endParaRPr lang="nl-NL" dirty="0"/>
          </a:p>
          <a:p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organisms</a:t>
            </a:r>
            <a:r>
              <a:rPr lang="nl-NL" dirty="0" smtClean="0"/>
              <a:t> have </a:t>
            </a:r>
            <a:r>
              <a:rPr lang="nl-NL" dirty="0" err="1" smtClean="0"/>
              <a:t>much</a:t>
            </a:r>
            <a:r>
              <a:rPr lang="nl-NL" dirty="0" smtClean="0"/>
              <a:t> </a:t>
            </a:r>
            <a:r>
              <a:rPr lang="nl-NL" dirty="0" err="1" smtClean="0"/>
              <a:t>higher</a:t>
            </a:r>
            <a:r>
              <a:rPr lang="nl-NL" dirty="0" smtClean="0"/>
              <a:t> </a:t>
            </a:r>
            <a:r>
              <a:rPr lang="nl-NL" dirty="0" err="1" smtClean="0"/>
              <a:t>rates</a:t>
            </a:r>
            <a:endParaRPr lang="nl-NL" dirty="0"/>
          </a:p>
          <a:p>
            <a:endParaRPr lang="en-GB" dirty="0"/>
          </a:p>
        </p:txBody>
      </p:sp>
      <p:pic>
        <p:nvPicPr>
          <p:cNvPr id="4" name="Picture 6" descr="tadp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38" y="3809526"/>
            <a:ext cx="22558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31336" y="4598111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Ciona</a:t>
            </a:r>
            <a:r>
              <a:rPr lang="nl-NL" dirty="0" smtClean="0"/>
              <a:t> have levels of 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variation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1 </a:t>
            </a:r>
            <a:r>
              <a:rPr lang="nl-NL" dirty="0" err="1" smtClean="0"/>
              <a:t>and</a:t>
            </a:r>
            <a:r>
              <a:rPr lang="nl-NL" dirty="0" smtClean="0"/>
              <a:t> 5%</a:t>
            </a:r>
            <a:endParaRPr lang="en-GB" dirty="0"/>
          </a:p>
        </p:txBody>
      </p:sp>
      <p:pic>
        <p:nvPicPr>
          <p:cNvPr id="6" name="Picture 5" descr="Ciona_savigny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098" y="3883736"/>
            <a:ext cx="7572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7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Single Nucleotide </a:t>
            </a:r>
            <a:r>
              <a:rPr lang="nl-NL" dirty="0" err="1" smtClean="0"/>
              <a:t>Polymorphisms</a:t>
            </a:r>
            <a:r>
              <a:rPr lang="nl-NL" dirty="0" smtClean="0"/>
              <a:t> (</a:t>
            </a:r>
            <a:r>
              <a:rPr lang="nl-NL" dirty="0" err="1" smtClean="0"/>
              <a:t>SNPs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When</a:t>
            </a:r>
            <a:r>
              <a:rPr lang="nl-NL" dirty="0" smtClean="0"/>
              <a:t> a point </a:t>
            </a:r>
            <a:r>
              <a:rPr lang="nl-NL" dirty="0" err="1" smtClean="0"/>
              <a:t>mutation</a:t>
            </a:r>
            <a:r>
              <a:rPr lang="nl-NL" dirty="0" smtClean="0"/>
              <a:t> </a:t>
            </a:r>
            <a:r>
              <a:rPr lang="nl-NL" dirty="0" err="1" smtClean="0"/>
              <a:t>occurs</a:t>
            </a:r>
            <a:r>
              <a:rPr lang="nl-NL" dirty="0" smtClean="0"/>
              <a:t> (</a:t>
            </a:r>
            <a:r>
              <a:rPr lang="nl-NL" dirty="0" err="1" smtClean="0"/>
              <a:t>due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 </a:t>
            </a:r>
            <a:r>
              <a:rPr lang="nl-NL" dirty="0" err="1" smtClean="0"/>
              <a:t>copying</a:t>
            </a:r>
            <a:r>
              <a:rPr lang="nl-NL" dirty="0" smtClean="0"/>
              <a:t> error), </a:t>
            </a:r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called</a:t>
            </a:r>
            <a:r>
              <a:rPr lang="nl-NL" dirty="0" smtClean="0"/>
              <a:t> a SNP</a:t>
            </a:r>
          </a:p>
          <a:p>
            <a:r>
              <a:rPr lang="nl-NL" dirty="0" smtClean="0"/>
              <a:t>Eg </a:t>
            </a:r>
          </a:p>
          <a:p>
            <a:pPr lvl="1"/>
            <a:r>
              <a:rPr lang="nl-NL" dirty="0" smtClean="0"/>
              <a:t>AAATAAAA</a:t>
            </a:r>
          </a:p>
          <a:p>
            <a:pPr lvl="1"/>
            <a:r>
              <a:rPr lang="nl-NL" dirty="0" smtClean="0"/>
              <a:t>AAACAAAA</a:t>
            </a:r>
          </a:p>
          <a:p>
            <a:pPr lvl="1"/>
            <a:endParaRPr lang="nl-NL" dirty="0"/>
          </a:p>
          <a:p>
            <a:r>
              <a:rPr lang="nl-NL" dirty="0" smtClean="0"/>
              <a:t>The different </a:t>
            </a:r>
            <a:r>
              <a:rPr lang="nl-NL" dirty="0" err="1" smtClean="0"/>
              <a:t>possibilities</a:t>
            </a:r>
            <a:r>
              <a:rPr lang="nl-NL" dirty="0" smtClean="0"/>
              <a:t> in a single </a:t>
            </a:r>
            <a:r>
              <a:rPr lang="nl-NL" dirty="0" err="1" smtClean="0"/>
              <a:t>position</a:t>
            </a:r>
            <a:r>
              <a:rPr lang="nl-NL" dirty="0" smtClean="0"/>
              <a:t> are </a:t>
            </a:r>
            <a:r>
              <a:rPr lang="nl-NL" dirty="0" err="1" smtClean="0"/>
              <a:t>called</a:t>
            </a:r>
            <a:r>
              <a:rPr lang="nl-NL" dirty="0" smtClean="0"/>
              <a:t> </a:t>
            </a:r>
            <a:r>
              <a:rPr lang="nl-NL" b="1" dirty="0" err="1" smtClean="0"/>
              <a:t>alleles</a:t>
            </a:r>
            <a:r>
              <a:rPr lang="nl-NL" b="1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2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How does </a:t>
            </a:r>
            <a:r>
              <a:rPr lang="nl-NL" dirty="0" err="1" smtClean="0"/>
              <a:t>variation</a:t>
            </a:r>
            <a:r>
              <a:rPr lang="nl-NL" dirty="0" smtClean="0"/>
              <a:t> </a:t>
            </a:r>
            <a:r>
              <a:rPr lang="nl-NL" dirty="0" err="1" smtClean="0"/>
              <a:t>occur</a:t>
            </a:r>
            <a:r>
              <a:rPr lang="nl-NL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1860550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Even </a:t>
            </a:r>
            <a:r>
              <a:rPr lang="nl-NL" dirty="0" err="1" smtClean="0"/>
              <a:t>closely</a:t>
            </a:r>
            <a:r>
              <a:rPr lang="nl-NL" dirty="0" smtClean="0"/>
              <a:t> </a:t>
            </a:r>
            <a:r>
              <a:rPr lang="nl-NL" dirty="0" err="1" smtClean="0"/>
              <a:t>related</a:t>
            </a:r>
            <a:r>
              <a:rPr lang="nl-NL" dirty="0" smtClean="0"/>
              <a:t> </a:t>
            </a:r>
            <a:r>
              <a:rPr lang="nl-NL" dirty="0" err="1" smtClean="0"/>
              <a:t>individuals</a:t>
            </a:r>
            <a:r>
              <a:rPr lang="nl-NL" dirty="0" smtClean="0"/>
              <a:t> </a:t>
            </a:r>
            <a:r>
              <a:rPr lang="nl-NL" dirty="0" err="1" smtClean="0"/>
              <a:t>differ</a:t>
            </a:r>
            <a:r>
              <a:rPr lang="nl-NL" dirty="0" smtClean="0"/>
              <a:t> in </a:t>
            </a:r>
            <a:r>
              <a:rPr lang="nl-NL" dirty="0" err="1" smtClean="0"/>
              <a:t>their</a:t>
            </a:r>
            <a:r>
              <a:rPr lang="nl-NL" dirty="0" smtClean="0"/>
              <a:t> </a:t>
            </a:r>
            <a:r>
              <a:rPr lang="nl-NL" dirty="0" err="1" smtClean="0"/>
              <a:t>genetic</a:t>
            </a:r>
            <a:r>
              <a:rPr lang="nl-NL" dirty="0" smtClean="0"/>
              <a:t> </a:t>
            </a:r>
            <a:r>
              <a:rPr lang="nl-NL" dirty="0" err="1" smtClean="0"/>
              <a:t>sequences</a:t>
            </a:r>
            <a:r>
              <a:rPr lang="nl-NL" dirty="0" smtClean="0"/>
              <a:t>.  </a:t>
            </a:r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due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;</a:t>
            </a:r>
          </a:p>
          <a:p>
            <a:pPr lvl="1"/>
            <a:r>
              <a:rPr lang="nl-NL" dirty="0" smtClean="0"/>
              <a:t>Point </a:t>
            </a:r>
            <a:r>
              <a:rPr lang="nl-NL" dirty="0" err="1" smtClean="0"/>
              <a:t>mutations</a:t>
            </a:r>
            <a:r>
              <a:rPr lang="nl-NL" dirty="0" smtClean="0"/>
              <a:t> – </a:t>
            </a:r>
            <a:r>
              <a:rPr lang="nl-NL" dirty="0" err="1" smtClean="0"/>
              <a:t>copying</a:t>
            </a:r>
            <a:r>
              <a:rPr lang="nl-NL" dirty="0" smtClean="0"/>
              <a:t> </a:t>
            </a:r>
            <a:r>
              <a:rPr lang="nl-NL" dirty="0" err="1" smtClean="0"/>
              <a:t>errors</a:t>
            </a:r>
            <a:endParaRPr lang="nl-NL" dirty="0" smtClean="0"/>
          </a:p>
          <a:p>
            <a:pPr lvl="1"/>
            <a:r>
              <a:rPr lang="nl-NL" dirty="0" err="1" smtClean="0"/>
              <a:t>Sexual</a:t>
            </a:r>
            <a:r>
              <a:rPr lang="nl-NL" dirty="0" smtClean="0"/>
              <a:t> </a:t>
            </a:r>
            <a:r>
              <a:rPr lang="nl-NL" dirty="0" err="1" smtClean="0"/>
              <a:t>reproduction</a:t>
            </a:r>
            <a:r>
              <a:rPr lang="nl-NL" dirty="0" smtClean="0"/>
              <a:t> –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diploid</a:t>
            </a:r>
            <a:r>
              <a:rPr lang="nl-NL" dirty="0" smtClean="0"/>
              <a:t> </a:t>
            </a:r>
            <a:r>
              <a:rPr lang="nl-NL" dirty="0" err="1" smtClean="0"/>
              <a:t>genome</a:t>
            </a:r>
            <a:endParaRPr lang="nl-NL" dirty="0" smtClean="0"/>
          </a:p>
        </p:txBody>
      </p:sp>
      <p:pic>
        <p:nvPicPr>
          <p:cNvPr id="4" name="Picture 11" descr="C9_karyotyp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4319588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60750"/>
            <a:ext cx="4910137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6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Two</a:t>
            </a:r>
            <a:r>
              <a:rPr lang="nl-NL" dirty="0" smtClean="0"/>
              <a:t> types of DNA in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cells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Nuclear</a:t>
            </a:r>
            <a:r>
              <a:rPr lang="nl-NL" dirty="0" smtClean="0"/>
              <a:t> DNA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190229"/>
          </a:xfrm>
        </p:spPr>
        <p:txBody>
          <a:bodyPr>
            <a:normAutofit/>
          </a:bodyPr>
          <a:lstStyle/>
          <a:p>
            <a:r>
              <a:rPr lang="nl-NL" dirty="0" smtClean="0"/>
              <a:t>Found in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chromosomes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nucleus of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cells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Obtained</a:t>
            </a:r>
            <a:r>
              <a:rPr lang="nl-NL" dirty="0" smtClean="0"/>
              <a:t> </a:t>
            </a:r>
            <a:r>
              <a:rPr lang="nl-NL" dirty="0" err="1" smtClean="0"/>
              <a:t>equally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both</a:t>
            </a:r>
            <a:r>
              <a:rPr lang="nl-NL" dirty="0" smtClean="0"/>
              <a:t> </a:t>
            </a:r>
            <a:r>
              <a:rPr lang="nl-NL" dirty="0" err="1" smtClean="0"/>
              <a:t>parents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 smtClean="0"/>
              <a:t>Mitochondrial</a:t>
            </a:r>
            <a:r>
              <a:rPr lang="nl-NL" dirty="0" smtClean="0"/>
              <a:t> DNA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190229"/>
          </a:xfrm>
        </p:spPr>
        <p:txBody>
          <a:bodyPr/>
          <a:lstStyle/>
          <a:p>
            <a:r>
              <a:rPr lang="nl-NL" dirty="0" smtClean="0"/>
              <a:t>Found in </a:t>
            </a:r>
            <a:r>
              <a:rPr lang="nl-NL" dirty="0" err="1" smtClean="0"/>
              <a:t>the</a:t>
            </a:r>
            <a:r>
              <a:rPr lang="nl-NL" dirty="0" smtClean="0"/>
              <a:t> mitochondria –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organelle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cytoplasm</a:t>
            </a:r>
            <a:r>
              <a:rPr lang="nl-NL" dirty="0" smtClean="0"/>
              <a:t> of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cells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Obtained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mothers</a:t>
            </a:r>
            <a:r>
              <a:rPr lang="nl-NL" dirty="0" smtClean="0"/>
              <a:t>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725144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The </a:t>
            </a:r>
            <a:r>
              <a:rPr lang="nl-NL" sz="2400" dirty="0" err="1" smtClean="0"/>
              <a:t>existance</a:t>
            </a:r>
            <a:r>
              <a:rPr lang="nl-NL" sz="2400" dirty="0" smtClean="0"/>
              <a:t> of </a:t>
            </a:r>
            <a:r>
              <a:rPr lang="nl-NL" sz="2400" dirty="0" err="1" smtClean="0"/>
              <a:t>mitochondrial</a:t>
            </a:r>
            <a:r>
              <a:rPr lang="nl-NL" sz="2400" dirty="0" smtClean="0"/>
              <a:t> DNA </a:t>
            </a:r>
            <a:r>
              <a:rPr lang="nl-NL" sz="2400" dirty="0" err="1" smtClean="0"/>
              <a:t>allows</a:t>
            </a:r>
            <a:r>
              <a:rPr lang="nl-NL" sz="2400" dirty="0" smtClean="0"/>
              <a:t> </a:t>
            </a:r>
            <a:r>
              <a:rPr lang="nl-NL" sz="2400" dirty="0" err="1" smtClean="0"/>
              <a:t>us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track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maternal</a:t>
            </a:r>
            <a:r>
              <a:rPr lang="nl-NL" sz="2400" dirty="0" smtClean="0"/>
              <a:t> line.  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, 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estimate</a:t>
            </a:r>
            <a:r>
              <a:rPr lang="nl-NL" sz="2400" dirty="0" smtClean="0"/>
              <a:t> </a:t>
            </a:r>
            <a:r>
              <a:rPr lang="nl-NL" sz="2400" dirty="0" err="1" smtClean="0"/>
              <a:t>when</a:t>
            </a:r>
            <a:r>
              <a:rPr lang="nl-NL" sz="2400" dirty="0" smtClean="0"/>
              <a:t> </a:t>
            </a:r>
            <a:r>
              <a:rPr lang="nl-NL" sz="2400" dirty="0" err="1" smtClean="0"/>
              <a:t>humans</a:t>
            </a:r>
            <a:r>
              <a:rPr lang="nl-NL" sz="2400" dirty="0" smtClean="0"/>
              <a:t> </a:t>
            </a:r>
            <a:r>
              <a:rPr lang="nl-NL" sz="2400" dirty="0" err="1" smtClean="0"/>
              <a:t>left</a:t>
            </a:r>
            <a:r>
              <a:rPr lang="nl-NL" sz="2400" dirty="0" smtClean="0"/>
              <a:t> </a:t>
            </a:r>
            <a:r>
              <a:rPr lang="nl-NL" sz="2400" dirty="0" err="1" smtClean="0"/>
              <a:t>Africa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Europe,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calculating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genetic</a:t>
            </a:r>
            <a:r>
              <a:rPr lang="nl-NL" sz="2400" dirty="0" smtClean="0"/>
              <a:t> </a:t>
            </a:r>
            <a:r>
              <a:rPr lang="nl-NL" sz="2400" dirty="0" err="1" smtClean="0"/>
              <a:t>distance</a:t>
            </a:r>
            <a:r>
              <a:rPr lang="nl-NL" sz="2400" dirty="0" smtClean="0"/>
              <a:t> in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mitochrondrial</a:t>
            </a:r>
            <a:r>
              <a:rPr lang="nl-NL" sz="2400" dirty="0" smtClean="0"/>
              <a:t> DNA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European </a:t>
            </a:r>
            <a:r>
              <a:rPr lang="nl-NL" sz="2400" dirty="0" err="1" smtClean="0"/>
              <a:t>individuals</a:t>
            </a:r>
            <a:r>
              <a:rPr lang="nl-NL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18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Mutations</a:t>
            </a:r>
            <a:r>
              <a:rPr lang="nl-NL" dirty="0" smtClean="0"/>
              <a:t> </a:t>
            </a:r>
            <a:r>
              <a:rPr lang="nl-NL" dirty="0" err="1" smtClean="0"/>
              <a:t>becoming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norm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mutation</a:t>
            </a:r>
            <a:r>
              <a:rPr lang="nl-NL" dirty="0" smtClean="0"/>
              <a:t> </a:t>
            </a:r>
            <a:r>
              <a:rPr lang="nl-NL" dirty="0" err="1" smtClean="0"/>
              <a:t>originates</a:t>
            </a:r>
            <a:r>
              <a:rPr lang="nl-NL" dirty="0" smtClean="0"/>
              <a:t> in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individual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</a:t>
            </a:r>
            <a:r>
              <a:rPr lang="nl-NL" dirty="0" err="1" smtClean="0"/>
              <a:t>generations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could</a:t>
            </a:r>
            <a:r>
              <a:rPr lang="nl-NL" dirty="0" smtClean="0"/>
              <a:t> </a:t>
            </a:r>
            <a:r>
              <a:rPr lang="nl-NL" dirty="0" err="1" smtClean="0"/>
              <a:t>become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‘norm’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is </a:t>
            </a:r>
            <a:r>
              <a:rPr lang="nl-NL" dirty="0" err="1" smtClean="0"/>
              <a:t>now</a:t>
            </a:r>
            <a:r>
              <a:rPr lang="nl-NL" dirty="0" smtClean="0"/>
              <a:t> in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individuals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called</a:t>
            </a:r>
            <a:r>
              <a:rPr lang="nl-NL" dirty="0" smtClean="0"/>
              <a:t> </a:t>
            </a:r>
            <a:r>
              <a:rPr lang="nl-NL" dirty="0" err="1" smtClean="0"/>
              <a:t>becoming</a:t>
            </a:r>
            <a:r>
              <a:rPr lang="nl-NL" dirty="0" smtClean="0"/>
              <a:t> </a:t>
            </a:r>
            <a:r>
              <a:rPr lang="nl-NL" b="1" dirty="0" err="1" smtClean="0"/>
              <a:t>fixed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dirty="0" smtClean="0"/>
              <a:t>The </a:t>
            </a:r>
            <a:r>
              <a:rPr lang="nl-NL" b="1" dirty="0" err="1"/>
              <a:t>m</a:t>
            </a:r>
            <a:r>
              <a:rPr lang="nl-NL" b="1" dirty="0" err="1" smtClean="0"/>
              <a:t>utation</a:t>
            </a:r>
            <a:r>
              <a:rPr lang="nl-NL" b="1" dirty="0" smtClean="0"/>
              <a:t> </a:t>
            </a:r>
            <a:r>
              <a:rPr lang="nl-NL" b="1" dirty="0" err="1" smtClean="0"/>
              <a:t>rate</a:t>
            </a:r>
            <a:r>
              <a:rPr lang="nl-NL" b="1" dirty="0" smtClean="0"/>
              <a:t> </a:t>
            </a:r>
            <a:r>
              <a:rPr lang="nl-NL" dirty="0" smtClean="0"/>
              <a:t>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r>
              <a:rPr lang="nl-NL" dirty="0" smtClean="0"/>
              <a:t> at </a:t>
            </a:r>
            <a:r>
              <a:rPr lang="nl-NL" dirty="0" err="1" smtClean="0"/>
              <a:t>which</a:t>
            </a:r>
            <a:r>
              <a:rPr lang="nl-NL" dirty="0" smtClean="0"/>
              <a:t> new </a:t>
            </a:r>
            <a:r>
              <a:rPr lang="nl-NL" dirty="0" err="1" smtClean="0"/>
              <a:t>mutations</a:t>
            </a:r>
            <a:r>
              <a:rPr lang="nl-NL" dirty="0" smtClean="0"/>
              <a:t> </a:t>
            </a:r>
            <a:r>
              <a:rPr lang="nl-NL" dirty="0" err="1" smtClean="0"/>
              <a:t>occur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The </a:t>
            </a:r>
            <a:r>
              <a:rPr lang="nl-NL" b="1" dirty="0" err="1" smtClean="0"/>
              <a:t>substitution</a:t>
            </a:r>
            <a:r>
              <a:rPr lang="nl-NL" b="1" dirty="0" smtClean="0"/>
              <a:t> </a:t>
            </a:r>
            <a:r>
              <a:rPr lang="nl-NL" b="1" dirty="0" err="1" smtClean="0"/>
              <a:t>rate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r>
              <a:rPr lang="nl-NL" dirty="0" smtClean="0"/>
              <a:t> at </a:t>
            </a:r>
            <a:r>
              <a:rPr lang="nl-NL" dirty="0" err="1" smtClean="0"/>
              <a:t>which</a:t>
            </a:r>
            <a:r>
              <a:rPr lang="nl-NL" dirty="0" smtClean="0"/>
              <a:t> new </a:t>
            </a:r>
            <a:r>
              <a:rPr lang="nl-NL" dirty="0" err="1" smtClean="0"/>
              <a:t>mutations</a:t>
            </a:r>
            <a:r>
              <a:rPr lang="nl-NL" dirty="0" smtClean="0"/>
              <a:t> </a:t>
            </a:r>
            <a:r>
              <a:rPr lang="nl-NL" dirty="0" err="1" smtClean="0"/>
              <a:t>become</a:t>
            </a:r>
            <a:r>
              <a:rPr lang="nl-NL" dirty="0" smtClean="0"/>
              <a:t> </a:t>
            </a:r>
            <a:r>
              <a:rPr lang="nl-NL" dirty="0" err="1" smtClean="0"/>
              <a:t>fixed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0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toBiofin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IntroductiontoBiofinormatics</Template>
  <TotalTime>3229</TotalTime>
  <Words>2038</Words>
  <Application>Microsoft Office PowerPoint</Application>
  <PresentationFormat>On-screen Show (4:3)</PresentationFormat>
  <Paragraphs>321</Paragraphs>
  <Slides>42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Times New Roman</vt:lpstr>
      <vt:lpstr>IntroductiontoBiofinormatics</vt:lpstr>
      <vt:lpstr>Equation</vt:lpstr>
      <vt:lpstr>Bitmapafbeelding</vt:lpstr>
      <vt:lpstr>Genetic Distance</vt:lpstr>
      <vt:lpstr>The genetic distance  problem</vt:lpstr>
      <vt:lpstr>Which representative of the species?</vt:lpstr>
      <vt:lpstr>How different are we?</vt:lpstr>
      <vt:lpstr>How different are we?</vt:lpstr>
      <vt:lpstr>Single Nucleotide Polymorphisms (SNPs)</vt:lpstr>
      <vt:lpstr>How does variation occur?</vt:lpstr>
      <vt:lpstr>Two types of DNA in our cells</vt:lpstr>
      <vt:lpstr>Mutations becoming the norm</vt:lpstr>
      <vt:lpstr>Evolution</vt:lpstr>
      <vt:lpstr>Substitutions and mutations</vt:lpstr>
      <vt:lpstr>Proof: substitution=mutation</vt:lpstr>
      <vt:lpstr>Two types of substitution rate…</vt:lpstr>
      <vt:lpstr>Proportional genetic distance</vt:lpstr>
      <vt:lpstr>Saturation</vt:lpstr>
      <vt:lpstr>Estimating genetic distance</vt:lpstr>
      <vt:lpstr>Example</vt:lpstr>
      <vt:lpstr>Example</vt:lpstr>
      <vt:lpstr>How long ago?</vt:lpstr>
      <vt:lpstr>How long ago?</vt:lpstr>
      <vt:lpstr>Estimating genetic distance</vt:lpstr>
      <vt:lpstr>Model building cycle</vt:lpstr>
      <vt:lpstr>Simplest model</vt:lpstr>
      <vt:lpstr>PowerPoint Presentation</vt:lpstr>
      <vt:lpstr>Powers of matrices</vt:lpstr>
      <vt:lpstr>Matrix diagonalization: reminder</vt:lpstr>
      <vt:lpstr>Why diagonalise?</vt:lpstr>
      <vt:lpstr>Eigenvectors and eigenvalues of MJC</vt:lpstr>
      <vt:lpstr>v*v’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Hypothesise why the model fails</vt:lpstr>
      <vt:lpstr>PowerPoint Presentation</vt:lpstr>
      <vt:lpstr>Plan a more complex model</vt:lpstr>
      <vt:lpstr>PowerPoint Presentation</vt:lpstr>
      <vt:lpstr>PowerPoint Presentation</vt:lpstr>
      <vt:lpstr>For the exam…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Distance</dc:title>
  <dc:creator>Rachel Cavill</dc:creator>
  <cp:lastModifiedBy>Cavill, Rachel (DACS)</cp:lastModifiedBy>
  <cp:revision>43</cp:revision>
  <cp:lastPrinted>2018-11-21T10:43:24Z</cp:lastPrinted>
  <dcterms:created xsi:type="dcterms:W3CDTF">2016-01-18T12:43:07Z</dcterms:created>
  <dcterms:modified xsi:type="dcterms:W3CDTF">2023-11-08T15:50:01Z</dcterms:modified>
</cp:coreProperties>
</file>