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1.jpeg" ContentType="image/jpeg"/>
  <Override PartName="/ppt/media/image13.png" ContentType="image/png"/>
  <Override PartName="/ppt/media/image8.png" ContentType="image/png"/>
  <Override PartName="/ppt/media/image2.png" ContentType="image/png"/>
  <Override PartName="/ppt/media/image30.png" ContentType="image/png"/>
  <Override PartName="/ppt/media/image3.png" ContentType="image/png"/>
  <Override PartName="/ppt/media/image31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32.png" ContentType="image/png"/>
  <Override PartName="/ppt/media/image6.png" ContentType="image/png"/>
  <Override PartName="/ppt/media/image11.png" ContentType="image/png"/>
  <Override PartName="/ppt/media/image33.png" ContentType="image/png"/>
  <Override PartName="/ppt/media/image7.png" ContentType="image/png"/>
  <Override PartName="/ppt/media/image12.png" ContentType="image/png"/>
  <Override PartName="/ppt/media/image34.png" ContentType="image/png"/>
  <Override PartName="/ppt/media/image9.jpeg" ContentType="image/jpe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9BC9BB-EA8C-49F7-8940-7D0597AB81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3B4E1A-7766-4E8F-A158-0A05DD211D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BBFE01-7D5A-40E4-BCB5-1E3464469EF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6DE6CA-1471-4EDE-956F-D497BFCFC54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DE410F-F16B-4660-9EA3-E9BDA546BA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D59D93-55D7-4C3B-A411-C3BF72FAD0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9EB1B0-9F30-4CAC-BA8B-ED67851B6F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3205F0-EA0D-4931-8ECB-479088EDA22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6EDB81-FEE8-4227-80F7-5694477626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7D495C-607F-485D-84E6-ABD6042509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A3A103-3E64-4F17-AEB5-02D477A1EA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29A9E1-525C-45C9-A216-E847826286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005857A-8464-4D2C-99DA-3A42E2083462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4.png"/><Relationship Id="rId6" Type="http://schemas.openxmlformats.org/officeDocument/2006/relationships/image" Target="../media/image34.png"/><Relationship Id="rId7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27.png"/><Relationship Id="rId6" Type="http://schemas.openxmlformats.org/officeDocument/2006/relationships/image" Target="../media/image14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780000" y="340200"/>
            <a:ext cx="2377080" cy="127980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 txBox="1"/>
          <p:nvPr/>
        </p:nvSpPr>
        <p:spPr>
          <a:xfrm>
            <a:off x="900000" y="1661760"/>
            <a:ext cx="8460000" cy="244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Московский государственный университет имени М.В. Ломоносова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Факультет вычислительной математики и кибернетики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Кафедра математической физики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</a:rPr>
              <a:t>Ненахов Нил Денисович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ru-RU" sz="2000" spc="-1" strike="noStrike">
                <a:solidFill>
                  <a:srgbClr val="00000a"/>
                </a:solidFill>
                <a:latin typeface="Times New Roman"/>
                <a:ea typeface="DejaVu Sans"/>
              </a:rPr>
              <a:t>Вычисление управляющих параметров работы электролизной ванны.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00000a"/>
                </a:solidFill>
                <a:latin typeface="Times New Roman"/>
                <a:ea typeface="DejaVu Sans"/>
              </a:rPr>
              <a:t>ВЫПУСКНАЯ КВАЛИФИКАЦИОННАЯ  РАБОТА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7200000" y="4320000"/>
            <a:ext cx="2700000" cy="928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5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Научный руководитель: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50000"/>
              </a:lnSpc>
              <a:spcAft>
                <a:spcPts val="601"/>
              </a:spcAft>
            </a:pPr>
            <a:r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д.ф-м.н., ведущий научный сотрудник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50000"/>
              </a:lnSpc>
              <a:spcAft>
                <a:spcPts val="601"/>
              </a:spcAft>
            </a:pPr>
            <a:r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Н.П.Савенкова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4320000" y="5220000"/>
            <a:ext cx="1050840" cy="25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1200" spc="-1" strike="noStrike">
                <a:solidFill>
                  <a:srgbClr val="00000a"/>
                </a:solidFill>
                <a:latin typeface="Times New Roman"/>
                <a:ea typeface="DejaVu Sans"/>
              </a:rPr>
              <a:t>Москва, 2024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80000" y="1937880"/>
            <a:ext cx="4140000" cy="2562120"/>
          </a:xfrm>
          <a:prstGeom prst="rect">
            <a:avLst/>
          </a:prstGeom>
          <a:ln w="0">
            <a:noFill/>
          </a:ln>
        </p:spPr>
      </p:pic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180000"/>
            <a:ext cx="9071640" cy="6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Arial"/>
              </a:rPr>
              <a:t>Исследование распределения потерь по току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4471200" y="720000"/>
            <a:ext cx="4708800" cy="2669400"/>
          </a:xfrm>
          <a:prstGeom prst="rect">
            <a:avLst/>
          </a:prstGeom>
          <a:ln w="0">
            <a:noFill/>
          </a:ln>
        </p:spPr>
      </p:pic>
      <p:pic>
        <p:nvPicPr>
          <p:cNvPr id="149" name="" descr=""/>
          <p:cNvPicPr/>
          <p:nvPr/>
        </p:nvPicPr>
        <p:blipFill>
          <a:blip r:embed="rId3"/>
          <a:stretch/>
        </p:blipFill>
        <p:spPr>
          <a:xfrm>
            <a:off x="4500000" y="3028320"/>
            <a:ext cx="4680000" cy="2653920"/>
          </a:xfrm>
          <a:prstGeom prst="rect">
            <a:avLst/>
          </a:prstGeom>
          <a:ln w="0">
            <a:noFill/>
          </a:ln>
        </p:spPr>
      </p:pic>
      <p:sp>
        <p:nvSpPr>
          <p:cNvPr id="150" name=""/>
          <p:cNvSpPr txBox="1"/>
          <p:nvPr/>
        </p:nvSpPr>
        <p:spPr>
          <a:xfrm>
            <a:off x="360000" y="4320000"/>
            <a:ext cx="4500000" cy="48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Потери по току при выемке 11 и 22 анодов.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5040000" y="5322240"/>
            <a:ext cx="396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Потери по току при анодном эффекте.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4860000" y="3110040"/>
            <a:ext cx="4860000" cy="48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Потери по току для МГД стабильного режима.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1717560" y="4115160"/>
            <a:ext cx="802440" cy="20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800" spc="-1" strike="noStrike">
                <a:solidFill>
                  <a:srgbClr val="000000"/>
                </a:solidFill>
                <a:latin typeface="Arial"/>
              </a:rPr>
              <a:t>Длина ванны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4"/>
          <a:stretch/>
        </p:blipFill>
        <p:spPr>
          <a:xfrm rot="16200000">
            <a:off x="-174600" y="3010680"/>
            <a:ext cx="845640" cy="224280"/>
          </a:xfrm>
          <a:prstGeom prst="rect">
            <a:avLst/>
          </a:prstGeom>
          <a:ln w="0">
            <a:noFill/>
          </a:ln>
        </p:spPr>
      </p:pic>
      <p:pic>
        <p:nvPicPr>
          <p:cNvPr id="155" name="" descr=""/>
          <p:cNvPicPr/>
          <p:nvPr/>
        </p:nvPicPr>
        <p:blipFill>
          <a:blip r:embed="rId5"/>
          <a:stretch/>
        </p:blipFill>
        <p:spPr>
          <a:xfrm rot="16200000">
            <a:off x="4145040" y="1930680"/>
            <a:ext cx="845640" cy="224280"/>
          </a:xfrm>
          <a:prstGeom prst="rect">
            <a:avLst/>
          </a:prstGeom>
          <a:ln w="0">
            <a:noFill/>
          </a:ln>
        </p:spPr>
      </p:pic>
      <p:pic>
        <p:nvPicPr>
          <p:cNvPr id="156" name="" descr=""/>
          <p:cNvPicPr/>
          <p:nvPr/>
        </p:nvPicPr>
        <p:blipFill>
          <a:blip r:embed="rId6"/>
          <a:stretch/>
        </p:blipFill>
        <p:spPr>
          <a:xfrm rot="16200000">
            <a:off x="4145040" y="4270680"/>
            <a:ext cx="845640" cy="224280"/>
          </a:xfrm>
          <a:prstGeom prst="rect">
            <a:avLst/>
          </a:prstGeom>
          <a:ln w="0">
            <a:noFill/>
          </a:ln>
        </p:spPr>
      </p:pic>
      <p:sp>
        <p:nvSpPr>
          <p:cNvPr id="157" name=""/>
          <p:cNvSpPr txBox="1"/>
          <p:nvPr/>
        </p:nvSpPr>
        <p:spPr>
          <a:xfrm>
            <a:off x="6300000" y="2880000"/>
            <a:ext cx="802440" cy="20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800" spc="-1" strike="noStrike">
                <a:solidFill>
                  <a:srgbClr val="000000"/>
                </a:solidFill>
                <a:latin typeface="Arial"/>
              </a:rPr>
              <a:t>Длина ванны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6300000" y="5195160"/>
            <a:ext cx="802440" cy="20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800" spc="-1" strike="noStrike">
                <a:solidFill>
                  <a:srgbClr val="000000"/>
                </a:solidFill>
                <a:latin typeface="Arial"/>
              </a:rPr>
              <a:t>Длина ванны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1080000" y="720000"/>
            <a:ext cx="846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На графиках показано  процентное распределение потерь по току.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"/>
          <p:cNvSpPr txBox="1"/>
          <p:nvPr/>
        </p:nvSpPr>
        <p:spPr>
          <a:xfrm>
            <a:off x="2880000" y="260640"/>
            <a:ext cx="3960000" cy="45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2600" spc="-1" strike="noStrike">
                <a:solidFill>
                  <a:srgbClr val="000000"/>
                </a:solidFill>
                <a:latin typeface="Arial"/>
                <a:ea typeface="Microsoft YaHei"/>
              </a:rPr>
              <a:t>Основные результаты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180000" y="1080000"/>
            <a:ext cx="9720000" cy="43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Предложен алгоритм расчета площади криволинейной поверхности на основе метода триангуляции. Исследована сходимость метода на сгущающихся сетках.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Предложена модифицированная формула вычисления величины потерь по току, проведена ее верификация.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Численно определены значения выхода по току и потерь выхода по току, показана корреляция этих управляющих параметров.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Численно исследованы распределения потерь по току в планарной плоскости разреза ванны для МГД-стабильной работы ванны и для МГД-нестабильной работы ванны в случае выемки двух анодов и анодного эффекта. На основе проведенных численных исследований были выработаны рекомендации по управлению работой ванны.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Список литературы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360000" y="1172520"/>
            <a:ext cx="8820000" cy="422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Калмыков А.В. Математическое моделирование влияния процессов тепломассопереноса на МГД-стабильность алюминиевого электролизёра // Москва: Московский государственный университет имени М.В. Ломоносова. Факультет вычислительной математики и кибернетики. Кафедра вычислительных методов. Диссертация. 2017.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Белолипецкий В. М., Пискажова Т.В. Математическое моделирование процесса электролитического получения алюминия. Решение задач управления технологией // Красноярск: Сибирский федеральный университет. Библиогр. 2013.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Деркач А.С., Левитан Г.У., Лебедев В.И., Сенин В.Н., Солнцев С.С., Форсблом Г.В. Электролиз алюминия // Издательство 'Металлургия' Москва 1966.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Grjotheim K., Rrohn C., Malinovsky. M., Matiasovsky K., Thonstad J. 2nd Edition Aluminium Electrolysys. Fundamentals of the Hall-Heroult Process. // Dusseldorf 1982.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Тепловые процессы в электролизерах и миксерах алюминиевого производства. / Под общей редакцией Громова Б. С., М.: – 1998. – С. 322.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Коробов, М. А. Самообжигающиеся аноды алюминиевых электролизеров / М. А. Коробов, А. А. Дмитриев // М.: Металлургия. – 1972. – 207 с.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Lillebuen, B. Current Efficiency and back reaction in aluminium electrolysis // Electrochim. Acta. – 1980, V25. – P. 131– 137. 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Деркач, А. С. Влияние нестабильности тока серии на технологический режим алюминиевых электролизеров// Цветные металлы. – 1967. – № 3. – С. 39– 40.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Кудрявцев Л.Д. Курс математического анализа. Том 2. // Дрофа 2004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Скворцов А.В., Мирза Н.С. Алгоритмы построений и анализа триангуляции // 'Издательство томского университета' 2006.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Широкий А.А., Аппроксимационные свойства триангуляций поверхностей // Казань 2012.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Самарский А.А. Гулин А.В. Численные методы // Москва 'Наука' 1989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40000" y="2473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Спасибо за внимание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180000"/>
            <a:ext cx="8856000" cy="5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Arial"/>
              </a:rPr>
              <a:t>Производство алюминия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596160" y="1987920"/>
            <a:ext cx="3780000" cy="3232080"/>
          </a:xfrm>
          <a:prstGeom prst="rect">
            <a:avLst/>
          </a:prstGeom>
          <a:ln w="0">
            <a:noFill/>
          </a:ln>
        </p:spPr>
      </p:pic>
      <p:sp>
        <p:nvSpPr>
          <p:cNvPr id="47" name=""/>
          <p:cNvSpPr txBox="1"/>
          <p:nvPr/>
        </p:nvSpPr>
        <p:spPr>
          <a:xfrm>
            <a:off x="180000" y="5157720"/>
            <a:ext cx="474768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Рис 1. Динамика производства алюминия.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360000" y="941760"/>
            <a:ext cx="9540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Производство алюминия играет очень важную роль в экономике России. В 2021 году Россия произвела 3,64 млн алюминия, а его экспорт принес 8,67 млрд долларов. В 2022 году выработка металла выросла на 1,65%.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5040000" y="1980000"/>
            <a:ext cx="3960000" cy="162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 2022 году мировое производство алюминия выросло на 2,2 % и достигло 69 млн тонн. Ожидается, что до 2029 года рынок алюминия будет прирастать в среднем на 6,1 % в год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5040000" y="3780000"/>
            <a:ext cx="48600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 2024 году Россия стала 2 страной по количеству произведенного алюминия - 3.5 млн тонн. На первом месте Китай.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6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Arial"/>
              </a:rPr>
              <a:t>Технологический процесс производства алюминия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5580000" y="4320000"/>
            <a:ext cx="4320000" cy="9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Рис 3. Взаимосвязь процессов в электролизной ванне.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900000" y="1440000"/>
            <a:ext cx="3611160" cy="2700000"/>
          </a:xfrm>
          <a:prstGeom prst="rect">
            <a:avLst/>
          </a:prstGeom>
          <a:ln w="0">
            <a:noFill/>
          </a:ln>
        </p:spPr>
      </p:pic>
      <p:sp>
        <p:nvSpPr>
          <p:cNvPr id="54" name=""/>
          <p:cNvSpPr txBox="1"/>
          <p:nvPr/>
        </p:nvSpPr>
        <p:spPr>
          <a:xfrm>
            <a:off x="1091160" y="4320000"/>
            <a:ext cx="3240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Рис 2. Устройство алюминиевого электролизера Соделберга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5400000" y="1260000"/>
            <a:ext cx="3949920" cy="27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80000" y="28080"/>
            <a:ext cx="9720000" cy="70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Управляющие параметры выхода по току (η) и потери выхода по току (</a:t>
            </a:r>
            <a:r>
              <a:rPr b="1" lang="ru-RU" sz="2200" spc="-1" strike="noStrike">
                <a:solidFill>
                  <a:srgbClr val="000000"/>
                </a:solidFill>
                <a:latin typeface="Arial"/>
              </a:rPr>
              <a:t>Δ η) 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57" name=""/>
              <p:cNvSpPr txBox="1"/>
              <p:nvPr/>
            </p:nvSpPr>
            <p:spPr>
              <a:xfrm>
                <a:off x="338760" y="3780000"/>
                <a:ext cx="3991320" cy="9298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η</m:t>
                    </m:r>
                    <m:r>
                      <m:t xml:space="preserve">=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1</m:t>
                        </m:r>
                        <m:r>
                          <m:t xml:space="preserve">−</m:t>
                        </m:r>
                        <m:r>
                          <m:t xml:space="preserve">2567</m:t>
                        </m:r>
                        <m:r>
                          <m:t xml:space="preserve">⋅</m:t>
                        </m:r>
                        <m:f>
                          <m:num>
                            <m:sSubSup>
                              <m:e>
                                <m:r>
                                  <m:t xml:space="preserve">S</m:t>
                                </m:r>
                              </m:e>
                              <m:sub>
                                <m:r>
                                  <m:t xml:space="preserve">a</m:t>
                                </m:r>
                                <m:r>
                                  <m:t xml:space="preserve">n</m:t>
                                </m:r>
                                <m:r>
                                  <m:t xml:space="preserve">o</m:t>
                                </m:r>
                                <m:r>
                                  <m:t xml:space="preserve">d</m:t>
                                </m:r>
                              </m:sub>
                              <m:sup>
                                <m:r>
                                  <m:t xml:space="preserve">0</m:t>
                                </m:r>
                                <m:r>
                                  <m:t xml:space="preserve">,</m:t>
                                </m:r>
                                <m:r>
                                  <m:t xml:space="preserve">21</m:t>
                                </m:r>
                              </m:sup>
                            </m:sSubSup>
                          </m:num>
                          <m:den>
                            <m:sSubSup>
                              <m:e>
                                <m:r>
                                  <m:t xml:space="preserve">i</m:t>
                                </m:r>
                              </m:e>
                              <m:sub>
                                <m:r>
                                  <m:t xml:space="preserve">a</m:t>
                                </m:r>
                              </m:sub>
                              <m:sup>
                                <m:r>
                                  <m:t xml:space="preserve">0.58</m:t>
                                </m:r>
                              </m:sup>
                            </m:sSubSup>
                            <m:r>
                              <m:t xml:space="preserve">⋅</m:t>
                            </m:r>
                            <m:sSub>
                              <m:e>
                                <m:r>
                                  <m:t xml:space="preserve">L</m:t>
                                </m:r>
                              </m:e>
                              <m:sub>
                                <m:r>
                                  <m:t xml:space="preserve">A</m:t>
                                </m:r>
                                <m:r>
                                  <m:t xml:space="preserve">C</m:t>
                                </m:r>
                                <m:r>
                                  <m:t xml:space="preserve">D</m:t>
                                </m:r>
                              </m:sub>
                            </m:sSub>
                            <m:r>
                              <m:t xml:space="preserve">⋅</m:t>
                            </m:r>
                            <m:sSup>
                              <m:e>
                                <m:r>
                                  <m:t xml:space="preserve">e</m:t>
                                </m:r>
                              </m:e>
                              <m:sup>
                                <m:f>
                                  <m:num>
                                    <m:r>
                                      <m:t xml:space="preserve">12940</m:t>
                                    </m:r>
                                  </m:num>
                                  <m:den>
                                    <m:sSub>
                                      <m:e>
                                        <m:r>
                                          <m:t xml:space="preserve">T</m:t>
                                        </m:r>
                                      </m:e>
                                      <m:sub>
                                        <m:r>
                                          <m:t xml:space="preserve">e</m:t>
                                        </m:r>
                                      </m:sub>
                                    </m:sSub>
                                  </m:den>
                                </m:f>
                              </m:sup>
                            </m:sSup>
                          </m:den>
                        </m:f>
                      </m:e>
                    </m:d>
                    <m:r>
                      <m:t xml:space="preserve">⋅</m:t>
                    </m:r>
                    <m:r>
                      <m:t xml:space="preserve">100</m:t>
                    </m:r>
                    <m:r>
                      <m:rPr>
                        <m:lit/>
                        <m:nor/>
                      </m:rPr>
                      <m:t xml:space="preserve">%</m:t>
                    </m:r>
                    <m:r>
                      <m:t xml:space="preserve">,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3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58" name=""/>
              <p:cNvSpPr txBox="1"/>
              <p:nvPr/>
            </p:nvSpPr>
            <p:spPr>
              <a:xfrm>
                <a:off x="5499000" y="3600000"/>
                <a:ext cx="3119040" cy="5785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Δ</m:t>
                    </m:r>
                    <m:r>
                      <m:t xml:space="preserve">η</m:t>
                    </m:r>
                    <m:r>
                      <m:t xml:space="preserve">=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1</m:t>
                        </m:r>
                        <m:r>
                          <m:t xml:space="preserve">−</m:t>
                        </m:r>
                        <m:sSub>
                          <m:e>
                            <m:r>
                              <m:t xml:space="preserve">η</m:t>
                            </m:r>
                          </m:e>
                          <m:sub>
                            <m:r>
                              <m:t xml:space="preserve">0</m:t>
                            </m:r>
                          </m:sub>
                        </m:sSub>
                      </m:e>
                    </m:d>
                    <m:r>
                      <m:t xml:space="preserve">⋅</m:t>
                    </m:r>
                    <m:f>
                      <m:num>
                        <m:r>
                          <m:t xml:space="preserve">l</m:t>
                        </m:r>
                      </m:num>
                      <m:den>
                        <m:r>
                          <m:t xml:space="preserve">S</m:t>
                        </m:r>
                      </m:den>
                    </m:f>
                    <m:r>
                      <m:t xml:space="preserve">⋅</m:t>
                    </m:r>
                    <m:nary>
                      <m:naryPr>
                        <m:chr m:val="∫"/>
                        <m:supHide m:val="1"/>
                      </m:naryPr>
                      <m:sub>
                        <m:r>
                          <m:t xml:space="preserve">Z</m:t>
                        </m:r>
                      </m:sub>
                      <m:sup/>
                      <m:e>
                        <m:f>
                          <m:num>
                            <m:r>
                              <m:t xml:space="preserve">1</m:t>
                            </m:r>
                          </m:num>
                          <m:den>
                            <m:r>
                              <m:t xml:space="preserve">H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x</m:t>
                                </m:r>
                                <m:r>
                                  <m:t xml:space="preserve">,</m:t>
                                </m:r>
                                <m:r>
                                  <m:t xml:space="preserve">y</m:t>
                                </m:r>
                              </m:e>
                            </m:d>
                          </m:den>
                        </m:f>
                        <m:r>
                          <m:t xml:space="preserve">dS</m:t>
                        </m:r>
                      </m:e>
                    </m:nary>
                    <m:r>
                      <m:t xml:space="preserve">,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4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59" name=""/>
          <p:cNvSpPr txBox="1"/>
          <p:nvPr/>
        </p:nvSpPr>
        <p:spPr>
          <a:xfrm>
            <a:off x="191160" y="2582280"/>
            <a:ext cx="484884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Эмпирическая формула выхода по току разработанная в институте ВАМИ(Всероссийский Алюминиево-магниевый Институт):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5040000" y="2880000"/>
            <a:ext cx="450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Полуэмпирическая формула потери по току.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1" name=""/>
          <p:cNvGrpSpPr/>
          <p:nvPr/>
        </p:nvGrpSpPr>
        <p:grpSpPr>
          <a:xfrm>
            <a:off x="360000" y="4860000"/>
            <a:ext cx="3960000" cy="431640"/>
            <a:chOff x="360000" y="4860000"/>
            <a:chExt cx="3960000" cy="431640"/>
          </a:xfrm>
        </p:grpSpPr>
        <p:sp>
          <p:nvSpPr>
            <p:cNvPr id="62" name=""/>
            <p:cNvSpPr txBox="1"/>
            <p:nvPr/>
          </p:nvSpPr>
          <p:spPr>
            <a:xfrm>
              <a:off x="360000" y="4860000"/>
              <a:ext cx="3960000" cy="4316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ru-RU" sz="1200" spc="-1" strike="noStrike">
                  <a:solidFill>
                    <a:srgbClr val="000000"/>
                  </a:solidFill>
                  <a:latin typeface="Arial"/>
                </a:rPr>
                <a:t>Где     - анодная плотность тока,        - площадь анода,        - МПР,       - температура электролита.</a:t>
              </a:r>
              <a:endParaRPr b="0" lang="ru-RU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mc:AlternateContent>
          <mc:Choice xmlns:a14="http://schemas.microsoft.com/office/drawing/2010/main" Requires="a14">
            <p:sp>
              <p:nvSpPr>
                <p:cNvPr id="63" name=""/>
                <p:cNvSpPr txBox="1"/>
                <p:nvPr/>
              </p:nvSpPr>
              <p:spPr>
                <a:xfrm>
                  <a:off x="720000" y="4897800"/>
                  <a:ext cx="168120" cy="1908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b>
                        <m:e>
                          <m:r>
                            <m:t xml:space="preserve">i</m:t>
                          </m:r>
                        </m:e>
                        <m:sub>
                          <m:r>
                            <m:t xml:space="preserve">a</m:t>
                          </m:r>
                        </m:sub>
                      </m:sSub>
                    </m:oMath>
                  </a14:m>
                </a:p>
              </p:txBody>
            </p:sp>
          </mc:Choice>
          <mc:Fallback/>
        </mc:AlternateContent>
        <mc:AlternateContent>
          <mc:Choice xmlns:a14="http://schemas.microsoft.com/office/drawing/2010/main" Requires="a14">
            <p:sp>
              <p:nvSpPr>
                <p:cNvPr id="64" name=""/>
                <p:cNvSpPr txBox="1"/>
                <p:nvPr/>
              </p:nvSpPr>
              <p:spPr>
                <a:xfrm>
                  <a:off x="2747160" y="4908960"/>
                  <a:ext cx="352080" cy="1908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b>
                        <m:e>
                          <m:r>
                            <m:t xml:space="preserve">S</m:t>
                          </m:r>
                        </m:e>
                        <m:sub>
                          <m:r>
                            <m:t xml:space="preserve">anod</m:t>
                          </m:r>
                        </m:sub>
                      </m:sSub>
                    </m:oMath>
                  </a14:m>
                </a:p>
              </p:txBody>
            </p:sp>
          </mc:Choice>
          <mc:Fallback/>
        </mc:AlternateContent>
        <mc:AlternateContent>
          <mc:Choice xmlns:a14="http://schemas.microsoft.com/office/drawing/2010/main" Requires="a14">
            <p:sp>
              <p:nvSpPr>
                <p:cNvPr id="65" name=""/>
                <p:cNvSpPr txBox="1"/>
                <p:nvPr/>
              </p:nvSpPr>
              <p:spPr>
                <a:xfrm>
                  <a:off x="900000" y="5067000"/>
                  <a:ext cx="365760" cy="1908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b>
                        <m:e>
                          <m:r>
                            <m:t xml:space="preserve">L</m:t>
                          </m:r>
                        </m:e>
                        <m:sub>
                          <m:r>
                            <m:t xml:space="preserve">ACD</m:t>
                          </m:r>
                        </m:sub>
                      </m:sSub>
                    </m:oMath>
                  </a14:m>
                </a:p>
              </p:txBody>
            </p:sp>
          </mc:Choice>
          <mc:Fallback/>
        </mc:AlternateContent>
        <mc:AlternateContent>
          <mc:Choice xmlns:a14="http://schemas.microsoft.com/office/drawing/2010/main" Requires="a14">
            <p:sp>
              <p:nvSpPr>
                <p:cNvPr id="66" name=""/>
                <p:cNvSpPr txBox="1"/>
                <p:nvPr/>
              </p:nvSpPr>
              <p:spPr>
                <a:xfrm>
                  <a:off x="1758960" y="5077800"/>
                  <a:ext cx="221040" cy="1908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b>
                        <m:e>
                          <m:r>
                            <m:t xml:space="preserve">T</m:t>
                          </m:r>
                        </m:e>
                        <m:sub>
                          <m:r>
                            <m:t xml:space="preserve">e</m:t>
                          </m:r>
                        </m:sub>
                      </m:sSub>
                    </m:oMath>
                  </a14:m>
                </a:p>
              </p:txBody>
            </p:sp>
          </mc:Choice>
          <mc:Fallback/>
        </mc:AlternateContent>
      </p:grpSp>
      <p:grpSp>
        <p:nvGrpSpPr>
          <p:cNvPr id="67" name=""/>
          <p:cNvGrpSpPr/>
          <p:nvPr/>
        </p:nvGrpSpPr>
        <p:grpSpPr>
          <a:xfrm>
            <a:off x="5040000" y="4262040"/>
            <a:ext cx="4500000" cy="597960"/>
            <a:chOff x="5040000" y="4262040"/>
            <a:chExt cx="4500000" cy="597960"/>
          </a:xfrm>
        </p:grpSpPr>
        <p:sp>
          <p:nvSpPr>
            <p:cNvPr id="68" name=""/>
            <p:cNvSpPr txBox="1"/>
            <p:nvPr/>
          </p:nvSpPr>
          <p:spPr>
            <a:xfrm>
              <a:off x="5040000" y="4262040"/>
              <a:ext cx="4500000" cy="5979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pPr algn="just"/>
              <a:r>
                <a:rPr b="0" lang="ru-RU" sz="12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где       – изменение выхода по току, l – значение МРП,     – значение выхода по току при плоской поверхности раздела, S – площадь катода, H – высота металла.</a:t>
              </a:r>
              <a:endParaRPr b="0" lang="ru-RU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mc:AlternateContent>
          <mc:Choice xmlns:a14="http://schemas.microsoft.com/office/drawing/2010/main" Requires="a14">
            <p:sp>
              <p:nvSpPr>
                <p:cNvPr id="69" name=""/>
                <p:cNvSpPr txBox="1"/>
                <p:nvPr/>
              </p:nvSpPr>
              <p:spPr>
                <a:xfrm>
                  <a:off x="5400000" y="4330800"/>
                  <a:ext cx="273240" cy="1692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Δ</m:t>
                      </m:r>
                      <m:r>
                        <m:t xml:space="preserve">η</m:t>
                      </m:r>
                    </m:oMath>
                  </a14:m>
                </a:p>
              </p:txBody>
            </p:sp>
          </mc:Choice>
          <mc:Fallback/>
        </mc:AlternateContent>
        <mc:AlternateContent>
          <mc:Choice xmlns:a14="http://schemas.microsoft.com/office/drawing/2010/main" Requires="a14">
            <p:sp>
              <p:nvSpPr>
                <p:cNvPr id="70" name=""/>
                <p:cNvSpPr txBox="1"/>
                <p:nvPr/>
              </p:nvSpPr>
              <p:spPr>
                <a:xfrm>
                  <a:off x="8978400" y="4309200"/>
                  <a:ext cx="201600" cy="1908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b>
                        <m:e>
                          <m:r>
                            <m:t xml:space="preserve">η</m:t>
                          </m:r>
                        </m:e>
                        <m:sub>
                          <m:r>
                            <m:t xml:space="preserve">0</m:t>
                          </m:r>
                        </m:sub>
                      </m:sSub>
                    </m:oMath>
                  </a14:m>
                </a:p>
              </p:txBody>
            </p:sp>
          </mc:Choice>
          <mc:Fallback/>
        </mc:AlternateContent>
      </p:grpSp>
      <mc:AlternateContent>
        <mc:Choice xmlns:a14="http://schemas.microsoft.com/office/drawing/2010/main" Requires="a14">
          <p:sp>
            <p:nvSpPr>
              <p:cNvPr id="71" name=""/>
              <p:cNvSpPr txBox="1"/>
              <p:nvPr/>
            </p:nvSpPr>
            <p:spPr>
              <a:xfrm>
                <a:off x="1260000" y="1542600"/>
                <a:ext cx="1515960" cy="5364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η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P</m:t>
                        </m:r>
                      </m:num>
                      <m:den>
                        <m:r>
                          <m:t xml:space="preserve">M</m:t>
                        </m:r>
                      </m:den>
                    </m:f>
                    <m:r>
                      <m:t xml:space="preserve">⋅</m:t>
                    </m:r>
                    <m:r>
                      <m:t xml:space="preserve">100</m:t>
                    </m:r>
                    <m:r>
                      <m:rPr>
                        <m:lit/>
                        <m:nor/>
                      </m:rPr>
                      <m:t xml:space="preserve">%</m:t>
                    </m:r>
                    <m:r>
                      <m:t xml:space="preserve">,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1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72" name=""/>
          <p:cNvSpPr txBox="1"/>
          <p:nvPr/>
        </p:nvSpPr>
        <p:spPr>
          <a:xfrm>
            <a:off x="180000" y="720000"/>
            <a:ext cx="432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Теоретическая величина процентного выхода по току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180000" y="2259000"/>
            <a:ext cx="432000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где P — количество металла, полученное в ванне.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74" name=""/>
              <p:cNvSpPr txBox="1"/>
              <p:nvPr/>
            </p:nvSpPr>
            <p:spPr>
              <a:xfrm>
                <a:off x="6871320" y="1695960"/>
                <a:ext cx="1397880" cy="273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M</m:t>
                    </m:r>
                    <m:r>
                      <m:t xml:space="preserve">=</m:t>
                    </m:r>
                    <m:r>
                      <m:t xml:space="preserve">F</m:t>
                    </m:r>
                    <m:r>
                      <m:t xml:space="preserve">⋅</m:t>
                    </m:r>
                    <m:r>
                      <m:t xml:space="preserve">I</m:t>
                    </m:r>
                    <m:r>
                      <m:t xml:space="preserve">⋅</m:t>
                    </m:r>
                    <m:r>
                      <m:t xml:space="preserve">t</m:t>
                    </m:r>
                    <m:r>
                      <m:t xml:space="preserve">,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2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75" name=""/>
          <p:cNvSpPr txBox="1"/>
          <p:nvPr/>
        </p:nvSpPr>
        <p:spPr>
          <a:xfrm>
            <a:off x="5400000" y="720000"/>
            <a:ext cx="5040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Теоретическое количество металла по закону Фарадея, получаемое в процессе электролиза: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5251320" y="2055960"/>
            <a:ext cx="489132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где F —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электрохимический эквивалент, I — сила тока, t — время.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720000" y="2868120"/>
            <a:ext cx="2520000" cy="1091880"/>
          </a:xfrm>
          <a:prstGeom prst="rect">
            <a:avLst/>
          </a:prstGeom>
          <a:ln w="0">
            <a:noFill/>
          </a:ln>
        </p:spPr>
      </p:pic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3780000" y="1870920"/>
            <a:ext cx="6120000" cy="1354680"/>
          </a:xfrm>
          <a:prstGeom prst="rect">
            <a:avLst/>
          </a:prstGeom>
          <a:ln w="0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6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Arial"/>
              </a:rPr>
              <a:t>Модификация формулы потери по току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0" name=""/>
          <p:cNvGrpSpPr/>
          <p:nvPr/>
        </p:nvGrpSpPr>
        <p:grpSpPr>
          <a:xfrm>
            <a:off x="180000" y="3780000"/>
            <a:ext cx="3600000" cy="1393200"/>
            <a:chOff x="180000" y="3780000"/>
            <a:chExt cx="3600000" cy="1393200"/>
          </a:xfrm>
        </p:grpSpPr>
        <mc:AlternateContent>
          <mc:Choice xmlns:a14="http://schemas.microsoft.com/office/drawing/2010/main" Requires="a14">
            <p:sp>
              <p:nvSpPr>
                <p:cNvPr id="81" name=""/>
                <p:cNvSpPr txBox="1"/>
                <p:nvPr/>
              </p:nvSpPr>
              <p:spPr>
                <a:xfrm>
                  <a:off x="311400" y="4566600"/>
                  <a:ext cx="3030840" cy="6066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Δ</m:t>
                      </m:r>
                      <m:r>
                        <m:t xml:space="preserve">η</m:t>
                      </m:r>
                      <m:r>
                        <m:t xml:space="preserve">=</m:t>
                      </m:r>
                      <m:d>
                        <m:dPr>
                          <m:begChr m:val="("/>
                          <m:endChr m:val=")"/>
                        </m:dPr>
                        <m:e>
                          <m:r>
                            <m:t xml:space="preserve">1</m:t>
                          </m:r>
                          <m:r>
                            <m:t xml:space="preserve">−</m:t>
                          </m:r>
                          <m:sSub>
                            <m:e>
                              <m:r>
                                <m:t xml:space="preserve">η</m:t>
                              </m:r>
                            </m:e>
                            <m:sub>
                              <m:r>
                                <m:t xml:space="preserve">0</m:t>
                              </m:r>
                            </m:sub>
                          </m:sSub>
                        </m:e>
                      </m:d>
                      <m:r>
                        <m:t xml:space="preserve">⋅</m:t>
                      </m:r>
                      <m:f>
                        <m:num>
                          <m:r>
                            <m:t xml:space="preserve">1</m:t>
                          </m:r>
                        </m:num>
                        <m:den>
                          <m:r>
                            <m:t xml:space="preserve">S</m:t>
                          </m:r>
                        </m:den>
                      </m:f>
                      <m:r>
                        <m:t xml:space="preserve">⋅</m:t>
                      </m:r>
                      <m:nary>
                        <m:naryPr>
                          <m:chr m:val="∫"/>
                          <m:supHide m:val="1"/>
                        </m:naryPr>
                        <m:sub>
                          <m:r>
                            <m:t xml:space="preserve">Z</m:t>
                          </m:r>
                        </m:sub>
                        <m:sup/>
                        <m:e>
                          <m:f>
                            <m:num>
                              <m:r>
                                <m:t xml:space="preserve">l</m:t>
                              </m:r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x</m:t>
                                  </m:r>
                                  <m:r>
                                    <m:t xml:space="preserve">,</m:t>
                                  </m:r>
                                  <m:r>
                                    <m:t xml:space="preserve">y</m:t>
                                  </m:r>
                                </m:e>
                              </m:d>
                            </m:num>
                            <m:den>
                              <m:r>
                                <m:t xml:space="preserve">H</m:t>
                              </m:r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x</m:t>
                                  </m:r>
                                  <m:r>
                                    <m:t xml:space="preserve">,</m:t>
                                  </m:r>
                                  <m:r>
                                    <m:t xml:space="preserve">y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m:t xml:space="preserve">dS</m:t>
                      </m:r>
                      <m:d>
                        <m:dPr>
                          <m:begChr m:val="("/>
                          <m:endChr m:val=")"/>
                        </m:dPr>
                        <m:e>
                          <m:r>
                            <m:t xml:space="preserve">5</m:t>
                          </m:r>
                        </m:e>
                      </m:d>
                    </m:oMath>
                  </a14:m>
                </a:p>
              </p:txBody>
            </p:sp>
          </mc:Choice>
          <mc:Fallback/>
        </mc:AlternateContent>
        <p:sp>
          <p:nvSpPr>
            <p:cNvPr id="82" name=""/>
            <p:cNvSpPr txBox="1"/>
            <p:nvPr/>
          </p:nvSpPr>
          <p:spPr>
            <a:xfrm>
              <a:off x="180000" y="3780000"/>
              <a:ext cx="3600000" cy="602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pPr algn="ctr"/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Модифицированная формула потери выхода по току:</a:t>
              </a:r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3" name=""/>
          <p:cNvGrpSpPr/>
          <p:nvPr/>
        </p:nvGrpSpPr>
        <p:grpSpPr>
          <a:xfrm>
            <a:off x="3913200" y="3339000"/>
            <a:ext cx="5986800" cy="2241000"/>
            <a:chOff x="3913200" y="3339000"/>
            <a:chExt cx="5986800" cy="2241000"/>
          </a:xfrm>
        </p:grpSpPr>
        <p:graphicFrame>
          <p:nvGraphicFramePr>
            <p:cNvPr id="84" name=""/>
            <p:cNvGraphicFramePr/>
            <p:nvPr/>
          </p:nvGraphicFramePr>
          <p:xfrm>
            <a:off x="3913200" y="3339000"/>
            <a:ext cx="5986800" cy="1214280"/>
          </p:xfrm>
          <a:graphic>
            <a:graphicData uri="http://schemas.openxmlformats.org/drawingml/2006/table">
              <a:tbl>
                <a:tblPr/>
                <a:tblGrid>
                  <a:gridCol w="752400"/>
                  <a:gridCol w="744120"/>
                  <a:gridCol w="756000"/>
                  <a:gridCol w="744120"/>
                  <a:gridCol w="756000"/>
                  <a:gridCol w="744480"/>
                  <a:gridCol w="744120"/>
                  <a:gridCol w="745920"/>
                </a:tblGrid>
                <a:tr h="555120"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r>
                          <a:rPr b="0" lang="ru-RU" sz="1200" spc="-1" strike="noStrike">
                            <a:solidFill>
                              <a:srgbClr val="000000"/>
                            </a:solidFill>
                            <a:latin typeface="Arial"/>
                          </a:rPr>
                          <a:t>Мод. формула</a:t>
                        </a:r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r>
                          <a:rPr b="0" lang="ru-RU" sz="1200" spc="-1" strike="noStrike">
                            <a:solidFill>
                              <a:srgbClr val="000000"/>
                            </a:solidFill>
                            <a:latin typeface="Arial"/>
                          </a:rPr>
                          <a:t>Исх. формула</a:t>
                        </a:r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r>
                          <a:rPr b="0" lang="ru-RU" sz="1200" spc="-1" strike="noStrike">
                            <a:solidFill>
                              <a:srgbClr val="000000"/>
                            </a:solidFill>
                            <a:latin typeface="Arial"/>
                          </a:rPr>
                          <a:t>Исх. формула</a:t>
                        </a:r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r>
                          <a:rPr b="0" lang="ru-RU" sz="1200" spc="-1" strike="noStrike">
                            <a:solidFill>
                              <a:srgbClr val="000000"/>
                            </a:solidFill>
                            <a:latin typeface="Arial"/>
                          </a:rPr>
                          <a:t>Исх. формула</a:t>
                        </a:r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r>
                          <a:rPr b="0" lang="ru-RU" sz="1200" spc="-1" strike="noStrike">
                            <a:solidFill>
                              <a:srgbClr val="000000"/>
                            </a:solidFill>
                            <a:latin typeface="Arial"/>
                          </a:rPr>
                          <a:t>Исх. формула</a:t>
                        </a:r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r>
                          <a:rPr b="0" lang="ru-RU" sz="1200" spc="-1" strike="noStrike">
                            <a:solidFill>
                              <a:srgbClr val="000000"/>
                            </a:solidFill>
                            <a:latin typeface="Arial"/>
                          </a:rPr>
                          <a:t>Исх. формула</a:t>
                        </a:r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r>
                          <a:rPr b="0" lang="ru-RU" sz="1200" spc="-1" strike="noStrike">
                            <a:solidFill>
                              <a:srgbClr val="000000"/>
                            </a:solidFill>
                            <a:latin typeface="Arial"/>
                          </a:rPr>
                          <a:t>Исх. формула</a:t>
                        </a:r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</a:tr>
                <a:tr h="329400"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r>
                          <a:rPr b="0" lang="ru-RU" sz="1200" spc="-1" strike="noStrike">
                            <a:solidFill>
                              <a:srgbClr val="000000"/>
                            </a:solidFill>
                            <a:latin typeface="Arial"/>
                          </a:rPr>
                          <a:t>точка</a:t>
                        </a:r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r>
                          <a:rPr b="0" lang="ru-RU" sz="1200" spc="-1" strike="noStrike">
                            <a:solidFill>
                              <a:srgbClr val="000000"/>
                            </a:solidFill>
                            <a:latin typeface="Arial"/>
                          </a:rPr>
                          <a:t>(2,2)</a:t>
                        </a:r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r>
                          <a:rPr b="0" lang="ru-RU" sz="1200" spc="-1" strike="noStrike">
                            <a:solidFill>
                              <a:srgbClr val="000000"/>
                            </a:solidFill>
                            <a:latin typeface="Arial"/>
                          </a:rPr>
                          <a:t>(10,5)</a:t>
                        </a:r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r>
                          <a:rPr b="0" lang="ru-RU" sz="1200" spc="-1" strike="noStrike">
                            <a:solidFill>
                              <a:srgbClr val="000000"/>
                            </a:solidFill>
                            <a:latin typeface="Arial"/>
                          </a:rPr>
                          <a:t>(5,10)</a:t>
                        </a:r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r>
                          <a:rPr b="0" lang="ru-RU" sz="1200" spc="-1" strike="noStrike">
                            <a:solidFill>
                              <a:srgbClr val="000000"/>
                            </a:solidFill>
                            <a:latin typeface="Arial"/>
                          </a:rPr>
                          <a:t>(5,30)</a:t>
                        </a:r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r>
                          <a:rPr b="0" lang="ru-RU" sz="1200" spc="-1" strike="noStrike">
                            <a:solidFill>
                              <a:srgbClr val="000000"/>
                            </a:solidFill>
                            <a:latin typeface="Arial"/>
                          </a:rPr>
                          <a:t>(7,15)</a:t>
                        </a:r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r>
                          <a:rPr b="0" lang="ru-RU" sz="1200" spc="-1" strike="noStrike">
                            <a:solidFill>
                              <a:srgbClr val="000000"/>
                            </a:solidFill>
                            <a:latin typeface="Arial"/>
                          </a:rPr>
                          <a:t>(4,30)</a:t>
                        </a:r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</a:tr>
                <a:tr h="330120"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r>
                          <a:rPr b="0" lang="ru-RU" sz="1200" spc="-1" strike="noStrike">
                            <a:solidFill>
                              <a:srgbClr val="000000"/>
                            </a:solidFill>
                            <a:latin typeface="Arial"/>
                          </a:rPr>
                          <a:t>значение</a:t>
                        </a:r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pPr algn="r"/>
                        <a:r>
                          <a:rPr b="0" lang="ru-RU" sz="1200" spc="-1" strike="noStrike">
                            <a:solidFill>
                              <a:srgbClr val="000000"/>
                            </a:solidFill>
                            <a:latin typeface="Arial"/>
                          </a:rPr>
                          <a:t>0.012011</a:t>
                        </a:r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pPr algn="r"/>
                        <a:r>
                          <a:rPr b="0" lang="ru-RU" sz="1200" spc="-1" strike="noStrike">
                            <a:solidFill>
                              <a:srgbClr val="000000"/>
                            </a:solidFill>
                            <a:latin typeface="Arial"/>
                          </a:rPr>
                          <a:t>0.010918</a:t>
                        </a:r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pPr algn="r"/>
                        <a:r>
                          <a:rPr b="0" lang="ru-RU" sz="1200" spc="-1" strike="noStrike">
                            <a:solidFill>
                              <a:srgbClr val="000000"/>
                            </a:solidFill>
                            <a:latin typeface="Arial"/>
                          </a:rPr>
                          <a:t>0.01397</a:t>
                        </a:r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pPr algn="r"/>
                        <a:r>
                          <a:rPr b="0" lang="ru-RU" sz="1200" spc="-1" strike="noStrike">
                            <a:solidFill>
                              <a:srgbClr val="000000"/>
                            </a:solidFill>
                            <a:latin typeface="Arial"/>
                          </a:rPr>
                          <a:t>0.013292</a:t>
                        </a:r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pPr algn="r"/>
                        <a:r>
                          <a:rPr b="0" lang="ru-RU" sz="1200" spc="-1" strike="noStrike">
                            <a:solidFill>
                              <a:srgbClr val="000000"/>
                            </a:solidFill>
                            <a:latin typeface="Arial"/>
                          </a:rPr>
                          <a:t>0.011528</a:t>
                        </a:r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pPr algn="r"/>
                        <a:r>
                          <a:rPr b="0" lang="ru-RU" sz="1200" spc="-1" strike="noStrike">
                            <a:solidFill>
                              <a:srgbClr val="000000"/>
                            </a:solidFill>
                            <a:latin typeface="Arial"/>
                          </a:rPr>
                          <a:t>0.011528</a:t>
                        </a:r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pPr algn="r"/>
                        <a:r>
                          <a:rPr b="0" lang="ru-RU" sz="1200" spc="-1" strike="noStrike">
                            <a:solidFill>
                              <a:srgbClr val="000000"/>
                            </a:solidFill>
                            <a:latin typeface="Arial"/>
                          </a:rPr>
                          <a:t>0.013495</a:t>
                        </a:r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</a:tr>
              </a:tbl>
            </a:graphicData>
          </a:graphic>
        </p:graphicFrame>
        <p:sp>
          <p:nvSpPr>
            <p:cNvPr id="85" name=""/>
            <p:cNvSpPr txBox="1"/>
            <p:nvPr/>
          </p:nvSpPr>
          <p:spPr>
            <a:xfrm>
              <a:off x="4351320" y="4721760"/>
              <a:ext cx="5040000" cy="8582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pPr algn="ctr"/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Таблица 2. Значение формул потери выхода по току в зависимости от точки в которой взято МПР (l).</a:t>
              </a:r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6" name=""/>
          <p:cNvSpPr txBox="1"/>
          <p:nvPr/>
        </p:nvSpPr>
        <p:spPr>
          <a:xfrm>
            <a:off x="360000" y="720000"/>
            <a:ext cx="9540000" cy="14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 формуле (4) значения параметров l и S являются константами, которые определяются опытным путем с большой погрешностью. Поэтому в настоящей работе предлагается следующая модификация формулы, вычисление которой становится возможным при использовании вычислительного комплекса, моделирующего процесс электролиза.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360000" y="2160000"/>
            <a:ext cx="3240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Формула для вычисления процентного значения потерь по току: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6872760" y="3600000"/>
            <a:ext cx="2377800" cy="1642320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360" y="161640"/>
            <a:ext cx="9071640" cy="73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Arial"/>
              </a:rPr>
              <a:t>Модификация формулы изменения выхода по току, метод триангуляции.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0" name=""/>
          <p:cNvGrpSpPr/>
          <p:nvPr/>
        </p:nvGrpSpPr>
        <p:grpSpPr>
          <a:xfrm>
            <a:off x="180000" y="1080000"/>
            <a:ext cx="2520000" cy="2184840"/>
            <a:chOff x="180000" y="1080000"/>
            <a:chExt cx="2520000" cy="2184840"/>
          </a:xfrm>
        </p:grpSpPr>
        <p:pic>
          <p:nvPicPr>
            <p:cNvPr id="91" name="" descr=""/>
            <p:cNvPicPr/>
            <p:nvPr/>
          </p:nvPicPr>
          <p:blipFill>
            <a:blip r:embed="rId2"/>
            <a:stretch/>
          </p:blipFill>
          <p:spPr>
            <a:xfrm>
              <a:off x="180000" y="1080000"/>
              <a:ext cx="2340000" cy="1645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2" name=""/>
            <p:cNvSpPr txBox="1"/>
            <p:nvPr/>
          </p:nvSpPr>
          <p:spPr>
            <a:xfrm>
              <a:off x="360000" y="2662560"/>
              <a:ext cx="2340000" cy="602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pPr algn="ctr"/>
              <a:r>
                <a:rPr b="0" lang="ru-RU" sz="1200" spc="-1" strike="noStrike">
                  <a:solidFill>
                    <a:srgbClr val="000000"/>
                  </a:solidFill>
                  <a:latin typeface="Arial"/>
                </a:rPr>
                <a:t>Рис 4. Разбиение области решения на треугольники с вершинами в узлах сетки.</a:t>
              </a:r>
              <a:endParaRPr b="0" lang="ru-RU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93" name=""/>
          <p:cNvGrpSpPr/>
          <p:nvPr/>
        </p:nvGrpSpPr>
        <p:grpSpPr>
          <a:xfrm>
            <a:off x="180000" y="3264840"/>
            <a:ext cx="4403880" cy="875160"/>
            <a:chOff x="180000" y="3264840"/>
            <a:chExt cx="4403880" cy="875160"/>
          </a:xfrm>
        </p:grpSpPr>
        <mc:AlternateContent>
          <mc:Choice xmlns:a14="http://schemas.microsoft.com/office/drawing/2010/main" Requires="a14">
            <p:sp>
              <p:nvSpPr>
                <p:cNvPr id="94" name=""/>
                <p:cNvSpPr txBox="1"/>
                <p:nvPr/>
              </p:nvSpPr>
              <p:spPr>
                <a:xfrm>
                  <a:off x="281880" y="3525840"/>
                  <a:ext cx="4302000" cy="61416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I</m:t>
                      </m:r>
                      <m:r>
                        <m:t xml:space="preserve">=</m:t>
                      </m:r>
                      <m:nary>
                        <m:naryPr>
                          <m:chr m:val="∑"/>
                        </m:naryPr>
                        <m:sub>
                          <m:r>
                            <m:t xml:space="preserve">i</m:t>
                          </m:r>
                          <m:r>
                            <m:t xml:space="preserve">=</m:t>
                          </m:r>
                          <m:r>
                            <m:t xml:space="preserve">0</m:t>
                          </m:r>
                        </m:sub>
                        <m:sup>
                          <m:r>
                            <m:t xml:space="preserve">N</m:t>
                          </m:r>
                          <m:r>
                            <m:t xml:space="preserve">−</m:t>
                          </m:r>
                          <m:r>
                            <m:t xml:space="preserve">1</m:t>
                          </m:r>
                        </m:sup>
                        <m:e>
                          <m:nary>
                            <m:naryPr>
                              <m:chr m:val="∑"/>
                            </m:naryPr>
                            <m:sub>
                              <m:r>
                                <m:t xml:space="preserve">j</m:t>
                              </m:r>
                              <m:r>
                                <m:t xml:space="preserve">=</m:t>
                              </m:r>
                              <m:r>
                                <m:t xml:space="preserve">0</m:t>
                              </m:r>
                            </m:sub>
                            <m:sup>
                              <m:r>
                                <m:t xml:space="preserve">M</m:t>
                              </m:r>
                              <m:r>
                                <m:t xml:space="preserve">−</m:t>
                              </m:r>
                              <m:r>
                                <m:t xml:space="preserve">1</m:t>
                              </m:r>
                            </m:sup>
                            <m:e>
                              <m:sSub>
                                <m:e>
                                  <m:r>
                                    <m:t xml:space="preserve">I</m:t>
                                  </m:r>
                                </m:e>
                                <m:sub>
                                  <m:r>
                                    <m:t xml:space="preserve">i</m:t>
                                  </m:r>
                                  <m:r>
                                    <m:t xml:space="preserve">,</m:t>
                                  </m:r>
                                  <m:r>
                                    <m:t xml:space="preserve">j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m:t xml:space="preserve">=</m:t>
                      </m:r>
                      <m:nary>
                        <m:naryPr>
                          <m:chr m:val="∑"/>
                        </m:naryPr>
                        <m:sub>
                          <m:r>
                            <m:t xml:space="preserve">i</m:t>
                          </m:r>
                          <m:r>
                            <m:t xml:space="preserve">=</m:t>
                          </m:r>
                          <m:r>
                            <m:t xml:space="preserve">0</m:t>
                          </m:r>
                        </m:sub>
                        <m:sup>
                          <m:r>
                            <m:t xml:space="preserve">N</m:t>
                          </m:r>
                          <m:r>
                            <m:t xml:space="preserve">−</m:t>
                          </m:r>
                          <m:r>
                            <m:t xml:space="preserve">1</m:t>
                          </m:r>
                        </m:sup>
                        <m:e>
                          <m:nary>
                            <m:naryPr>
                              <m:chr m:val="∑"/>
                            </m:naryPr>
                            <m:sub>
                              <m:r>
                                <m:t xml:space="preserve">j</m:t>
                              </m:r>
                              <m:r>
                                <m:t xml:space="preserve">=</m:t>
                              </m:r>
                              <m:r>
                                <m:t xml:space="preserve">0</m:t>
                              </m:r>
                            </m:sub>
                            <m:sup>
                              <m:r>
                                <m:t xml:space="preserve">M</m:t>
                              </m:r>
                              <m:r>
                                <m:t xml:space="preserve">−</m:t>
                              </m:r>
                              <m:r>
                                <m:t xml:space="preserve">1</m:t>
                              </m:r>
                            </m:sup>
                            <m:e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sSub>
                                    <m:e>
                                      <m:r>
                                        <m:t xml:space="preserve">S</m:t>
                                      </m:r>
                                    </m:e>
                                    <m:sub>
                                      <m:sSubSup>
                                        <m:e>
                                          <m:r>
                                            <m:t xml:space="preserve">Δ</m:t>
                                          </m:r>
                                        </m:e>
                                        <m:sub>
                                          <m:r>
                                            <m:t xml:space="preserve">i</m:t>
                                          </m:r>
                                          <m:r>
                                            <m:t xml:space="preserve">,</m:t>
                                          </m:r>
                                          <m:r>
                                            <m:t xml:space="preserve">j</m:t>
                                          </m:r>
                                        </m:sub>
                                        <m:sup>
                                          <m:r>
                                            <m:t xml:space="preserve">1</m:t>
                                          </m:r>
                                        </m:sup>
                                      </m:sSubSup>
                                    </m:sub>
                                  </m:sSub>
                                  <m:r>
                                    <m:t xml:space="preserve">⋅</m:t>
                                  </m:r>
                                  <m:sSubSup>
                                    <m:e>
                                      <m:r>
                                        <m:t xml:space="preserve">F</m:t>
                                      </m:r>
                                    </m:e>
                                    <m:sub>
                                      <m:r>
                                        <m:t xml:space="preserve">i</m:t>
                                      </m:r>
                                      <m:r>
                                        <m:t xml:space="preserve">,</m:t>
                                      </m:r>
                                      <m:r>
                                        <m:t xml:space="preserve">j</m:t>
                                      </m:r>
                                    </m:sub>
                                    <m:sup>
                                      <m:r>
                                        <m:t xml:space="preserve">1</m:t>
                                      </m:r>
                                    </m:sup>
                                  </m:sSubSup>
                                  <m:r>
                                    <m:t xml:space="preserve">+</m:t>
                                  </m:r>
                                  <m:sSub>
                                    <m:e>
                                      <m:r>
                                        <m:t xml:space="preserve">S</m:t>
                                      </m:r>
                                    </m:e>
                                    <m:sub>
                                      <m:sSubSup>
                                        <m:e>
                                          <m:r>
                                            <m:t xml:space="preserve">Δ</m:t>
                                          </m:r>
                                        </m:e>
                                        <m:sub>
                                          <m:r>
                                            <m:t xml:space="preserve">i</m:t>
                                          </m:r>
                                          <m:r>
                                            <m:t xml:space="preserve">,</m:t>
                                          </m:r>
                                          <m:r>
                                            <m:t xml:space="preserve">j</m:t>
                                          </m:r>
                                        </m:sub>
                                        <m:sup>
                                          <m:r>
                                            <m:t xml:space="preserve">2</m:t>
                                          </m:r>
                                        </m:sup>
                                      </m:sSubSup>
                                    </m:sub>
                                  </m:sSub>
                                  <m:r>
                                    <m:t xml:space="preserve">⋅</m:t>
                                  </m:r>
                                  <m:sSubSup>
                                    <m:e>
                                      <m:r>
                                        <m:t xml:space="preserve">F</m:t>
                                      </m:r>
                                    </m:e>
                                    <m:sub>
                                      <m:r>
                                        <m:t xml:space="preserve">i</m:t>
                                      </m:r>
                                      <m:r>
                                        <m:t xml:space="preserve">,</m:t>
                                      </m:r>
                                      <m:r>
                                        <m:t xml:space="preserve">j</m:t>
                                      </m:r>
                                    </m:sub>
                                    <m:sup>
                                      <m:r>
                                        <m:t xml:space="preserve"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</m:dPr>
                        <m:e>
                          <m:r>
                            <m:t xml:space="preserve">9</m:t>
                          </m:r>
                        </m:e>
                      </m:d>
                    </m:oMath>
                  </a14:m>
                </a:p>
              </p:txBody>
            </p:sp>
          </mc:Choice>
          <mc:Fallback/>
        </mc:AlternateContent>
        <p:sp>
          <p:nvSpPr>
            <p:cNvPr id="95" name=""/>
            <p:cNvSpPr txBox="1"/>
            <p:nvPr/>
          </p:nvSpPr>
          <p:spPr>
            <a:xfrm>
              <a:off x="180000" y="3264840"/>
              <a:ext cx="4100040" cy="2610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pPr algn="ctr"/>
              <a:r>
                <a:rPr b="0" lang="ru-RU" sz="1200" spc="-1" strike="noStrike">
                  <a:solidFill>
                    <a:srgbClr val="000000"/>
                  </a:solidFill>
                  <a:latin typeface="Arial"/>
                </a:rPr>
                <a:t>Вычисление поверхностного интеграла</a:t>
              </a:r>
              <a:endParaRPr b="0" lang="ru-RU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96" name="" descr=""/>
          <p:cNvPicPr/>
          <p:nvPr/>
        </p:nvPicPr>
        <p:blipFill>
          <a:blip r:embed="rId3"/>
          <a:stretch/>
        </p:blipFill>
        <p:spPr>
          <a:xfrm>
            <a:off x="3600000" y="951480"/>
            <a:ext cx="2520000" cy="1782720"/>
          </a:xfrm>
          <a:prstGeom prst="rect">
            <a:avLst/>
          </a:prstGeom>
          <a:ln w="0">
            <a:noFill/>
          </a:ln>
        </p:spPr>
      </p:pic>
      <p:sp>
        <p:nvSpPr>
          <p:cNvPr id="97" name=""/>
          <p:cNvSpPr txBox="1"/>
          <p:nvPr/>
        </p:nvSpPr>
        <p:spPr>
          <a:xfrm>
            <a:off x="3060000" y="2653200"/>
            <a:ext cx="3420000" cy="77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Рис 5. Вычисление площадей проекций фрагментов поверхностей на плоскость XY.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98" name=""/>
              <p:cNvSpPr txBox="1"/>
              <p:nvPr/>
            </p:nvSpPr>
            <p:spPr>
              <a:xfrm>
                <a:off x="4280040" y="3085200"/>
                <a:ext cx="1127880" cy="3610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S</m:t>
                        </m:r>
                      </m:e>
                      <m:sub>
                        <m:sSubSup>
                          <m:e>
                            <m:r>
                              <m:t xml:space="preserve">Δ</m:t>
                            </m:r>
                          </m:e>
                          <m:sub>
                            <m:r>
                              <m:t xml:space="preserve">i</m:t>
                            </m:r>
                            <m:r>
                              <m:t xml:space="preserve">,</m:t>
                            </m:r>
                            <m:r>
                              <m:t xml:space="preserve">j</m:t>
                            </m:r>
                          </m:sub>
                          <m:sup>
                            <m:r>
                              <m:t xml:space="preserve">1</m:t>
                            </m:r>
                          </m:sup>
                        </m:sSubSup>
                      </m:sub>
                    </m:sSub>
                    <m:r>
                      <m:t xml:space="preserve">=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r>
                          <m:t xml:space="preserve">2</m:t>
                        </m:r>
                      </m:den>
                    </m:f>
                    <m:r>
                      <m:t xml:space="preserve">⋅</m:t>
                    </m:r>
                    <m:d>
                      <m:dPr>
                        <m:begChr m:val="|"/>
                        <m:endChr m:val="|"/>
                      </m:dPr>
                      <m:e>
                        <m:acc>
                          <m:accPr>
                            <m:chr m:val="⃗"/>
                          </m:accPr>
                          <m:e>
                            <m:r>
                              <m:t xml:space="preserve">a</m:t>
                            </m:r>
                          </m:e>
                        </m:acc>
                        <m:r>
                          <m:t xml:space="preserve">×</m:t>
                        </m:r>
                        <m:acc>
                          <m:accPr>
                            <m:chr m:val="⃗"/>
                          </m:accPr>
                          <m:e>
                            <m:r>
                              <m:t xml:space="preserve">b</m:t>
                            </m:r>
                          </m:e>
                        </m:acc>
                      </m:e>
                    </m:d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6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99" name=""/>
          <p:cNvSpPr txBox="1"/>
          <p:nvPr/>
        </p:nvSpPr>
        <p:spPr>
          <a:xfrm>
            <a:off x="540000" y="5188680"/>
            <a:ext cx="540000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Таблица 3. Абсолютная погрешность вычисления площади поверхности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0" name=""/>
          <p:cNvGrpSpPr/>
          <p:nvPr/>
        </p:nvGrpSpPr>
        <p:grpSpPr>
          <a:xfrm>
            <a:off x="7020000" y="877680"/>
            <a:ext cx="2520000" cy="3061080"/>
            <a:chOff x="7020000" y="877680"/>
            <a:chExt cx="2520000" cy="3061080"/>
          </a:xfrm>
        </p:grpSpPr>
        <p:pic>
          <p:nvPicPr>
            <p:cNvPr id="101" name="" descr=""/>
            <p:cNvPicPr/>
            <p:nvPr/>
          </p:nvPicPr>
          <p:blipFill>
            <a:blip r:embed="rId4"/>
            <a:stretch/>
          </p:blipFill>
          <p:spPr>
            <a:xfrm rot="21595200">
              <a:off x="7201080" y="878400"/>
              <a:ext cx="1620000" cy="1665000"/>
            </a:xfrm>
            <a:prstGeom prst="rect">
              <a:avLst/>
            </a:prstGeom>
            <a:ln w="0">
              <a:noFill/>
            </a:ln>
          </p:spPr>
        </p:pic>
        <mc:AlternateContent>
          <mc:Choice xmlns:a14="http://schemas.microsoft.com/office/drawing/2010/main" Requires="a14">
            <p:sp>
              <p:nvSpPr>
                <p:cNvPr id="102" name=""/>
                <p:cNvSpPr txBox="1"/>
                <p:nvPr/>
              </p:nvSpPr>
              <p:spPr>
                <a:xfrm>
                  <a:off x="7193880" y="3216600"/>
                  <a:ext cx="1829880" cy="36108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bSup>
                        <m:e>
                          <m:r>
                            <m:t xml:space="preserve">F</m:t>
                          </m:r>
                        </m:e>
                        <m:sub>
                          <m:r>
                            <m:t xml:space="preserve">i</m:t>
                          </m:r>
                          <m:r>
                            <m:t xml:space="preserve">,</m:t>
                          </m:r>
                          <m:r>
                            <m:t xml:space="preserve">j</m:t>
                          </m:r>
                        </m:sub>
                        <m:sup>
                          <m:r>
                            <m:t xml:space="preserve">1</m:t>
                          </m:r>
                        </m:sup>
                      </m:sSubSup>
                      <m:r>
                        <m:t xml:space="preserve">=</m:t>
                      </m:r>
                      <m:f>
                        <m:num>
                          <m:r>
                            <m:t xml:space="preserve">1</m:t>
                          </m:r>
                        </m:num>
                        <m:den>
                          <m:r>
                            <m:t xml:space="preserve">3</m:t>
                          </m:r>
                        </m:den>
                      </m:f>
                      <m:d>
                        <m:dPr>
                          <m:begChr m:val="("/>
                          <m:endChr m:val=")"/>
                        </m:dPr>
                        <m:e>
                          <m:sSub>
                            <m:e>
                              <m:r>
                                <m:t xml:space="preserve">f</m:t>
                              </m:r>
                            </m:e>
                            <m:sub>
                              <m:r>
                                <m:t xml:space="preserve">i</m:t>
                              </m:r>
                              <m:r>
                                <m:t xml:space="preserve">,</m:t>
                              </m:r>
                              <m:r>
                                <m:t xml:space="preserve">j</m:t>
                              </m:r>
                            </m:sub>
                          </m:sSub>
                          <m:r>
                            <m:t xml:space="preserve">+</m:t>
                          </m:r>
                          <m:sSub>
                            <m:e>
                              <m:r>
                                <m:t xml:space="preserve">f</m:t>
                              </m:r>
                            </m:e>
                            <m:sub>
                              <m:r>
                                <m:t xml:space="preserve">i</m:t>
                              </m:r>
                              <m:r>
                                <m:t xml:space="preserve">,</m:t>
                              </m:r>
                              <m:r>
                                <m:t xml:space="preserve">j</m:t>
                              </m:r>
                              <m:r>
                                <m:t xml:space="preserve">+</m:t>
                              </m:r>
                              <m:r>
                                <m:t xml:space="preserve">1</m:t>
                              </m:r>
                            </m:sub>
                          </m:sSub>
                          <m:r>
                            <m:t xml:space="preserve">+</m:t>
                          </m:r>
                          <m:sSub>
                            <m:e>
                              <m:r>
                                <m:t xml:space="preserve">f</m:t>
                              </m:r>
                            </m:e>
                            <m:sub>
                              <m:r>
                                <m:t xml:space="preserve">i</m:t>
                              </m:r>
                              <m:r>
                                <m:t xml:space="preserve">+</m:t>
                              </m:r>
                              <m:r>
                                <m:t xml:space="preserve">1</m:t>
                              </m:r>
                              <m:r>
                                <m:t xml:space="preserve">,</m:t>
                              </m:r>
                              <m:r>
                                <m:t xml:space="preserve">j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("/>
                          <m:endChr m:val=")"/>
                        </m:dPr>
                        <m:e>
                          <m:r>
                            <m:t xml:space="preserve">7</m:t>
                          </m:r>
                        </m:e>
                      </m:d>
                    </m:oMath>
                  </a14:m>
                </a:p>
              </p:txBody>
            </p:sp>
          </mc:Choice>
          <mc:Fallback/>
        </mc:AlternateContent>
        <mc:AlternateContent>
          <mc:Choice xmlns:a14="http://schemas.microsoft.com/office/drawing/2010/main" Requires="a14">
            <p:sp>
              <p:nvSpPr>
                <p:cNvPr id="103" name=""/>
                <p:cNvSpPr txBox="1"/>
                <p:nvPr/>
              </p:nvSpPr>
              <p:spPr>
                <a:xfrm>
                  <a:off x="7200000" y="3577680"/>
                  <a:ext cx="2050560" cy="36108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bSup>
                        <m:e>
                          <m:r>
                            <m:t xml:space="preserve">F</m:t>
                          </m:r>
                        </m:e>
                        <m:sub>
                          <m:r>
                            <m:t xml:space="preserve">i</m:t>
                          </m:r>
                          <m:r>
                            <m:t xml:space="preserve">,</m:t>
                          </m:r>
                          <m:r>
                            <m:t xml:space="preserve">j</m:t>
                          </m:r>
                        </m:sub>
                        <m:sup>
                          <m:r>
                            <m:t xml:space="preserve">2</m:t>
                          </m:r>
                        </m:sup>
                      </m:sSubSup>
                      <m:r>
                        <m:t xml:space="preserve">=</m:t>
                      </m:r>
                      <m:f>
                        <m:num>
                          <m:r>
                            <m:t xml:space="preserve">1</m:t>
                          </m:r>
                        </m:num>
                        <m:den>
                          <m:r>
                            <m:t xml:space="preserve">3</m:t>
                          </m:r>
                        </m:den>
                      </m:f>
                      <m:d>
                        <m:dPr>
                          <m:begChr m:val="("/>
                          <m:endChr m:val=")"/>
                        </m:dPr>
                        <m:e>
                          <m:sSub>
                            <m:e>
                              <m:r>
                                <m:t xml:space="preserve">f</m:t>
                              </m:r>
                            </m:e>
                            <m:sub>
                              <m:r>
                                <m:t xml:space="preserve">i</m:t>
                              </m:r>
                              <m:r>
                                <m:t xml:space="preserve">+</m:t>
                              </m:r>
                              <m:r>
                                <m:t xml:space="preserve">1</m:t>
                              </m:r>
                              <m:r>
                                <m:t xml:space="preserve">,</m:t>
                              </m:r>
                              <m:r>
                                <m:t xml:space="preserve">j</m:t>
                              </m:r>
                              <m:r>
                                <m:t xml:space="preserve">+</m:t>
                              </m:r>
                              <m:r>
                                <m:t xml:space="preserve">1</m:t>
                              </m:r>
                            </m:sub>
                          </m:sSub>
                          <m:r>
                            <m:t xml:space="preserve">+</m:t>
                          </m:r>
                          <m:sSub>
                            <m:e>
                              <m:r>
                                <m:t xml:space="preserve">f</m:t>
                              </m:r>
                            </m:e>
                            <m:sub>
                              <m:r>
                                <m:t xml:space="preserve">i</m:t>
                              </m:r>
                              <m:r>
                                <m:t xml:space="preserve">,</m:t>
                              </m:r>
                              <m:r>
                                <m:t xml:space="preserve">j</m:t>
                              </m:r>
                              <m:r>
                                <m:t xml:space="preserve">+</m:t>
                              </m:r>
                              <m:r>
                                <m:t xml:space="preserve">1</m:t>
                              </m:r>
                            </m:sub>
                          </m:sSub>
                          <m:r>
                            <m:t xml:space="preserve">+</m:t>
                          </m:r>
                          <m:sSub>
                            <m:e>
                              <m:r>
                                <m:t xml:space="preserve">f</m:t>
                              </m:r>
                            </m:e>
                            <m:sub>
                              <m:r>
                                <m:t xml:space="preserve">i</m:t>
                              </m:r>
                              <m:r>
                                <m:t xml:space="preserve">+</m:t>
                              </m:r>
                              <m:r>
                                <m:t xml:space="preserve">1</m:t>
                              </m:r>
                              <m:r>
                                <m:t xml:space="preserve">,</m:t>
                              </m:r>
                              <m:r>
                                <m:t xml:space="preserve">j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("/>
                          <m:endChr m:val=")"/>
                        </m:dPr>
                        <m:e>
                          <m:r>
                            <m:t xml:space="preserve">8</m:t>
                          </m:r>
                        </m:e>
                      </m:d>
                    </m:oMath>
                  </a14:m>
                </a:p>
              </p:txBody>
            </p:sp>
          </mc:Choice>
          <mc:Fallback/>
        </mc:AlternateContent>
        <p:grpSp>
          <p:nvGrpSpPr>
            <p:cNvPr id="104" name=""/>
            <p:cNvGrpSpPr/>
            <p:nvPr/>
          </p:nvGrpSpPr>
          <p:grpSpPr>
            <a:xfrm>
              <a:off x="7020000" y="2497680"/>
              <a:ext cx="2520000" cy="672840"/>
              <a:chOff x="7020000" y="2497680"/>
              <a:chExt cx="2520000" cy="672840"/>
            </a:xfrm>
          </p:grpSpPr>
          <p:sp>
            <p:nvSpPr>
              <p:cNvPr id="105" name=""/>
              <p:cNvSpPr txBox="1"/>
              <p:nvPr/>
            </p:nvSpPr>
            <p:spPr>
              <a:xfrm>
                <a:off x="7020000" y="2497680"/>
                <a:ext cx="2520000" cy="67284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90000" rIns="90000" tIns="45000" bIns="45000" anchor="t">
                <a:noAutofit/>
              </a:bodyPr>
              <a:p>
                <a:r>
                  <a:rPr b="0" lang="ru-RU" sz="1200" spc="-1" strike="noStrike">
                    <a:solidFill>
                      <a:srgbClr val="000000"/>
                    </a:solidFill>
                    <a:latin typeface="Arial"/>
                  </a:rPr>
                  <a:t>Рис 6. Значения функции, соответствующие </a:t>
                </a:r>
                <a:endParaRPr b="0" lang="ru-RU" sz="12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mc:AlternateContent>
            <mc:Choice xmlns:a14="http://schemas.microsoft.com/office/drawing/2010/main" Requires="a14">
              <p:sp>
                <p:nvSpPr>
                  <p:cNvPr id="106" name=""/>
                  <p:cNvSpPr txBox="1"/>
                  <p:nvPr/>
                </p:nvSpPr>
                <p:spPr>
                  <a:xfrm>
                    <a:off x="8460000" y="2700000"/>
                    <a:ext cx="507960" cy="212040"/>
                  </a:xfrm>
                  <a:prstGeom prst="rect">
                    <a:avLst/>
                  </a:prstGeom>
                </p:spPr>
                <p:txBody>
                  <a:bodyPr/>
                  <a:p>
                    <a14:m>
                      <m:oMath xmlns:m="http://schemas.openxmlformats.org/officeDocument/2006/math">
                        <m:sSubSup>
                          <m:e>
                            <m:r>
                              <m:t xml:space="preserve">Δ</m:t>
                            </m:r>
                          </m:e>
                          <m:sub>
                            <m:r>
                              <m:t xml:space="preserve">i</m:t>
                            </m:r>
                            <m:r>
                              <m:t xml:space="preserve">,</m:t>
                            </m:r>
                            <m:r>
                              <m:t xml:space="preserve">j</m:t>
                            </m:r>
                          </m:sub>
                          <m:sup>
                            <m:r>
                              <m:t xml:space="preserve">1</m:t>
                            </m:r>
                          </m:sup>
                        </m:sSubSup>
                        <m:r>
                          <m:t xml:space="preserve">,</m:t>
                        </m:r>
                        <m:sSubSup>
                          <m:e>
                            <m:r>
                              <m:t xml:space="preserve">Δ</m:t>
                            </m:r>
                          </m:e>
                          <m:sub>
                            <m:r>
                              <m:t xml:space="preserve">i</m:t>
                            </m:r>
                            <m:r>
                              <m:t xml:space="preserve">,</m:t>
                            </m:r>
                            <m:r>
                              <m:t xml:space="preserve">j</m:t>
                            </m:r>
                          </m:sub>
                          <m:sup>
                            <m:r>
                              <m:t xml:space="preserve">2</m:t>
                            </m:r>
                          </m:sup>
                        </m:sSubSup>
                      </m:oMath>
                    </a14:m>
                  </a:p>
                </p:txBody>
              </p:sp>
            </mc:Choice>
            <mc:Fallback/>
          </mc:AlternateContent>
        </p:grpSp>
      </p:grpSp>
      <p:sp>
        <p:nvSpPr>
          <p:cNvPr id="107" name=""/>
          <p:cNvSpPr txBox="1"/>
          <p:nvPr/>
        </p:nvSpPr>
        <p:spPr>
          <a:xfrm>
            <a:off x="7020000" y="5220000"/>
            <a:ext cx="227484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Рис. 7. Тестовая поверхность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5"/>
          <a:stretch/>
        </p:blipFill>
        <p:spPr>
          <a:xfrm>
            <a:off x="180000" y="4259160"/>
            <a:ext cx="6480000" cy="73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152280" y="1080000"/>
            <a:ext cx="3814920" cy="3312360"/>
          </a:xfrm>
          <a:prstGeom prst="rect">
            <a:avLst/>
          </a:prstGeom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3194280" y="1260000"/>
            <a:ext cx="3713760" cy="3132360"/>
          </a:xfrm>
          <a:prstGeom prst="rect">
            <a:avLst/>
          </a:prstGeom>
          <a:ln w="0">
            <a:noFill/>
          </a:ln>
        </p:spPr>
      </p:pic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180000"/>
            <a:ext cx="9216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Arial"/>
              </a:rPr>
              <a:t>Вычисление управляющих параметров при МГД-стабильности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3"/>
          <a:stretch/>
        </p:blipFill>
        <p:spPr>
          <a:xfrm>
            <a:off x="900000" y="4468680"/>
            <a:ext cx="1598760" cy="278640"/>
          </a:xfrm>
          <a:prstGeom prst="rect">
            <a:avLst/>
          </a:prstGeom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4"/>
          <a:stretch/>
        </p:blipFill>
        <p:spPr>
          <a:xfrm>
            <a:off x="3960000" y="4500000"/>
            <a:ext cx="1620000" cy="278280"/>
          </a:xfrm>
          <a:prstGeom prst="rect">
            <a:avLst/>
          </a:prstGeom>
          <a:ln w="0">
            <a:noFill/>
          </a:ln>
        </p:spPr>
      </p:pic>
      <p:sp>
        <p:nvSpPr>
          <p:cNvPr id="114" name=""/>
          <p:cNvSpPr txBox="1"/>
          <p:nvPr/>
        </p:nvSpPr>
        <p:spPr>
          <a:xfrm>
            <a:off x="1393920" y="4747320"/>
            <a:ext cx="766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Рис 8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4500000" y="4778280"/>
            <a:ext cx="766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Рис 9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5"/>
          <a:stretch/>
        </p:blipFill>
        <p:spPr>
          <a:xfrm>
            <a:off x="5570280" y="4140000"/>
            <a:ext cx="4509720" cy="900000"/>
          </a:xfrm>
          <a:prstGeom prst="rect">
            <a:avLst/>
          </a:prstGeom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6"/>
          <a:stretch/>
        </p:blipFill>
        <p:spPr>
          <a:xfrm>
            <a:off x="6300000" y="1440000"/>
            <a:ext cx="3780000" cy="1080000"/>
          </a:xfrm>
          <a:prstGeom prst="rect">
            <a:avLst/>
          </a:prstGeom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7"/>
          <a:stretch/>
        </p:blipFill>
        <p:spPr>
          <a:xfrm>
            <a:off x="6507720" y="2715480"/>
            <a:ext cx="3318480" cy="124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3187800" y="945360"/>
            <a:ext cx="3292200" cy="301824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114840" y="857880"/>
            <a:ext cx="3665160" cy="3166560"/>
          </a:xfrm>
          <a:prstGeom prst="rect">
            <a:avLst/>
          </a:prstGeom>
          <a:ln w="0">
            <a:noFill/>
          </a:ln>
        </p:spPr>
      </p:pic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82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Arial"/>
              </a:rPr>
              <a:t>Вычисление управляющих параметров при выемке анодов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900000" y="3861360"/>
            <a:ext cx="1598760" cy="278640"/>
          </a:xfrm>
          <a:prstGeom prst="rect">
            <a:avLst/>
          </a:prstGeom>
          <a:ln w="0">
            <a:noFill/>
          </a:ln>
        </p:spPr>
      </p:pic>
      <p:pic>
        <p:nvPicPr>
          <p:cNvPr id="123" name="" descr=""/>
          <p:cNvPicPr/>
          <p:nvPr/>
        </p:nvPicPr>
        <p:blipFill>
          <a:blip r:embed="rId4"/>
          <a:stretch/>
        </p:blipFill>
        <p:spPr>
          <a:xfrm>
            <a:off x="3960000" y="3861720"/>
            <a:ext cx="1620000" cy="278280"/>
          </a:xfrm>
          <a:prstGeom prst="rect">
            <a:avLst/>
          </a:prstGeom>
          <a:ln w="0">
            <a:noFill/>
          </a:ln>
        </p:spPr>
      </p:pic>
      <p:pic>
        <p:nvPicPr>
          <p:cNvPr id="124" name="" descr=""/>
          <p:cNvPicPr/>
          <p:nvPr/>
        </p:nvPicPr>
        <p:blipFill>
          <a:blip r:embed="rId5"/>
          <a:stretch/>
        </p:blipFill>
        <p:spPr>
          <a:xfrm>
            <a:off x="6480000" y="2080440"/>
            <a:ext cx="3163320" cy="2042640"/>
          </a:xfrm>
          <a:prstGeom prst="rect">
            <a:avLst/>
          </a:prstGeom>
          <a:ln w="0">
            <a:noFill/>
          </a:ln>
        </p:spPr>
      </p:pic>
      <p:sp>
        <p:nvSpPr>
          <p:cNvPr id="125" name=""/>
          <p:cNvSpPr txBox="1"/>
          <p:nvPr/>
        </p:nvSpPr>
        <p:spPr>
          <a:xfrm>
            <a:off x="6583320" y="1440000"/>
            <a:ext cx="306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Вынимаются крайние 11 и 22 аноды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2498760" y="3861360"/>
            <a:ext cx="9565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Рис. 10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5580000" y="3763080"/>
            <a:ext cx="108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Рис .11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7920000" y="4123080"/>
            <a:ext cx="8924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Рис 12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6"/>
          <a:stretch/>
        </p:blipFill>
        <p:spPr>
          <a:xfrm>
            <a:off x="229320" y="4500000"/>
            <a:ext cx="3010680" cy="990720"/>
          </a:xfrm>
          <a:prstGeom prst="rect">
            <a:avLst/>
          </a:prstGeom>
          <a:ln w="0">
            <a:noFill/>
          </a:ln>
        </p:spPr>
      </p:pic>
      <p:pic>
        <p:nvPicPr>
          <p:cNvPr id="130" name="" descr=""/>
          <p:cNvPicPr/>
          <p:nvPr/>
        </p:nvPicPr>
        <p:blipFill>
          <a:blip r:embed="rId7"/>
          <a:stretch/>
        </p:blipFill>
        <p:spPr>
          <a:xfrm>
            <a:off x="3240000" y="4302360"/>
            <a:ext cx="3174480" cy="1188360"/>
          </a:xfrm>
          <a:prstGeom prst="rect">
            <a:avLst/>
          </a:prstGeom>
          <a:ln w="0">
            <a:noFill/>
          </a:ln>
        </p:spPr>
      </p:pic>
      <p:pic>
        <p:nvPicPr>
          <p:cNvPr id="131" name="" descr=""/>
          <p:cNvPicPr/>
          <p:nvPr/>
        </p:nvPicPr>
        <p:blipFill>
          <a:blip r:embed="rId8"/>
          <a:stretch/>
        </p:blipFill>
        <p:spPr>
          <a:xfrm>
            <a:off x="6300000" y="4404240"/>
            <a:ext cx="3600000" cy="71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36080" y="579240"/>
            <a:ext cx="3643920" cy="3215160"/>
          </a:xfrm>
          <a:prstGeom prst="rect">
            <a:avLst/>
          </a:prstGeom>
          <a:ln w="0"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3103920" y="702360"/>
            <a:ext cx="3736080" cy="3157560"/>
          </a:xfrm>
          <a:prstGeom prst="rect">
            <a:avLst/>
          </a:prstGeom>
          <a:ln w="0">
            <a:noFill/>
          </a:ln>
        </p:spPr>
      </p:pic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180000"/>
            <a:ext cx="9071640" cy="90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Arial"/>
              </a:rPr>
              <a:t>Вычисление управляющих параметров при анодном эффекте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3"/>
          <a:stretch/>
        </p:blipFill>
        <p:spPr>
          <a:xfrm>
            <a:off x="900000" y="3861360"/>
            <a:ext cx="1598760" cy="278640"/>
          </a:xfrm>
          <a:prstGeom prst="rect">
            <a:avLst/>
          </a:prstGeom>
          <a:ln w="0">
            <a:noFill/>
          </a:ln>
        </p:spPr>
      </p:pic>
      <p:pic>
        <p:nvPicPr>
          <p:cNvPr id="136" name="" descr=""/>
          <p:cNvPicPr/>
          <p:nvPr/>
        </p:nvPicPr>
        <p:blipFill>
          <a:blip r:embed="rId4"/>
          <a:stretch/>
        </p:blipFill>
        <p:spPr>
          <a:xfrm>
            <a:off x="3960000" y="3861720"/>
            <a:ext cx="1620000" cy="278280"/>
          </a:xfrm>
          <a:prstGeom prst="rect">
            <a:avLst/>
          </a:prstGeom>
          <a:ln w="0">
            <a:noFill/>
          </a:ln>
        </p:spPr>
      </p:pic>
      <p:pic>
        <p:nvPicPr>
          <p:cNvPr id="137" name="" descr=""/>
          <p:cNvPicPr/>
          <p:nvPr/>
        </p:nvPicPr>
        <p:blipFill>
          <a:blip r:embed="rId5"/>
          <a:stretch/>
        </p:blipFill>
        <p:spPr>
          <a:xfrm>
            <a:off x="7380000" y="1858320"/>
            <a:ext cx="1980000" cy="1741680"/>
          </a:xfrm>
          <a:prstGeom prst="rect">
            <a:avLst/>
          </a:prstGeom>
          <a:ln w="0">
            <a:noFill/>
          </a:ln>
        </p:spPr>
      </p:pic>
      <p:pic>
        <p:nvPicPr>
          <p:cNvPr id="138" name="" descr=""/>
          <p:cNvPicPr/>
          <p:nvPr/>
        </p:nvPicPr>
        <p:blipFill>
          <a:blip r:embed="rId6"/>
          <a:stretch/>
        </p:blipFill>
        <p:spPr>
          <a:xfrm>
            <a:off x="7740000" y="3681360"/>
            <a:ext cx="1598760" cy="278640"/>
          </a:xfrm>
          <a:prstGeom prst="rect">
            <a:avLst/>
          </a:prstGeom>
          <a:ln w="0">
            <a:noFill/>
          </a:ln>
        </p:spPr>
      </p:pic>
      <p:sp>
        <p:nvSpPr>
          <p:cNvPr id="139" name=""/>
          <p:cNvSpPr txBox="1"/>
          <p:nvPr/>
        </p:nvSpPr>
        <p:spPr>
          <a:xfrm>
            <a:off x="6840000" y="1440000"/>
            <a:ext cx="2880000" cy="4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Демонстрация расположения анодов при анодном эффекте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2527560" y="3773520"/>
            <a:ext cx="107244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Рис. 13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5580000" y="3780000"/>
            <a:ext cx="956520" cy="426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Рис. 14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8100000" y="3973680"/>
            <a:ext cx="9565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Рис. 15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7"/>
          <a:stretch/>
        </p:blipFill>
        <p:spPr>
          <a:xfrm>
            <a:off x="2970000" y="4132080"/>
            <a:ext cx="3330000" cy="1220400"/>
          </a:xfrm>
          <a:prstGeom prst="rect">
            <a:avLst/>
          </a:prstGeom>
          <a:ln w="0">
            <a:noFill/>
          </a:ln>
        </p:spPr>
      </p:pic>
      <p:pic>
        <p:nvPicPr>
          <p:cNvPr id="144" name="" descr=""/>
          <p:cNvPicPr/>
          <p:nvPr/>
        </p:nvPicPr>
        <p:blipFill>
          <a:blip r:embed="rId8"/>
          <a:stretch/>
        </p:blipFill>
        <p:spPr>
          <a:xfrm>
            <a:off x="6094800" y="4320000"/>
            <a:ext cx="3985200" cy="833760"/>
          </a:xfrm>
          <a:prstGeom prst="rect">
            <a:avLst/>
          </a:prstGeom>
          <a:ln w="0">
            <a:noFill/>
          </a:ln>
        </p:spPr>
      </p:pic>
      <p:pic>
        <p:nvPicPr>
          <p:cNvPr id="145" name="" descr=""/>
          <p:cNvPicPr/>
          <p:nvPr/>
        </p:nvPicPr>
        <p:blipFill>
          <a:blip r:embed="rId9"/>
          <a:stretch/>
        </p:blipFill>
        <p:spPr>
          <a:xfrm>
            <a:off x="180000" y="4320000"/>
            <a:ext cx="2879280" cy="84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5520</TotalTime>
  <Application>LibreOffice/7.6.4.1$Windows_X86_64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2024-04-19T07:26:57Z</dcterms:created>
  <dc:creator/>
  <dc:description/>
  <dc:language>ru-RU</dc:language>
  <cp:lastModifiedBy/>
  <cp:lastPrinted>2024-06-03T07:31:12Z</cp:lastPrinted>
  <dcterms:modified xsi:type="dcterms:W3CDTF">2024-06-13T12:21:34Z</dcterms:modified>
  <cp:revision>22</cp:revision>
  <dc:subject/>
  <dc:title/>
</cp:coreProperties>
</file>