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3289300" cx="5854700"/>
  <p:notesSz cx="5854700" cy="32893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21" roundtripDataSignature="AMtx7mjaWDeHpg3WyHqwdG4jvW27GKbk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975975" y="246675"/>
            <a:ext cx="3903325" cy="12334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585450" y="1562400"/>
            <a:ext cx="4683750" cy="14801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585450" y="1562400"/>
            <a:ext cx="4683750" cy="148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975975" y="246675"/>
            <a:ext cx="3903325" cy="1233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585450" y="1562400"/>
            <a:ext cx="4683750" cy="148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0:notes"/>
          <p:cNvSpPr/>
          <p:nvPr>
            <p:ph idx="2" type="sldImg"/>
          </p:nvPr>
        </p:nvSpPr>
        <p:spPr>
          <a:xfrm>
            <a:off x="975975" y="246675"/>
            <a:ext cx="3903325" cy="1233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585450" y="1562400"/>
            <a:ext cx="4683750" cy="148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notes"/>
          <p:cNvSpPr/>
          <p:nvPr>
            <p:ph idx="2" type="sldImg"/>
          </p:nvPr>
        </p:nvSpPr>
        <p:spPr>
          <a:xfrm>
            <a:off x="975975" y="246675"/>
            <a:ext cx="3903325" cy="1233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585450" y="1562400"/>
            <a:ext cx="4683750" cy="148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975975" y="246675"/>
            <a:ext cx="3903325" cy="1233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585450" y="1562400"/>
            <a:ext cx="4683750" cy="148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975975" y="246675"/>
            <a:ext cx="3903325" cy="1233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txBox="1"/>
          <p:nvPr>
            <p:ph idx="1" type="body"/>
          </p:nvPr>
        </p:nvSpPr>
        <p:spPr>
          <a:xfrm>
            <a:off x="585450" y="1562400"/>
            <a:ext cx="4683750" cy="148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notes"/>
          <p:cNvSpPr/>
          <p:nvPr>
            <p:ph idx="2" type="sldImg"/>
          </p:nvPr>
        </p:nvSpPr>
        <p:spPr>
          <a:xfrm>
            <a:off x="975975" y="246675"/>
            <a:ext cx="3903325" cy="1233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txBox="1"/>
          <p:nvPr>
            <p:ph idx="1" type="body"/>
          </p:nvPr>
        </p:nvSpPr>
        <p:spPr>
          <a:xfrm>
            <a:off x="585450" y="1562400"/>
            <a:ext cx="4683750" cy="148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notes"/>
          <p:cNvSpPr/>
          <p:nvPr>
            <p:ph idx="2" type="sldImg"/>
          </p:nvPr>
        </p:nvSpPr>
        <p:spPr>
          <a:xfrm>
            <a:off x="975975" y="246675"/>
            <a:ext cx="3903325" cy="1233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585450" y="1562400"/>
            <a:ext cx="4683750" cy="148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notes"/>
          <p:cNvSpPr/>
          <p:nvPr>
            <p:ph idx="2" type="sldImg"/>
          </p:nvPr>
        </p:nvSpPr>
        <p:spPr>
          <a:xfrm>
            <a:off x="975975" y="246675"/>
            <a:ext cx="3903325" cy="1233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585450" y="1562400"/>
            <a:ext cx="4683750" cy="148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975975" y="246675"/>
            <a:ext cx="3903325" cy="1233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txBox="1"/>
          <p:nvPr>
            <p:ph idx="1" type="body"/>
          </p:nvPr>
        </p:nvSpPr>
        <p:spPr>
          <a:xfrm>
            <a:off x="585450" y="1562400"/>
            <a:ext cx="4683750" cy="148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notes"/>
          <p:cNvSpPr/>
          <p:nvPr>
            <p:ph idx="2" type="sldImg"/>
          </p:nvPr>
        </p:nvSpPr>
        <p:spPr>
          <a:xfrm>
            <a:off x="975975" y="246675"/>
            <a:ext cx="3903325" cy="1233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585450" y="1562400"/>
            <a:ext cx="4683750" cy="148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notes"/>
          <p:cNvSpPr/>
          <p:nvPr>
            <p:ph idx="2" type="sldImg"/>
          </p:nvPr>
        </p:nvSpPr>
        <p:spPr>
          <a:xfrm>
            <a:off x="975975" y="246675"/>
            <a:ext cx="3903325" cy="1233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txBox="1"/>
          <p:nvPr>
            <p:ph idx="1" type="body"/>
          </p:nvPr>
        </p:nvSpPr>
        <p:spPr>
          <a:xfrm>
            <a:off x="585450" y="1562400"/>
            <a:ext cx="4683750" cy="148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notes"/>
          <p:cNvSpPr/>
          <p:nvPr>
            <p:ph idx="2" type="sldImg"/>
          </p:nvPr>
        </p:nvSpPr>
        <p:spPr>
          <a:xfrm>
            <a:off x="975975" y="246675"/>
            <a:ext cx="3903325" cy="1233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txBox="1"/>
          <p:nvPr>
            <p:ph idx="1" type="body"/>
          </p:nvPr>
        </p:nvSpPr>
        <p:spPr>
          <a:xfrm>
            <a:off x="585450" y="1562400"/>
            <a:ext cx="4683750" cy="148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notes"/>
          <p:cNvSpPr/>
          <p:nvPr>
            <p:ph idx="2" type="sldImg"/>
          </p:nvPr>
        </p:nvSpPr>
        <p:spPr>
          <a:xfrm>
            <a:off x="975975" y="246675"/>
            <a:ext cx="3903325" cy="1233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txBox="1"/>
          <p:nvPr>
            <p:ph idx="1" type="body"/>
          </p:nvPr>
        </p:nvSpPr>
        <p:spPr>
          <a:xfrm>
            <a:off x="585450" y="1562400"/>
            <a:ext cx="4683750" cy="148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notes"/>
          <p:cNvSpPr/>
          <p:nvPr>
            <p:ph idx="2" type="sldImg"/>
          </p:nvPr>
        </p:nvSpPr>
        <p:spPr>
          <a:xfrm>
            <a:off x="975975" y="246675"/>
            <a:ext cx="3903325" cy="1233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585450" y="1562400"/>
            <a:ext cx="4683750" cy="148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notes"/>
          <p:cNvSpPr/>
          <p:nvPr>
            <p:ph idx="2" type="sldImg"/>
          </p:nvPr>
        </p:nvSpPr>
        <p:spPr>
          <a:xfrm>
            <a:off x="975975" y="246675"/>
            <a:ext cx="3903325" cy="12334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1" name="Shape 11"/>
        <p:cNvGrpSpPr/>
        <p:nvPr/>
      </p:nvGrpSpPr>
      <p:grpSpPr>
        <a:xfrm>
          <a:off x="0" y="0"/>
          <a:ext cx="0" cy="0"/>
          <a:chOff x="0" y="0"/>
          <a:chExt cx="0" cy="0"/>
        </a:xfrm>
      </p:grpSpPr>
      <p:sp>
        <p:nvSpPr>
          <p:cNvPr id="12" name="Google Shape;12;p17"/>
          <p:cNvSpPr txBox="1"/>
          <p:nvPr>
            <p:ph idx="11" type="ftr"/>
          </p:nvPr>
        </p:nvSpPr>
        <p:spPr>
          <a:xfrm>
            <a:off x="1992757" y="3059049"/>
            <a:ext cx="1875600" cy="1644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 name="Google Shape;13;p17"/>
          <p:cNvSpPr txBox="1"/>
          <p:nvPr>
            <p:ph idx="10" type="dt"/>
          </p:nvPr>
        </p:nvSpPr>
        <p:spPr>
          <a:xfrm>
            <a:off x="293052" y="3059049"/>
            <a:ext cx="1347900" cy="164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 name="Google Shape;14;p17"/>
          <p:cNvSpPr txBox="1"/>
          <p:nvPr>
            <p:ph idx="12" type="sldNum"/>
          </p:nvPr>
        </p:nvSpPr>
        <p:spPr>
          <a:xfrm>
            <a:off x="4219956" y="3059049"/>
            <a:ext cx="1347900" cy="1644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
        <p:nvSpPr>
          <p:cNvPr id="16" name="Google Shape;16;p18"/>
          <p:cNvSpPr txBox="1"/>
          <p:nvPr>
            <p:ph type="title"/>
          </p:nvPr>
        </p:nvSpPr>
        <p:spPr>
          <a:xfrm>
            <a:off x="1892641" y="558375"/>
            <a:ext cx="2075700" cy="483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3000">
                <a:solidFill>
                  <a:schemeClr val="dk1"/>
                </a:solidFill>
                <a:latin typeface="Cambria"/>
                <a:ea typeface="Cambria"/>
                <a:cs typeface="Cambria"/>
                <a:sym typeface="Cambri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 name="Google Shape;17;p18"/>
          <p:cNvSpPr txBox="1"/>
          <p:nvPr>
            <p:ph idx="1" type="body"/>
          </p:nvPr>
        </p:nvSpPr>
        <p:spPr>
          <a:xfrm>
            <a:off x="1388349" y="1240878"/>
            <a:ext cx="3084300" cy="12477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b="1" i="0" sz="750">
                <a:solidFill>
                  <a:schemeClr val="dk1"/>
                </a:solidFill>
                <a:latin typeface="Verdana"/>
                <a:ea typeface="Verdana"/>
                <a:cs typeface="Verdana"/>
                <a:sym typeface="Verdana"/>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8" name="Google Shape;18;p18"/>
          <p:cNvSpPr txBox="1"/>
          <p:nvPr>
            <p:ph idx="11" type="ftr"/>
          </p:nvPr>
        </p:nvSpPr>
        <p:spPr>
          <a:xfrm>
            <a:off x="1992757" y="3059049"/>
            <a:ext cx="1875600" cy="1644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18"/>
          <p:cNvSpPr txBox="1"/>
          <p:nvPr>
            <p:ph idx="10" type="dt"/>
          </p:nvPr>
        </p:nvSpPr>
        <p:spPr>
          <a:xfrm>
            <a:off x="293052" y="3059049"/>
            <a:ext cx="1347900" cy="164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18"/>
          <p:cNvSpPr txBox="1"/>
          <p:nvPr>
            <p:ph idx="12" type="sldNum"/>
          </p:nvPr>
        </p:nvSpPr>
        <p:spPr>
          <a:xfrm>
            <a:off x="4219956" y="3059049"/>
            <a:ext cx="1347900" cy="1644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21" name="Shape 21"/>
        <p:cNvGrpSpPr/>
        <p:nvPr/>
      </p:nvGrpSpPr>
      <p:grpSpPr>
        <a:xfrm>
          <a:off x="0" y="0"/>
          <a:ext cx="0" cy="0"/>
          <a:chOff x="0" y="0"/>
          <a:chExt cx="0" cy="0"/>
        </a:xfrm>
      </p:grpSpPr>
      <p:sp>
        <p:nvSpPr>
          <p:cNvPr id="22" name="Google Shape;22;p19"/>
          <p:cNvSpPr/>
          <p:nvPr/>
        </p:nvSpPr>
        <p:spPr>
          <a:xfrm>
            <a:off x="0" y="0"/>
            <a:ext cx="2927350" cy="3280410"/>
          </a:xfrm>
          <a:custGeom>
            <a:rect b="b" l="l" r="r" t="t"/>
            <a:pathLst>
              <a:path extrusionOk="0" h="3280410" w="2927350">
                <a:moveTo>
                  <a:pt x="0" y="0"/>
                </a:moveTo>
                <a:lnTo>
                  <a:pt x="2927349" y="0"/>
                </a:lnTo>
                <a:lnTo>
                  <a:pt x="2927349" y="3280157"/>
                </a:lnTo>
                <a:lnTo>
                  <a:pt x="0" y="3280157"/>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 name="Google Shape;23;p19"/>
          <p:cNvSpPr txBox="1"/>
          <p:nvPr>
            <p:ph type="title"/>
          </p:nvPr>
        </p:nvSpPr>
        <p:spPr>
          <a:xfrm>
            <a:off x="1892641" y="558375"/>
            <a:ext cx="2075700" cy="483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3000">
                <a:solidFill>
                  <a:schemeClr val="dk1"/>
                </a:solidFill>
                <a:latin typeface="Cambria"/>
                <a:ea typeface="Cambria"/>
                <a:cs typeface="Cambria"/>
                <a:sym typeface="Cambri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 name="Google Shape;24;p19"/>
          <p:cNvSpPr txBox="1"/>
          <p:nvPr>
            <p:ph idx="11" type="ftr"/>
          </p:nvPr>
        </p:nvSpPr>
        <p:spPr>
          <a:xfrm>
            <a:off x="1992757" y="3059049"/>
            <a:ext cx="1875600" cy="1644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19"/>
          <p:cNvSpPr txBox="1"/>
          <p:nvPr>
            <p:ph idx="10" type="dt"/>
          </p:nvPr>
        </p:nvSpPr>
        <p:spPr>
          <a:xfrm>
            <a:off x="293052" y="3059049"/>
            <a:ext cx="1347900" cy="164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19"/>
          <p:cNvSpPr txBox="1"/>
          <p:nvPr>
            <p:ph idx="12" type="sldNum"/>
          </p:nvPr>
        </p:nvSpPr>
        <p:spPr>
          <a:xfrm>
            <a:off x="4219956" y="3059049"/>
            <a:ext cx="1347900" cy="1644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27" name="Shape 27"/>
        <p:cNvGrpSpPr/>
        <p:nvPr/>
      </p:nvGrpSpPr>
      <p:grpSpPr>
        <a:xfrm>
          <a:off x="0" y="0"/>
          <a:ext cx="0" cy="0"/>
          <a:chOff x="0" y="0"/>
          <a:chExt cx="0" cy="0"/>
        </a:xfrm>
      </p:grpSpPr>
      <p:pic>
        <p:nvPicPr>
          <p:cNvPr id="28" name="Google Shape;28;p20"/>
          <p:cNvPicPr preferRelativeResize="0"/>
          <p:nvPr/>
        </p:nvPicPr>
        <p:blipFill rotWithShape="1">
          <a:blip r:embed="rId2">
            <a:alphaModFix/>
          </a:blip>
          <a:srcRect b="0" l="0" r="0" t="0"/>
          <a:stretch/>
        </p:blipFill>
        <p:spPr>
          <a:xfrm>
            <a:off x="2726930" y="2099099"/>
            <a:ext cx="63506" cy="69855"/>
          </a:xfrm>
          <a:prstGeom prst="rect">
            <a:avLst/>
          </a:prstGeom>
          <a:noFill/>
          <a:ln>
            <a:noFill/>
          </a:ln>
        </p:spPr>
      </p:pic>
      <p:pic>
        <p:nvPicPr>
          <p:cNvPr id="29" name="Google Shape;29;p20"/>
          <p:cNvPicPr preferRelativeResize="0"/>
          <p:nvPr/>
        </p:nvPicPr>
        <p:blipFill rotWithShape="1">
          <a:blip r:embed="rId2">
            <a:alphaModFix/>
          </a:blip>
          <a:srcRect b="0" l="0" r="0" t="0"/>
          <a:stretch/>
        </p:blipFill>
        <p:spPr>
          <a:xfrm>
            <a:off x="410726" y="2289588"/>
            <a:ext cx="63506" cy="69855"/>
          </a:xfrm>
          <a:prstGeom prst="rect">
            <a:avLst/>
          </a:prstGeom>
          <a:noFill/>
          <a:ln>
            <a:noFill/>
          </a:ln>
        </p:spPr>
      </p:pic>
      <p:pic>
        <p:nvPicPr>
          <p:cNvPr id="30" name="Google Shape;30;p20"/>
          <p:cNvPicPr preferRelativeResize="0"/>
          <p:nvPr/>
        </p:nvPicPr>
        <p:blipFill rotWithShape="1">
          <a:blip r:embed="rId2">
            <a:alphaModFix/>
          </a:blip>
          <a:srcRect b="0" l="0" r="0" t="0"/>
          <a:stretch/>
        </p:blipFill>
        <p:spPr>
          <a:xfrm>
            <a:off x="410726" y="2289588"/>
            <a:ext cx="63506" cy="69855"/>
          </a:xfrm>
          <a:prstGeom prst="rect">
            <a:avLst/>
          </a:prstGeom>
          <a:noFill/>
          <a:ln>
            <a:noFill/>
          </a:ln>
        </p:spPr>
      </p:pic>
      <p:pic>
        <p:nvPicPr>
          <p:cNvPr id="31" name="Google Shape;31;p20"/>
          <p:cNvPicPr preferRelativeResize="0"/>
          <p:nvPr/>
        </p:nvPicPr>
        <p:blipFill rotWithShape="1">
          <a:blip r:embed="rId2">
            <a:alphaModFix/>
          </a:blip>
          <a:srcRect b="0" l="0" r="0" t="0"/>
          <a:stretch/>
        </p:blipFill>
        <p:spPr>
          <a:xfrm>
            <a:off x="2726930" y="2099099"/>
            <a:ext cx="63506" cy="69855"/>
          </a:xfrm>
          <a:prstGeom prst="rect">
            <a:avLst/>
          </a:prstGeom>
          <a:noFill/>
          <a:ln>
            <a:noFill/>
          </a:ln>
        </p:spPr>
      </p:pic>
      <p:sp>
        <p:nvSpPr>
          <p:cNvPr id="32" name="Google Shape;32;p20"/>
          <p:cNvSpPr txBox="1"/>
          <p:nvPr>
            <p:ph type="title"/>
          </p:nvPr>
        </p:nvSpPr>
        <p:spPr>
          <a:xfrm>
            <a:off x="1892641" y="558375"/>
            <a:ext cx="2075700" cy="483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3000">
                <a:solidFill>
                  <a:schemeClr val="dk1"/>
                </a:solidFill>
                <a:latin typeface="Cambria"/>
                <a:ea typeface="Cambria"/>
                <a:cs typeface="Cambria"/>
                <a:sym typeface="Cambri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20"/>
          <p:cNvSpPr txBox="1"/>
          <p:nvPr>
            <p:ph idx="1" type="body"/>
          </p:nvPr>
        </p:nvSpPr>
        <p:spPr>
          <a:xfrm>
            <a:off x="293052" y="756539"/>
            <a:ext cx="2549700" cy="2170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4" name="Google Shape;34;p20"/>
          <p:cNvSpPr txBox="1"/>
          <p:nvPr>
            <p:ph idx="2" type="body"/>
          </p:nvPr>
        </p:nvSpPr>
        <p:spPr>
          <a:xfrm>
            <a:off x="3018440" y="756539"/>
            <a:ext cx="2549700" cy="2170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5" name="Google Shape;35;p20"/>
          <p:cNvSpPr txBox="1"/>
          <p:nvPr>
            <p:ph idx="11" type="ftr"/>
          </p:nvPr>
        </p:nvSpPr>
        <p:spPr>
          <a:xfrm>
            <a:off x="1992757" y="3059049"/>
            <a:ext cx="1875600" cy="1644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0"/>
          <p:cNvSpPr txBox="1"/>
          <p:nvPr>
            <p:ph idx="10" type="dt"/>
          </p:nvPr>
        </p:nvSpPr>
        <p:spPr>
          <a:xfrm>
            <a:off x="293052" y="3059049"/>
            <a:ext cx="1347900" cy="164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 name="Google Shape;37;p20"/>
          <p:cNvSpPr txBox="1"/>
          <p:nvPr>
            <p:ph idx="12" type="sldNum"/>
          </p:nvPr>
        </p:nvSpPr>
        <p:spPr>
          <a:xfrm>
            <a:off x="4219956" y="3059049"/>
            <a:ext cx="1347900" cy="1644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8" name="Shape 38"/>
        <p:cNvGrpSpPr/>
        <p:nvPr/>
      </p:nvGrpSpPr>
      <p:grpSpPr>
        <a:xfrm>
          <a:off x="0" y="0"/>
          <a:ext cx="0" cy="0"/>
          <a:chOff x="0" y="0"/>
          <a:chExt cx="0" cy="0"/>
        </a:xfrm>
      </p:grpSpPr>
      <p:sp>
        <p:nvSpPr>
          <p:cNvPr id="39" name="Google Shape;39;p21"/>
          <p:cNvSpPr txBox="1"/>
          <p:nvPr>
            <p:ph type="ctrTitle"/>
          </p:nvPr>
        </p:nvSpPr>
        <p:spPr>
          <a:xfrm>
            <a:off x="439578" y="1019683"/>
            <a:ext cx="4981800" cy="690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21"/>
          <p:cNvSpPr txBox="1"/>
          <p:nvPr>
            <p:ph idx="1" type="subTitle"/>
          </p:nvPr>
        </p:nvSpPr>
        <p:spPr>
          <a:xfrm>
            <a:off x="879157" y="1842008"/>
            <a:ext cx="4102800" cy="822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21"/>
          <p:cNvSpPr txBox="1"/>
          <p:nvPr>
            <p:ph idx="11" type="ftr"/>
          </p:nvPr>
        </p:nvSpPr>
        <p:spPr>
          <a:xfrm>
            <a:off x="1992757" y="3059049"/>
            <a:ext cx="1875600" cy="1644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 name="Google Shape;42;p21"/>
          <p:cNvSpPr txBox="1"/>
          <p:nvPr>
            <p:ph idx="10" type="dt"/>
          </p:nvPr>
        </p:nvSpPr>
        <p:spPr>
          <a:xfrm>
            <a:off x="293052" y="3059049"/>
            <a:ext cx="1347900" cy="164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21"/>
          <p:cNvSpPr txBox="1"/>
          <p:nvPr>
            <p:ph idx="12" type="sldNum"/>
          </p:nvPr>
        </p:nvSpPr>
        <p:spPr>
          <a:xfrm>
            <a:off x="4219956" y="3059049"/>
            <a:ext cx="1347900" cy="1644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1892641" y="558375"/>
            <a:ext cx="2075700" cy="4833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000" u="none" cap="none" strike="noStrike">
                <a:solidFill>
                  <a:schemeClr val="dk1"/>
                </a:solidFill>
                <a:latin typeface="Cambria"/>
                <a:ea typeface="Cambria"/>
                <a:cs typeface="Cambria"/>
                <a:sym typeface="Cambr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6"/>
          <p:cNvSpPr txBox="1"/>
          <p:nvPr>
            <p:ph idx="1" type="body"/>
          </p:nvPr>
        </p:nvSpPr>
        <p:spPr>
          <a:xfrm>
            <a:off x="1388349" y="1240878"/>
            <a:ext cx="3084300" cy="12477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750" u="none" cap="none" strike="noStrike">
                <a:solidFill>
                  <a:schemeClr val="dk1"/>
                </a:solidFill>
                <a:latin typeface="Verdana"/>
                <a:ea typeface="Verdana"/>
                <a:cs typeface="Verdana"/>
                <a:sym typeface="Verdan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6"/>
          <p:cNvSpPr txBox="1"/>
          <p:nvPr>
            <p:ph idx="11" type="ftr"/>
          </p:nvPr>
        </p:nvSpPr>
        <p:spPr>
          <a:xfrm>
            <a:off x="1992757" y="3059049"/>
            <a:ext cx="1875600" cy="1644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0" type="dt"/>
          </p:nvPr>
        </p:nvSpPr>
        <p:spPr>
          <a:xfrm>
            <a:off x="293052" y="3059049"/>
            <a:ext cx="1347900" cy="1644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4219956" y="3059049"/>
            <a:ext cx="1347900" cy="1644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jpg"/><Relationship Id="rId4" Type="http://schemas.openxmlformats.org/officeDocument/2006/relationships/image" Target="../media/image32.png"/><Relationship Id="rId5" Type="http://schemas.openxmlformats.org/officeDocument/2006/relationships/image" Target="../media/image14.png"/><Relationship Id="rId6"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1.jp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3.png"/><Relationship Id="rId4" Type="http://schemas.openxmlformats.org/officeDocument/2006/relationships/image" Target="../media/image24.png"/><Relationship Id="rId5"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7.jp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20.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sp>
        <p:nvSpPr>
          <p:cNvPr id="48" name="Google Shape;48;p1"/>
          <p:cNvSpPr/>
          <p:nvPr/>
        </p:nvSpPr>
        <p:spPr>
          <a:xfrm>
            <a:off x="2498725" y="0"/>
            <a:ext cx="3355975" cy="3280410"/>
          </a:xfrm>
          <a:custGeom>
            <a:rect b="b" l="l" r="r" t="t"/>
            <a:pathLst>
              <a:path extrusionOk="0" h="3280410" w="3355975">
                <a:moveTo>
                  <a:pt x="3355842" y="3280157"/>
                </a:moveTo>
                <a:lnTo>
                  <a:pt x="0" y="3280157"/>
                </a:lnTo>
                <a:lnTo>
                  <a:pt x="0" y="0"/>
                </a:lnTo>
                <a:lnTo>
                  <a:pt x="3355842" y="0"/>
                </a:lnTo>
                <a:lnTo>
                  <a:pt x="3355842" y="328015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1"/>
          <p:cNvSpPr txBox="1"/>
          <p:nvPr/>
        </p:nvSpPr>
        <p:spPr>
          <a:xfrm>
            <a:off x="2662182" y="413687"/>
            <a:ext cx="3051810" cy="1605248"/>
          </a:xfrm>
          <a:prstGeom prst="rect">
            <a:avLst/>
          </a:prstGeom>
          <a:noFill/>
          <a:ln>
            <a:noFill/>
          </a:ln>
        </p:spPr>
        <p:txBody>
          <a:bodyPr anchorCtr="0" anchor="t" bIns="0" lIns="0" spcFirstLastPara="1" rIns="0" wrap="square" tIns="13950">
            <a:spAutoFit/>
          </a:bodyPr>
          <a:lstStyle/>
          <a:p>
            <a:pPr indent="0" lvl="0" marL="12700" marR="5080" rtl="0" algn="ctr">
              <a:lnSpc>
                <a:spcPct val="100600"/>
              </a:lnSpc>
              <a:spcBef>
                <a:spcPts val="0"/>
              </a:spcBef>
              <a:spcAft>
                <a:spcPts val="0"/>
              </a:spcAft>
              <a:buNone/>
            </a:pPr>
            <a:r>
              <a:rPr b="1" lang="en-US" sz="2600">
                <a:solidFill>
                  <a:srgbClr val="FFFFFF"/>
                </a:solidFill>
                <a:latin typeface="Cambria"/>
                <a:ea typeface="Cambria"/>
                <a:cs typeface="Cambria"/>
                <a:sym typeface="Cambria"/>
              </a:rPr>
              <a:t>Leveraging NLP for  Effective  Cyberbullying  Detection</a:t>
            </a:r>
            <a:endParaRPr sz="2600">
              <a:solidFill>
                <a:schemeClr val="dk1"/>
              </a:solidFill>
              <a:latin typeface="Cambria"/>
              <a:ea typeface="Cambria"/>
              <a:cs typeface="Cambria"/>
              <a:sym typeface="Cambria"/>
            </a:endParaRPr>
          </a:p>
        </p:txBody>
      </p:sp>
      <p:pic>
        <p:nvPicPr>
          <p:cNvPr id="50" name="Google Shape;50;p1"/>
          <p:cNvPicPr preferRelativeResize="0"/>
          <p:nvPr/>
        </p:nvPicPr>
        <p:blipFill rotWithShape="1">
          <a:blip r:embed="rId3">
            <a:alphaModFix/>
          </a:blip>
          <a:srcRect b="0" l="0" r="0" t="0"/>
          <a:stretch/>
        </p:blipFill>
        <p:spPr>
          <a:xfrm>
            <a:off x="427655" y="366150"/>
            <a:ext cx="1640078" cy="2562922"/>
          </a:xfrm>
          <a:prstGeom prst="rect">
            <a:avLst/>
          </a:prstGeom>
          <a:noFill/>
          <a:ln>
            <a:noFill/>
          </a:ln>
        </p:spPr>
      </p:pic>
      <p:sp>
        <p:nvSpPr>
          <p:cNvPr id="51" name="Google Shape;51;p1"/>
          <p:cNvSpPr txBox="1"/>
          <p:nvPr/>
        </p:nvSpPr>
        <p:spPr>
          <a:xfrm>
            <a:off x="3841750" y="2446119"/>
            <a:ext cx="1981200"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2"/>
                </a:solidFill>
                <a:latin typeface="Calibri"/>
                <a:ea typeface="Calibri"/>
                <a:cs typeface="Calibri"/>
                <a:sym typeface="Calibri"/>
              </a:rPr>
              <a:t>By: Abdul Karim Shaikh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4" name="Shape 134"/>
        <p:cNvGrpSpPr/>
        <p:nvPr/>
      </p:nvGrpSpPr>
      <p:grpSpPr>
        <a:xfrm>
          <a:off x="0" y="0"/>
          <a:ext cx="0" cy="0"/>
          <a:chOff x="0" y="0"/>
          <a:chExt cx="0" cy="0"/>
        </a:xfrm>
      </p:grpSpPr>
      <p:pic>
        <p:nvPicPr>
          <p:cNvPr id="135" name="Google Shape;135;p10"/>
          <p:cNvPicPr preferRelativeResize="0"/>
          <p:nvPr/>
        </p:nvPicPr>
        <p:blipFill rotWithShape="1">
          <a:blip r:embed="rId3">
            <a:alphaModFix/>
          </a:blip>
          <a:srcRect b="0" l="0" r="0" t="0"/>
          <a:stretch/>
        </p:blipFill>
        <p:spPr>
          <a:xfrm>
            <a:off x="10344" y="0"/>
            <a:ext cx="3509005" cy="3280158"/>
          </a:xfrm>
          <a:prstGeom prst="rect">
            <a:avLst/>
          </a:prstGeom>
          <a:noFill/>
          <a:ln>
            <a:noFill/>
          </a:ln>
        </p:spPr>
      </p:pic>
      <p:sp>
        <p:nvSpPr>
          <p:cNvPr id="136" name="Google Shape;136;p10"/>
          <p:cNvSpPr txBox="1"/>
          <p:nvPr>
            <p:ph type="title"/>
          </p:nvPr>
        </p:nvSpPr>
        <p:spPr>
          <a:xfrm>
            <a:off x="3729396" y="107093"/>
            <a:ext cx="1900500" cy="691500"/>
          </a:xfrm>
          <a:prstGeom prst="rect">
            <a:avLst/>
          </a:prstGeom>
          <a:noFill/>
          <a:ln>
            <a:noFill/>
          </a:ln>
        </p:spPr>
        <p:txBody>
          <a:bodyPr anchorCtr="0" anchor="t" bIns="0" lIns="0" spcFirstLastPara="1" rIns="0" wrap="square" tIns="9525">
            <a:spAutoFit/>
          </a:bodyPr>
          <a:lstStyle/>
          <a:p>
            <a:pPr indent="-396875" lvl="0" marL="408940" marR="5080" rtl="0" algn="l">
              <a:lnSpc>
                <a:spcPct val="101899"/>
              </a:lnSpc>
              <a:spcBef>
                <a:spcPts val="0"/>
              </a:spcBef>
              <a:spcAft>
                <a:spcPts val="0"/>
              </a:spcAft>
              <a:buNone/>
            </a:pPr>
            <a:r>
              <a:rPr lang="en-US" sz="2150"/>
              <a:t>Preprocessing  the Data</a:t>
            </a:r>
            <a:endParaRPr sz="2150"/>
          </a:p>
        </p:txBody>
      </p:sp>
      <p:sp>
        <p:nvSpPr>
          <p:cNvPr id="137" name="Google Shape;137;p10"/>
          <p:cNvSpPr txBox="1"/>
          <p:nvPr/>
        </p:nvSpPr>
        <p:spPr>
          <a:xfrm>
            <a:off x="3514195" y="1049598"/>
            <a:ext cx="2347595" cy="1657985"/>
          </a:xfrm>
          <a:prstGeom prst="rect">
            <a:avLst/>
          </a:prstGeom>
          <a:noFill/>
          <a:ln>
            <a:noFill/>
          </a:ln>
        </p:spPr>
        <p:txBody>
          <a:bodyPr anchorCtr="0" anchor="t" bIns="0" lIns="0" spcFirstLastPara="1" rIns="0" wrap="square" tIns="11425">
            <a:spAutoFit/>
          </a:bodyPr>
          <a:lstStyle/>
          <a:p>
            <a:pPr indent="0" lvl="0" marL="20320" marR="12700" rtl="0" algn="ctr">
              <a:lnSpc>
                <a:spcPct val="103600"/>
              </a:lnSpc>
              <a:spcBef>
                <a:spcPts val="0"/>
              </a:spcBef>
              <a:spcAft>
                <a:spcPts val="0"/>
              </a:spcAft>
              <a:buNone/>
            </a:pPr>
            <a:r>
              <a:rPr b="1" lang="en-US" sz="800">
                <a:solidFill>
                  <a:schemeClr val="dk1"/>
                </a:solidFill>
                <a:latin typeface="Cambria"/>
                <a:ea typeface="Cambria"/>
                <a:cs typeface="Cambria"/>
                <a:sym typeface="Cambria"/>
              </a:rPr>
              <a:t>This section focuses on preparing the loaded  data for analysis. It includes the following steps:  Handling Null Values: It checks for null values in  the DataFrame and identiﬁes columns with  missing data.</a:t>
            </a:r>
            <a:endParaRPr sz="800">
              <a:solidFill>
                <a:schemeClr val="dk1"/>
              </a:solidFill>
              <a:latin typeface="Cambria"/>
              <a:ea typeface="Cambria"/>
              <a:cs typeface="Cambria"/>
              <a:sym typeface="Cambria"/>
            </a:endParaRPr>
          </a:p>
          <a:p>
            <a:pPr indent="-634" lvl="0" marL="45085" marR="37465" rtl="0" algn="ctr">
              <a:lnSpc>
                <a:spcPct val="101699"/>
              </a:lnSpc>
              <a:spcBef>
                <a:spcPts val="0"/>
              </a:spcBef>
              <a:spcAft>
                <a:spcPts val="0"/>
              </a:spcAft>
              <a:buNone/>
            </a:pPr>
            <a:r>
              <a:rPr b="1" lang="en-US" sz="800">
                <a:solidFill>
                  <a:schemeClr val="dk1"/>
                </a:solidFill>
                <a:latin typeface="Cambria"/>
                <a:ea typeface="Cambria"/>
                <a:cs typeface="Cambria"/>
                <a:sym typeface="Cambria"/>
              </a:rPr>
              <a:t>Handling Duplicate Values: It identiﬁes and  handles any duplicate rows in the DataFrame.  Class Distributions: It analyzes the distribution</a:t>
            </a:r>
            <a:endParaRPr sz="800">
              <a:solidFill>
                <a:schemeClr val="dk1"/>
              </a:solidFill>
              <a:latin typeface="Cambria"/>
              <a:ea typeface="Cambria"/>
              <a:cs typeface="Cambria"/>
              <a:sym typeface="Cambria"/>
            </a:endParaRPr>
          </a:p>
          <a:p>
            <a:pPr indent="0" lvl="0" marL="67945" marR="59689" rtl="0" algn="ctr">
              <a:lnSpc>
                <a:spcPct val="101699"/>
              </a:lnSpc>
              <a:spcBef>
                <a:spcPts val="75"/>
              </a:spcBef>
              <a:spcAft>
                <a:spcPts val="0"/>
              </a:spcAft>
              <a:buNone/>
            </a:pPr>
            <a:r>
              <a:rPr b="1" lang="en-US" sz="800">
                <a:solidFill>
                  <a:schemeClr val="dk1"/>
                </a:solidFill>
                <a:latin typeface="Cambria"/>
                <a:ea typeface="Cambria"/>
                <a:cs typeface="Cambria"/>
                <a:sym typeface="Cambria"/>
              </a:rPr>
              <a:t>of diIerent classes (cyberbullying types) in the  dataset.</a:t>
            </a:r>
            <a:endParaRPr sz="800">
              <a:solidFill>
                <a:schemeClr val="dk1"/>
              </a:solidFill>
              <a:latin typeface="Cambria"/>
              <a:ea typeface="Cambria"/>
              <a:cs typeface="Cambria"/>
              <a:sym typeface="Cambria"/>
            </a:endParaRPr>
          </a:p>
          <a:p>
            <a:pPr indent="0" lvl="0" marL="12700" marR="5080" rtl="0" algn="ctr">
              <a:lnSpc>
                <a:spcPct val="101699"/>
              </a:lnSpc>
              <a:spcBef>
                <a:spcPts val="0"/>
              </a:spcBef>
              <a:spcAft>
                <a:spcPts val="0"/>
              </a:spcAft>
              <a:buNone/>
            </a:pPr>
            <a:r>
              <a:rPr b="1" lang="en-US" sz="800">
                <a:solidFill>
                  <a:schemeClr val="dk1"/>
                </a:solidFill>
                <a:latin typeface="Cambria"/>
                <a:ea typeface="Cambria"/>
                <a:cs typeface="Cambria"/>
                <a:sym typeface="Cambria"/>
              </a:rPr>
              <a:t>Word Count: It calculates the frequency of each  word in the dataset after removing common stop  words.</a:t>
            </a:r>
            <a:endParaRPr sz="800">
              <a:solidFill>
                <a:schemeClr val="dk1"/>
              </a:solidFill>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1" name="Shape 141"/>
        <p:cNvGrpSpPr/>
        <p:nvPr/>
      </p:nvGrpSpPr>
      <p:grpSpPr>
        <a:xfrm>
          <a:off x="0" y="0"/>
          <a:ext cx="0" cy="0"/>
          <a:chOff x="0" y="0"/>
          <a:chExt cx="0" cy="0"/>
        </a:xfrm>
      </p:grpSpPr>
      <p:grpSp>
        <p:nvGrpSpPr>
          <p:cNvPr id="142" name="Google Shape;142;p11"/>
          <p:cNvGrpSpPr/>
          <p:nvPr/>
        </p:nvGrpSpPr>
        <p:grpSpPr>
          <a:xfrm>
            <a:off x="2314" y="5377"/>
            <a:ext cx="3289692" cy="3274888"/>
            <a:chOff x="2314" y="5377"/>
            <a:chExt cx="3289692" cy="3274888"/>
          </a:xfrm>
        </p:grpSpPr>
        <p:pic>
          <p:nvPicPr>
            <p:cNvPr id="143" name="Google Shape;143;p11"/>
            <p:cNvPicPr preferRelativeResize="0"/>
            <p:nvPr/>
          </p:nvPicPr>
          <p:blipFill rotWithShape="1">
            <a:blip r:embed="rId3">
              <a:alphaModFix/>
            </a:blip>
            <a:srcRect b="0" l="0" r="0" t="0"/>
            <a:stretch/>
          </p:blipFill>
          <p:spPr>
            <a:xfrm>
              <a:off x="2314" y="5377"/>
              <a:ext cx="3289692" cy="1859391"/>
            </a:xfrm>
            <a:prstGeom prst="rect">
              <a:avLst/>
            </a:prstGeom>
            <a:noFill/>
            <a:ln>
              <a:noFill/>
            </a:ln>
          </p:spPr>
        </p:pic>
        <p:sp>
          <p:nvSpPr>
            <p:cNvPr id="144" name="Google Shape;144;p11"/>
            <p:cNvSpPr/>
            <p:nvPr/>
          </p:nvSpPr>
          <p:spPr>
            <a:xfrm>
              <a:off x="548897" y="1881360"/>
              <a:ext cx="2200275" cy="1398905"/>
            </a:xfrm>
            <a:custGeom>
              <a:rect b="b" l="l" r="r" t="t"/>
              <a:pathLst>
                <a:path extrusionOk="0" h="1398904" w="2200275">
                  <a:moveTo>
                    <a:pt x="2199927" y="0"/>
                  </a:moveTo>
                  <a:lnTo>
                    <a:pt x="0" y="0"/>
                  </a:lnTo>
                  <a:lnTo>
                    <a:pt x="0" y="1398796"/>
                  </a:lnTo>
                  <a:lnTo>
                    <a:pt x="2199927" y="1398796"/>
                  </a:lnTo>
                  <a:lnTo>
                    <a:pt x="2199927" y="0"/>
                  </a:lnTo>
                  <a:close/>
                </a:path>
              </a:pathLst>
            </a:custGeom>
            <a:solidFill>
              <a:srgbClr val="CFD9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5" name="Google Shape;145;p11"/>
            <p:cNvPicPr preferRelativeResize="0"/>
            <p:nvPr/>
          </p:nvPicPr>
          <p:blipFill rotWithShape="1">
            <a:blip r:embed="rId4">
              <a:alphaModFix/>
            </a:blip>
            <a:srcRect b="0" l="0" r="0" t="0"/>
            <a:stretch/>
          </p:blipFill>
          <p:spPr>
            <a:xfrm>
              <a:off x="1323272" y="2737197"/>
              <a:ext cx="223596" cy="79295"/>
            </a:xfrm>
            <a:prstGeom prst="rect">
              <a:avLst/>
            </a:prstGeom>
            <a:noFill/>
            <a:ln>
              <a:noFill/>
            </a:ln>
          </p:spPr>
        </p:pic>
        <p:pic>
          <p:nvPicPr>
            <p:cNvPr id="146" name="Google Shape;146;p11"/>
            <p:cNvPicPr preferRelativeResize="0"/>
            <p:nvPr/>
          </p:nvPicPr>
          <p:blipFill rotWithShape="1">
            <a:blip r:embed="rId5">
              <a:alphaModFix/>
            </a:blip>
            <a:srcRect b="0" l="0" r="0" t="0"/>
            <a:stretch/>
          </p:blipFill>
          <p:spPr>
            <a:xfrm>
              <a:off x="1586559" y="2737197"/>
              <a:ext cx="389730" cy="79295"/>
            </a:xfrm>
            <a:prstGeom prst="rect">
              <a:avLst/>
            </a:prstGeom>
            <a:noFill/>
            <a:ln>
              <a:noFill/>
            </a:ln>
          </p:spPr>
        </p:pic>
        <p:sp>
          <p:nvSpPr>
            <p:cNvPr id="147" name="Google Shape;147;p11"/>
            <p:cNvSpPr/>
            <p:nvPr/>
          </p:nvSpPr>
          <p:spPr>
            <a:xfrm>
              <a:off x="1412078" y="1977762"/>
              <a:ext cx="478155" cy="571500"/>
            </a:xfrm>
            <a:custGeom>
              <a:rect b="b" l="l" r="r" t="t"/>
              <a:pathLst>
                <a:path extrusionOk="0" h="571500" w="478155">
                  <a:moveTo>
                    <a:pt x="402560" y="571489"/>
                  </a:moveTo>
                  <a:lnTo>
                    <a:pt x="75404" y="571489"/>
                  </a:lnTo>
                  <a:lnTo>
                    <a:pt x="46102" y="565540"/>
                  </a:lnTo>
                  <a:lnTo>
                    <a:pt x="22128" y="549333"/>
                  </a:lnTo>
                  <a:lnTo>
                    <a:pt x="5941" y="525328"/>
                  </a:lnTo>
                  <a:lnTo>
                    <a:pt x="0" y="495987"/>
                  </a:lnTo>
                  <a:lnTo>
                    <a:pt x="0" y="75502"/>
                  </a:lnTo>
                  <a:lnTo>
                    <a:pt x="5941" y="46161"/>
                  </a:lnTo>
                  <a:lnTo>
                    <a:pt x="22128" y="22156"/>
                  </a:lnTo>
                  <a:lnTo>
                    <a:pt x="46102" y="5949"/>
                  </a:lnTo>
                  <a:lnTo>
                    <a:pt x="75404" y="0"/>
                  </a:lnTo>
                  <a:lnTo>
                    <a:pt x="335854" y="0"/>
                  </a:lnTo>
                  <a:lnTo>
                    <a:pt x="336430" y="118"/>
                  </a:lnTo>
                  <a:lnTo>
                    <a:pt x="337477" y="233"/>
                  </a:lnTo>
                  <a:lnTo>
                    <a:pt x="338634" y="466"/>
                  </a:lnTo>
                  <a:lnTo>
                    <a:pt x="339448" y="581"/>
                  </a:lnTo>
                  <a:lnTo>
                    <a:pt x="340029" y="814"/>
                  </a:lnTo>
                  <a:lnTo>
                    <a:pt x="340610" y="929"/>
                  </a:lnTo>
                  <a:lnTo>
                    <a:pt x="340957" y="1048"/>
                  </a:lnTo>
                  <a:lnTo>
                    <a:pt x="341653" y="1162"/>
                  </a:lnTo>
                  <a:lnTo>
                    <a:pt x="342115" y="1277"/>
                  </a:lnTo>
                  <a:lnTo>
                    <a:pt x="342695" y="1511"/>
                  </a:lnTo>
                  <a:lnTo>
                    <a:pt x="342929" y="1625"/>
                  </a:lnTo>
                  <a:lnTo>
                    <a:pt x="343391" y="1859"/>
                  </a:lnTo>
                  <a:lnTo>
                    <a:pt x="344552" y="2326"/>
                  </a:lnTo>
                  <a:lnTo>
                    <a:pt x="344900" y="2440"/>
                  </a:lnTo>
                  <a:lnTo>
                    <a:pt x="346409" y="3255"/>
                  </a:lnTo>
                  <a:lnTo>
                    <a:pt x="346642" y="3370"/>
                  </a:lnTo>
                  <a:lnTo>
                    <a:pt x="347104" y="3718"/>
                  </a:lnTo>
                  <a:lnTo>
                    <a:pt x="347685" y="3951"/>
                  </a:lnTo>
                  <a:lnTo>
                    <a:pt x="348151" y="4299"/>
                  </a:lnTo>
                  <a:lnTo>
                    <a:pt x="348499" y="4533"/>
                  </a:lnTo>
                  <a:lnTo>
                    <a:pt x="349075" y="4995"/>
                  </a:lnTo>
                  <a:lnTo>
                    <a:pt x="349541" y="5229"/>
                  </a:lnTo>
                  <a:lnTo>
                    <a:pt x="350003" y="5577"/>
                  </a:lnTo>
                  <a:lnTo>
                    <a:pt x="350237" y="5691"/>
                  </a:lnTo>
                  <a:lnTo>
                    <a:pt x="350817" y="6039"/>
                  </a:lnTo>
                  <a:lnTo>
                    <a:pt x="351279" y="6506"/>
                  </a:lnTo>
                  <a:lnTo>
                    <a:pt x="351746" y="6854"/>
                  </a:lnTo>
                  <a:lnTo>
                    <a:pt x="352093" y="7202"/>
                  </a:lnTo>
                  <a:lnTo>
                    <a:pt x="352555" y="7550"/>
                  </a:lnTo>
                  <a:lnTo>
                    <a:pt x="403136" y="58194"/>
                  </a:lnTo>
                  <a:lnTo>
                    <a:pt x="65777" y="58194"/>
                  </a:lnTo>
                  <a:lnTo>
                    <a:pt x="58003" y="65978"/>
                  </a:lnTo>
                  <a:lnTo>
                    <a:pt x="58003" y="251363"/>
                  </a:lnTo>
                  <a:lnTo>
                    <a:pt x="132457" y="251363"/>
                  </a:lnTo>
                  <a:lnTo>
                    <a:pt x="170078" y="297707"/>
                  </a:lnTo>
                  <a:lnTo>
                    <a:pt x="95129" y="297707"/>
                  </a:lnTo>
                  <a:lnTo>
                    <a:pt x="58003" y="343360"/>
                  </a:lnTo>
                  <a:lnTo>
                    <a:pt x="58003" y="505744"/>
                  </a:lnTo>
                  <a:lnTo>
                    <a:pt x="65777" y="513529"/>
                  </a:lnTo>
                  <a:lnTo>
                    <a:pt x="474412" y="513529"/>
                  </a:lnTo>
                  <a:lnTo>
                    <a:pt x="472023" y="525328"/>
                  </a:lnTo>
                  <a:lnTo>
                    <a:pt x="455836" y="549333"/>
                  </a:lnTo>
                  <a:lnTo>
                    <a:pt x="431862" y="565540"/>
                  </a:lnTo>
                  <a:lnTo>
                    <a:pt x="402560" y="571489"/>
                  </a:lnTo>
                  <a:close/>
                </a:path>
                <a:path extrusionOk="0" h="571500" w="478155">
                  <a:moveTo>
                    <a:pt x="477964" y="324425"/>
                  </a:moveTo>
                  <a:lnTo>
                    <a:pt x="384811" y="324425"/>
                  </a:lnTo>
                  <a:lnTo>
                    <a:pt x="419961" y="281099"/>
                  </a:lnTo>
                  <a:lnTo>
                    <a:pt x="419961" y="174349"/>
                  </a:lnTo>
                  <a:lnTo>
                    <a:pt x="332950" y="174349"/>
                  </a:lnTo>
                  <a:lnTo>
                    <a:pt x="321666" y="172066"/>
                  </a:lnTo>
                  <a:lnTo>
                    <a:pt x="312447" y="165841"/>
                  </a:lnTo>
                  <a:lnTo>
                    <a:pt x="306230" y="156612"/>
                  </a:lnTo>
                  <a:lnTo>
                    <a:pt x="303950" y="145314"/>
                  </a:lnTo>
                  <a:lnTo>
                    <a:pt x="303950" y="58194"/>
                  </a:lnTo>
                  <a:lnTo>
                    <a:pt x="403136" y="58194"/>
                  </a:lnTo>
                  <a:lnTo>
                    <a:pt x="469961" y="125102"/>
                  </a:lnTo>
                  <a:lnTo>
                    <a:pt x="470309" y="125565"/>
                  </a:lnTo>
                  <a:lnTo>
                    <a:pt x="471123" y="126380"/>
                  </a:lnTo>
                  <a:lnTo>
                    <a:pt x="471470" y="126961"/>
                  </a:lnTo>
                  <a:lnTo>
                    <a:pt x="471932" y="127424"/>
                  </a:lnTo>
                  <a:lnTo>
                    <a:pt x="472280" y="127891"/>
                  </a:lnTo>
                  <a:lnTo>
                    <a:pt x="472399" y="128120"/>
                  </a:lnTo>
                  <a:lnTo>
                    <a:pt x="472746" y="128587"/>
                  </a:lnTo>
                  <a:lnTo>
                    <a:pt x="472979" y="129049"/>
                  </a:lnTo>
                  <a:lnTo>
                    <a:pt x="473327" y="129516"/>
                  </a:lnTo>
                  <a:lnTo>
                    <a:pt x="473556" y="129864"/>
                  </a:lnTo>
                  <a:lnTo>
                    <a:pt x="474022" y="130560"/>
                  </a:lnTo>
                  <a:lnTo>
                    <a:pt x="474370" y="131023"/>
                  </a:lnTo>
                  <a:lnTo>
                    <a:pt x="474603" y="131604"/>
                  </a:lnTo>
                  <a:lnTo>
                    <a:pt x="474717" y="131838"/>
                  </a:lnTo>
                  <a:lnTo>
                    <a:pt x="474951" y="132419"/>
                  </a:lnTo>
                  <a:lnTo>
                    <a:pt x="475412" y="133349"/>
                  </a:lnTo>
                  <a:lnTo>
                    <a:pt x="475531" y="133697"/>
                  </a:lnTo>
                  <a:lnTo>
                    <a:pt x="476341" y="135556"/>
                  </a:lnTo>
                  <a:lnTo>
                    <a:pt x="476460" y="136252"/>
                  </a:lnTo>
                  <a:lnTo>
                    <a:pt x="476688" y="136714"/>
                  </a:lnTo>
                  <a:lnTo>
                    <a:pt x="476807" y="137415"/>
                  </a:lnTo>
                  <a:lnTo>
                    <a:pt x="477155" y="138459"/>
                  </a:lnTo>
                  <a:lnTo>
                    <a:pt x="477388" y="139622"/>
                  </a:lnTo>
                  <a:lnTo>
                    <a:pt x="477617" y="140318"/>
                  </a:lnTo>
                  <a:lnTo>
                    <a:pt x="477850" y="142525"/>
                  </a:lnTo>
                  <a:lnTo>
                    <a:pt x="477964" y="324425"/>
                  </a:lnTo>
                  <a:close/>
                </a:path>
                <a:path extrusionOk="0" h="571500" w="478155">
                  <a:moveTo>
                    <a:pt x="132457" y="251363"/>
                  </a:moveTo>
                  <a:lnTo>
                    <a:pt x="58003" y="251363"/>
                  </a:lnTo>
                  <a:lnTo>
                    <a:pt x="72738" y="233244"/>
                  </a:lnTo>
                  <a:lnTo>
                    <a:pt x="78304" y="226504"/>
                  </a:lnTo>
                  <a:lnTo>
                    <a:pt x="86545" y="222557"/>
                  </a:lnTo>
                  <a:lnTo>
                    <a:pt x="103946" y="222557"/>
                  </a:lnTo>
                  <a:lnTo>
                    <a:pt x="112297" y="226504"/>
                  </a:lnTo>
                  <a:lnTo>
                    <a:pt x="132457" y="251363"/>
                  </a:lnTo>
                  <a:close/>
                </a:path>
                <a:path extrusionOk="0" h="571500" w="478155">
                  <a:moveTo>
                    <a:pt x="266484" y="324425"/>
                  </a:moveTo>
                  <a:lnTo>
                    <a:pt x="191767" y="324425"/>
                  </a:lnTo>
                  <a:lnTo>
                    <a:pt x="265781" y="233244"/>
                  </a:lnTo>
                  <a:lnTo>
                    <a:pt x="271347" y="226504"/>
                  </a:lnTo>
                  <a:lnTo>
                    <a:pt x="279588" y="222557"/>
                  </a:lnTo>
                  <a:lnTo>
                    <a:pt x="296990" y="222557"/>
                  </a:lnTo>
                  <a:lnTo>
                    <a:pt x="305341" y="226504"/>
                  </a:lnTo>
                  <a:lnTo>
                    <a:pt x="363122" y="297707"/>
                  </a:lnTo>
                  <a:lnTo>
                    <a:pt x="288172" y="297707"/>
                  </a:lnTo>
                  <a:lnTo>
                    <a:pt x="266484" y="324425"/>
                  </a:lnTo>
                  <a:close/>
                </a:path>
                <a:path extrusionOk="0" h="571500" w="478155">
                  <a:moveTo>
                    <a:pt x="200351" y="399576"/>
                  </a:moveTo>
                  <a:lnTo>
                    <a:pt x="182950" y="399576"/>
                  </a:lnTo>
                  <a:lnTo>
                    <a:pt x="174594" y="395629"/>
                  </a:lnTo>
                  <a:lnTo>
                    <a:pt x="95129" y="297707"/>
                  </a:lnTo>
                  <a:lnTo>
                    <a:pt x="170078" y="297707"/>
                  </a:lnTo>
                  <a:lnTo>
                    <a:pt x="191767" y="324425"/>
                  </a:lnTo>
                  <a:lnTo>
                    <a:pt x="266484" y="324425"/>
                  </a:lnTo>
                  <a:lnTo>
                    <a:pt x="214154" y="388893"/>
                  </a:lnTo>
                  <a:lnTo>
                    <a:pt x="208588" y="395629"/>
                  </a:lnTo>
                  <a:lnTo>
                    <a:pt x="200351" y="399576"/>
                  </a:lnTo>
                  <a:close/>
                </a:path>
                <a:path extrusionOk="0" h="571500" w="478155">
                  <a:moveTo>
                    <a:pt x="393395" y="399576"/>
                  </a:moveTo>
                  <a:lnTo>
                    <a:pt x="375993" y="399576"/>
                  </a:lnTo>
                  <a:lnTo>
                    <a:pt x="367638" y="395629"/>
                  </a:lnTo>
                  <a:lnTo>
                    <a:pt x="288172" y="297707"/>
                  </a:lnTo>
                  <a:lnTo>
                    <a:pt x="363122" y="297707"/>
                  </a:lnTo>
                  <a:lnTo>
                    <a:pt x="384811" y="324425"/>
                  </a:lnTo>
                  <a:lnTo>
                    <a:pt x="477964" y="324425"/>
                  </a:lnTo>
                  <a:lnTo>
                    <a:pt x="477964" y="373210"/>
                  </a:lnTo>
                  <a:lnTo>
                    <a:pt x="419961" y="373210"/>
                  </a:lnTo>
                  <a:lnTo>
                    <a:pt x="407197" y="388893"/>
                  </a:lnTo>
                  <a:lnTo>
                    <a:pt x="401631" y="395629"/>
                  </a:lnTo>
                  <a:lnTo>
                    <a:pt x="393395" y="399576"/>
                  </a:lnTo>
                  <a:close/>
                </a:path>
                <a:path extrusionOk="0" h="571500" w="478155">
                  <a:moveTo>
                    <a:pt x="474412" y="513529"/>
                  </a:moveTo>
                  <a:lnTo>
                    <a:pt x="412187" y="513529"/>
                  </a:lnTo>
                  <a:lnTo>
                    <a:pt x="419961" y="505744"/>
                  </a:lnTo>
                  <a:lnTo>
                    <a:pt x="419961" y="373210"/>
                  </a:lnTo>
                  <a:lnTo>
                    <a:pt x="477964" y="373210"/>
                  </a:lnTo>
                  <a:lnTo>
                    <a:pt x="477964" y="495987"/>
                  </a:lnTo>
                  <a:lnTo>
                    <a:pt x="474412" y="513529"/>
                  </a:lnTo>
                  <a:close/>
                </a:path>
              </a:pathLst>
            </a:custGeom>
            <a:solidFill>
              <a:srgbClr val="5E7D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8" name="Google Shape;148;p11"/>
          <p:cNvSpPr txBox="1"/>
          <p:nvPr>
            <p:ph type="title"/>
          </p:nvPr>
        </p:nvSpPr>
        <p:spPr>
          <a:xfrm>
            <a:off x="3725984" y="164182"/>
            <a:ext cx="1729200" cy="3576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2150"/>
              <a:t>Visualization</a:t>
            </a:r>
            <a:endParaRPr sz="2150"/>
          </a:p>
        </p:txBody>
      </p:sp>
      <p:grpSp>
        <p:nvGrpSpPr>
          <p:cNvPr id="149" name="Google Shape;149;p11"/>
          <p:cNvGrpSpPr/>
          <p:nvPr/>
        </p:nvGrpSpPr>
        <p:grpSpPr>
          <a:xfrm>
            <a:off x="4402625" y="1357472"/>
            <a:ext cx="57150" cy="63500"/>
            <a:chOff x="4402625" y="1357472"/>
            <a:chExt cx="57150" cy="63500"/>
          </a:xfrm>
        </p:grpSpPr>
        <p:pic>
          <p:nvPicPr>
            <p:cNvPr id="150" name="Google Shape;150;p11"/>
            <p:cNvPicPr preferRelativeResize="0"/>
            <p:nvPr/>
          </p:nvPicPr>
          <p:blipFill rotWithShape="1">
            <a:blip r:embed="rId6">
              <a:alphaModFix/>
            </a:blip>
            <a:srcRect b="0" l="0" r="0" t="0"/>
            <a:stretch/>
          </p:blipFill>
          <p:spPr>
            <a:xfrm>
              <a:off x="4402625" y="1357472"/>
              <a:ext cx="57150" cy="63500"/>
            </a:xfrm>
            <a:prstGeom prst="rect">
              <a:avLst/>
            </a:prstGeom>
            <a:noFill/>
            <a:ln>
              <a:noFill/>
            </a:ln>
          </p:spPr>
        </p:pic>
        <p:pic>
          <p:nvPicPr>
            <p:cNvPr id="151" name="Google Shape;151;p11"/>
            <p:cNvPicPr preferRelativeResize="0"/>
            <p:nvPr/>
          </p:nvPicPr>
          <p:blipFill rotWithShape="1">
            <a:blip r:embed="rId6">
              <a:alphaModFix/>
            </a:blip>
            <a:srcRect b="0" l="0" r="0" t="0"/>
            <a:stretch/>
          </p:blipFill>
          <p:spPr>
            <a:xfrm>
              <a:off x="4402625" y="1357472"/>
              <a:ext cx="57150" cy="63500"/>
            </a:xfrm>
            <a:prstGeom prst="rect">
              <a:avLst/>
            </a:prstGeom>
            <a:noFill/>
            <a:ln>
              <a:noFill/>
            </a:ln>
          </p:spPr>
        </p:pic>
      </p:grpSp>
      <p:grpSp>
        <p:nvGrpSpPr>
          <p:cNvPr id="152" name="Google Shape;152;p11"/>
          <p:cNvGrpSpPr/>
          <p:nvPr/>
        </p:nvGrpSpPr>
        <p:grpSpPr>
          <a:xfrm>
            <a:off x="4880911" y="2740097"/>
            <a:ext cx="57150" cy="63500"/>
            <a:chOff x="4880911" y="2740097"/>
            <a:chExt cx="57150" cy="63500"/>
          </a:xfrm>
        </p:grpSpPr>
        <p:pic>
          <p:nvPicPr>
            <p:cNvPr id="153" name="Google Shape;153;p11"/>
            <p:cNvPicPr preferRelativeResize="0"/>
            <p:nvPr/>
          </p:nvPicPr>
          <p:blipFill rotWithShape="1">
            <a:blip r:embed="rId6">
              <a:alphaModFix/>
            </a:blip>
            <a:srcRect b="0" l="0" r="0" t="0"/>
            <a:stretch/>
          </p:blipFill>
          <p:spPr>
            <a:xfrm>
              <a:off x="4880911" y="2740097"/>
              <a:ext cx="57150" cy="63500"/>
            </a:xfrm>
            <a:prstGeom prst="rect">
              <a:avLst/>
            </a:prstGeom>
            <a:noFill/>
            <a:ln>
              <a:noFill/>
            </a:ln>
          </p:spPr>
        </p:pic>
        <p:pic>
          <p:nvPicPr>
            <p:cNvPr id="154" name="Google Shape;154;p11"/>
            <p:cNvPicPr preferRelativeResize="0"/>
            <p:nvPr/>
          </p:nvPicPr>
          <p:blipFill rotWithShape="1">
            <a:blip r:embed="rId6">
              <a:alphaModFix/>
            </a:blip>
            <a:srcRect b="0" l="0" r="0" t="0"/>
            <a:stretch/>
          </p:blipFill>
          <p:spPr>
            <a:xfrm>
              <a:off x="4880911" y="2740097"/>
              <a:ext cx="57150" cy="63500"/>
            </a:xfrm>
            <a:prstGeom prst="rect">
              <a:avLst/>
            </a:prstGeom>
            <a:noFill/>
            <a:ln>
              <a:noFill/>
            </a:ln>
          </p:spPr>
        </p:pic>
      </p:grpSp>
      <p:sp>
        <p:nvSpPr>
          <p:cNvPr id="155" name="Google Shape;155;p11"/>
          <p:cNvSpPr txBox="1"/>
          <p:nvPr/>
        </p:nvSpPr>
        <p:spPr>
          <a:xfrm>
            <a:off x="3286817" y="670876"/>
            <a:ext cx="2512060" cy="2287270"/>
          </a:xfrm>
          <a:prstGeom prst="rect">
            <a:avLst/>
          </a:prstGeom>
          <a:noFill/>
          <a:ln>
            <a:noFill/>
          </a:ln>
        </p:spPr>
        <p:txBody>
          <a:bodyPr anchorCtr="0" anchor="t" bIns="0" lIns="0" spcFirstLastPara="1" rIns="0" wrap="square" tIns="13950">
            <a:spAutoFit/>
          </a:bodyPr>
          <a:lstStyle/>
          <a:p>
            <a:pPr indent="0" lvl="0" marL="246379" marR="238759" rtl="0" algn="ctr">
              <a:lnSpc>
                <a:spcPct val="101699"/>
              </a:lnSpc>
              <a:spcBef>
                <a:spcPts val="0"/>
              </a:spcBef>
              <a:spcAft>
                <a:spcPts val="0"/>
              </a:spcAft>
              <a:buNone/>
            </a:pPr>
            <a:r>
              <a:rPr b="1" lang="en-US" sz="800">
                <a:solidFill>
                  <a:schemeClr val="dk1"/>
                </a:solidFill>
                <a:latin typeface="Cambria"/>
                <a:ea typeface="Cambria"/>
                <a:cs typeface="Cambria"/>
                <a:sym typeface="Cambria"/>
              </a:rPr>
              <a:t>This section includes various visualization  techniques applied to the dataset:</a:t>
            </a:r>
            <a:endParaRPr sz="800">
              <a:solidFill>
                <a:schemeClr val="dk1"/>
              </a:solidFill>
              <a:latin typeface="Cambria"/>
              <a:ea typeface="Cambria"/>
              <a:cs typeface="Cambria"/>
              <a:sym typeface="Cambria"/>
            </a:endParaRPr>
          </a:p>
          <a:p>
            <a:pPr indent="0" lvl="0" marL="0" marR="0" rtl="0" algn="ctr">
              <a:lnSpc>
                <a:spcPct val="100000"/>
              </a:lnSpc>
              <a:spcBef>
                <a:spcPts val="15"/>
              </a:spcBef>
              <a:spcAft>
                <a:spcPts val="0"/>
              </a:spcAft>
              <a:buNone/>
            </a:pPr>
            <a:r>
              <a:rPr b="1" lang="en-US" sz="800">
                <a:solidFill>
                  <a:schemeClr val="dk1"/>
                </a:solidFill>
                <a:latin typeface="Cambria"/>
                <a:ea typeface="Cambria"/>
                <a:cs typeface="Cambria"/>
                <a:sym typeface="Cambria"/>
              </a:rPr>
              <a:t>Word clouds: It generates a visual representation of</a:t>
            </a:r>
            <a:endParaRPr sz="800">
              <a:solidFill>
                <a:schemeClr val="dk1"/>
              </a:solidFill>
              <a:latin typeface="Cambria"/>
              <a:ea typeface="Cambria"/>
              <a:cs typeface="Cambria"/>
              <a:sym typeface="Cambria"/>
            </a:endParaRPr>
          </a:p>
          <a:p>
            <a:pPr indent="0" lvl="0" marL="12065" marR="5080" rtl="0" algn="ctr">
              <a:lnSpc>
                <a:spcPct val="101699"/>
              </a:lnSpc>
              <a:spcBef>
                <a:spcPts val="75"/>
              </a:spcBef>
              <a:spcAft>
                <a:spcPts val="0"/>
              </a:spcAft>
              <a:buNone/>
            </a:pPr>
            <a:r>
              <a:rPr b="1" lang="en-US" sz="800">
                <a:solidFill>
                  <a:schemeClr val="dk1"/>
                </a:solidFill>
                <a:latin typeface="Cambria"/>
                <a:ea typeface="Cambria"/>
                <a:cs typeface="Cambria"/>
                <a:sym typeface="Cambria"/>
              </a:rPr>
              <a:t>the most frequently occurring words in the dataset.  Sentiment Analysis Plot: It performs sentiment  analysis on the tweet te ts and plots the distribution  of polarity (positive or negative sentiment) and  subjectivity (subjective or objective nature) scores.</a:t>
            </a:r>
            <a:endParaRPr sz="800">
              <a:solidFill>
                <a:schemeClr val="dk1"/>
              </a:solidFill>
              <a:latin typeface="Cambria"/>
              <a:ea typeface="Cambria"/>
              <a:cs typeface="Cambria"/>
              <a:sym typeface="Cambria"/>
            </a:endParaRPr>
          </a:p>
          <a:p>
            <a:pPr indent="0" lvl="0" marL="48260" marR="40640" rtl="0" algn="ctr">
              <a:lnSpc>
                <a:spcPct val="101699"/>
              </a:lnSpc>
              <a:spcBef>
                <a:spcPts val="75"/>
              </a:spcBef>
              <a:spcAft>
                <a:spcPts val="0"/>
              </a:spcAft>
              <a:buNone/>
            </a:pPr>
            <a:r>
              <a:rPr b="1" lang="en-US" sz="800">
                <a:solidFill>
                  <a:schemeClr val="dk1"/>
                </a:solidFill>
                <a:latin typeface="Cambria"/>
                <a:ea typeface="Cambria"/>
                <a:cs typeface="Cambria"/>
                <a:sym typeface="Cambria"/>
              </a:rPr>
              <a:t>Named Entity Recognition (NER) Plot: It identiﬁes  and visualizes named entities (such as person  names, organizations, locations) in a sample tweet.</a:t>
            </a:r>
            <a:endParaRPr sz="800">
              <a:solidFill>
                <a:schemeClr val="dk1"/>
              </a:solidFill>
              <a:latin typeface="Cambria"/>
              <a:ea typeface="Cambria"/>
              <a:cs typeface="Cambria"/>
              <a:sym typeface="Cambria"/>
            </a:endParaRPr>
          </a:p>
          <a:p>
            <a:pPr indent="0" lvl="0" marL="90805" marR="82550" rtl="0" algn="ctr">
              <a:lnSpc>
                <a:spcPct val="101699"/>
              </a:lnSpc>
              <a:spcBef>
                <a:spcPts val="0"/>
              </a:spcBef>
              <a:spcAft>
                <a:spcPts val="0"/>
              </a:spcAft>
              <a:buNone/>
            </a:pPr>
            <a:r>
              <a:rPr b="1" lang="en-US" sz="800">
                <a:solidFill>
                  <a:schemeClr val="dk1"/>
                </a:solidFill>
                <a:latin typeface="Cambria"/>
                <a:ea typeface="Cambria"/>
                <a:cs typeface="Cambria"/>
                <a:sym typeface="Cambria"/>
              </a:rPr>
              <a:t>Part-of-Speech (POS) Tagging Plot: It performs  POS tagging on a sample tweet and visualizes the  relationships between words.</a:t>
            </a:r>
            <a:endParaRPr sz="800">
              <a:solidFill>
                <a:schemeClr val="dk1"/>
              </a:solidFill>
              <a:latin typeface="Cambria"/>
              <a:ea typeface="Cambria"/>
              <a:cs typeface="Cambria"/>
              <a:sym typeface="Cambria"/>
            </a:endParaRPr>
          </a:p>
          <a:p>
            <a:pPr indent="-635" lvl="0" marL="86360" marR="78740" rtl="0" algn="ctr">
              <a:lnSpc>
                <a:spcPct val="101699"/>
              </a:lnSpc>
              <a:spcBef>
                <a:spcPts val="75"/>
              </a:spcBef>
              <a:spcAft>
                <a:spcPts val="0"/>
              </a:spcAft>
              <a:buNone/>
            </a:pPr>
            <a:r>
              <a:rPr b="1" lang="en-US" sz="800">
                <a:solidFill>
                  <a:schemeClr val="dk1"/>
                </a:solidFill>
                <a:latin typeface="Cambria"/>
                <a:ea typeface="Cambria"/>
                <a:cs typeface="Cambria"/>
                <a:sym typeface="Cambria"/>
              </a:rPr>
              <a:t>Topic Modeling Visualization: It applies topic  modeling techniques using Latent Dirichlet  Allocation (LDA) on the tweet te ts and visualizes  the discovered topics.</a:t>
            </a:r>
            <a:endParaRPr sz="800">
              <a:solidFill>
                <a:schemeClr val="dk1"/>
              </a:solidFill>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9" name="Shape 159"/>
        <p:cNvGrpSpPr/>
        <p:nvPr/>
      </p:nvGrpSpPr>
      <p:grpSpPr>
        <a:xfrm>
          <a:off x="0" y="0"/>
          <a:ext cx="0" cy="0"/>
          <a:chOff x="0" y="0"/>
          <a:chExt cx="0" cy="0"/>
        </a:xfrm>
      </p:grpSpPr>
      <p:pic>
        <p:nvPicPr>
          <p:cNvPr id="160" name="Google Shape;160;p12"/>
          <p:cNvPicPr preferRelativeResize="0"/>
          <p:nvPr/>
        </p:nvPicPr>
        <p:blipFill rotWithShape="1">
          <a:blip r:embed="rId3">
            <a:alphaModFix/>
          </a:blip>
          <a:srcRect b="0" l="0" r="0" t="0"/>
          <a:stretch/>
        </p:blipFill>
        <p:spPr>
          <a:xfrm>
            <a:off x="161" y="0"/>
            <a:ext cx="3344074" cy="3280157"/>
          </a:xfrm>
          <a:prstGeom prst="rect">
            <a:avLst/>
          </a:prstGeom>
          <a:noFill/>
          <a:ln>
            <a:noFill/>
          </a:ln>
        </p:spPr>
      </p:pic>
      <p:sp>
        <p:nvSpPr>
          <p:cNvPr id="161" name="Google Shape;161;p12"/>
          <p:cNvSpPr txBox="1"/>
          <p:nvPr>
            <p:ph type="title"/>
          </p:nvPr>
        </p:nvSpPr>
        <p:spPr>
          <a:xfrm>
            <a:off x="3709306" y="186302"/>
            <a:ext cx="1773600" cy="525000"/>
          </a:xfrm>
          <a:prstGeom prst="rect">
            <a:avLst/>
          </a:prstGeom>
          <a:noFill/>
          <a:ln>
            <a:noFill/>
          </a:ln>
        </p:spPr>
        <p:txBody>
          <a:bodyPr anchorCtr="0" anchor="t" bIns="0" lIns="0" spcFirstLastPara="1" rIns="0" wrap="square" tIns="24125">
            <a:spAutoFit/>
          </a:bodyPr>
          <a:lstStyle/>
          <a:p>
            <a:pPr indent="-24130" lvl="0" marL="36830" marR="5080" rtl="0" algn="l">
              <a:lnSpc>
                <a:spcPct val="118181"/>
              </a:lnSpc>
              <a:spcBef>
                <a:spcPts val="0"/>
              </a:spcBef>
              <a:spcAft>
                <a:spcPts val="0"/>
              </a:spcAft>
              <a:buNone/>
            </a:pPr>
            <a:r>
              <a:rPr lang="en-US" sz="1650"/>
              <a:t>Natural Language  Processing (NLP)</a:t>
            </a:r>
            <a:endParaRPr sz="1650"/>
          </a:p>
        </p:txBody>
      </p:sp>
      <p:grpSp>
        <p:nvGrpSpPr>
          <p:cNvPr id="162" name="Google Shape;162;p12"/>
          <p:cNvGrpSpPr/>
          <p:nvPr/>
        </p:nvGrpSpPr>
        <p:grpSpPr>
          <a:xfrm>
            <a:off x="5128184" y="984339"/>
            <a:ext cx="66675" cy="73025"/>
            <a:chOff x="5128184" y="984339"/>
            <a:chExt cx="66675" cy="73025"/>
          </a:xfrm>
        </p:grpSpPr>
        <p:pic>
          <p:nvPicPr>
            <p:cNvPr id="163" name="Google Shape;163;p12"/>
            <p:cNvPicPr preferRelativeResize="0"/>
            <p:nvPr/>
          </p:nvPicPr>
          <p:blipFill rotWithShape="1">
            <a:blip r:embed="rId4">
              <a:alphaModFix/>
            </a:blip>
            <a:srcRect b="0" l="0" r="0" t="0"/>
            <a:stretch/>
          </p:blipFill>
          <p:spPr>
            <a:xfrm>
              <a:off x="5128184" y="984339"/>
              <a:ext cx="66675" cy="73025"/>
            </a:xfrm>
            <a:prstGeom prst="rect">
              <a:avLst/>
            </a:prstGeom>
            <a:noFill/>
            <a:ln>
              <a:noFill/>
            </a:ln>
          </p:spPr>
        </p:pic>
        <p:pic>
          <p:nvPicPr>
            <p:cNvPr id="164" name="Google Shape;164;p12"/>
            <p:cNvPicPr preferRelativeResize="0"/>
            <p:nvPr/>
          </p:nvPicPr>
          <p:blipFill rotWithShape="1">
            <a:blip r:embed="rId4">
              <a:alphaModFix/>
            </a:blip>
            <a:srcRect b="0" l="0" r="0" t="0"/>
            <a:stretch/>
          </p:blipFill>
          <p:spPr>
            <a:xfrm>
              <a:off x="5128184" y="984339"/>
              <a:ext cx="66675" cy="73025"/>
            </a:xfrm>
            <a:prstGeom prst="rect">
              <a:avLst/>
            </a:prstGeom>
            <a:noFill/>
            <a:ln>
              <a:noFill/>
            </a:ln>
          </p:spPr>
        </p:pic>
      </p:grpSp>
      <p:grpSp>
        <p:nvGrpSpPr>
          <p:cNvPr id="165" name="Google Shape;165;p12"/>
          <p:cNvGrpSpPr/>
          <p:nvPr/>
        </p:nvGrpSpPr>
        <p:grpSpPr>
          <a:xfrm>
            <a:off x="5123412" y="1136904"/>
            <a:ext cx="66675" cy="73025"/>
            <a:chOff x="5123412" y="1136904"/>
            <a:chExt cx="66675" cy="73025"/>
          </a:xfrm>
        </p:grpSpPr>
        <p:pic>
          <p:nvPicPr>
            <p:cNvPr id="166" name="Google Shape;166;p12"/>
            <p:cNvPicPr preferRelativeResize="0"/>
            <p:nvPr/>
          </p:nvPicPr>
          <p:blipFill rotWithShape="1">
            <a:blip r:embed="rId4">
              <a:alphaModFix/>
            </a:blip>
            <a:srcRect b="0" l="0" r="0" t="0"/>
            <a:stretch/>
          </p:blipFill>
          <p:spPr>
            <a:xfrm>
              <a:off x="5123412" y="1136904"/>
              <a:ext cx="66675" cy="73025"/>
            </a:xfrm>
            <a:prstGeom prst="rect">
              <a:avLst/>
            </a:prstGeom>
            <a:noFill/>
            <a:ln>
              <a:noFill/>
            </a:ln>
          </p:spPr>
        </p:pic>
        <p:pic>
          <p:nvPicPr>
            <p:cNvPr id="167" name="Google Shape;167;p12"/>
            <p:cNvPicPr preferRelativeResize="0"/>
            <p:nvPr/>
          </p:nvPicPr>
          <p:blipFill rotWithShape="1">
            <a:blip r:embed="rId4">
              <a:alphaModFix/>
            </a:blip>
            <a:srcRect b="0" l="0" r="0" t="0"/>
            <a:stretch/>
          </p:blipFill>
          <p:spPr>
            <a:xfrm>
              <a:off x="5123412" y="1136904"/>
              <a:ext cx="66675" cy="73025"/>
            </a:xfrm>
            <a:prstGeom prst="rect">
              <a:avLst/>
            </a:prstGeom>
            <a:noFill/>
            <a:ln>
              <a:noFill/>
            </a:ln>
          </p:spPr>
        </p:pic>
      </p:grpSp>
      <p:grpSp>
        <p:nvGrpSpPr>
          <p:cNvPr id="168" name="Google Shape;168;p12"/>
          <p:cNvGrpSpPr/>
          <p:nvPr/>
        </p:nvGrpSpPr>
        <p:grpSpPr>
          <a:xfrm>
            <a:off x="5437051" y="1432500"/>
            <a:ext cx="66675" cy="73025"/>
            <a:chOff x="5437051" y="1432500"/>
            <a:chExt cx="66675" cy="73025"/>
          </a:xfrm>
        </p:grpSpPr>
        <p:pic>
          <p:nvPicPr>
            <p:cNvPr id="169" name="Google Shape;169;p12"/>
            <p:cNvPicPr preferRelativeResize="0"/>
            <p:nvPr/>
          </p:nvPicPr>
          <p:blipFill rotWithShape="1">
            <a:blip r:embed="rId4">
              <a:alphaModFix/>
            </a:blip>
            <a:srcRect b="0" l="0" r="0" t="0"/>
            <a:stretch/>
          </p:blipFill>
          <p:spPr>
            <a:xfrm>
              <a:off x="5437051" y="1432500"/>
              <a:ext cx="66675" cy="73025"/>
            </a:xfrm>
            <a:prstGeom prst="rect">
              <a:avLst/>
            </a:prstGeom>
            <a:noFill/>
            <a:ln>
              <a:noFill/>
            </a:ln>
          </p:spPr>
        </p:pic>
        <p:pic>
          <p:nvPicPr>
            <p:cNvPr id="170" name="Google Shape;170;p12"/>
            <p:cNvPicPr preferRelativeResize="0"/>
            <p:nvPr/>
          </p:nvPicPr>
          <p:blipFill rotWithShape="1">
            <a:blip r:embed="rId4">
              <a:alphaModFix/>
            </a:blip>
            <a:srcRect b="0" l="0" r="0" t="0"/>
            <a:stretch/>
          </p:blipFill>
          <p:spPr>
            <a:xfrm>
              <a:off x="5437051" y="1432500"/>
              <a:ext cx="66675" cy="73025"/>
            </a:xfrm>
            <a:prstGeom prst="rect">
              <a:avLst/>
            </a:prstGeom>
            <a:noFill/>
            <a:ln>
              <a:noFill/>
            </a:ln>
          </p:spPr>
        </p:pic>
      </p:grpSp>
      <p:grpSp>
        <p:nvGrpSpPr>
          <p:cNvPr id="171" name="Google Shape;171;p12"/>
          <p:cNvGrpSpPr/>
          <p:nvPr/>
        </p:nvGrpSpPr>
        <p:grpSpPr>
          <a:xfrm>
            <a:off x="4077195" y="2319287"/>
            <a:ext cx="66675" cy="73025"/>
            <a:chOff x="4077195" y="2319287"/>
            <a:chExt cx="66675" cy="73025"/>
          </a:xfrm>
        </p:grpSpPr>
        <p:pic>
          <p:nvPicPr>
            <p:cNvPr id="172" name="Google Shape;172;p12"/>
            <p:cNvPicPr preferRelativeResize="0"/>
            <p:nvPr/>
          </p:nvPicPr>
          <p:blipFill rotWithShape="1">
            <a:blip r:embed="rId4">
              <a:alphaModFix/>
            </a:blip>
            <a:srcRect b="0" l="0" r="0" t="0"/>
            <a:stretch/>
          </p:blipFill>
          <p:spPr>
            <a:xfrm>
              <a:off x="4077195" y="2319287"/>
              <a:ext cx="66675" cy="73025"/>
            </a:xfrm>
            <a:prstGeom prst="rect">
              <a:avLst/>
            </a:prstGeom>
            <a:noFill/>
            <a:ln>
              <a:noFill/>
            </a:ln>
          </p:spPr>
        </p:pic>
        <p:pic>
          <p:nvPicPr>
            <p:cNvPr id="173" name="Google Shape;173;p12"/>
            <p:cNvPicPr preferRelativeResize="0"/>
            <p:nvPr/>
          </p:nvPicPr>
          <p:blipFill rotWithShape="1">
            <a:blip r:embed="rId4">
              <a:alphaModFix/>
            </a:blip>
            <a:srcRect b="0" l="0" r="0" t="0"/>
            <a:stretch/>
          </p:blipFill>
          <p:spPr>
            <a:xfrm>
              <a:off x="4077195" y="2319287"/>
              <a:ext cx="66675" cy="73025"/>
            </a:xfrm>
            <a:prstGeom prst="rect">
              <a:avLst/>
            </a:prstGeom>
            <a:noFill/>
            <a:ln>
              <a:noFill/>
            </a:ln>
          </p:spPr>
        </p:pic>
      </p:grpSp>
      <p:grpSp>
        <p:nvGrpSpPr>
          <p:cNvPr id="174" name="Google Shape;174;p12"/>
          <p:cNvGrpSpPr/>
          <p:nvPr/>
        </p:nvGrpSpPr>
        <p:grpSpPr>
          <a:xfrm>
            <a:off x="4848694" y="2624418"/>
            <a:ext cx="66675" cy="73025"/>
            <a:chOff x="4848694" y="2624418"/>
            <a:chExt cx="66675" cy="73025"/>
          </a:xfrm>
        </p:grpSpPr>
        <p:pic>
          <p:nvPicPr>
            <p:cNvPr id="175" name="Google Shape;175;p12"/>
            <p:cNvPicPr preferRelativeResize="0"/>
            <p:nvPr/>
          </p:nvPicPr>
          <p:blipFill rotWithShape="1">
            <a:blip r:embed="rId4">
              <a:alphaModFix/>
            </a:blip>
            <a:srcRect b="0" l="0" r="0" t="0"/>
            <a:stretch/>
          </p:blipFill>
          <p:spPr>
            <a:xfrm>
              <a:off x="4848694" y="2624418"/>
              <a:ext cx="66675" cy="73025"/>
            </a:xfrm>
            <a:prstGeom prst="rect">
              <a:avLst/>
            </a:prstGeom>
            <a:noFill/>
            <a:ln>
              <a:noFill/>
            </a:ln>
          </p:spPr>
        </p:pic>
        <p:pic>
          <p:nvPicPr>
            <p:cNvPr id="176" name="Google Shape;176;p12"/>
            <p:cNvPicPr preferRelativeResize="0"/>
            <p:nvPr/>
          </p:nvPicPr>
          <p:blipFill rotWithShape="1">
            <a:blip r:embed="rId4">
              <a:alphaModFix/>
            </a:blip>
            <a:srcRect b="0" l="0" r="0" t="0"/>
            <a:stretch/>
          </p:blipFill>
          <p:spPr>
            <a:xfrm>
              <a:off x="4848694" y="2624418"/>
              <a:ext cx="66675" cy="73025"/>
            </a:xfrm>
            <a:prstGeom prst="rect">
              <a:avLst/>
            </a:prstGeom>
            <a:noFill/>
            <a:ln>
              <a:noFill/>
            </a:ln>
          </p:spPr>
        </p:pic>
      </p:grpSp>
      <p:sp>
        <p:nvSpPr>
          <p:cNvPr id="177" name="Google Shape;177;p12"/>
          <p:cNvSpPr txBox="1"/>
          <p:nvPr/>
        </p:nvSpPr>
        <p:spPr>
          <a:xfrm>
            <a:off x="3390880" y="917530"/>
            <a:ext cx="2413000" cy="2110105"/>
          </a:xfrm>
          <a:prstGeom prst="rect">
            <a:avLst/>
          </a:prstGeom>
          <a:noFill/>
          <a:ln>
            <a:noFill/>
          </a:ln>
        </p:spPr>
        <p:txBody>
          <a:bodyPr anchorCtr="0" anchor="t" bIns="0" lIns="0" spcFirstLastPara="1" rIns="0" wrap="square" tIns="12700">
            <a:spAutoFit/>
          </a:bodyPr>
          <a:lstStyle/>
          <a:p>
            <a:pPr indent="0" lvl="0" marL="163195" marR="154940" rtl="0" algn="ctr">
              <a:lnSpc>
                <a:spcPct val="102099"/>
              </a:lnSpc>
              <a:spcBef>
                <a:spcPts val="0"/>
              </a:spcBef>
              <a:spcAft>
                <a:spcPts val="0"/>
              </a:spcAft>
              <a:buNone/>
            </a:pPr>
            <a:r>
              <a:rPr b="1" lang="en-US" sz="950">
                <a:solidFill>
                  <a:schemeClr val="dk1"/>
                </a:solidFill>
                <a:latin typeface="Cambria"/>
                <a:ea typeface="Cambria"/>
                <a:cs typeface="Cambria"/>
                <a:sym typeface="Cambria"/>
              </a:rPr>
              <a:t>This section focuses on te t data  preprocessing and feature e traction  using the Bag of Words model:</a:t>
            </a:r>
            <a:endParaRPr sz="950">
              <a:solidFill>
                <a:schemeClr val="dk1"/>
              </a:solidFill>
              <a:latin typeface="Cambria"/>
              <a:ea typeface="Cambria"/>
              <a:cs typeface="Cambria"/>
              <a:sym typeface="Cambria"/>
            </a:endParaRPr>
          </a:p>
          <a:p>
            <a:pPr indent="0" lvl="0" marL="36830" marR="29209" rtl="0" algn="ctr">
              <a:lnSpc>
                <a:spcPct val="102699"/>
              </a:lnSpc>
              <a:spcBef>
                <a:spcPts val="30"/>
              </a:spcBef>
              <a:spcAft>
                <a:spcPts val="0"/>
              </a:spcAft>
              <a:buNone/>
            </a:pPr>
            <a:r>
              <a:rPr b="1" lang="en-US" sz="950">
                <a:solidFill>
                  <a:schemeClr val="dk1"/>
                </a:solidFill>
                <a:latin typeface="Cambria"/>
                <a:ea typeface="Cambria"/>
                <a:cs typeface="Cambria"/>
                <a:sym typeface="Cambria"/>
              </a:rPr>
              <a:t>Data Cleaning: It cleans the tweet te ts by  removing HTML tags, non-alphabetic  characters, URLs, mentions, hashtags,  and stop words. It also performs  tokenization and stemming to reduce  words to their base form.</a:t>
            </a:r>
            <a:endParaRPr sz="950">
              <a:solidFill>
                <a:schemeClr val="dk1"/>
              </a:solidFill>
              <a:latin typeface="Cambria"/>
              <a:ea typeface="Cambria"/>
              <a:cs typeface="Cambria"/>
              <a:sym typeface="Cambria"/>
            </a:endParaRPr>
          </a:p>
          <a:p>
            <a:pPr indent="0" lvl="0" marL="0" marR="0" rtl="0" algn="ctr">
              <a:lnSpc>
                <a:spcPct val="118421"/>
              </a:lnSpc>
              <a:spcBef>
                <a:spcPts val="0"/>
              </a:spcBef>
              <a:spcAft>
                <a:spcPts val="0"/>
              </a:spcAft>
              <a:buNone/>
            </a:pPr>
            <a:r>
              <a:rPr b="1" lang="en-US" sz="950">
                <a:solidFill>
                  <a:schemeClr val="dk1"/>
                </a:solidFill>
                <a:latin typeface="Cambria"/>
                <a:ea typeface="Cambria"/>
                <a:cs typeface="Cambria"/>
                <a:sym typeface="Cambria"/>
              </a:rPr>
              <a:t>Feature Etraction: It creates a Bag of</a:t>
            </a:r>
            <a:endParaRPr sz="950">
              <a:solidFill>
                <a:schemeClr val="dk1"/>
              </a:solidFill>
              <a:latin typeface="Cambria"/>
              <a:ea typeface="Cambria"/>
              <a:cs typeface="Cambria"/>
              <a:sym typeface="Cambria"/>
            </a:endParaRPr>
          </a:p>
          <a:p>
            <a:pPr indent="-635" lvl="0" marL="12065" marR="5080" rtl="0" algn="ctr">
              <a:lnSpc>
                <a:spcPct val="103200"/>
              </a:lnSpc>
              <a:spcBef>
                <a:spcPts val="25"/>
              </a:spcBef>
              <a:spcAft>
                <a:spcPts val="0"/>
              </a:spcAft>
              <a:buNone/>
            </a:pPr>
            <a:r>
              <a:rPr b="1" lang="en-US" sz="950">
                <a:solidFill>
                  <a:schemeClr val="dk1"/>
                </a:solidFill>
                <a:latin typeface="Cambria"/>
                <a:ea typeface="Cambria"/>
                <a:cs typeface="Cambria"/>
                <a:sym typeface="Cambria"/>
              </a:rPr>
              <a:t>Words model using CountVectorizer to  convert the cleaned te t data into a  numerical representation that can be used  for machine learning.</a:t>
            </a:r>
            <a:endParaRPr sz="950">
              <a:solidFill>
                <a:schemeClr val="dk1"/>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1" name="Shape 181"/>
        <p:cNvGrpSpPr/>
        <p:nvPr/>
      </p:nvGrpSpPr>
      <p:grpSpPr>
        <a:xfrm>
          <a:off x="0" y="0"/>
          <a:ext cx="0" cy="0"/>
          <a:chOff x="0" y="0"/>
          <a:chExt cx="0" cy="0"/>
        </a:xfrm>
      </p:grpSpPr>
      <p:grpSp>
        <p:nvGrpSpPr>
          <p:cNvPr id="182" name="Google Shape;182;p13"/>
          <p:cNvGrpSpPr/>
          <p:nvPr/>
        </p:nvGrpSpPr>
        <p:grpSpPr>
          <a:xfrm>
            <a:off x="1605" y="0"/>
            <a:ext cx="5853093" cy="3280157"/>
            <a:chOff x="1605" y="0"/>
            <a:chExt cx="5853093" cy="3280157"/>
          </a:xfrm>
        </p:grpSpPr>
        <p:pic>
          <p:nvPicPr>
            <p:cNvPr id="183" name="Google Shape;183;p13"/>
            <p:cNvPicPr preferRelativeResize="0"/>
            <p:nvPr/>
          </p:nvPicPr>
          <p:blipFill rotWithShape="1">
            <a:blip r:embed="rId3">
              <a:alphaModFix/>
            </a:blip>
            <a:srcRect b="0" l="0" r="0" t="0"/>
            <a:stretch/>
          </p:blipFill>
          <p:spPr>
            <a:xfrm>
              <a:off x="1605" y="0"/>
              <a:ext cx="5853093" cy="3280157"/>
            </a:xfrm>
            <a:prstGeom prst="rect">
              <a:avLst/>
            </a:prstGeom>
            <a:noFill/>
            <a:ln>
              <a:noFill/>
            </a:ln>
          </p:spPr>
        </p:pic>
        <p:pic>
          <p:nvPicPr>
            <p:cNvPr id="184" name="Google Shape;184;p13"/>
            <p:cNvPicPr preferRelativeResize="0"/>
            <p:nvPr/>
          </p:nvPicPr>
          <p:blipFill rotWithShape="1">
            <a:blip r:embed="rId4">
              <a:alphaModFix/>
            </a:blip>
            <a:srcRect b="0" l="0" r="0" t="0"/>
            <a:stretch/>
          </p:blipFill>
          <p:spPr>
            <a:xfrm>
              <a:off x="1605" y="0"/>
              <a:ext cx="5853093" cy="3280157"/>
            </a:xfrm>
            <a:prstGeom prst="rect">
              <a:avLst/>
            </a:prstGeom>
            <a:noFill/>
            <a:ln>
              <a:noFill/>
            </a:ln>
          </p:spPr>
        </p:pic>
      </p:grpSp>
      <p:sp>
        <p:nvSpPr>
          <p:cNvPr id="185" name="Google Shape;185;p13"/>
          <p:cNvSpPr txBox="1"/>
          <p:nvPr>
            <p:ph type="title"/>
          </p:nvPr>
        </p:nvSpPr>
        <p:spPr>
          <a:xfrm>
            <a:off x="164899" y="179568"/>
            <a:ext cx="2686200" cy="3576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2150"/>
              <a:t>Classiﬁcation Model</a:t>
            </a:r>
            <a:endParaRPr sz="2150"/>
          </a:p>
        </p:txBody>
      </p:sp>
      <p:grpSp>
        <p:nvGrpSpPr>
          <p:cNvPr id="186" name="Google Shape;186;p13"/>
          <p:cNvGrpSpPr/>
          <p:nvPr/>
        </p:nvGrpSpPr>
        <p:grpSpPr>
          <a:xfrm>
            <a:off x="1857922" y="942948"/>
            <a:ext cx="2415500" cy="1538262"/>
            <a:chOff x="1857922" y="942948"/>
            <a:chExt cx="2415500" cy="1538262"/>
          </a:xfrm>
        </p:grpSpPr>
        <p:pic>
          <p:nvPicPr>
            <p:cNvPr id="187" name="Google Shape;187;p13"/>
            <p:cNvPicPr preferRelativeResize="0"/>
            <p:nvPr/>
          </p:nvPicPr>
          <p:blipFill rotWithShape="1">
            <a:blip r:embed="rId5">
              <a:alphaModFix/>
            </a:blip>
            <a:srcRect b="0" l="0" r="0" t="0"/>
            <a:stretch/>
          </p:blipFill>
          <p:spPr>
            <a:xfrm>
              <a:off x="2995670" y="942948"/>
              <a:ext cx="92075" cy="98425"/>
            </a:xfrm>
            <a:prstGeom prst="rect">
              <a:avLst/>
            </a:prstGeom>
            <a:noFill/>
            <a:ln>
              <a:noFill/>
            </a:ln>
          </p:spPr>
        </p:pic>
        <p:pic>
          <p:nvPicPr>
            <p:cNvPr id="188" name="Google Shape;188;p13"/>
            <p:cNvPicPr preferRelativeResize="0"/>
            <p:nvPr/>
          </p:nvPicPr>
          <p:blipFill rotWithShape="1">
            <a:blip r:embed="rId5">
              <a:alphaModFix/>
            </a:blip>
            <a:srcRect b="0" l="0" r="0" t="0"/>
            <a:stretch/>
          </p:blipFill>
          <p:spPr>
            <a:xfrm>
              <a:off x="1857922" y="2382785"/>
              <a:ext cx="92075" cy="98425"/>
            </a:xfrm>
            <a:prstGeom prst="rect">
              <a:avLst/>
            </a:prstGeom>
            <a:noFill/>
            <a:ln>
              <a:noFill/>
            </a:ln>
          </p:spPr>
        </p:pic>
        <p:pic>
          <p:nvPicPr>
            <p:cNvPr id="189" name="Google Shape;189;p13"/>
            <p:cNvPicPr preferRelativeResize="0"/>
            <p:nvPr/>
          </p:nvPicPr>
          <p:blipFill rotWithShape="1">
            <a:blip r:embed="rId5">
              <a:alphaModFix/>
            </a:blip>
            <a:srcRect b="0" l="0" r="0" t="0"/>
            <a:stretch/>
          </p:blipFill>
          <p:spPr>
            <a:xfrm>
              <a:off x="4181347" y="2382785"/>
              <a:ext cx="92075" cy="98425"/>
            </a:xfrm>
            <a:prstGeom prst="rect">
              <a:avLst/>
            </a:prstGeom>
            <a:noFill/>
            <a:ln>
              <a:noFill/>
            </a:ln>
          </p:spPr>
        </p:pic>
        <p:pic>
          <p:nvPicPr>
            <p:cNvPr id="190" name="Google Shape;190;p13"/>
            <p:cNvPicPr preferRelativeResize="0"/>
            <p:nvPr/>
          </p:nvPicPr>
          <p:blipFill rotWithShape="1">
            <a:blip r:embed="rId5">
              <a:alphaModFix/>
            </a:blip>
            <a:srcRect b="0" l="0" r="0" t="0"/>
            <a:stretch/>
          </p:blipFill>
          <p:spPr>
            <a:xfrm>
              <a:off x="2995670" y="942948"/>
              <a:ext cx="92075" cy="98425"/>
            </a:xfrm>
            <a:prstGeom prst="rect">
              <a:avLst/>
            </a:prstGeom>
            <a:noFill/>
            <a:ln>
              <a:noFill/>
            </a:ln>
          </p:spPr>
        </p:pic>
        <p:pic>
          <p:nvPicPr>
            <p:cNvPr id="191" name="Google Shape;191;p13"/>
            <p:cNvPicPr preferRelativeResize="0"/>
            <p:nvPr/>
          </p:nvPicPr>
          <p:blipFill rotWithShape="1">
            <a:blip r:embed="rId5">
              <a:alphaModFix/>
            </a:blip>
            <a:srcRect b="0" l="0" r="0" t="0"/>
            <a:stretch/>
          </p:blipFill>
          <p:spPr>
            <a:xfrm>
              <a:off x="1857922" y="2382785"/>
              <a:ext cx="92075" cy="98425"/>
            </a:xfrm>
            <a:prstGeom prst="rect">
              <a:avLst/>
            </a:prstGeom>
            <a:noFill/>
            <a:ln>
              <a:noFill/>
            </a:ln>
          </p:spPr>
        </p:pic>
        <p:pic>
          <p:nvPicPr>
            <p:cNvPr id="192" name="Google Shape;192;p13"/>
            <p:cNvPicPr preferRelativeResize="0"/>
            <p:nvPr/>
          </p:nvPicPr>
          <p:blipFill rotWithShape="1">
            <a:blip r:embed="rId5">
              <a:alphaModFix/>
            </a:blip>
            <a:srcRect b="0" l="0" r="0" t="0"/>
            <a:stretch/>
          </p:blipFill>
          <p:spPr>
            <a:xfrm>
              <a:off x="4181347" y="2382785"/>
              <a:ext cx="92075" cy="98425"/>
            </a:xfrm>
            <a:prstGeom prst="rect">
              <a:avLst/>
            </a:prstGeom>
            <a:noFill/>
            <a:ln>
              <a:noFill/>
            </a:ln>
          </p:spPr>
        </p:pic>
      </p:grpSp>
      <p:sp>
        <p:nvSpPr>
          <p:cNvPr id="193" name="Google Shape;193;p13"/>
          <p:cNvSpPr txBox="1"/>
          <p:nvPr/>
        </p:nvSpPr>
        <p:spPr>
          <a:xfrm>
            <a:off x="247170" y="644085"/>
            <a:ext cx="5516245" cy="2501265"/>
          </a:xfrm>
          <a:prstGeom prst="rect">
            <a:avLst/>
          </a:prstGeom>
          <a:noFill/>
          <a:ln>
            <a:noFill/>
          </a:ln>
        </p:spPr>
        <p:txBody>
          <a:bodyPr anchorCtr="0" anchor="t" bIns="0" lIns="0" spcFirstLastPara="1" rIns="0" wrap="square" tIns="8875">
            <a:spAutoFit/>
          </a:bodyPr>
          <a:lstStyle/>
          <a:p>
            <a:pPr indent="0" lvl="0" marL="36195" marR="27940" rtl="0" algn="ctr">
              <a:lnSpc>
                <a:spcPct val="102000"/>
              </a:lnSpc>
              <a:spcBef>
                <a:spcPts val="0"/>
              </a:spcBef>
              <a:spcAft>
                <a:spcPts val="0"/>
              </a:spcAft>
              <a:buNone/>
            </a:pPr>
            <a:r>
              <a:rPr b="1" lang="en-US" sz="1350">
                <a:solidFill>
                  <a:schemeClr val="dk1"/>
                </a:solidFill>
                <a:latin typeface="Cambria"/>
                <a:ea typeface="Cambria"/>
                <a:cs typeface="Cambria"/>
                <a:sym typeface="Cambria"/>
              </a:rPr>
              <a:t>This section trains a logistic regression model using the preprocessed  and feature-e tracted data:</a:t>
            </a:r>
            <a:endParaRPr sz="1350">
              <a:solidFill>
                <a:schemeClr val="dk1"/>
              </a:solidFill>
              <a:latin typeface="Cambria"/>
              <a:ea typeface="Cambria"/>
              <a:cs typeface="Cambria"/>
              <a:sym typeface="Cambria"/>
            </a:endParaRPr>
          </a:p>
          <a:p>
            <a:pPr indent="0" lvl="0" marL="0" marR="0" rtl="0" algn="ctr">
              <a:lnSpc>
                <a:spcPct val="116666"/>
              </a:lnSpc>
              <a:spcBef>
                <a:spcPts val="0"/>
              </a:spcBef>
              <a:spcAft>
                <a:spcPts val="0"/>
              </a:spcAft>
              <a:buNone/>
            </a:pPr>
            <a:r>
              <a:rPr b="1" lang="en-US" sz="1350">
                <a:solidFill>
                  <a:schemeClr val="dk1"/>
                </a:solidFill>
                <a:latin typeface="Cambria"/>
                <a:ea typeface="Cambria"/>
                <a:cs typeface="Cambria"/>
                <a:sym typeface="Cambria"/>
              </a:rPr>
              <a:t>Logistic Regression Model: It creates an instance of the logistic</a:t>
            </a:r>
            <a:endParaRPr sz="1350">
              <a:solidFill>
                <a:schemeClr val="dk1"/>
              </a:solidFill>
              <a:latin typeface="Cambria"/>
              <a:ea typeface="Cambria"/>
              <a:cs typeface="Cambria"/>
              <a:sym typeface="Cambria"/>
            </a:endParaRPr>
          </a:p>
          <a:p>
            <a:pPr indent="0" lvl="0" marL="0" marR="0" rtl="0" algn="ctr">
              <a:lnSpc>
                <a:spcPct val="118518"/>
              </a:lnSpc>
              <a:spcBef>
                <a:spcPts val="30"/>
              </a:spcBef>
              <a:spcAft>
                <a:spcPts val="0"/>
              </a:spcAft>
              <a:buNone/>
            </a:pPr>
            <a:r>
              <a:rPr b="1" lang="en-US" sz="1350">
                <a:solidFill>
                  <a:schemeClr val="dk1"/>
                </a:solidFill>
                <a:latin typeface="Cambria"/>
                <a:ea typeface="Cambria"/>
                <a:cs typeface="Cambria"/>
                <a:sym typeface="Cambria"/>
              </a:rPr>
              <a:t>regression model and ﬁts it to the training data.</a:t>
            </a:r>
            <a:endParaRPr sz="1350">
              <a:solidFill>
                <a:schemeClr val="dk1"/>
              </a:solidFill>
              <a:latin typeface="Cambria"/>
              <a:ea typeface="Cambria"/>
              <a:cs typeface="Cambria"/>
              <a:sym typeface="Cambria"/>
            </a:endParaRPr>
          </a:p>
          <a:p>
            <a:pPr indent="0" lvl="0" marL="12065" marR="5080" rtl="0" algn="ctr">
              <a:lnSpc>
                <a:spcPct val="122222"/>
              </a:lnSpc>
              <a:spcBef>
                <a:spcPts val="10"/>
              </a:spcBef>
              <a:spcAft>
                <a:spcPts val="0"/>
              </a:spcAft>
              <a:buNone/>
            </a:pPr>
            <a:r>
              <a:rPr b="1" lang="en-US" sz="1350">
                <a:solidFill>
                  <a:schemeClr val="dk1"/>
                </a:solidFill>
                <a:latin typeface="Cambria"/>
                <a:ea typeface="Cambria"/>
                <a:cs typeface="Cambria"/>
                <a:sym typeface="Cambria"/>
              </a:rPr>
              <a:t>Predictions: It uses the trained model to predict the class labels for the  test data.</a:t>
            </a:r>
            <a:endParaRPr sz="1350">
              <a:solidFill>
                <a:schemeClr val="dk1"/>
              </a:solidFill>
              <a:latin typeface="Cambria"/>
              <a:ea typeface="Cambria"/>
              <a:cs typeface="Cambria"/>
              <a:sym typeface="Cambria"/>
            </a:endParaRPr>
          </a:p>
          <a:p>
            <a:pPr indent="0" lvl="0" marL="67310" marR="59689" rtl="0" algn="ctr">
              <a:lnSpc>
                <a:spcPct val="117037"/>
              </a:lnSpc>
              <a:spcBef>
                <a:spcPts val="55"/>
              </a:spcBef>
              <a:spcAft>
                <a:spcPts val="0"/>
              </a:spcAft>
              <a:buNone/>
            </a:pPr>
            <a:r>
              <a:rPr b="1" lang="en-US" sz="1350">
                <a:solidFill>
                  <a:schemeClr val="dk1"/>
                </a:solidFill>
                <a:latin typeface="Cambria"/>
                <a:ea typeface="Cambria"/>
                <a:cs typeface="Cambria"/>
                <a:sym typeface="Cambria"/>
              </a:rPr>
              <a:t>Accuracy Score: It calculates the accuracy of the model by comparing  the predicted labels with the actual labels.</a:t>
            </a:r>
            <a:endParaRPr sz="1350">
              <a:solidFill>
                <a:schemeClr val="dk1"/>
              </a:solidFill>
              <a:latin typeface="Cambria"/>
              <a:ea typeface="Cambria"/>
              <a:cs typeface="Cambria"/>
              <a:sym typeface="Cambria"/>
            </a:endParaRPr>
          </a:p>
          <a:p>
            <a:pPr indent="0" lvl="0" marL="320675" marR="313690" rtl="0" algn="ctr">
              <a:lnSpc>
                <a:spcPct val="117037"/>
              </a:lnSpc>
              <a:spcBef>
                <a:spcPts val="70"/>
              </a:spcBef>
              <a:spcAft>
                <a:spcPts val="0"/>
              </a:spcAft>
              <a:buNone/>
            </a:pPr>
            <a:r>
              <a:rPr b="1" lang="en-US" sz="1350">
                <a:solidFill>
                  <a:schemeClr val="dk1"/>
                </a:solidFill>
                <a:latin typeface="Cambria"/>
                <a:ea typeface="Cambria"/>
                <a:cs typeface="Cambria"/>
                <a:sym typeface="Cambria"/>
              </a:rPr>
              <a:t>Confusion Matri : It creates a confusion matri	to evaluate the  performance of the classiﬁcation model.</a:t>
            </a:r>
            <a:endParaRPr sz="1350">
              <a:solidFill>
                <a:schemeClr val="dk1"/>
              </a:solidFill>
              <a:latin typeface="Cambria"/>
              <a:ea typeface="Cambria"/>
              <a:cs typeface="Cambria"/>
              <a:sym typeface="Cambria"/>
            </a:endParaRPr>
          </a:p>
          <a:p>
            <a:pPr indent="0" lvl="0" marL="235584" marR="227965" rtl="0" algn="ctr">
              <a:lnSpc>
                <a:spcPct val="122222"/>
              </a:lnSpc>
              <a:spcBef>
                <a:spcPts val="15"/>
              </a:spcBef>
              <a:spcAft>
                <a:spcPts val="0"/>
              </a:spcAft>
              <a:buNone/>
            </a:pPr>
            <a:r>
              <a:rPr b="1" lang="en-US" sz="1350">
                <a:solidFill>
                  <a:schemeClr val="dk1"/>
                </a:solidFill>
                <a:latin typeface="Cambria"/>
                <a:ea typeface="Cambria"/>
                <a:cs typeface="Cambria"/>
                <a:sym typeface="Cambria"/>
              </a:rPr>
              <a:t>Classiﬁcation Report: It generates a detailed report that includes  precision, recall, F1-score, and support for each class label.</a:t>
            </a:r>
            <a:endParaRPr sz="1350">
              <a:solidFill>
                <a:schemeClr val="dk1"/>
              </a:solidFill>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7" name="Shape 197"/>
        <p:cNvGrpSpPr/>
        <p:nvPr/>
      </p:nvGrpSpPr>
      <p:grpSpPr>
        <a:xfrm>
          <a:off x="0" y="0"/>
          <a:ext cx="0" cy="0"/>
          <a:chOff x="0" y="0"/>
          <a:chExt cx="0" cy="0"/>
        </a:xfrm>
      </p:grpSpPr>
      <p:sp>
        <p:nvSpPr>
          <p:cNvPr id="198" name="Google Shape;198;p14"/>
          <p:cNvSpPr/>
          <p:nvPr/>
        </p:nvSpPr>
        <p:spPr>
          <a:xfrm>
            <a:off x="1983425" y="2904374"/>
            <a:ext cx="1888489" cy="375920"/>
          </a:xfrm>
          <a:custGeom>
            <a:rect b="b" l="l" r="r" t="t"/>
            <a:pathLst>
              <a:path extrusionOk="0" h="375920" w="1888489">
                <a:moveTo>
                  <a:pt x="0" y="0"/>
                </a:moveTo>
                <a:lnTo>
                  <a:pt x="1887867" y="0"/>
                </a:lnTo>
                <a:lnTo>
                  <a:pt x="1887867" y="375782"/>
                </a:lnTo>
                <a:lnTo>
                  <a:pt x="0" y="375782"/>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4"/>
          <p:cNvSpPr/>
          <p:nvPr/>
        </p:nvSpPr>
        <p:spPr>
          <a:xfrm>
            <a:off x="3782669" y="0"/>
            <a:ext cx="2072639" cy="3280410"/>
          </a:xfrm>
          <a:custGeom>
            <a:rect b="b" l="l" r="r" t="t"/>
            <a:pathLst>
              <a:path extrusionOk="0" h="3280410" w="2072639">
                <a:moveTo>
                  <a:pt x="2072017" y="0"/>
                </a:moveTo>
                <a:lnTo>
                  <a:pt x="0" y="0"/>
                </a:lnTo>
                <a:lnTo>
                  <a:pt x="0" y="392734"/>
                </a:lnTo>
                <a:lnTo>
                  <a:pt x="1679524" y="392734"/>
                </a:lnTo>
                <a:lnTo>
                  <a:pt x="1679524" y="2906699"/>
                </a:lnTo>
                <a:lnTo>
                  <a:pt x="0" y="2906699"/>
                </a:lnTo>
                <a:lnTo>
                  <a:pt x="0" y="3280372"/>
                </a:lnTo>
                <a:lnTo>
                  <a:pt x="2072017" y="3280372"/>
                </a:lnTo>
                <a:lnTo>
                  <a:pt x="2072017" y="2906699"/>
                </a:lnTo>
                <a:lnTo>
                  <a:pt x="2072017" y="392734"/>
                </a:lnTo>
                <a:lnTo>
                  <a:pt x="207201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14"/>
          <p:cNvSpPr/>
          <p:nvPr/>
        </p:nvSpPr>
        <p:spPr>
          <a:xfrm>
            <a:off x="0" y="0"/>
            <a:ext cx="3871595" cy="3280410"/>
          </a:xfrm>
          <a:custGeom>
            <a:rect b="b" l="l" r="r" t="t"/>
            <a:pathLst>
              <a:path extrusionOk="0" h="3280410" w="3871595">
                <a:moveTo>
                  <a:pt x="3871290" y="482"/>
                </a:moveTo>
                <a:lnTo>
                  <a:pt x="2072017" y="482"/>
                </a:lnTo>
                <a:lnTo>
                  <a:pt x="2072017" y="0"/>
                </a:lnTo>
                <a:lnTo>
                  <a:pt x="0" y="0"/>
                </a:lnTo>
                <a:lnTo>
                  <a:pt x="0" y="392734"/>
                </a:lnTo>
                <a:lnTo>
                  <a:pt x="0" y="2906699"/>
                </a:lnTo>
                <a:lnTo>
                  <a:pt x="0" y="3280372"/>
                </a:lnTo>
                <a:lnTo>
                  <a:pt x="2072017" y="3280372"/>
                </a:lnTo>
                <a:lnTo>
                  <a:pt x="2072017" y="2906699"/>
                </a:lnTo>
                <a:lnTo>
                  <a:pt x="392480" y="2906699"/>
                </a:lnTo>
                <a:lnTo>
                  <a:pt x="392480" y="392734"/>
                </a:lnTo>
                <a:lnTo>
                  <a:pt x="1983422" y="392734"/>
                </a:lnTo>
                <a:lnTo>
                  <a:pt x="1983422" y="394398"/>
                </a:lnTo>
                <a:lnTo>
                  <a:pt x="3871290" y="394398"/>
                </a:lnTo>
                <a:lnTo>
                  <a:pt x="3871290" y="48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4"/>
          <p:cNvSpPr txBox="1"/>
          <p:nvPr>
            <p:ph type="title"/>
          </p:nvPr>
        </p:nvSpPr>
        <p:spPr>
          <a:xfrm>
            <a:off x="1892641" y="558375"/>
            <a:ext cx="2075700" cy="483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Conclusion</a:t>
            </a:r>
            <a:endParaRPr/>
          </a:p>
        </p:txBody>
      </p:sp>
      <p:sp>
        <p:nvSpPr>
          <p:cNvPr id="202" name="Google Shape;202;p14"/>
          <p:cNvSpPr txBox="1"/>
          <p:nvPr>
            <p:ph idx="1" type="body"/>
          </p:nvPr>
        </p:nvSpPr>
        <p:spPr>
          <a:xfrm>
            <a:off x="1388349" y="1240878"/>
            <a:ext cx="3084300" cy="1247700"/>
          </a:xfrm>
          <a:prstGeom prst="rect">
            <a:avLst/>
          </a:prstGeom>
          <a:noFill/>
          <a:ln>
            <a:noFill/>
          </a:ln>
        </p:spPr>
        <p:txBody>
          <a:bodyPr anchorCtr="0" anchor="t" bIns="0" lIns="0" spcFirstLastPara="1" rIns="0" wrap="square" tIns="12700">
            <a:spAutoFit/>
          </a:bodyPr>
          <a:lstStyle/>
          <a:p>
            <a:pPr indent="0" lvl="0" marL="53339" marR="93345" rtl="0" algn="ctr">
              <a:lnSpc>
                <a:spcPct val="100000"/>
              </a:lnSpc>
              <a:spcBef>
                <a:spcPts val="0"/>
              </a:spcBef>
              <a:spcAft>
                <a:spcPts val="0"/>
              </a:spcAft>
              <a:buNone/>
            </a:pPr>
            <a:r>
              <a:rPr lang="en-US"/>
              <a:t>In summary, the code performs a series of tasks including  data loading, preprocessing, visualization, natural language  processing (NLP), and classiﬁcation modeling to analyze a  dataset of cyberbullying</a:t>
            </a:r>
            <a:endParaRPr/>
          </a:p>
          <a:p>
            <a:pPr indent="-635" lvl="0" marL="12700" marR="5080" rtl="0" algn="ctr">
              <a:lnSpc>
                <a:spcPct val="101800"/>
              </a:lnSpc>
              <a:spcBef>
                <a:spcPts val="525"/>
              </a:spcBef>
              <a:spcAft>
                <a:spcPts val="0"/>
              </a:spcAft>
              <a:buNone/>
            </a:pPr>
            <a:r>
              <a:rPr b="0" lang="en-US">
                <a:latin typeface="Verdana"/>
                <a:ea typeface="Verdana"/>
                <a:cs typeface="Verdana"/>
                <a:sym typeface="Verdana"/>
              </a:rPr>
              <a:t>Cyberbullying is a serious problem that can have long-lasting  effects on its victims. NLP can be a powerful tool for detecting  and preventing cyberbullying by analyzing large volumes of text  data. By leveraging the power of NLP, we can work together to  create a safer and more welcoming online environment for  everyone.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6" name="Shape 206"/>
        <p:cNvGrpSpPr/>
        <p:nvPr/>
      </p:nvGrpSpPr>
      <p:grpSpPr>
        <a:xfrm>
          <a:off x="0" y="0"/>
          <a:ext cx="0" cy="0"/>
          <a:chOff x="0" y="0"/>
          <a:chExt cx="0" cy="0"/>
        </a:xfrm>
      </p:grpSpPr>
      <p:sp>
        <p:nvSpPr>
          <p:cNvPr id="207" name="Google Shape;207;p15"/>
          <p:cNvSpPr/>
          <p:nvPr/>
        </p:nvSpPr>
        <p:spPr>
          <a:xfrm>
            <a:off x="0" y="0"/>
            <a:ext cx="5854700" cy="3280410"/>
          </a:xfrm>
          <a:custGeom>
            <a:rect b="b" l="l" r="r" t="t"/>
            <a:pathLst>
              <a:path extrusionOk="0" h="3280410" w="5854700">
                <a:moveTo>
                  <a:pt x="0" y="0"/>
                </a:moveTo>
                <a:lnTo>
                  <a:pt x="5854699" y="0"/>
                </a:lnTo>
                <a:lnTo>
                  <a:pt x="5854699" y="3280158"/>
                </a:lnTo>
                <a:lnTo>
                  <a:pt x="0" y="3280158"/>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5"/>
          <p:cNvSpPr txBox="1"/>
          <p:nvPr>
            <p:ph type="title"/>
          </p:nvPr>
        </p:nvSpPr>
        <p:spPr>
          <a:xfrm>
            <a:off x="1597675" y="833191"/>
            <a:ext cx="2343300" cy="7467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700">
                <a:solidFill>
                  <a:srgbClr val="FFFFFF"/>
                </a:solidFill>
              </a:rPr>
              <a:t>Thanks!</a:t>
            </a:r>
            <a:endParaRPr sz="4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 name="Shape 55"/>
        <p:cNvGrpSpPr/>
        <p:nvPr/>
      </p:nvGrpSpPr>
      <p:grpSpPr>
        <a:xfrm>
          <a:off x="0" y="0"/>
          <a:ext cx="0" cy="0"/>
          <a:chOff x="0" y="0"/>
          <a:chExt cx="0" cy="0"/>
        </a:xfrm>
      </p:grpSpPr>
      <p:pic>
        <p:nvPicPr>
          <p:cNvPr id="56" name="Google Shape;56;p2"/>
          <p:cNvPicPr preferRelativeResize="0"/>
          <p:nvPr/>
        </p:nvPicPr>
        <p:blipFill rotWithShape="1">
          <a:blip r:embed="rId3">
            <a:alphaModFix/>
          </a:blip>
          <a:srcRect b="0" l="0" r="0" t="0"/>
          <a:stretch/>
        </p:blipFill>
        <p:spPr>
          <a:xfrm>
            <a:off x="0" y="0"/>
            <a:ext cx="2602701" cy="3280157"/>
          </a:xfrm>
          <a:prstGeom prst="rect">
            <a:avLst/>
          </a:prstGeom>
          <a:noFill/>
          <a:ln>
            <a:noFill/>
          </a:ln>
        </p:spPr>
      </p:pic>
      <p:sp>
        <p:nvSpPr>
          <p:cNvPr id="57" name="Google Shape;57;p2"/>
          <p:cNvSpPr txBox="1"/>
          <p:nvPr>
            <p:ph type="title"/>
          </p:nvPr>
        </p:nvSpPr>
        <p:spPr>
          <a:xfrm>
            <a:off x="2843993" y="360740"/>
            <a:ext cx="2775000" cy="562500"/>
          </a:xfrm>
          <a:prstGeom prst="rect">
            <a:avLst/>
          </a:prstGeom>
          <a:solidFill>
            <a:srgbClr val="000000"/>
          </a:solidFill>
          <a:ln>
            <a:noFill/>
          </a:ln>
        </p:spPr>
        <p:txBody>
          <a:bodyPr anchorCtr="0" anchor="t" bIns="0" lIns="0" spcFirstLastPara="1" rIns="0" wrap="square" tIns="138425">
            <a:spAutoFit/>
          </a:bodyPr>
          <a:lstStyle/>
          <a:p>
            <a:pPr indent="0" lvl="0" marL="731520" rtl="0" algn="l">
              <a:lnSpc>
                <a:spcPct val="100000"/>
              </a:lnSpc>
              <a:spcBef>
                <a:spcPts val="0"/>
              </a:spcBef>
              <a:spcAft>
                <a:spcPts val="0"/>
              </a:spcAft>
              <a:buNone/>
            </a:pPr>
            <a:r>
              <a:rPr lang="en-US" sz="1700">
                <a:solidFill>
                  <a:srgbClr val="FFFFFF"/>
                </a:solidFill>
              </a:rPr>
              <a:t>Introduction</a:t>
            </a:r>
            <a:endParaRPr sz="1700"/>
          </a:p>
        </p:txBody>
      </p:sp>
      <p:sp>
        <p:nvSpPr>
          <p:cNvPr id="58" name="Google Shape;58;p2"/>
          <p:cNvSpPr txBox="1"/>
          <p:nvPr/>
        </p:nvSpPr>
        <p:spPr>
          <a:xfrm>
            <a:off x="2979149" y="1072692"/>
            <a:ext cx="2487930" cy="826769"/>
          </a:xfrm>
          <a:prstGeom prst="rect">
            <a:avLst/>
          </a:prstGeom>
          <a:noFill/>
          <a:ln>
            <a:noFill/>
          </a:ln>
        </p:spPr>
        <p:txBody>
          <a:bodyPr anchorCtr="0" anchor="t" bIns="0" lIns="0" spcFirstLastPara="1" rIns="0" wrap="square" tIns="12700">
            <a:spAutoFit/>
          </a:bodyPr>
          <a:lstStyle/>
          <a:p>
            <a:pPr indent="-635" lvl="0" marL="12700" marR="5080" rtl="0" algn="ctr">
              <a:lnSpc>
                <a:spcPct val="116799"/>
              </a:lnSpc>
              <a:spcBef>
                <a:spcPts val="0"/>
              </a:spcBef>
              <a:spcAft>
                <a:spcPts val="0"/>
              </a:spcAft>
              <a:buNone/>
            </a:pPr>
            <a:r>
              <a:rPr b="1" lang="en-US" sz="750">
                <a:solidFill>
                  <a:schemeClr val="dk1"/>
                </a:solidFill>
                <a:latin typeface="Verdana"/>
                <a:ea typeface="Verdana"/>
                <a:cs typeface="Verdana"/>
                <a:sym typeface="Verdana"/>
              </a:rPr>
              <a:t>Cyberbullying </a:t>
            </a:r>
            <a:r>
              <a:rPr lang="en-US" sz="750">
                <a:solidFill>
                  <a:schemeClr val="dk1"/>
                </a:solidFill>
                <a:latin typeface="Verdana"/>
                <a:ea typeface="Verdana"/>
                <a:cs typeface="Verdana"/>
                <a:sym typeface="Verdana"/>
              </a:rPr>
              <a:t>is a serious problem affecting many  people, especially young individuals. </a:t>
            </a:r>
            <a:r>
              <a:rPr b="1" lang="en-US" sz="750">
                <a:solidFill>
                  <a:schemeClr val="dk1"/>
                </a:solidFill>
                <a:latin typeface="Verdana"/>
                <a:ea typeface="Verdana"/>
                <a:cs typeface="Verdana"/>
                <a:sym typeface="Verdana"/>
              </a:rPr>
              <a:t>Natural  Language Processing (NLP) </a:t>
            </a:r>
            <a:r>
              <a:rPr lang="en-US" sz="750">
                <a:solidFill>
                  <a:schemeClr val="dk1"/>
                </a:solidFill>
                <a:latin typeface="Verdana"/>
                <a:ea typeface="Verdana"/>
                <a:cs typeface="Verdana"/>
                <a:sym typeface="Verdana"/>
              </a:rPr>
              <a:t>can be a powerful tool  to help detect and prevent it. This presentation will  explore how NLP can be used for effective  cyberbullying detection.</a:t>
            </a:r>
            <a:endParaRPr sz="750">
              <a:solidFill>
                <a:schemeClr val="dk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3"/>
          <p:cNvPicPr preferRelativeResize="0"/>
          <p:nvPr/>
        </p:nvPicPr>
        <p:blipFill rotWithShape="1">
          <a:blip r:embed="rId3">
            <a:alphaModFix/>
          </a:blip>
          <a:srcRect b="0" l="0" r="0" t="0"/>
          <a:stretch/>
        </p:blipFill>
        <p:spPr>
          <a:xfrm>
            <a:off x="427656" y="366150"/>
            <a:ext cx="2069169" cy="2562921"/>
          </a:xfrm>
          <a:prstGeom prst="rect">
            <a:avLst/>
          </a:prstGeom>
          <a:noFill/>
          <a:ln>
            <a:noFill/>
          </a:ln>
        </p:spPr>
      </p:pic>
      <p:sp>
        <p:nvSpPr>
          <p:cNvPr id="64" name="Google Shape;64;p3"/>
          <p:cNvSpPr txBox="1"/>
          <p:nvPr>
            <p:ph type="title"/>
          </p:nvPr>
        </p:nvSpPr>
        <p:spPr>
          <a:xfrm>
            <a:off x="3371995" y="527994"/>
            <a:ext cx="1972200" cy="2433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1400"/>
              <a:t>What is Cyberbullying?</a:t>
            </a:r>
            <a:endParaRPr sz="1400"/>
          </a:p>
        </p:txBody>
      </p:sp>
      <p:sp>
        <p:nvSpPr>
          <p:cNvPr id="65" name="Google Shape;65;p3"/>
          <p:cNvSpPr txBox="1"/>
          <p:nvPr/>
        </p:nvSpPr>
        <p:spPr>
          <a:xfrm>
            <a:off x="3371995" y="902581"/>
            <a:ext cx="1931035" cy="1064895"/>
          </a:xfrm>
          <a:prstGeom prst="rect">
            <a:avLst/>
          </a:prstGeom>
          <a:noFill/>
          <a:ln>
            <a:noFill/>
          </a:ln>
        </p:spPr>
        <p:txBody>
          <a:bodyPr anchorCtr="0" anchor="t" bIns="0" lIns="0" spcFirstLastPara="1" rIns="0" wrap="square" tIns="11425">
            <a:spAutoFit/>
          </a:bodyPr>
          <a:lstStyle/>
          <a:p>
            <a:pPr indent="0" lvl="0" marL="12700" marR="5080" rtl="0" algn="l">
              <a:lnSpc>
                <a:spcPct val="101200"/>
              </a:lnSpc>
              <a:spcBef>
                <a:spcPts val="0"/>
              </a:spcBef>
              <a:spcAft>
                <a:spcPts val="0"/>
              </a:spcAft>
              <a:buNone/>
            </a:pPr>
            <a:r>
              <a:rPr lang="en-US" sz="750">
                <a:solidFill>
                  <a:schemeClr val="dk1"/>
                </a:solidFill>
                <a:latin typeface="Verdana"/>
                <a:ea typeface="Verdana"/>
                <a:cs typeface="Verdana"/>
                <a:sym typeface="Verdana"/>
              </a:rPr>
              <a:t>Cyberbullying involves the use of  technology (such as social media or text  messaging) to harass, humiliate, or  intimidate others. It can have serious  consequences for the victim's mental  health and well-being. Cyberbullying  can take many forms, including name-  calling, spreading rumors, or even  threatening physical harm.</a:t>
            </a:r>
            <a:endParaRPr sz="750">
              <a:solidFill>
                <a:schemeClr val="dk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 name="Shape 69"/>
        <p:cNvGrpSpPr/>
        <p:nvPr/>
      </p:nvGrpSpPr>
      <p:grpSpPr>
        <a:xfrm>
          <a:off x="0" y="0"/>
          <a:ext cx="0" cy="0"/>
          <a:chOff x="0" y="0"/>
          <a:chExt cx="0" cy="0"/>
        </a:xfrm>
      </p:grpSpPr>
      <p:grpSp>
        <p:nvGrpSpPr>
          <p:cNvPr id="70" name="Google Shape;70;p4"/>
          <p:cNvGrpSpPr/>
          <p:nvPr/>
        </p:nvGrpSpPr>
        <p:grpSpPr>
          <a:xfrm>
            <a:off x="0" y="0"/>
            <a:ext cx="2927350" cy="3280410"/>
            <a:chOff x="0" y="0"/>
            <a:chExt cx="2927350" cy="3280410"/>
          </a:xfrm>
        </p:grpSpPr>
        <p:sp>
          <p:nvSpPr>
            <p:cNvPr id="71" name="Google Shape;71;p4"/>
            <p:cNvSpPr/>
            <p:nvPr/>
          </p:nvSpPr>
          <p:spPr>
            <a:xfrm>
              <a:off x="0" y="0"/>
              <a:ext cx="2927350" cy="3280410"/>
            </a:xfrm>
            <a:custGeom>
              <a:rect b="b" l="l" r="r" t="t"/>
              <a:pathLst>
                <a:path extrusionOk="0" h="3280410" w="2927350">
                  <a:moveTo>
                    <a:pt x="0" y="0"/>
                  </a:moveTo>
                  <a:lnTo>
                    <a:pt x="2927349" y="0"/>
                  </a:lnTo>
                  <a:lnTo>
                    <a:pt x="2927349" y="3280156"/>
                  </a:lnTo>
                  <a:lnTo>
                    <a:pt x="0" y="3280156"/>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3">
              <a:alphaModFix/>
            </a:blip>
            <a:srcRect b="0" l="0" r="0" t="0"/>
            <a:stretch/>
          </p:blipFill>
          <p:spPr>
            <a:xfrm>
              <a:off x="427656" y="366150"/>
              <a:ext cx="2069169" cy="2562921"/>
            </a:xfrm>
            <a:prstGeom prst="rect">
              <a:avLst/>
            </a:prstGeom>
            <a:noFill/>
            <a:ln>
              <a:noFill/>
            </a:ln>
          </p:spPr>
        </p:pic>
      </p:grpSp>
      <p:sp>
        <p:nvSpPr>
          <p:cNvPr id="73" name="Google Shape;73;p4"/>
          <p:cNvSpPr txBox="1"/>
          <p:nvPr/>
        </p:nvSpPr>
        <p:spPr>
          <a:xfrm>
            <a:off x="3380009" y="497760"/>
            <a:ext cx="1997710" cy="364490"/>
          </a:xfrm>
          <a:prstGeom prst="rect">
            <a:avLst/>
          </a:prstGeom>
          <a:noFill/>
          <a:ln>
            <a:noFill/>
          </a:ln>
        </p:spPr>
        <p:txBody>
          <a:bodyPr anchorCtr="0" anchor="t" bIns="0" lIns="0" spcFirstLastPara="1" rIns="0" wrap="square" tIns="54600">
            <a:spAutoFit/>
          </a:bodyPr>
          <a:lstStyle/>
          <a:p>
            <a:pPr indent="0" lvl="0" marL="12700" marR="0" rtl="0" algn="l">
              <a:lnSpc>
                <a:spcPct val="100000"/>
              </a:lnSpc>
              <a:spcBef>
                <a:spcPts val="0"/>
              </a:spcBef>
              <a:spcAft>
                <a:spcPts val="0"/>
              </a:spcAft>
              <a:buNone/>
            </a:pPr>
            <a:r>
              <a:rPr b="1" baseline="30000" lang="en-US" sz="2775">
                <a:solidFill>
                  <a:schemeClr val="dk1"/>
                </a:solidFill>
                <a:latin typeface="Cambria"/>
                <a:ea typeface="Cambria"/>
                <a:cs typeface="Cambria"/>
                <a:sym typeface="Cambria"/>
              </a:rPr>
              <a:t>The Power of N</a:t>
            </a:r>
            <a:r>
              <a:rPr b="1" lang="en-US" sz="1850">
                <a:solidFill>
                  <a:schemeClr val="dk1"/>
                </a:solidFill>
                <a:latin typeface="Cambria"/>
                <a:ea typeface="Cambria"/>
                <a:cs typeface="Cambria"/>
                <a:sym typeface="Cambria"/>
              </a:rPr>
              <a:t>LP</a:t>
            </a:r>
            <a:endParaRPr sz="1850">
              <a:solidFill>
                <a:schemeClr val="dk1"/>
              </a:solidFill>
              <a:latin typeface="Cambria"/>
              <a:ea typeface="Cambria"/>
              <a:cs typeface="Cambria"/>
              <a:sym typeface="Cambria"/>
            </a:endParaRPr>
          </a:p>
        </p:txBody>
      </p:sp>
      <p:sp>
        <p:nvSpPr>
          <p:cNvPr id="74" name="Google Shape;74;p4"/>
          <p:cNvSpPr txBox="1"/>
          <p:nvPr/>
        </p:nvSpPr>
        <p:spPr>
          <a:xfrm>
            <a:off x="3364605" y="1218522"/>
            <a:ext cx="1948814" cy="1306830"/>
          </a:xfrm>
          <a:prstGeom prst="rect">
            <a:avLst/>
          </a:prstGeom>
          <a:noFill/>
          <a:ln>
            <a:noFill/>
          </a:ln>
        </p:spPr>
        <p:txBody>
          <a:bodyPr anchorCtr="0" anchor="t" bIns="0" lIns="0" spcFirstLastPara="1" rIns="0" wrap="square" tIns="27300">
            <a:spAutoFit/>
          </a:bodyPr>
          <a:lstStyle/>
          <a:p>
            <a:pPr indent="10160" lvl="0" marL="13334" marR="5080" rtl="0" algn="l">
              <a:lnSpc>
                <a:spcPct val="101200"/>
              </a:lnSpc>
              <a:spcBef>
                <a:spcPts val="0"/>
              </a:spcBef>
              <a:spcAft>
                <a:spcPts val="0"/>
              </a:spcAft>
              <a:buNone/>
            </a:pPr>
            <a:r>
              <a:rPr b="1" baseline="30000" lang="en-US" sz="1125">
                <a:solidFill>
                  <a:schemeClr val="dk1"/>
                </a:solidFill>
                <a:latin typeface="Verdana"/>
                <a:ea typeface="Verdana"/>
                <a:cs typeface="Verdana"/>
                <a:sym typeface="Verdana"/>
              </a:rPr>
              <a:t>Natural Language Processing (</a:t>
            </a:r>
            <a:r>
              <a:rPr b="1" lang="en-US" sz="750">
                <a:solidFill>
                  <a:schemeClr val="dk1"/>
                </a:solidFill>
                <a:latin typeface="Verdana"/>
                <a:ea typeface="Verdana"/>
                <a:cs typeface="Verdana"/>
                <a:sym typeface="Verdana"/>
              </a:rPr>
              <a:t>NLP) </a:t>
            </a:r>
            <a:r>
              <a:rPr lang="en-US" sz="750">
                <a:solidFill>
                  <a:schemeClr val="dk1"/>
                </a:solidFill>
                <a:latin typeface="Verdana"/>
                <a:ea typeface="Verdana"/>
                <a:cs typeface="Verdana"/>
                <a:sym typeface="Verdana"/>
              </a:rPr>
              <a:t>is  </a:t>
            </a:r>
            <a:r>
              <a:rPr baseline="30000" lang="en-US" sz="1125">
                <a:solidFill>
                  <a:schemeClr val="dk1"/>
                </a:solidFill>
                <a:latin typeface="Verdana"/>
                <a:ea typeface="Verdana"/>
                <a:cs typeface="Verdana"/>
                <a:sym typeface="Verdana"/>
              </a:rPr>
              <a:t>a ﬁeld of study that focuses </a:t>
            </a:r>
            <a:r>
              <a:rPr lang="en-US" sz="750">
                <a:solidFill>
                  <a:schemeClr val="dk1"/>
                </a:solidFill>
                <a:latin typeface="Verdana"/>
                <a:ea typeface="Verdana"/>
                <a:cs typeface="Verdana"/>
                <a:sym typeface="Verdana"/>
              </a:rPr>
              <a:t>on the  </a:t>
            </a:r>
            <a:r>
              <a:rPr baseline="30000" lang="en-US" sz="1125">
                <a:solidFill>
                  <a:schemeClr val="dk1"/>
                </a:solidFill>
                <a:latin typeface="Verdana"/>
                <a:ea typeface="Verdana"/>
                <a:cs typeface="Verdana"/>
                <a:sym typeface="Verdana"/>
              </a:rPr>
              <a:t>interaction between comput</a:t>
            </a:r>
            <a:r>
              <a:rPr lang="en-US" sz="750">
                <a:solidFill>
                  <a:schemeClr val="dk1"/>
                </a:solidFill>
                <a:latin typeface="Verdana"/>
                <a:ea typeface="Verdana"/>
                <a:cs typeface="Verdana"/>
                <a:sym typeface="Verdana"/>
              </a:rPr>
              <a:t>ers and  </a:t>
            </a:r>
            <a:r>
              <a:rPr baseline="30000" lang="en-US" sz="1125">
                <a:solidFill>
                  <a:schemeClr val="dk1"/>
                </a:solidFill>
                <a:latin typeface="Verdana"/>
                <a:ea typeface="Verdana"/>
                <a:cs typeface="Verdana"/>
                <a:sym typeface="Verdana"/>
              </a:rPr>
              <a:t>human language. NLP can </a:t>
            </a:r>
            <a:r>
              <a:rPr lang="en-US" sz="750">
                <a:solidFill>
                  <a:schemeClr val="dk1"/>
                </a:solidFill>
                <a:latin typeface="Verdana"/>
                <a:ea typeface="Verdana"/>
                <a:cs typeface="Verdana"/>
                <a:sym typeface="Verdana"/>
              </a:rPr>
              <a:t>help us  </a:t>
            </a:r>
            <a:r>
              <a:rPr baseline="30000" lang="en-US" sz="1125">
                <a:solidFill>
                  <a:schemeClr val="dk1"/>
                </a:solidFill>
                <a:latin typeface="Verdana"/>
                <a:ea typeface="Verdana"/>
                <a:cs typeface="Verdana"/>
                <a:sym typeface="Verdana"/>
              </a:rPr>
              <a:t>analyze and understand large vo</a:t>
            </a:r>
            <a:r>
              <a:rPr lang="en-US" sz="750">
                <a:solidFill>
                  <a:schemeClr val="dk1"/>
                </a:solidFill>
                <a:latin typeface="Verdana"/>
                <a:ea typeface="Verdana"/>
                <a:cs typeface="Verdana"/>
                <a:sym typeface="Verdana"/>
              </a:rPr>
              <a:t>lumes  </a:t>
            </a:r>
            <a:r>
              <a:rPr baseline="30000" lang="en-US" sz="1125">
                <a:solidFill>
                  <a:schemeClr val="dk1"/>
                </a:solidFill>
                <a:latin typeface="Verdana"/>
                <a:ea typeface="Verdana"/>
                <a:cs typeface="Verdana"/>
                <a:sym typeface="Verdana"/>
              </a:rPr>
              <a:t>of text data, making it a valuable </a:t>
            </a:r>
            <a:r>
              <a:rPr lang="en-US" sz="750">
                <a:solidFill>
                  <a:schemeClr val="dk1"/>
                </a:solidFill>
                <a:latin typeface="Verdana"/>
                <a:ea typeface="Verdana"/>
                <a:cs typeface="Verdana"/>
                <a:sym typeface="Verdana"/>
              </a:rPr>
              <a:t>tool for  </a:t>
            </a:r>
            <a:r>
              <a:rPr baseline="30000" lang="en-US" sz="1125">
                <a:solidFill>
                  <a:schemeClr val="dk1"/>
                </a:solidFill>
                <a:latin typeface="Verdana"/>
                <a:ea typeface="Verdana"/>
                <a:cs typeface="Verdana"/>
                <a:sym typeface="Verdana"/>
              </a:rPr>
              <a:t>detecting cyberbullying. With N</a:t>
            </a:r>
            <a:r>
              <a:rPr lang="en-US" sz="750">
                <a:solidFill>
                  <a:schemeClr val="dk1"/>
                </a:solidFill>
                <a:latin typeface="Verdana"/>
                <a:ea typeface="Verdana"/>
                <a:cs typeface="Verdana"/>
                <a:sym typeface="Verdana"/>
              </a:rPr>
              <a:t>LP, we  </a:t>
            </a:r>
            <a:r>
              <a:rPr baseline="30000" lang="en-US" sz="1125">
                <a:solidFill>
                  <a:schemeClr val="dk1"/>
                </a:solidFill>
                <a:latin typeface="Verdana"/>
                <a:ea typeface="Verdana"/>
                <a:cs typeface="Verdana"/>
                <a:sym typeface="Verdana"/>
              </a:rPr>
              <a:t>can identify patterns of langua</a:t>
            </a:r>
            <a:r>
              <a:rPr lang="en-US" sz="750">
                <a:solidFill>
                  <a:schemeClr val="dk1"/>
                </a:solidFill>
                <a:latin typeface="Verdana"/>
                <a:ea typeface="Verdana"/>
                <a:cs typeface="Verdana"/>
                <a:sym typeface="Verdana"/>
              </a:rPr>
              <a:t>ge use  </a:t>
            </a:r>
            <a:r>
              <a:rPr baseline="30000" lang="en-US" sz="1125">
                <a:solidFill>
                  <a:schemeClr val="dk1"/>
                </a:solidFill>
                <a:latin typeface="Verdana"/>
                <a:ea typeface="Verdana"/>
                <a:cs typeface="Verdana"/>
                <a:sym typeface="Verdana"/>
              </a:rPr>
              <a:t>that may indicate cyberbullying, s</a:t>
            </a:r>
            <a:r>
              <a:rPr lang="en-US" sz="750">
                <a:solidFill>
                  <a:schemeClr val="dk1"/>
                </a:solidFill>
                <a:latin typeface="Verdana"/>
                <a:ea typeface="Verdana"/>
                <a:cs typeface="Verdana"/>
                <a:sym typeface="Verdana"/>
              </a:rPr>
              <a:t>uch as</a:t>
            </a:r>
            <a:endParaRPr sz="750">
              <a:solidFill>
                <a:schemeClr val="dk1"/>
              </a:solidFill>
              <a:latin typeface="Verdana"/>
              <a:ea typeface="Verdana"/>
              <a:cs typeface="Verdana"/>
              <a:sym typeface="Verdana"/>
            </a:endParaRPr>
          </a:p>
          <a:p>
            <a:pPr indent="634" lvl="0" marL="12700" marR="472440" rtl="0" algn="l">
              <a:lnSpc>
                <a:spcPct val="77244"/>
              </a:lnSpc>
              <a:spcBef>
                <a:spcPts val="15"/>
              </a:spcBef>
              <a:spcAft>
                <a:spcPts val="0"/>
              </a:spcAft>
              <a:buNone/>
            </a:pPr>
            <a:r>
              <a:rPr baseline="30000" lang="en-US" sz="1125">
                <a:solidFill>
                  <a:schemeClr val="dk1"/>
                </a:solidFill>
                <a:latin typeface="Verdana"/>
                <a:ea typeface="Verdana"/>
                <a:cs typeface="Verdana"/>
                <a:sym typeface="Verdana"/>
              </a:rPr>
              <a:t>the use of derogatory te</a:t>
            </a:r>
            <a:r>
              <a:rPr lang="en-US" sz="750">
                <a:solidFill>
                  <a:schemeClr val="dk1"/>
                </a:solidFill>
                <a:latin typeface="Verdana"/>
                <a:ea typeface="Verdana"/>
                <a:cs typeface="Verdana"/>
                <a:sym typeface="Verdana"/>
              </a:rPr>
              <a:t>rms or  </a:t>
            </a:r>
            <a:r>
              <a:rPr baseline="30000" lang="en-US" sz="1125">
                <a:solidFill>
                  <a:schemeClr val="dk1"/>
                </a:solidFill>
                <a:latin typeface="Verdana"/>
                <a:ea typeface="Verdana"/>
                <a:cs typeface="Verdana"/>
                <a:sym typeface="Verdana"/>
              </a:rPr>
              <a:t>threatening lang</a:t>
            </a:r>
            <a:r>
              <a:rPr lang="en-US" sz="750">
                <a:solidFill>
                  <a:schemeClr val="dk1"/>
                </a:solidFill>
                <a:latin typeface="Verdana"/>
                <a:ea typeface="Verdana"/>
                <a:cs typeface="Verdana"/>
                <a:sym typeface="Verdana"/>
              </a:rPr>
              <a:t>uage.</a:t>
            </a:r>
            <a:endParaRPr sz="750">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5"/>
          <p:cNvPicPr preferRelativeResize="0"/>
          <p:nvPr/>
        </p:nvPicPr>
        <p:blipFill rotWithShape="1">
          <a:blip r:embed="rId3">
            <a:alphaModFix/>
          </a:blip>
          <a:srcRect b="0" l="0" r="0" t="0"/>
          <a:stretch/>
        </p:blipFill>
        <p:spPr>
          <a:xfrm>
            <a:off x="427656" y="366150"/>
            <a:ext cx="2069169" cy="2562921"/>
          </a:xfrm>
          <a:prstGeom prst="rect">
            <a:avLst/>
          </a:prstGeom>
          <a:noFill/>
          <a:ln>
            <a:noFill/>
          </a:ln>
        </p:spPr>
      </p:pic>
      <p:sp>
        <p:nvSpPr>
          <p:cNvPr id="80" name="Google Shape;80;p5"/>
          <p:cNvSpPr txBox="1"/>
          <p:nvPr>
            <p:ph type="title"/>
          </p:nvPr>
        </p:nvSpPr>
        <p:spPr>
          <a:xfrm>
            <a:off x="3371995" y="527994"/>
            <a:ext cx="1514400" cy="296400"/>
          </a:xfrm>
          <a:prstGeom prst="rect">
            <a:avLst/>
          </a:prstGeom>
          <a:noFill/>
          <a:ln>
            <a:noFill/>
          </a:ln>
        </p:spPr>
        <p:txBody>
          <a:bodyPr anchorCtr="0" anchor="t" bIns="0" lIns="0" spcFirstLastPara="1" rIns="0" wrap="square" tIns="20300">
            <a:spAutoFit/>
          </a:bodyPr>
          <a:lstStyle/>
          <a:p>
            <a:pPr indent="0" lvl="0" marL="12700" marR="5080" rtl="0" algn="l">
              <a:lnSpc>
                <a:spcPct val="116666"/>
              </a:lnSpc>
              <a:spcBef>
                <a:spcPts val="0"/>
              </a:spcBef>
              <a:spcAft>
                <a:spcPts val="0"/>
              </a:spcAft>
              <a:buNone/>
            </a:pPr>
            <a:r>
              <a:rPr lang="en-US" sz="900"/>
              <a:t>Challenges of Cyberbullying  Detection</a:t>
            </a:r>
            <a:endParaRPr sz="900"/>
          </a:p>
        </p:txBody>
      </p:sp>
      <p:sp>
        <p:nvSpPr>
          <p:cNvPr id="81" name="Google Shape;81;p5"/>
          <p:cNvSpPr txBox="1"/>
          <p:nvPr/>
        </p:nvSpPr>
        <p:spPr>
          <a:xfrm>
            <a:off x="3371995" y="902581"/>
            <a:ext cx="1937385" cy="1179195"/>
          </a:xfrm>
          <a:prstGeom prst="rect">
            <a:avLst/>
          </a:prstGeom>
          <a:noFill/>
          <a:ln>
            <a:noFill/>
          </a:ln>
        </p:spPr>
        <p:txBody>
          <a:bodyPr anchorCtr="0" anchor="t" bIns="0" lIns="0" spcFirstLastPara="1" rIns="0" wrap="square" tIns="11425">
            <a:spAutoFit/>
          </a:bodyPr>
          <a:lstStyle/>
          <a:p>
            <a:pPr indent="0" lvl="0" marL="12700" marR="5080" rtl="0" algn="l">
              <a:lnSpc>
                <a:spcPct val="101000"/>
              </a:lnSpc>
              <a:spcBef>
                <a:spcPts val="0"/>
              </a:spcBef>
              <a:spcAft>
                <a:spcPts val="0"/>
              </a:spcAft>
              <a:buNone/>
            </a:pPr>
            <a:r>
              <a:rPr lang="en-US" sz="750">
                <a:solidFill>
                  <a:schemeClr val="dk1"/>
                </a:solidFill>
                <a:latin typeface="Verdana"/>
                <a:ea typeface="Verdana"/>
                <a:cs typeface="Verdana"/>
                <a:sym typeface="Verdana"/>
              </a:rPr>
              <a:t>Cyberbullying can be difﬁcult to detect  because it often involves subtle forms of  harassment or intimidation. For  example, a message that seems  innocuous on the surface may actually  be intended to hurt or humiliate the  recipient. In addition, cyberbullying can  take many different forms and can be  difﬁcult to distinguish from other types  of online behavior.</a:t>
            </a:r>
            <a:endParaRPr sz="750">
              <a:solidFill>
                <a:schemeClr val="dk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6"/>
          <p:cNvPicPr preferRelativeResize="0"/>
          <p:nvPr/>
        </p:nvPicPr>
        <p:blipFill rotWithShape="1">
          <a:blip r:embed="rId3">
            <a:alphaModFix/>
          </a:blip>
          <a:srcRect b="0" l="0" r="0" t="0"/>
          <a:stretch/>
        </p:blipFill>
        <p:spPr>
          <a:xfrm>
            <a:off x="427656" y="366150"/>
            <a:ext cx="2069169" cy="2562921"/>
          </a:xfrm>
          <a:prstGeom prst="rect">
            <a:avLst/>
          </a:prstGeom>
          <a:noFill/>
          <a:ln>
            <a:noFill/>
          </a:ln>
        </p:spPr>
      </p:pic>
      <p:sp>
        <p:nvSpPr>
          <p:cNvPr id="87" name="Google Shape;87;p6"/>
          <p:cNvSpPr txBox="1"/>
          <p:nvPr>
            <p:ph type="title"/>
          </p:nvPr>
        </p:nvSpPr>
        <p:spPr>
          <a:xfrm>
            <a:off x="3380969" y="527994"/>
            <a:ext cx="1840200" cy="296400"/>
          </a:xfrm>
          <a:prstGeom prst="rect">
            <a:avLst/>
          </a:prstGeom>
          <a:noFill/>
          <a:ln>
            <a:noFill/>
          </a:ln>
        </p:spPr>
        <p:txBody>
          <a:bodyPr anchorCtr="0" anchor="t" bIns="0" lIns="0" spcFirstLastPara="1" rIns="0" wrap="square" tIns="20300">
            <a:spAutoFit/>
          </a:bodyPr>
          <a:lstStyle/>
          <a:p>
            <a:pPr indent="0" lvl="0" marL="12700" marR="5080" rtl="0" algn="l">
              <a:lnSpc>
                <a:spcPct val="116666"/>
              </a:lnSpc>
              <a:spcBef>
                <a:spcPts val="0"/>
              </a:spcBef>
              <a:spcAft>
                <a:spcPts val="0"/>
              </a:spcAft>
              <a:buNone/>
            </a:pPr>
            <a:r>
              <a:rPr lang="en-US" sz="900">
                <a:latin typeface="Times New Roman"/>
                <a:ea typeface="Times New Roman"/>
                <a:cs typeface="Times New Roman"/>
                <a:sym typeface="Times New Roman"/>
              </a:rPr>
              <a:t>NLP Techniques for Cyberbullying  Detection</a:t>
            </a:r>
            <a:endParaRPr sz="900">
              <a:latin typeface="Times New Roman"/>
              <a:ea typeface="Times New Roman"/>
              <a:cs typeface="Times New Roman"/>
              <a:sym typeface="Times New Roman"/>
            </a:endParaRPr>
          </a:p>
        </p:txBody>
      </p:sp>
      <p:sp>
        <p:nvSpPr>
          <p:cNvPr id="88" name="Google Shape;88;p6"/>
          <p:cNvSpPr txBox="1"/>
          <p:nvPr/>
        </p:nvSpPr>
        <p:spPr>
          <a:xfrm>
            <a:off x="3380969" y="902581"/>
            <a:ext cx="1941830" cy="1532255"/>
          </a:xfrm>
          <a:prstGeom prst="rect">
            <a:avLst/>
          </a:prstGeom>
          <a:noFill/>
          <a:ln>
            <a:noFill/>
          </a:ln>
        </p:spPr>
        <p:txBody>
          <a:bodyPr anchorCtr="0" anchor="t" bIns="0" lIns="0" spcFirstLastPara="1" rIns="0" wrap="square" tIns="10775">
            <a:spAutoFit/>
          </a:bodyPr>
          <a:lstStyle/>
          <a:p>
            <a:pPr indent="0" lvl="0" marL="12700" marR="5080" rtl="0" algn="l">
              <a:lnSpc>
                <a:spcPct val="101499"/>
              </a:lnSpc>
              <a:spcBef>
                <a:spcPts val="0"/>
              </a:spcBef>
              <a:spcAft>
                <a:spcPts val="0"/>
              </a:spcAft>
              <a:buNone/>
            </a:pPr>
            <a:r>
              <a:rPr lang="en-US" sz="750">
                <a:solidFill>
                  <a:schemeClr val="dk1"/>
                </a:solidFill>
                <a:latin typeface="Verdana"/>
                <a:ea typeface="Verdana"/>
                <a:cs typeface="Verdana"/>
                <a:sym typeface="Verdana"/>
              </a:rPr>
              <a:t>There are several NLP techniques that  can be used for cyberbullying detection,  including sentiment analysis, named  entity recognition, and topic modeling.  Sentiment analysis can help us identify  messages that contain negative or  threatening language, while named  entity recognition can help us identify  the people or organizations involved in  cyberbullying incidents. Topic modeling  can help us identify the themes or  topics that are most commonly  associated with cyberbullying.</a:t>
            </a:r>
            <a:endParaRPr sz="750">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pic>
        <p:nvPicPr>
          <p:cNvPr id="93" name="Google Shape;93;p7"/>
          <p:cNvPicPr preferRelativeResize="0"/>
          <p:nvPr/>
        </p:nvPicPr>
        <p:blipFill rotWithShape="1">
          <a:blip r:embed="rId3">
            <a:alphaModFix/>
          </a:blip>
          <a:srcRect b="0" l="0" r="0" t="0"/>
          <a:stretch/>
        </p:blipFill>
        <p:spPr>
          <a:xfrm>
            <a:off x="0" y="0"/>
            <a:ext cx="3447309" cy="3280157"/>
          </a:xfrm>
          <a:prstGeom prst="rect">
            <a:avLst/>
          </a:prstGeom>
          <a:noFill/>
          <a:ln>
            <a:noFill/>
          </a:ln>
        </p:spPr>
      </p:pic>
      <p:grpSp>
        <p:nvGrpSpPr>
          <p:cNvPr id="94" name="Google Shape;94;p7"/>
          <p:cNvGrpSpPr/>
          <p:nvPr/>
        </p:nvGrpSpPr>
        <p:grpSpPr>
          <a:xfrm>
            <a:off x="3834383" y="445008"/>
            <a:ext cx="1670303" cy="402335"/>
            <a:chOff x="3834383" y="445008"/>
            <a:chExt cx="1670303" cy="402335"/>
          </a:xfrm>
        </p:grpSpPr>
        <p:pic>
          <p:nvPicPr>
            <p:cNvPr id="95" name="Google Shape;95;p7"/>
            <p:cNvPicPr preferRelativeResize="0"/>
            <p:nvPr/>
          </p:nvPicPr>
          <p:blipFill rotWithShape="1">
            <a:blip r:embed="rId4">
              <a:alphaModFix/>
            </a:blip>
            <a:srcRect b="0" l="0" r="0" t="0"/>
            <a:stretch/>
          </p:blipFill>
          <p:spPr>
            <a:xfrm>
              <a:off x="3834383" y="445008"/>
              <a:ext cx="1670303" cy="402335"/>
            </a:xfrm>
            <a:prstGeom prst="rect">
              <a:avLst/>
            </a:prstGeom>
            <a:noFill/>
            <a:ln>
              <a:noFill/>
            </a:ln>
          </p:spPr>
        </p:pic>
        <p:pic>
          <p:nvPicPr>
            <p:cNvPr id="96" name="Google Shape;96;p7"/>
            <p:cNvPicPr preferRelativeResize="0"/>
            <p:nvPr/>
          </p:nvPicPr>
          <p:blipFill rotWithShape="1">
            <a:blip r:embed="rId5">
              <a:alphaModFix/>
            </a:blip>
            <a:srcRect b="0" l="0" r="0" t="0"/>
            <a:stretch/>
          </p:blipFill>
          <p:spPr>
            <a:xfrm>
              <a:off x="3852671" y="445008"/>
              <a:ext cx="1615439" cy="365759"/>
            </a:xfrm>
            <a:prstGeom prst="rect">
              <a:avLst/>
            </a:prstGeom>
            <a:noFill/>
            <a:ln>
              <a:noFill/>
            </a:ln>
          </p:spPr>
        </p:pic>
      </p:grpSp>
      <p:pic>
        <p:nvPicPr>
          <p:cNvPr id="97" name="Google Shape;97;p7"/>
          <p:cNvPicPr preferRelativeResize="0"/>
          <p:nvPr/>
        </p:nvPicPr>
        <p:blipFill rotWithShape="1">
          <a:blip r:embed="rId6">
            <a:alphaModFix/>
          </a:blip>
          <a:srcRect b="0" l="0" r="0" t="0"/>
          <a:stretch/>
        </p:blipFill>
        <p:spPr>
          <a:xfrm>
            <a:off x="4550200" y="1453393"/>
            <a:ext cx="73025" cy="82550"/>
          </a:xfrm>
          <a:prstGeom prst="rect">
            <a:avLst/>
          </a:prstGeom>
          <a:noFill/>
          <a:ln>
            <a:noFill/>
          </a:ln>
        </p:spPr>
      </p:pic>
      <p:grpSp>
        <p:nvGrpSpPr>
          <p:cNvPr id="98" name="Google Shape;98;p7"/>
          <p:cNvGrpSpPr/>
          <p:nvPr/>
        </p:nvGrpSpPr>
        <p:grpSpPr>
          <a:xfrm>
            <a:off x="3844073" y="1758524"/>
            <a:ext cx="73025" cy="82550"/>
            <a:chOff x="3844073" y="1758524"/>
            <a:chExt cx="73025" cy="82550"/>
          </a:xfrm>
        </p:grpSpPr>
        <p:pic>
          <p:nvPicPr>
            <p:cNvPr id="99" name="Google Shape;99;p7"/>
            <p:cNvPicPr preferRelativeResize="0"/>
            <p:nvPr/>
          </p:nvPicPr>
          <p:blipFill rotWithShape="1">
            <a:blip r:embed="rId6">
              <a:alphaModFix/>
            </a:blip>
            <a:srcRect b="0" l="0" r="0" t="0"/>
            <a:stretch/>
          </p:blipFill>
          <p:spPr>
            <a:xfrm>
              <a:off x="3844073" y="1758524"/>
              <a:ext cx="73025" cy="82550"/>
            </a:xfrm>
            <a:prstGeom prst="rect">
              <a:avLst/>
            </a:prstGeom>
            <a:noFill/>
            <a:ln>
              <a:noFill/>
            </a:ln>
          </p:spPr>
        </p:pic>
        <p:pic>
          <p:nvPicPr>
            <p:cNvPr id="100" name="Google Shape;100;p7"/>
            <p:cNvPicPr preferRelativeResize="0"/>
            <p:nvPr/>
          </p:nvPicPr>
          <p:blipFill rotWithShape="1">
            <a:blip r:embed="rId6">
              <a:alphaModFix/>
            </a:blip>
            <a:srcRect b="0" l="0" r="0" t="0"/>
            <a:stretch/>
          </p:blipFill>
          <p:spPr>
            <a:xfrm>
              <a:off x="3844073" y="1758524"/>
              <a:ext cx="73025" cy="82550"/>
            </a:xfrm>
            <a:prstGeom prst="rect">
              <a:avLst/>
            </a:prstGeom>
            <a:noFill/>
            <a:ln>
              <a:noFill/>
            </a:ln>
          </p:spPr>
        </p:pic>
      </p:grpSp>
      <p:pic>
        <p:nvPicPr>
          <p:cNvPr id="101" name="Google Shape;101;p7"/>
          <p:cNvPicPr preferRelativeResize="0"/>
          <p:nvPr/>
        </p:nvPicPr>
        <p:blipFill rotWithShape="1">
          <a:blip r:embed="rId6">
            <a:alphaModFix/>
          </a:blip>
          <a:srcRect b="0" l="0" r="0" t="0"/>
          <a:stretch/>
        </p:blipFill>
        <p:spPr>
          <a:xfrm>
            <a:off x="4550200" y="1453393"/>
            <a:ext cx="73025" cy="82550"/>
          </a:xfrm>
          <a:prstGeom prst="rect">
            <a:avLst/>
          </a:prstGeom>
          <a:noFill/>
          <a:ln>
            <a:noFill/>
          </a:ln>
        </p:spPr>
      </p:pic>
      <p:sp>
        <p:nvSpPr>
          <p:cNvPr id="102" name="Google Shape;102;p7"/>
          <p:cNvSpPr txBox="1"/>
          <p:nvPr/>
        </p:nvSpPr>
        <p:spPr>
          <a:xfrm>
            <a:off x="3591451" y="1081442"/>
            <a:ext cx="2049780" cy="1389380"/>
          </a:xfrm>
          <a:prstGeom prst="rect">
            <a:avLst/>
          </a:prstGeom>
          <a:noFill/>
          <a:ln>
            <a:noFill/>
          </a:ln>
        </p:spPr>
        <p:txBody>
          <a:bodyPr anchorCtr="0" anchor="t" bIns="0" lIns="0" spcFirstLastPara="1" rIns="0" wrap="square" tIns="34275">
            <a:spAutoFit/>
          </a:bodyPr>
          <a:lstStyle/>
          <a:p>
            <a:pPr indent="-635" lvl="0" marL="12065" marR="5080" rtl="0" algn="ctr">
              <a:lnSpc>
                <a:spcPct val="89100"/>
              </a:lnSpc>
              <a:spcBef>
                <a:spcPts val="0"/>
              </a:spcBef>
              <a:spcAft>
                <a:spcPts val="0"/>
              </a:spcAft>
              <a:buNone/>
            </a:pPr>
            <a:r>
              <a:rPr lang="en-US" sz="1100">
                <a:solidFill>
                  <a:schemeClr val="dk1"/>
                </a:solidFill>
                <a:latin typeface="Georgia"/>
                <a:ea typeface="Georgia"/>
                <a:cs typeface="Georgia"/>
                <a:sym typeface="Georgia"/>
              </a:rPr>
              <a:t>This section imports various  libraries and packages required  for the code e ecution. These  include pandas, re (regular</a:t>
            </a:r>
            <a:endParaRPr sz="1100">
              <a:solidFill>
                <a:schemeClr val="dk1"/>
              </a:solidFill>
              <a:latin typeface="Georgia"/>
              <a:ea typeface="Georgia"/>
              <a:cs typeface="Georgia"/>
              <a:sym typeface="Georgia"/>
            </a:endParaRPr>
          </a:p>
          <a:p>
            <a:pPr indent="0" lvl="0" marL="25400" marR="17780" rtl="0" algn="ctr">
              <a:lnSpc>
                <a:spcPct val="88200"/>
              </a:lnSpc>
              <a:spcBef>
                <a:spcPts val="35"/>
              </a:spcBef>
              <a:spcAft>
                <a:spcPts val="0"/>
              </a:spcAft>
              <a:buNone/>
            </a:pPr>
            <a:r>
              <a:rPr lang="en-US" sz="1100">
                <a:solidFill>
                  <a:schemeClr val="dk1"/>
                </a:solidFill>
                <a:latin typeface="Georgia"/>
                <a:ea typeface="Georgia"/>
                <a:cs typeface="Georgia"/>
                <a:sym typeface="Georgia"/>
              </a:rPr>
              <a:t>e pressions), nltk (Natural  Language Toolkit), scikit-learn,  matplotlib, seaborn, spacy,  gensim, pyLDAvis, tqdm, and  others.</a:t>
            </a:r>
            <a:endParaRPr sz="1100">
              <a:solidFill>
                <a:schemeClr val="dk1"/>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8"/>
          <p:cNvSpPr txBox="1"/>
          <p:nvPr/>
        </p:nvSpPr>
        <p:spPr>
          <a:xfrm>
            <a:off x="-5870" y="718555"/>
            <a:ext cx="2874010" cy="2399665"/>
          </a:xfrm>
          <a:prstGeom prst="rect">
            <a:avLst/>
          </a:prstGeom>
          <a:noFill/>
          <a:ln>
            <a:noFill/>
          </a:ln>
        </p:spPr>
        <p:txBody>
          <a:bodyPr anchorCtr="0" anchor="t" bIns="0" lIns="0" spcFirstLastPara="1" rIns="0" wrap="square" tIns="8875">
            <a:spAutoFit/>
          </a:bodyPr>
          <a:lstStyle/>
          <a:p>
            <a:pPr indent="0" lvl="0" marL="12700" marR="5080" rtl="0" algn="ctr">
              <a:lnSpc>
                <a:spcPct val="127299"/>
              </a:lnSpc>
              <a:spcBef>
                <a:spcPts val="0"/>
              </a:spcBef>
              <a:spcAft>
                <a:spcPts val="0"/>
              </a:spcAft>
              <a:buNone/>
            </a:pPr>
            <a:r>
              <a:rPr b="1" lang="en-US" sz="950">
                <a:solidFill>
                  <a:schemeClr val="dk1"/>
                </a:solidFill>
                <a:latin typeface="Cambria"/>
                <a:ea typeface="Cambria"/>
                <a:cs typeface="Cambria"/>
                <a:sym typeface="Cambria"/>
              </a:rPr>
              <a:t>Gensim is a Python library speciﬁcally designed for  topic modeling and document similarity analysis. It  provides an easy-to-use interface to implement  algorithms for unsupervised semantic modeling.</a:t>
            </a:r>
            <a:endParaRPr sz="950">
              <a:solidFill>
                <a:schemeClr val="dk1"/>
              </a:solidFill>
              <a:latin typeface="Cambria"/>
              <a:ea typeface="Cambria"/>
              <a:cs typeface="Cambria"/>
              <a:sym typeface="Cambria"/>
            </a:endParaRPr>
          </a:p>
          <a:p>
            <a:pPr indent="0" lvl="0" marL="45085" marR="37465" rtl="0" algn="ctr">
              <a:lnSpc>
                <a:spcPct val="125099"/>
              </a:lnSpc>
              <a:spcBef>
                <a:spcPts val="0"/>
              </a:spcBef>
              <a:spcAft>
                <a:spcPts val="0"/>
              </a:spcAft>
              <a:buNone/>
            </a:pPr>
            <a:r>
              <a:rPr b="1" lang="en-US" sz="950">
                <a:solidFill>
                  <a:schemeClr val="dk1"/>
                </a:solidFill>
                <a:latin typeface="Cambria"/>
                <a:ea typeface="Cambria"/>
                <a:cs typeface="Cambria"/>
                <a:sym typeface="Cambria"/>
              </a:rPr>
              <a:t>Gensim supports various topic models, including  Latent Dirichlet Allocation (LDA), Latent Semantic  Analysis (LSA), and Random Projections.</a:t>
            </a:r>
            <a:endParaRPr sz="950">
              <a:solidFill>
                <a:schemeClr val="dk1"/>
              </a:solidFill>
              <a:latin typeface="Cambria"/>
              <a:ea typeface="Cambria"/>
              <a:cs typeface="Cambria"/>
              <a:sym typeface="Cambria"/>
            </a:endParaRPr>
          </a:p>
          <a:p>
            <a:pPr indent="0" lvl="0" marL="0" marR="0" rtl="0" algn="ctr">
              <a:lnSpc>
                <a:spcPct val="100000"/>
              </a:lnSpc>
              <a:spcBef>
                <a:spcPts val="290"/>
              </a:spcBef>
              <a:spcAft>
                <a:spcPts val="0"/>
              </a:spcAft>
              <a:buNone/>
            </a:pPr>
            <a:r>
              <a:rPr b="1" lang="en-US" sz="950">
                <a:solidFill>
                  <a:schemeClr val="dk1"/>
                </a:solidFill>
                <a:latin typeface="Cambria"/>
                <a:ea typeface="Cambria"/>
                <a:cs typeface="Cambria"/>
                <a:sym typeface="Cambria"/>
              </a:rPr>
              <a:t>With Gensim, you can build topic models from te t</a:t>
            </a:r>
            <a:endParaRPr sz="950">
              <a:solidFill>
                <a:schemeClr val="dk1"/>
              </a:solidFill>
              <a:latin typeface="Cambria"/>
              <a:ea typeface="Cambria"/>
              <a:cs typeface="Cambria"/>
              <a:sym typeface="Cambria"/>
            </a:endParaRPr>
          </a:p>
          <a:p>
            <a:pPr indent="0" lvl="0" marL="55244" marR="47625" rtl="0" algn="ctr">
              <a:lnSpc>
                <a:spcPct val="125099"/>
              </a:lnSpc>
              <a:spcBef>
                <a:spcPts val="75"/>
              </a:spcBef>
              <a:spcAft>
                <a:spcPts val="0"/>
              </a:spcAft>
              <a:buNone/>
            </a:pPr>
            <a:r>
              <a:rPr b="1" lang="en-US" sz="950">
                <a:solidFill>
                  <a:schemeClr val="dk1"/>
                </a:solidFill>
                <a:latin typeface="Cambria"/>
                <a:ea typeface="Cambria"/>
                <a:cs typeface="Cambria"/>
                <a:sym typeface="Cambria"/>
              </a:rPr>
              <a:t>data, e tract topics from documents, and perform  similarity queries between documents. It also  oIers functionalities for document clustering,  word vector representation, and word embedding  models such as Word2Vec.</a:t>
            </a:r>
            <a:endParaRPr sz="950">
              <a:solidFill>
                <a:schemeClr val="dk1"/>
              </a:solidFill>
              <a:latin typeface="Cambria"/>
              <a:ea typeface="Cambria"/>
              <a:cs typeface="Cambria"/>
              <a:sym typeface="Cambria"/>
            </a:endParaRPr>
          </a:p>
        </p:txBody>
      </p:sp>
      <p:sp>
        <p:nvSpPr>
          <p:cNvPr id="108" name="Google Shape;108;p8"/>
          <p:cNvSpPr txBox="1"/>
          <p:nvPr>
            <p:ph type="title"/>
          </p:nvPr>
        </p:nvSpPr>
        <p:spPr>
          <a:xfrm>
            <a:off x="884185" y="139420"/>
            <a:ext cx="1164000" cy="3576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2150"/>
              <a:t>GENSIM</a:t>
            </a:r>
            <a:endParaRPr sz="2150"/>
          </a:p>
        </p:txBody>
      </p:sp>
      <p:pic>
        <p:nvPicPr>
          <p:cNvPr id="109" name="Google Shape;109;p8"/>
          <p:cNvPicPr preferRelativeResize="0"/>
          <p:nvPr/>
        </p:nvPicPr>
        <p:blipFill rotWithShape="1">
          <a:blip r:embed="rId3">
            <a:alphaModFix/>
          </a:blip>
          <a:srcRect b="0" l="0" r="0" t="0"/>
          <a:stretch/>
        </p:blipFill>
        <p:spPr>
          <a:xfrm>
            <a:off x="3368710" y="1256121"/>
            <a:ext cx="67062" cy="73378"/>
          </a:xfrm>
          <a:prstGeom prst="rect">
            <a:avLst/>
          </a:prstGeom>
          <a:noFill/>
          <a:ln>
            <a:noFill/>
          </a:ln>
        </p:spPr>
      </p:pic>
      <p:grpSp>
        <p:nvGrpSpPr>
          <p:cNvPr id="110" name="Google Shape;110;p8"/>
          <p:cNvGrpSpPr/>
          <p:nvPr/>
        </p:nvGrpSpPr>
        <p:grpSpPr>
          <a:xfrm>
            <a:off x="3378962" y="2886742"/>
            <a:ext cx="67062" cy="73378"/>
            <a:chOff x="3378962" y="2886742"/>
            <a:chExt cx="67062" cy="73378"/>
          </a:xfrm>
        </p:grpSpPr>
        <p:pic>
          <p:nvPicPr>
            <p:cNvPr id="111" name="Google Shape;111;p8"/>
            <p:cNvPicPr preferRelativeResize="0"/>
            <p:nvPr/>
          </p:nvPicPr>
          <p:blipFill rotWithShape="1">
            <a:blip r:embed="rId3">
              <a:alphaModFix/>
            </a:blip>
            <a:srcRect b="0" l="0" r="0" t="0"/>
            <a:stretch/>
          </p:blipFill>
          <p:spPr>
            <a:xfrm>
              <a:off x="3378962" y="2886742"/>
              <a:ext cx="67062" cy="73378"/>
            </a:xfrm>
            <a:prstGeom prst="rect">
              <a:avLst/>
            </a:prstGeom>
            <a:noFill/>
            <a:ln>
              <a:noFill/>
            </a:ln>
          </p:spPr>
        </p:pic>
        <p:pic>
          <p:nvPicPr>
            <p:cNvPr id="112" name="Google Shape;112;p8"/>
            <p:cNvPicPr preferRelativeResize="0"/>
            <p:nvPr/>
          </p:nvPicPr>
          <p:blipFill rotWithShape="1">
            <a:blip r:embed="rId3">
              <a:alphaModFix/>
            </a:blip>
            <a:srcRect b="0" l="0" r="0" t="0"/>
            <a:stretch/>
          </p:blipFill>
          <p:spPr>
            <a:xfrm>
              <a:off x="3378962" y="2886742"/>
              <a:ext cx="67062" cy="73378"/>
            </a:xfrm>
            <a:prstGeom prst="rect">
              <a:avLst/>
            </a:prstGeom>
            <a:noFill/>
            <a:ln>
              <a:noFill/>
            </a:ln>
          </p:spPr>
        </p:pic>
      </p:grpSp>
      <p:sp>
        <p:nvSpPr>
          <p:cNvPr id="113" name="Google Shape;113;p8"/>
          <p:cNvSpPr txBox="1"/>
          <p:nvPr/>
        </p:nvSpPr>
        <p:spPr>
          <a:xfrm>
            <a:off x="3141078" y="139060"/>
            <a:ext cx="2621915" cy="1084580"/>
          </a:xfrm>
          <a:prstGeom prst="rect">
            <a:avLst/>
          </a:prstGeom>
          <a:noFill/>
          <a:ln>
            <a:noFill/>
          </a:ln>
        </p:spPr>
        <p:txBody>
          <a:bodyPr anchorCtr="0" anchor="t" bIns="0" lIns="0" spcFirstLastPara="1" rIns="0" wrap="square" tIns="15875">
            <a:spAutoFit/>
          </a:bodyPr>
          <a:lstStyle/>
          <a:p>
            <a:pPr indent="0" lvl="0" marL="692785" marR="0" rtl="0" algn="l">
              <a:lnSpc>
                <a:spcPct val="100000"/>
              </a:lnSpc>
              <a:spcBef>
                <a:spcPts val="0"/>
              </a:spcBef>
              <a:spcAft>
                <a:spcPts val="0"/>
              </a:spcAft>
              <a:buNone/>
            </a:pPr>
            <a:r>
              <a:rPr b="1" lang="en-US" sz="2150">
                <a:solidFill>
                  <a:schemeClr val="dk1"/>
                </a:solidFill>
                <a:latin typeface="Cambria"/>
                <a:ea typeface="Cambria"/>
                <a:cs typeface="Cambria"/>
                <a:sym typeface="Cambria"/>
              </a:rPr>
              <a:t>PyLDAvis</a:t>
            </a:r>
            <a:endParaRPr sz="2150">
              <a:solidFill>
                <a:schemeClr val="dk1"/>
              </a:solidFill>
              <a:latin typeface="Cambria"/>
              <a:ea typeface="Cambria"/>
              <a:cs typeface="Cambria"/>
              <a:sym typeface="Cambria"/>
            </a:endParaRPr>
          </a:p>
          <a:p>
            <a:pPr indent="634" lvl="0" marL="38100" marR="30480" rtl="0" algn="just">
              <a:lnSpc>
                <a:spcPct val="102099"/>
              </a:lnSpc>
              <a:spcBef>
                <a:spcPts val="2230"/>
              </a:spcBef>
              <a:spcAft>
                <a:spcPts val="0"/>
              </a:spcAft>
              <a:buNone/>
            </a:pPr>
            <a:r>
              <a:rPr b="1" baseline="30000" lang="en-US" sz="1425">
                <a:solidFill>
                  <a:schemeClr val="dk1"/>
                </a:solidFill>
                <a:latin typeface="Cambria"/>
                <a:ea typeface="Cambria"/>
                <a:cs typeface="Cambria"/>
                <a:sym typeface="Cambria"/>
              </a:rPr>
              <a:t>PyLDAvis is a Python library that </a:t>
            </a:r>
            <a:r>
              <a:rPr b="1" lang="en-US" sz="950">
                <a:solidFill>
                  <a:schemeClr val="dk1"/>
                </a:solidFill>
                <a:latin typeface="Cambria"/>
                <a:ea typeface="Cambria"/>
                <a:cs typeface="Cambria"/>
                <a:sym typeface="Cambria"/>
              </a:rPr>
              <a:t>provides an  </a:t>
            </a:r>
            <a:r>
              <a:rPr b="1" baseline="30000" lang="en-US" sz="1425">
                <a:solidFill>
                  <a:schemeClr val="dk1"/>
                </a:solidFill>
                <a:latin typeface="Cambria"/>
                <a:ea typeface="Cambria"/>
                <a:cs typeface="Cambria"/>
                <a:sym typeface="Cambria"/>
              </a:rPr>
              <a:t>interactive visualization tool for to</a:t>
            </a:r>
            <a:r>
              <a:rPr b="1" lang="en-US" sz="950">
                <a:solidFill>
                  <a:schemeClr val="dk1"/>
                </a:solidFill>
                <a:latin typeface="Cambria"/>
                <a:ea typeface="Cambria"/>
                <a:cs typeface="Cambria"/>
                <a:sym typeface="Cambria"/>
              </a:rPr>
              <a:t>pic models  </a:t>
            </a:r>
            <a:r>
              <a:rPr b="1" baseline="30000" lang="en-US" sz="1425">
                <a:solidFill>
                  <a:schemeClr val="dk1"/>
                </a:solidFill>
                <a:latin typeface="Cambria"/>
                <a:ea typeface="Cambria"/>
                <a:cs typeface="Cambria"/>
                <a:sym typeface="Cambria"/>
              </a:rPr>
              <a:t>created with Gensim. It allows you </a:t>
            </a:r>
            <a:r>
              <a:rPr b="1" lang="en-US" sz="950">
                <a:solidFill>
                  <a:schemeClr val="dk1"/>
                </a:solidFill>
                <a:latin typeface="Cambria"/>
                <a:ea typeface="Cambria"/>
                <a:cs typeface="Cambria"/>
                <a:sym typeface="Cambria"/>
              </a:rPr>
              <a:t>to visually</a:t>
            </a:r>
            <a:endParaRPr sz="950">
              <a:solidFill>
                <a:schemeClr val="dk1"/>
              </a:solidFill>
              <a:latin typeface="Cambria"/>
              <a:ea typeface="Cambria"/>
              <a:cs typeface="Cambria"/>
              <a:sym typeface="Cambria"/>
            </a:endParaRPr>
          </a:p>
        </p:txBody>
      </p:sp>
      <p:pic>
        <p:nvPicPr>
          <p:cNvPr id="114" name="Google Shape;114;p8"/>
          <p:cNvPicPr preferRelativeResize="0"/>
          <p:nvPr/>
        </p:nvPicPr>
        <p:blipFill rotWithShape="1">
          <a:blip r:embed="rId3">
            <a:alphaModFix/>
          </a:blip>
          <a:srcRect b="0" l="0" r="0" t="0"/>
          <a:stretch/>
        </p:blipFill>
        <p:spPr>
          <a:xfrm>
            <a:off x="3368710" y="1256121"/>
            <a:ext cx="67062" cy="73378"/>
          </a:xfrm>
          <a:prstGeom prst="rect">
            <a:avLst/>
          </a:prstGeom>
          <a:noFill/>
          <a:ln>
            <a:noFill/>
          </a:ln>
        </p:spPr>
      </p:pic>
      <p:sp>
        <p:nvSpPr>
          <p:cNvPr id="115" name="Google Shape;115;p8"/>
          <p:cNvSpPr txBox="1"/>
          <p:nvPr/>
        </p:nvSpPr>
        <p:spPr>
          <a:xfrm>
            <a:off x="3092483" y="1200805"/>
            <a:ext cx="2512695" cy="305435"/>
          </a:xfrm>
          <a:prstGeom prst="rect">
            <a:avLst/>
          </a:prstGeom>
          <a:noFill/>
          <a:ln>
            <a:noFill/>
          </a:ln>
        </p:spPr>
        <p:txBody>
          <a:bodyPr anchorCtr="0" anchor="t" bIns="0" lIns="0" spcFirstLastPara="1" rIns="0" wrap="square" tIns="15875">
            <a:spAutoFit/>
          </a:bodyPr>
          <a:lstStyle/>
          <a:p>
            <a:pPr indent="0" lvl="0" marL="215265" marR="0" rtl="0" algn="l">
              <a:lnSpc>
                <a:spcPct val="76140"/>
              </a:lnSpc>
              <a:spcBef>
                <a:spcPts val="0"/>
              </a:spcBef>
              <a:spcAft>
                <a:spcPts val="0"/>
              </a:spcAft>
              <a:buNone/>
            </a:pPr>
            <a:r>
              <a:rPr b="1" baseline="30000" lang="en-US" sz="1425">
                <a:solidFill>
                  <a:schemeClr val="dk1"/>
                </a:solidFill>
                <a:latin typeface="Cambria"/>
                <a:ea typeface="Cambria"/>
                <a:cs typeface="Cambria"/>
                <a:sym typeface="Cambria"/>
              </a:rPr>
              <a:t>e plore and interpret the resu</a:t>
            </a:r>
            <a:r>
              <a:rPr b="1" lang="en-US" sz="950">
                <a:solidFill>
                  <a:schemeClr val="dk1"/>
                </a:solidFill>
                <a:latin typeface="Cambria"/>
                <a:ea typeface="Cambria"/>
                <a:cs typeface="Cambria"/>
                <a:sym typeface="Cambria"/>
              </a:rPr>
              <a:t>lts of topic</a:t>
            </a:r>
            <a:endParaRPr sz="950">
              <a:solidFill>
                <a:schemeClr val="dk1"/>
              </a:solidFill>
              <a:latin typeface="Cambria"/>
              <a:ea typeface="Cambria"/>
              <a:cs typeface="Cambria"/>
              <a:sym typeface="Cambria"/>
            </a:endParaRPr>
          </a:p>
          <a:p>
            <a:pPr indent="0" lvl="0" marL="12700" marR="0" rtl="0" algn="l">
              <a:lnSpc>
                <a:spcPct val="114210"/>
              </a:lnSpc>
              <a:spcBef>
                <a:spcPts val="0"/>
              </a:spcBef>
              <a:spcAft>
                <a:spcPts val="0"/>
              </a:spcAft>
              <a:buNone/>
            </a:pPr>
            <a:r>
              <a:rPr b="1" lang="en-US" sz="950">
                <a:solidFill>
                  <a:schemeClr val="dk1"/>
                </a:solidFill>
                <a:latin typeface="Cambria"/>
                <a:ea typeface="Cambria"/>
                <a:cs typeface="Cambria"/>
                <a:sym typeface="Cambria"/>
              </a:rPr>
              <a:t>mo</a:t>
            </a:r>
            <a:endParaRPr sz="950">
              <a:solidFill>
                <a:schemeClr val="dk1"/>
              </a:solidFill>
              <a:latin typeface="Cambria"/>
              <a:ea typeface="Cambria"/>
              <a:cs typeface="Cambria"/>
              <a:sym typeface="Cambria"/>
            </a:endParaRPr>
          </a:p>
        </p:txBody>
      </p:sp>
      <p:sp>
        <p:nvSpPr>
          <p:cNvPr id="116" name="Google Shape;116;p8"/>
          <p:cNvSpPr txBox="1"/>
          <p:nvPr/>
        </p:nvSpPr>
        <p:spPr>
          <a:xfrm>
            <a:off x="3247814" y="1344897"/>
            <a:ext cx="2583815" cy="174625"/>
          </a:xfrm>
          <a:prstGeom prst="rect">
            <a:avLst/>
          </a:prstGeom>
          <a:noFill/>
          <a:ln>
            <a:noFill/>
          </a:ln>
        </p:spPr>
        <p:txBody>
          <a:bodyPr anchorCtr="0" anchor="t" bIns="0" lIns="0" spcFirstLastPara="1" rIns="0" wrap="square" tIns="15875">
            <a:spAutoFit/>
          </a:bodyPr>
          <a:lstStyle/>
          <a:p>
            <a:pPr indent="0" lvl="0" marL="38100" marR="0" rtl="0" algn="l">
              <a:lnSpc>
                <a:spcPct val="100000"/>
              </a:lnSpc>
              <a:spcBef>
                <a:spcPts val="0"/>
              </a:spcBef>
              <a:spcAft>
                <a:spcPts val="0"/>
              </a:spcAft>
              <a:buNone/>
            </a:pPr>
            <a:r>
              <a:rPr b="1" baseline="30000" lang="en-US" sz="1425">
                <a:solidFill>
                  <a:schemeClr val="dk1"/>
                </a:solidFill>
                <a:latin typeface="Cambria"/>
                <a:ea typeface="Cambria"/>
                <a:cs typeface="Cambria"/>
                <a:sym typeface="Cambria"/>
              </a:rPr>
              <a:t>deling. PyLDAvis helps in unders</a:t>
            </a:r>
            <a:r>
              <a:rPr b="1" lang="en-US" sz="950">
                <a:solidFill>
                  <a:schemeClr val="dk1"/>
                </a:solidFill>
                <a:latin typeface="Cambria"/>
                <a:ea typeface="Cambria"/>
                <a:cs typeface="Cambria"/>
                <a:sym typeface="Cambria"/>
              </a:rPr>
              <a:t>tanding the</a:t>
            </a:r>
            <a:endParaRPr sz="950">
              <a:solidFill>
                <a:schemeClr val="dk1"/>
              </a:solidFill>
              <a:latin typeface="Cambria"/>
              <a:ea typeface="Cambria"/>
              <a:cs typeface="Cambria"/>
              <a:sym typeface="Cambria"/>
            </a:endParaRPr>
          </a:p>
        </p:txBody>
      </p:sp>
      <p:sp>
        <p:nvSpPr>
          <p:cNvPr id="117" name="Google Shape;117;p8"/>
          <p:cNvSpPr txBox="1"/>
          <p:nvPr/>
        </p:nvSpPr>
        <p:spPr>
          <a:xfrm>
            <a:off x="3150497" y="1496641"/>
            <a:ext cx="2594610" cy="327660"/>
          </a:xfrm>
          <a:prstGeom prst="rect">
            <a:avLst/>
          </a:prstGeom>
          <a:noFill/>
          <a:ln>
            <a:noFill/>
          </a:ln>
        </p:spPr>
        <p:txBody>
          <a:bodyPr anchorCtr="0" anchor="t" bIns="0" lIns="0" spcFirstLastPara="1" rIns="0" wrap="square" tIns="7600">
            <a:spAutoFit/>
          </a:bodyPr>
          <a:lstStyle/>
          <a:p>
            <a:pPr indent="57150" lvl="0" marL="50800" marR="43180" rtl="0" algn="l">
              <a:lnSpc>
                <a:spcPct val="105700"/>
              </a:lnSpc>
              <a:spcBef>
                <a:spcPts val="0"/>
              </a:spcBef>
              <a:spcAft>
                <a:spcPts val="0"/>
              </a:spcAft>
              <a:buNone/>
            </a:pPr>
            <a:r>
              <a:rPr b="1" baseline="30000" lang="en-US" sz="1425">
                <a:solidFill>
                  <a:schemeClr val="dk1"/>
                </a:solidFill>
                <a:latin typeface="Cambria"/>
                <a:ea typeface="Cambria"/>
                <a:cs typeface="Cambria"/>
                <a:sym typeface="Cambria"/>
              </a:rPr>
              <a:t>underlying topics, their keywor</a:t>
            </a:r>
            <a:r>
              <a:rPr b="1" lang="en-US" sz="950">
                <a:solidFill>
                  <a:schemeClr val="dk1"/>
                </a:solidFill>
                <a:latin typeface="Cambria"/>
                <a:ea typeface="Cambria"/>
                <a:cs typeface="Cambria"/>
                <a:sym typeface="Cambria"/>
              </a:rPr>
              <a:t>ds, and the  </a:t>
            </a:r>
            <a:r>
              <a:rPr b="1" baseline="30000" lang="en-US" sz="1425">
                <a:solidFill>
                  <a:schemeClr val="dk1"/>
                </a:solidFill>
                <a:latin typeface="Cambria"/>
                <a:ea typeface="Cambria"/>
                <a:cs typeface="Cambria"/>
                <a:sym typeface="Cambria"/>
              </a:rPr>
              <a:t>relationship between topics and d</a:t>
            </a:r>
            <a:r>
              <a:rPr b="1" lang="en-US" sz="950">
                <a:solidFill>
                  <a:schemeClr val="dk1"/>
                </a:solidFill>
                <a:latin typeface="Cambria"/>
                <a:ea typeface="Cambria"/>
                <a:cs typeface="Cambria"/>
                <a:sym typeface="Cambria"/>
              </a:rPr>
              <a:t>ocuments.</a:t>
            </a:r>
            <a:endParaRPr sz="950">
              <a:solidFill>
                <a:schemeClr val="dk1"/>
              </a:solidFill>
              <a:latin typeface="Cambria"/>
              <a:ea typeface="Cambria"/>
              <a:cs typeface="Cambria"/>
              <a:sym typeface="Cambria"/>
            </a:endParaRPr>
          </a:p>
        </p:txBody>
      </p:sp>
      <p:sp>
        <p:nvSpPr>
          <p:cNvPr id="118" name="Google Shape;118;p8"/>
          <p:cNvSpPr txBox="1"/>
          <p:nvPr/>
        </p:nvSpPr>
        <p:spPr>
          <a:xfrm>
            <a:off x="3025451" y="1792662"/>
            <a:ext cx="2730500" cy="313690"/>
          </a:xfrm>
          <a:prstGeom prst="rect">
            <a:avLst/>
          </a:prstGeom>
          <a:noFill/>
          <a:ln>
            <a:noFill/>
          </a:ln>
        </p:spPr>
        <p:txBody>
          <a:bodyPr anchorCtr="0" anchor="t" bIns="0" lIns="0" spcFirstLastPara="1" rIns="0" wrap="square" tIns="15875">
            <a:spAutoFit/>
          </a:bodyPr>
          <a:lstStyle/>
          <a:p>
            <a:pPr indent="0" lvl="0" marL="150495" marR="0" rtl="0" algn="l">
              <a:lnSpc>
                <a:spcPct val="78596"/>
              </a:lnSpc>
              <a:spcBef>
                <a:spcPts val="0"/>
              </a:spcBef>
              <a:spcAft>
                <a:spcPts val="0"/>
              </a:spcAft>
              <a:buNone/>
            </a:pPr>
            <a:r>
              <a:rPr b="1" baseline="30000" lang="en-US" sz="1425">
                <a:solidFill>
                  <a:schemeClr val="dk1"/>
                </a:solidFill>
                <a:latin typeface="Cambria"/>
                <a:ea typeface="Cambria"/>
                <a:cs typeface="Cambria"/>
                <a:sym typeface="Cambria"/>
              </a:rPr>
              <a:t>Using PyLDAvis, you can generate </a:t>
            </a:r>
            <a:r>
              <a:rPr b="1" lang="en-US" sz="950">
                <a:solidFill>
                  <a:schemeClr val="dk1"/>
                </a:solidFill>
                <a:latin typeface="Cambria"/>
                <a:ea typeface="Cambria"/>
                <a:cs typeface="Cambria"/>
                <a:sym typeface="Cambria"/>
              </a:rPr>
              <a:t>interactive</a:t>
            </a:r>
            <a:endParaRPr sz="950">
              <a:solidFill>
                <a:schemeClr val="dk1"/>
              </a:solidFill>
              <a:latin typeface="Cambria"/>
              <a:ea typeface="Cambria"/>
              <a:cs typeface="Cambria"/>
              <a:sym typeface="Cambria"/>
            </a:endParaRPr>
          </a:p>
          <a:p>
            <a:pPr indent="0" lvl="0" marL="38100" marR="0" rtl="0" algn="l">
              <a:lnSpc>
                <a:spcPct val="117894"/>
              </a:lnSpc>
              <a:spcBef>
                <a:spcPts val="0"/>
              </a:spcBef>
              <a:spcAft>
                <a:spcPts val="0"/>
              </a:spcAft>
              <a:buNone/>
            </a:pPr>
            <a:r>
              <a:rPr b="1" lang="en-US" sz="950">
                <a:solidFill>
                  <a:schemeClr val="dk1"/>
                </a:solidFill>
                <a:latin typeface="Cambria"/>
                <a:ea typeface="Cambria"/>
                <a:cs typeface="Cambria"/>
                <a:sym typeface="Cambria"/>
              </a:rPr>
              <a:t>vi</a:t>
            </a:r>
            <a:endParaRPr sz="950">
              <a:solidFill>
                <a:schemeClr val="dk1"/>
              </a:solidFill>
              <a:latin typeface="Cambria"/>
              <a:ea typeface="Cambria"/>
              <a:cs typeface="Cambria"/>
              <a:sym typeface="Cambria"/>
            </a:endParaRPr>
          </a:p>
        </p:txBody>
      </p:sp>
      <p:sp>
        <p:nvSpPr>
          <p:cNvPr id="119" name="Google Shape;119;p8"/>
          <p:cNvSpPr txBox="1"/>
          <p:nvPr/>
        </p:nvSpPr>
        <p:spPr>
          <a:xfrm>
            <a:off x="3125733" y="1945756"/>
            <a:ext cx="2741295" cy="174625"/>
          </a:xfrm>
          <a:prstGeom prst="rect">
            <a:avLst/>
          </a:prstGeom>
          <a:noFill/>
          <a:ln>
            <a:noFill/>
          </a:ln>
        </p:spPr>
        <p:txBody>
          <a:bodyPr anchorCtr="0" anchor="t" bIns="0" lIns="0" spcFirstLastPara="1" rIns="0" wrap="square" tIns="15875">
            <a:spAutoFit/>
          </a:bodyPr>
          <a:lstStyle/>
          <a:p>
            <a:pPr indent="0" lvl="0" marL="38100" marR="0" rtl="0" algn="l">
              <a:lnSpc>
                <a:spcPct val="100000"/>
              </a:lnSpc>
              <a:spcBef>
                <a:spcPts val="0"/>
              </a:spcBef>
              <a:spcAft>
                <a:spcPts val="0"/>
              </a:spcAft>
              <a:buNone/>
            </a:pPr>
            <a:r>
              <a:rPr b="1" baseline="30000" lang="en-US" sz="1425">
                <a:solidFill>
                  <a:schemeClr val="dk1"/>
                </a:solidFill>
                <a:latin typeface="Cambria"/>
                <a:ea typeface="Cambria"/>
                <a:cs typeface="Cambria"/>
                <a:sym typeface="Cambria"/>
              </a:rPr>
              <a:t>sualizations that display topics as bu</a:t>
            </a:r>
            <a:r>
              <a:rPr b="1" lang="en-US" sz="950">
                <a:solidFill>
                  <a:schemeClr val="dk1"/>
                </a:solidFill>
                <a:latin typeface="Cambria"/>
                <a:ea typeface="Cambria"/>
                <a:cs typeface="Cambria"/>
                <a:sym typeface="Cambria"/>
              </a:rPr>
              <a:t>bbles, with</a:t>
            </a:r>
            <a:endParaRPr sz="950">
              <a:solidFill>
                <a:schemeClr val="dk1"/>
              </a:solidFill>
              <a:latin typeface="Cambria"/>
              <a:ea typeface="Cambria"/>
              <a:cs typeface="Cambria"/>
              <a:sym typeface="Cambria"/>
            </a:endParaRPr>
          </a:p>
        </p:txBody>
      </p:sp>
      <p:sp>
        <p:nvSpPr>
          <p:cNvPr id="120" name="Google Shape;120;p8"/>
          <p:cNvSpPr txBox="1"/>
          <p:nvPr/>
        </p:nvSpPr>
        <p:spPr>
          <a:xfrm>
            <a:off x="2988600" y="2088536"/>
            <a:ext cx="2908935" cy="1067435"/>
          </a:xfrm>
          <a:prstGeom prst="rect">
            <a:avLst/>
          </a:prstGeom>
          <a:noFill/>
          <a:ln>
            <a:noFill/>
          </a:ln>
        </p:spPr>
        <p:txBody>
          <a:bodyPr anchorCtr="0" anchor="t" bIns="0" lIns="0" spcFirstLastPara="1" rIns="0" wrap="square" tIns="10150">
            <a:spAutoFit/>
          </a:bodyPr>
          <a:lstStyle/>
          <a:p>
            <a:pPr indent="4444" lvl="0" marL="50800" marR="43180" rtl="0" algn="ctr">
              <a:lnSpc>
                <a:spcPct val="103699"/>
              </a:lnSpc>
              <a:spcBef>
                <a:spcPts val="0"/>
              </a:spcBef>
              <a:spcAft>
                <a:spcPts val="0"/>
              </a:spcAft>
              <a:buNone/>
            </a:pPr>
            <a:r>
              <a:rPr b="1" baseline="30000" lang="en-US" sz="1425">
                <a:solidFill>
                  <a:schemeClr val="dk1"/>
                </a:solidFill>
                <a:latin typeface="Cambria"/>
                <a:ea typeface="Cambria"/>
                <a:cs typeface="Cambria"/>
                <a:sym typeface="Cambria"/>
              </a:rPr>
              <a:t>the bubble size indicating the preva</a:t>
            </a:r>
            <a:r>
              <a:rPr b="1" lang="en-US" sz="950">
                <a:solidFill>
                  <a:schemeClr val="dk1"/>
                </a:solidFill>
                <a:latin typeface="Cambria"/>
                <a:ea typeface="Cambria"/>
                <a:cs typeface="Cambria"/>
                <a:sym typeface="Cambria"/>
              </a:rPr>
              <a:t>lence of the  </a:t>
            </a:r>
            <a:r>
              <a:rPr b="1" baseline="30000" lang="en-US" sz="1425">
                <a:solidFill>
                  <a:schemeClr val="dk1"/>
                </a:solidFill>
                <a:latin typeface="Cambria"/>
                <a:ea typeface="Cambria"/>
                <a:cs typeface="Cambria"/>
                <a:sym typeface="Cambria"/>
              </a:rPr>
              <a:t>topic. The visualization also sho</a:t>
            </a:r>
            <a:r>
              <a:rPr b="1" lang="en-US" sz="950">
                <a:solidFill>
                  <a:schemeClr val="dk1"/>
                </a:solidFill>
                <a:latin typeface="Cambria"/>
                <a:ea typeface="Cambria"/>
                <a:cs typeface="Cambria"/>
                <a:sym typeface="Cambria"/>
              </a:rPr>
              <a:t>ws a set of  </a:t>
            </a:r>
            <a:r>
              <a:rPr b="1" baseline="30000" lang="en-US" sz="1425">
                <a:solidFill>
                  <a:schemeClr val="dk1"/>
                </a:solidFill>
                <a:latin typeface="Cambria"/>
                <a:ea typeface="Cambria"/>
                <a:cs typeface="Cambria"/>
                <a:sym typeface="Cambria"/>
              </a:rPr>
              <a:t>representative terms for each top</a:t>
            </a:r>
            <a:r>
              <a:rPr b="1" lang="en-US" sz="950">
                <a:solidFill>
                  <a:schemeClr val="dk1"/>
                </a:solidFill>
                <a:latin typeface="Cambria"/>
                <a:ea typeface="Cambria"/>
                <a:cs typeface="Cambria"/>
                <a:sym typeface="Cambria"/>
              </a:rPr>
              <a:t>ic and their  </a:t>
            </a:r>
            <a:r>
              <a:rPr b="1" baseline="30000" lang="en-US" sz="1425">
                <a:solidFill>
                  <a:schemeClr val="dk1"/>
                </a:solidFill>
                <a:latin typeface="Cambria"/>
                <a:ea typeface="Cambria"/>
                <a:cs typeface="Cambria"/>
                <a:sym typeface="Cambria"/>
              </a:rPr>
              <a:t>relevance scores. Additionally, PyLDAv</a:t>
            </a:r>
            <a:r>
              <a:rPr b="1" lang="en-US" sz="950">
                <a:solidFill>
                  <a:schemeClr val="dk1"/>
                </a:solidFill>
                <a:latin typeface="Cambria"/>
                <a:ea typeface="Cambria"/>
                <a:cs typeface="Cambria"/>
                <a:sym typeface="Cambria"/>
              </a:rPr>
              <a:t>is oIers an  </a:t>
            </a:r>
            <a:r>
              <a:rPr b="1" baseline="30000" lang="en-US" sz="1425">
                <a:solidFill>
                  <a:schemeClr val="dk1"/>
                </a:solidFill>
                <a:latin typeface="Cambria"/>
                <a:ea typeface="Cambria"/>
                <a:cs typeface="Cambria"/>
                <a:sym typeface="Cambria"/>
              </a:rPr>
              <a:t>interactive document display, allo</a:t>
            </a:r>
            <a:r>
              <a:rPr b="1" lang="en-US" sz="950">
                <a:solidFill>
                  <a:schemeClr val="dk1"/>
                </a:solidFill>
                <a:latin typeface="Cambria"/>
                <a:ea typeface="Cambria"/>
                <a:cs typeface="Cambria"/>
                <a:sym typeface="Cambria"/>
              </a:rPr>
              <a:t>wing you to</a:t>
            </a:r>
            <a:endParaRPr sz="950">
              <a:solidFill>
                <a:schemeClr val="dk1"/>
              </a:solidFill>
              <a:latin typeface="Cambria"/>
              <a:ea typeface="Cambria"/>
              <a:cs typeface="Cambria"/>
              <a:sym typeface="Cambria"/>
            </a:endParaRPr>
          </a:p>
          <a:p>
            <a:pPr indent="0" lvl="0" marL="0" marR="0" rtl="0" algn="ctr">
              <a:lnSpc>
                <a:spcPct val="78596"/>
              </a:lnSpc>
              <a:spcBef>
                <a:spcPts val="0"/>
              </a:spcBef>
              <a:spcAft>
                <a:spcPts val="0"/>
              </a:spcAft>
              <a:buNone/>
            </a:pPr>
            <a:r>
              <a:rPr b="1" baseline="30000" lang="en-US" sz="1425">
                <a:solidFill>
                  <a:schemeClr val="dk1"/>
                </a:solidFill>
                <a:latin typeface="Cambria"/>
                <a:ea typeface="Cambria"/>
                <a:cs typeface="Cambria"/>
                <a:sym typeface="Cambria"/>
              </a:rPr>
              <a:t>e plore the distribution of to</a:t>
            </a:r>
            <a:r>
              <a:rPr b="1" lang="en-US" sz="950">
                <a:solidFill>
                  <a:schemeClr val="dk1"/>
                </a:solidFill>
                <a:latin typeface="Cambria"/>
                <a:ea typeface="Cambria"/>
                <a:cs typeface="Cambria"/>
                <a:sym typeface="Cambria"/>
              </a:rPr>
              <a:t>pics within</a:t>
            </a:r>
            <a:endParaRPr sz="950">
              <a:solidFill>
                <a:schemeClr val="dk1"/>
              </a:solidFill>
              <a:latin typeface="Cambria"/>
              <a:ea typeface="Cambria"/>
              <a:cs typeface="Cambria"/>
              <a:sym typeface="Cambria"/>
            </a:endParaRPr>
          </a:p>
          <a:p>
            <a:pPr indent="0" lvl="0" marL="0" marR="0" rtl="0" algn="ctr">
              <a:lnSpc>
                <a:spcPct val="100000"/>
              </a:lnSpc>
              <a:spcBef>
                <a:spcPts val="45"/>
              </a:spcBef>
              <a:spcAft>
                <a:spcPts val="0"/>
              </a:spcAft>
              <a:buNone/>
            </a:pPr>
            <a:r>
              <a:rPr b="1" baseline="30000" lang="en-US" sz="1425">
                <a:solidFill>
                  <a:schemeClr val="dk1"/>
                </a:solidFill>
                <a:latin typeface="Cambria"/>
                <a:ea typeface="Cambria"/>
                <a:cs typeface="Cambria"/>
                <a:sym typeface="Cambria"/>
              </a:rPr>
              <a:t>individual d</a:t>
            </a:r>
            <a:r>
              <a:rPr b="1" lang="en-US" sz="950">
                <a:solidFill>
                  <a:schemeClr val="dk1"/>
                </a:solidFill>
                <a:latin typeface="Cambria"/>
                <a:ea typeface="Cambria"/>
                <a:cs typeface="Cambria"/>
                <a:sym typeface="Cambria"/>
              </a:rPr>
              <a:t>ocuments.</a:t>
            </a:r>
            <a:endParaRPr sz="950">
              <a:solidFill>
                <a:schemeClr val="dk1"/>
              </a:solidFill>
              <a:latin typeface="Cambria"/>
              <a:ea typeface="Cambria"/>
              <a:cs typeface="Cambria"/>
              <a:sym typeface="Cambria"/>
            </a:endParaRPr>
          </a:p>
        </p:txBody>
      </p:sp>
      <p:sp>
        <p:nvSpPr>
          <p:cNvPr id="121" name="Google Shape;121;p8"/>
          <p:cNvSpPr/>
          <p:nvPr/>
        </p:nvSpPr>
        <p:spPr>
          <a:xfrm>
            <a:off x="2846971" y="12"/>
            <a:ext cx="205740" cy="3280410"/>
          </a:xfrm>
          <a:custGeom>
            <a:rect b="b" l="l" r="r" t="t"/>
            <a:pathLst>
              <a:path extrusionOk="0" h="3280410" w="205739">
                <a:moveTo>
                  <a:pt x="205359" y="3280156"/>
                </a:moveTo>
                <a:lnTo>
                  <a:pt x="203835" y="3171050"/>
                </a:lnTo>
                <a:lnTo>
                  <a:pt x="148043" y="3171837"/>
                </a:lnTo>
                <a:lnTo>
                  <a:pt x="105092" y="105156"/>
                </a:lnTo>
                <a:lnTo>
                  <a:pt x="160896" y="104368"/>
                </a:lnTo>
                <a:lnTo>
                  <a:pt x="159435" y="0"/>
                </a:lnTo>
                <a:lnTo>
                  <a:pt x="0" y="0"/>
                </a:lnTo>
                <a:lnTo>
                  <a:pt x="1498" y="106603"/>
                </a:lnTo>
                <a:lnTo>
                  <a:pt x="57277" y="105829"/>
                </a:lnTo>
                <a:lnTo>
                  <a:pt x="100215" y="3172510"/>
                </a:lnTo>
                <a:lnTo>
                  <a:pt x="44437" y="3173285"/>
                </a:lnTo>
                <a:lnTo>
                  <a:pt x="45923" y="3280156"/>
                </a:lnTo>
                <a:lnTo>
                  <a:pt x="205359" y="328015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5" name="Shape 125"/>
        <p:cNvGrpSpPr/>
        <p:nvPr/>
      </p:nvGrpSpPr>
      <p:grpSpPr>
        <a:xfrm>
          <a:off x="0" y="0"/>
          <a:ext cx="0" cy="0"/>
          <a:chOff x="0" y="0"/>
          <a:chExt cx="0" cy="0"/>
        </a:xfrm>
      </p:grpSpPr>
      <p:grpSp>
        <p:nvGrpSpPr>
          <p:cNvPr id="126" name="Google Shape;126;p9"/>
          <p:cNvGrpSpPr/>
          <p:nvPr/>
        </p:nvGrpSpPr>
        <p:grpSpPr>
          <a:xfrm>
            <a:off x="0" y="0"/>
            <a:ext cx="5854699" cy="3280156"/>
            <a:chOff x="0" y="0"/>
            <a:chExt cx="5854699" cy="3280156"/>
          </a:xfrm>
        </p:grpSpPr>
        <p:pic>
          <p:nvPicPr>
            <p:cNvPr id="127" name="Google Shape;127;p9"/>
            <p:cNvPicPr preferRelativeResize="0"/>
            <p:nvPr/>
          </p:nvPicPr>
          <p:blipFill rotWithShape="1">
            <a:blip r:embed="rId3">
              <a:alphaModFix/>
            </a:blip>
            <a:srcRect b="0" l="0" r="0" t="0"/>
            <a:stretch/>
          </p:blipFill>
          <p:spPr>
            <a:xfrm>
              <a:off x="0" y="0"/>
              <a:ext cx="5854699" cy="3280156"/>
            </a:xfrm>
            <a:prstGeom prst="rect">
              <a:avLst/>
            </a:prstGeom>
            <a:noFill/>
            <a:ln>
              <a:noFill/>
            </a:ln>
          </p:spPr>
        </p:pic>
        <p:pic>
          <p:nvPicPr>
            <p:cNvPr id="128" name="Google Shape;128;p9"/>
            <p:cNvPicPr preferRelativeResize="0"/>
            <p:nvPr/>
          </p:nvPicPr>
          <p:blipFill rotWithShape="1">
            <a:blip r:embed="rId4">
              <a:alphaModFix/>
            </a:blip>
            <a:srcRect b="0" l="0" r="0" t="0"/>
            <a:stretch/>
          </p:blipFill>
          <p:spPr>
            <a:xfrm>
              <a:off x="2340863" y="1152143"/>
              <a:ext cx="3380231" cy="1889759"/>
            </a:xfrm>
            <a:prstGeom prst="rect">
              <a:avLst/>
            </a:prstGeom>
            <a:noFill/>
            <a:ln>
              <a:noFill/>
            </a:ln>
          </p:spPr>
        </p:pic>
        <p:pic>
          <p:nvPicPr>
            <p:cNvPr id="129" name="Google Shape;129;p9"/>
            <p:cNvPicPr preferRelativeResize="0"/>
            <p:nvPr/>
          </p:nvPicPr>
          <p:blipFill rotWithShape="1">
            <a:blip r:embed="rId5">
              <a:alphaModFix/>
            </a:blip>
            <a:srcRect b="0" l="0" r="0" t="0"/>
            <a:stretch/>
          </p:blipFill>
          <p:spPr>
            <a:xfrm>
              <a:off x="2362199" y="1152143"/>
              <a:ext cx="3310127" cy="1862327"/>
            </a:xfrm>
            <a:prstGeom prst="rect">
              <a:avLst/>
            </a:prstGeom>
            <a:noFill/>
            <a:ln>
              <a:noFill/>
            </a:ln>
          </p:spPr>
        </p:pic>
      </p:grpSp>
      <p:sp>
        <p:nvSpPr>
          <p:cNvPr id="130" name="Google Shape;130;p9"/>
          <p:cNvSpPr txBox="1"/>
          <p:nvPr>
            <p:ph type="title"/>
          </p:nvPr>
        </p:nvSpPr>
        <p:spPr>
          <a:xfrm>
            <a:off x="3189180" y="62136"/>
            <a:ext cx="2141100" cy="1026900"/>
          </a:xfrm>
          <a:prstGeom prst="rect">
            <a:avLst/>
          </a:prstGeom>
          <a:noFill/>
          <a:ln>
            <a:noFill/>
          </a:ln>
        </p:spPr>
        <p:txBody>
          <a:bodyPr anchorCtr="0" anchor="t" bIns="0" lIns="0" spcFirstLastPara="1" rIns="0" wrap="square" tIns="12050">
            <a:spAutoFit/>
          </a:bodyPr>
          <a:lstStyle/>
          <a:p>
            <a:pPr indent="0" lvl="0" marL="12700" marR="5080" rtl="0" algn="ctr">
              <a:lnSpc>
                <a:spcPct val="141300"/>
              </a:lnSpc>
              <a:spcBef>
                <a:spcPts val="0"/>
              </a:spcBef>
              <a:spcAft>
                <a:spcPts val="0"/>
              </a:spcAft>
              <a:buNone/>
            </a:pPr>
            <a:r>
              <a:rPr b="0" lang="en-US" sz="1550">
                <a:latin typeface="Lucida Sans"/>
                <a:ea typeface="Lucida Sans"/>
                <a:cs typeface="Lucida Sans"/>
                <a:sym typeface="Lucida Sans"/>
              </a:rPr>
              <a:t>MOUNTING AND  LOADING THE  DATASET</a:t>
            </a:r>
            <a:endParaRPr sz="1550">
              <a:latin typeface="Lucida Sans"/>
              <a:ea typeface="Lucida Sans"/>
              <a:cs typeface="Lucida Sans"/>
              <a:sym typeface="Lucida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2023-05-13T20:43:08Z</dcterms:created>
</cp:coreProperties>
</file>