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snapToGrid="0">
      <p:cViewPr varScale="1">
        <p:scale>
          <a:sx n="81" d="100"/>
          <a:sy n="81"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A4E3-9928-DBAC-EAC1-8F1A588D7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438D0154-A125-7FF8-E7B9-38A17D2072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7A4574AB-7B2C-B9EA-C414-A52965E8A228}"/>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5" name="Footer Placeholder 4">
            <a:extLst>
              <a:ext uri="{FF2B5EF4-FFF2-40B4-BE49-F238E27FC236}">
                <a16:creationId xmlns:a16="http://schemas.microsoft.com/office/drawing/2014/main" id="{0579227D-649B-1831-828A-E079E43D192E}"/>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CC3C8027-92AB-84B3-3886-46CB62F6AA22}"/>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99841951"/>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D616-E716-AA6F-85C4-234EF583183C}"/>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C33BE7CE-866F-D205-190E-59A2F6353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EC056B2C-9F7C-0482-A4F4-5F0B35C82205}"/>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5" name="Footer Placeholder 4">
            <a:extLst>
              <a:ext uri="{FF2B5EF4-FFF2-40B4-BE49-F238E27FC236}">
                <a16:creationId xmlns:a16="http://schemas.microsoft.com/office/drawing/2014/main" id="{4F77106B-A28C-F73C-8F20-7576F2BFEED3}"/>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3BE8B5EE-25FD-431A-7A95-85D803C931B2}"/>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2095574799"/>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B85427-EFB9-3D7C-6889-6DF87FF971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E39D69C2-16BB-D6A0-B963-BF3457E1C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8FDD92F0-D0E9-2B49-3528-64D5E4EE875F}"/>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5" name="Footer Placeholder 4">
            <a:extLst>
              <a:ext uri="{FF2B5EF4-FFF2-40B4-BE49-F238E27FC236}">
                <a16:creationId xmlns:a16="http://schemas.microsoft.com/office/drawing/2014/main" id="{22F92F57-E339-4B71-1106-FC974378CAB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42022397-C73D-508E-C1CD-561B279954B1}"/>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4217333432"/>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7D7E-E60C-68C0-E864-1F0BB3601B0A}"/>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F43C8C9B-0672-3AB9-8610-403333109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20E4E7CB-D190-4AD2-87B7-51553B6AC937}"/>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5" name="Footer Placeholder 4">
            <a:extLst>
              <a:ext uri="{FF2B5EF4-FFF2-40B4-BE49-F238E27FC236}">
                <a16:creationId xmlns:a16="http://schemas.microsoft.com/office/drawing/2014/main" id="{F42D9A8C-CF06-75AD-FDE9-9A1E197B72EC}"/>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1B7A7F6F-B04F-1338-C89F-F5DEEBD9F612}"/>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2330995591"/>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382B-723F-BDF6-19DD-8F0845FAD3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D741F528-94F4-2EF0-D43B-A991E2778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30C47F-A7B6-B10B-3B2D-92E2A6418259}"/>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5" name="Footer Placeholder 4">
            <a:extLst>
              <a:ext uri="{FF2B5EF4-FFF2-40B4-BE49-F238E27FC236}">
                <a16:creationId xmlns:a16="http://schemas.microsoft.com/office/drawing/2014/main" id="{753A9CF1-EDC6-6ECC-84BE-137FB2B6BADD}"/>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7A866B9F-A969-BF65-34FE-168001D563F2}"/>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698608295"/>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0074-6335-2A61-0ACD-F6FB8DAD80EE}"/>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9D90929C-EEA2-D0E0-DA2E-390D09B505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397FBEAD-A177-94EB-21D2-598E627CF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9F5AA579-FCDE-3BE1-32DD-6D048147978B}"/>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6" name="Footer Placeholder 5">
            <a:extLst>
              <a:ext uri="{FF2B5EF4-FFF2-40B4-BE49-F238E27FC236}">
                <a16:creationId xmlns:a16="http://schemas.microsoft.com/office/drawing/2014/main" id="{143491C9-AC52-DAEB-798B-8D4AB7C04296}"/>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E1AFDFED-9F0C-2E75-C07F-2D9260B33915}"/>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866438745"/>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EA4D-A7D9-DECB-E4F2-BCCCB64A30F9}"/>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32BA7A6A-00F8-37B3-5465-695B06218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5745E-4912-7CA4-8638-20882D0639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8C0B6603-2474-ED39-4865-1DD7A6799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210C08-ADD3-FAFD-27BF-B5598630F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5A7B777D-FBBA-7DE4-4518-194E263AD084}"/>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8" name="Footer Placeholder 7">
            <a:extLst>
              <a:ext uri="{FF2B5EF4-FFF2-40B4-BE49-F238E27FC236}">
                <a16:creationId xmlns:a16="http://schemas.microsoft.com/office/drawing/2014/main" id="{6429F906-6199-AA19-26F7-20174EE5E198}"/>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6B8DC439-67D6-65DA-C16D-CC2568B305C6}"/>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1670176709"/>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9074-662D-AC31-F870-7D8312859AB1}"/>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D826E79B-6B35-0121-B2E9-F838639117F3}"/>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4" name="Footer Placeholder 3">
            <a:extLst>
              <a:ext uri="{FF2B5EF4-FFF2-40B4-BE49-F238E27FC236}">
                <a16:creationId xmlns:a16="http://schemas.microsoft.com/office/drawing/2014/main" id="{F40E28EE-2A57-7A8B-1439-55238F51D01E}"/>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F2AE9033-3A02-AC7A-5DDD-02A4F8446FE1}"/>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3418001185"/>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BD4795-CEBA-1422-58FD-FB0C22F2A4AB}"/>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3" name="Footer Placeholder 2">
            <a:extLst>
              <a:ext uri="{FF2B5EF4-FFF2-40B4-BE49-F238E27FC236}">
                <a16:creationId xmlns:a16="http://schemas.microsoft.com/office/drawing/2014/main" id="{8BABDA04-8CF0-40EE-B90C-ACCC9BDF6FEB}"/>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7111E21F-6389-AD76-0AB7-FA152B1C2948}"/>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1714169485"/>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AB60-CE5D-F9AB-AFB9-4B8707DAB6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F8B9BD08-4016-677D-F6F8-AEF0F1278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1EDD733B-344E-50E9-B9AA-397232D00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540AD-804E-8E46-43DD-9D185526D23A}"/>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6" name="Footer Placeholder 5">
            <a:extLst>
              <a:ext uri="{FF2B5EF4-FFF2-40B4-BE49-F238E27FC236}">
                <a16:creationId xmlns:a16="http://schemas.microsoft.com/office/drawing/2014/main" id="{9BC9A66A-F65A-BA7B-ACF1-17CCC25BA2AD}"/>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ED2D5D2-8351-C5AE-4B32-4D021E3110ED}"/>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2614713768"/>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B4D7-F268-3497-99D0-B1659435C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52564AC0-947F-A857-8C48-02C1B1229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BE5DFBBF-D055-C19A-045B-50E804DDD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825C2-7106-F79B-3422-E654480CC035}"/>
              </a:ext>
            </a:extLst>
          </p:cNvPr>
          <p:cNvSpPr>
            <a:spLocks noGrp="1"/>
          </p:cNvSpPr>
          <p:nvPr>
            <p:ph type="dt" sz="half" idx="10"/>
          </p:nvPr>
        </p:nvSpPr>
        <p:spPr/>
        <p:txBody>
          <a:bodyPr/>
          <a:lstStyle/>
          <a:p>
            <a:fld id="{A1C93EB1-0041-4BB8-A298-9C293D1B36EC}" type="datetimeFigureOut">
              <a:rPr lang="hi-IN" smtClean="0"/>
              <a:t>बुधवार, 1 ज्येष्ट 1946</a:t>
            </a:fld>
            <a:endParaRPr lang="hi-IN"/>
          </a:p>
        </p:txBody>
      </p:sp>
      <p:sp>
        <p:nvSpPr>
          <p:cNvPr id="6" name="Footer Placeholder 5">
            <a:extLst>
              <a:ext uri="{FF2B5EF4-FFF2-40B4-BE49-F238E27FC236}">
                <a16:creationId xmlns:a16="http://schemas.microsoft.com/office/drawing/2014/main" id="{7F43A10B-5FAE-A4D4-AF08-2DA49CE66BFA}"/>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D1BD70C5-E436-BD65-AE76-5CF6D80F9FB6}"/>
              </a:ext>
            </a:extLst>
          </p:cNvPr>
          <p:cNvSpPr>
            <a:spLocks noGrp="1"/>
          </p:cNvSpPr>
          <p:nvPr>
            <p:ph type="sldNum" sz="quarter" idx="12"/>
          </p:nvPr>
        </p:nvSpPr>
        <p:spPr/>
        <p:txBody>
          <a:bodyPr/>
          <a:lstStyle/>
          <a:p>
            <a:fld id="{DE0A58B6-9BC5-4B9F-9214-13D7DD790385}" type="slidenum">
              <a:rPr lang="hi-IN" smtClean="0"/>
              <a:t>‹#›</a:t>
            </a:fld>
            <a:endParaRPr lang="hi-IN"/>
          </a:p>
        </p:txBody>
      </p:sp>
    </p:spTree>
    <p:extLst>
      <p:ext uri="{BB962C8B-B14F-4D97-AF65-F5344CB8AC3E}">
        <p14:creationId xmlns:p14="http://schemas.microsoft.com/office/powerpoint/2010/main" val="3741293205"/>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F4632-DB25-B704-681F-F5E84E1526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0950E3BD-7C17-2A2D-DBA6-3E5D0603E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F909053F-7734-2B3C-C08C-D93D81526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93EB1-0041-4BB8-A298-9C293D1B36EC}" type="datetimeFigureOut">
              <a:rPr lang="hi-IN" smtClean="0"/>
              <a:t>बुधवार, 1 ज्येष्ट 1946</a:t>
            </a:fld>
            <a:endParaRPr lang="hi-IN"/>
          </a:p>
        </p:txBody>
      </p:sp>
      <p:sp>
        <p:nvSpPr>
          <p:cNvPr id="5" name="Footer Placeholder 4">
            <a:extLst>
              <a:ext uri="{FF2B5EF4-FFF2-40B4-BE49-F238E27FC236}">
                <a16:creationId xmlns:a16="http://schemas.microsoft.com/office/drawing/2014/main" id="{26B81891-7E75-B539-9D86-C26798DF3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0139610F-9ECA-64EB-4707-96A2D1B23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A58B6-9BC5-4B9F-9214-13D7DD790385}" type="slidenum">
              <a:rPr lang="hi-IN" smtClean="0"/>
              <a:t>‹#›</a:t>
            </a:fld>
            <a:endParaRPr lang="hi-IN"/>
          </a:p>
        </p:txBody>
      </p:sp>
    </p:spTree>
    <p:extLst>
      <p:ext uri="{BB962C8B-B14F-4D97-AF65-F5344CB8AC3E}">
        <p14:creationId xmlns:p14="http://schemas.microsoft.com/office/powerpoint/2010/main" val="993988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06E8-A462-140C-5FEC-E6A6EFC95DE7}"/>
              </a:ext>
            </a:extLst>
          </p:cNvPr>
          <p:cNvSpPr>
            <a:spLocks noGrp="1"/>
          </p:cNvSpPr>
          <p:nvPr>
            <p:ph type="ctrTitle"/>
          </p:nvPr>
        </p:nvSpPr>
        <p:spPr>
          <a:xfrm>
            <a:off x="-641267" y="1122363"/>
            <a:ext cx="11309268" cy="1323954"/>
          </a:xfrm>
        </p:spPr>
        <p:txBody>
          <a:bodyPr/>
          <a:lstStyle/>
          <a:p>
            <a:r>
              <a:rPr lang="en-US" b="1" dirty="0">
                <a:solidFill>
                  <a:schemeClr val="accent1">
                    <a:lumMod val="60000"/>
                    <a:lumOff val="40000"/>
                  </a:schemeClr>
                </a:solidFill>
                <a:latin typeface="Bell MT" panose="02020503060305020303" pitchFamily="18" charset="0"/>
              </a:rPr>
              <a:t>POLLUTION</a:t>
            </a:r>
            <a:endParaRPr lang="hi-IN" b="1" dirty="0">
              <a:solidFill>
                <a:schemeClr val="accent1">
                  <a:lumMod val="60000"/>
                  <a:lumOff val="40000"/>
                </a:schemeClr>
              </a:solidFill>
              <a:latin typeface="Bell MT" panose="02020503060305020303" pitchFamily="18" charset="0"/>
            </a:endParaRPr>
          </a:p>
        </p:txBody>
      </p:sp>
      <p:sp>
        <p:nvSpPr>
          <p:cNvPr id="3" name="Subtitle 2">
            <a:extLst>
              <a:ext uri="{FF2B5EF4-FFF2-40B4-BE49-F238E27FC236}">
                <a16:creationId xmlns:a16="http://schemas.microsoft.com/office/drawing/2014/main" id="{7E4B4D50-AD39-7675-CA73-86F5FCF0A56E}"/>
              </a:ext>
            </a:extLst>
          </p:cNvPr>
          <p:cNvSpPr>
            <a:spLocks noGrp="1"/>
          </p:cNvSpPr>
          <p:nvPr>
            <p:ph type="subTitle" idx="1"/>
          </p:nvPr>
        </p:nvSpPr>
        <p:spPr>
          <a:xfrm>
            <a:off x="332509" y="2560490"/>
            <a:ext cx="8323119" cy="2807156"/>
          </a:xfrm>
          <a:noFill/>
          <a:ln>
            <a:noFill/>
          </a:ln>
        </p:spPr>
        <p:txBody>
          <a:bodyPr>
            <a:normAutofit fontScale="32500" lnSpcReduction="20000"/>
          </a:bodyPr>
          <a:lstStyle/>
          <a:p>
            <a:pPr algn="just"/>
            <a:r>
              <a:rPr lang="en-US" sz="5500" i="0" dirty="0">
                <a:solidFill>
                  <a:srgbClr val="202122"/>
                </a:solidFill>
                <a:effectLst/>
                <a:highlight>
                  <a:srgbClr val="FFFFFF"/>
                </a:highlight>
                <a:latin typeface="Arial" panose="020B0604020202020204" pitchFamily="34" charset="0"/>
              </a:rPr>
              <a:t>Pollution</a:t>
            </a:r>
            <a:r>
              <a:rPr lang="en-US" sz="5500" b="0" i="0" dirty="0">
                <a:solidFill>
                  <a:srgbClr val="202122"/>
                </a:solidFill>
                <a:effectLst/>
                <a:highlight>
                  <a:srgbClr val="FFFFFF"/>
                </a:highlight>
                <a:latin typeface="Arial" panose="020B0604020202020204" pitchFamily="34" charset="0"/>
              </a:rPr>
              <a:t> is the introduction of </a:t>
            </a:r>
            <a:r>
              <a:rPr lang="en-US" sz="5500" b="0" i="0" u="none" strike="noStrike" dirty="0">
                <a:solidFill>
                  <a:srgbClr val="202122"/>
                </a:solidFill>
                <a:effectLst/>
                <a:highlight>
                  <a:srgbClr val="FFFFFF"/>
                </a:highlight>
                <a:latin typeface="Arial" panose="020B0604020202020204" pitchFamily="34" charset="0"/>
              </a:rPr>
              <a:t>contaminants</a:t>
            </a:r>
            <a:r>
              <a:rPr lang="en-US" sz="5500" b="0" i="0" dirty="0">
                <a:solidFill>
                  <a:srgbClr val="202122"/>
                </a:solidFill>
                <a:effectLst/>
                <a:highlight>
                  <a:srgbClr val="FFFFFF"/>
                </a:highlight>
                <a:latin typeface="Arial" panose="020B0604020202020204" pitchFamily="34" charset="0"/>
              </a:rPr>
              <a:t> into the natural environment that cause adverse change. Pollution can take the form of any substance (solid, liquid, or gas) or energy (such as radioactivity, heat, sound, or light). </a:t>
            </a:r>
            <a:r>
              <a:rPr lang="en-US" sz="5500" b="0" i="0" u="none" strike="noStrike" dirty="0">
                <a:solidFill>
                  <a:srgbClr val="202122"/>
                </a:solidFill>
                <a:effectLst/>
                <a:highlight>
                  <a:srgbClr val="FFFFFF"/>
                </a:highlight>
                <a:latin typeface="Arial" panose="020B0604020202020204" pitchFamily="34" charset="0"/>
              </a:rPr>
              <a:t>Pollutants</a:t>
            </a:r>
            <a:r>
              <a:rPr lang="en-US" sz="5500" b="0" i="0" dirty="0">
                <a:solidFill>
                  <a:srgbClr val="202122"/>
                </a:solidFill>
                <a:effectLst/>
                <a:highlight>
                  <a:srgbClr val="FFFFFF"/>
                </a:highlight>
                <a:latin typeface="Arial" panose="020B0604020202020204" pitchFamily="34" charset="0"/>
              </a:rPr>
              <a:t>, the components of pollution, can be either foreign substances/energies or naturally occurring contaminants.</a:t>
            </a:r>
          </a:p>
          <a:p>
            <a:pPr algn="just"/>
            <a:r>
              <a:rPr lang="en-US" sz="5500" b="0" i="0" dirty="0">
                <a:solidFill>
                  <a:srgbClr val="202122"/>
                </a:solidFill>
                <a:effectLst/>
                <a:highlight>
                  <a:srgbClr val="FFFFFF"/>
                </a:highlight>
                <a:latin typeface="Arial" panose="020B0604020202020204" pitchFamily="34" charset="0"/>
              </a:rPr>
              <a:t>Although environmental pollution can be caused by natural events, the word pollution generally implies that the contaminants </a:t>
            </a:r>
            <a:r>
              <a:rPr lang="en-US" sz="5500" b="0" i="0" u="none" strike="noStrike" dirty="0">
                <a:solidFill>
                  <a:srgbClr val="202122"/>
                </a:solidFill>
                <a:effectLst/>
                <a:highlight>
                  <a:srgbClr val="FFFFFF"/>
                </a:highlight>
                <a:latin typeface="Arial" panose="020B0604020202020204" pitchFamily="34" charset="0"/>
              </a:rPr>
              <a:t>have an anthropogenic source</a:t>
            </a:r>
            <a:r>
              <a:rPr lang="en-US" sz="5500" b="0" i="0" dirty="0">
                <a:solidFill>
                  <a:srgbClr val="202122"/>
                </a:solidFill>
                <a:effectLst/>
                <a:highlight>
                  <a:srgbClr val="FFFFFF"/>
                </a:highlight>
                <a:latin typeface="Arial" panose="020B0604020202020204" pitchFamily="34" charset="0"/>
              </a:rPr>
              <a:t> – that is, a source created by human activities, such as </a:t>
            </a:r>
            <a:r>
              <a:rPr lang="en-US" sz="5500" b="0" i="0" u="none" strike="noStrike" dirty="0">
                <a:solidFill>
                  <a:srgbClr val="202122"/>
                </a:solidFill>
                <a:effectLst/>
                <a:highlight>
                  <a:srgbClr val="FFFFFF"/>
                </a:highlight>
                <a:latin typeface="Arial" panose="020B0604020202020204" pitchFamily="34" charset="0"/>
              </a:rPr>
              <a:t>manufacturing</a:t>
            </a:r>
            <a:r>
              <a:rPr lang="en-US" sz="5500" b="0" i="0" dirty="0">
                <a:solidFill>
                  <a:srgbClr val="202122"/>
                </a:solidFill>
                <a:effectLst/>
                <a:highlight>
                  <a:srgbClr val="FFFFFF"/>
                </a:highlight>
                <a:latin typeface="Arial" panose="020B0604020202020204" pitchFamily="34" charset="0"/>
              </a:rPr>
              <a:t>, </a:t>
            </a:r>
            <a:r>
              <a:rPr lang="en-US" sz="5500" b="0" i="0" u="none" strike="noStrike" dirty="0">
                <a:solidFill>
                  <a:srgbClr val="202122"/>
                </a:solidFill>
                <a:effectLst/>
                <a:highlight>
                  <a:srgbClr val="FFFFFF"/>
                </a:highlight>
                <a:latin typeface="Arial" panose="020B0604020202020204" pitchFamily="34" charset="0"/>
              </a:rPr>
              <a:t>extractive industries</a:t>
            </a:r>
            <a:r>
              <a:rPr lang="en-US" sz="5500" b="0" i="0" dirty="0">
                <a:solidFill>
                  <a:srgbClr val="202122"/>
                </a:solidFill>
                <a:effectLst/>
                <a:highlight>
                  <a:srgbClr val="FFFFFF"/>
                </a:highlight>
                <a:latin typeface="Arial" panose="020B0604020202020204" pitchFamily="34" charset="0"/>
              </a:rPr>
              <a:t>, poor </a:t>
            </a:r>
            <a:r>
              <a:rPr lang="en-US" sz="5500" b="0" i="0" u="none" strike="noStrike" dirty="0">
                <a:solidFill>
                  <a:srgbClr val="202122"/>
                </a:solidFill>
                <a:effectLst/>
                <a:highlight>
                  <a:srgbClr val="FFFFFF"/>
                </a:highlight>
                <a:latin typeface="Arial" panose="020B0604020202020204" pitchFamily="34" charset="0"/>
              </a:rPr>
              <a:t>waste management</a:t>
            </a:r>
            <a:r>
              <a:rPr lang="en-US" sz="5500" b="0" i="0" dirty="0">
                <a:solidFill>
                  <a:srgbClr val="202122"/>
                </a:solidFill>
                <a:effectLst/>
                <a:highlight>
                  <a:srgbClr val="FFFFFF"/>
                </a:highlight>
                <a:latin typeface="Arial" panose="020B0604020202020204" pitchFamily="34" charset="0"/>
              </a:rPr>
              <a:t>, transportation or </a:t>
            </a:r>
            <a:r>
              <a:rPr lang="en-US" sz="5500" b="0" i="0" u="none" strike="noStrike" dirty="0">
                <a:solidFill>
                  <a:srgbClr val="202122"/>
                </a:solidFill>
                <a:effectLst/>
                <a:highlight>
                  <a:srgbClr val="FFFFFF"/>
                </a:highlight>
                <a:latin typeface="Arial" panose="020B0604020202020204" pitchFamily="34" charset="0"/>
              </a:rPr>
              <a:t>agriculture</a:t>
            </a:r>
            <a:r>
              <a:rPr lang="en-US" sz="5500" b="0" i="0" dirty="0">
                <a:solidFill>
                  <a:srgbClr val="202122"/>
                </a:solidFill>
                <a:effectLst/>
                <a:highlight>
                  <a:srgbClr val="FFFFFF"/>
                </a:highlight>
                <a:latin typeface="Arial" panose="020B0604020202020204" pitchFamily="34" charset="0"/>
              </a:rPr>
              <a:t>. Pollution is often classed as </a:t>
            </a:r>
            <a:r>
              <a:rPr lang="en-US" sz="5500" b="0" i="0" u="none" strike="noStrike" dirty="0">
                <a:solidFill>
                  <a:srgbClr val="202122"/>
                </a:solidFill>
                <a:effectLst/>
                <a:highlight>
                  <a:srgbClr val="FFFFFF"/>
                </a:highlight>
                <a:latin typeface="Arial" panose="020B0604020202020204" pitchFamily="34" charset="0"/>
              </a:rPr>
              <a:t>point source</a:t>
            </a:r>
            <a:r>
              <a:rPr lang="en-US" sz="5500" b="0" i="0" dirty="0">
                <a:solidFill>
                  <a:srgbClr val="202122"/>
                </a:solidFill>
                <a:effectLst/>
                <a:highlight>
                  <a:srgbClr val="FFFFFF"/>
                </a:highlight>
                <a:latin typeface="Arial" panose="020B0604020202020204" pitchFamily="34" charset="0"/>
              </a:rPr>
              <a:t> (coming from a highly concentrated specific site, such as a </a:t>
            </a:r>
            <a:r>
              <a:rPr lang="en-US" sz="5500" b="0" i="0" u="none" strike="noStrike" dirty="0">
                <a:solidFill>
                  <a:srgbClr val="202122"/>
                </a:solidFill>
                <a:effectLst/>
                <a:highlight>
                  <a:srgbClr val="FFFFFF"/>
                </a:highlight>
                <a:latin typeface="Arial" panose="020B0604020202020204" pitchFamily="34" charset="0"/>
              </a:rPr>
              <a:t>factory</a:t>
            </a:r>
            <a:r>
              <a:rPr lang="en-US" sz="5500" b="0" i="0" dirty="0">
                <a:solidFill>
                  <a:srgbClr val="202122"/>
                </a:solidFill>
                <a:effectLst/>
                <a:highlight>
                  <a:srgbClr val="FFFFFF"/>
                </a:highlight>
                <a:latin typeface="Arial" panose="020B0604020202020204" pitchFamily="34" charset="0"/>
              </a:rPr>
              <a:t>, </a:t>
            </a:r>
            <a:r>
              <a:rPr lang="en-US" sz="5500" b="0" i="0" u="none" strike="noStrike" dirty="0">
                <a:solidFill>
                  <a:srgbClr val="202122"/>
                </a:solidFill>
                <a:effectLst/>
                <a:highlight>
                  <a:srgbClr val="FFFFFF"/>
                </a:highlight>
                <a:latin typeface="Arial" panose="020B0604020202020204" pitchFamily="34" charset="0"/>
              </a:rPr>
              <a:t>mine</a:t>
            </a:r>
            <a:r>
              <a:rPr lang="en-US" sz="5500" b="0" i="0" dirty="0">
                <a:solidFill>
                  <a:srgbClr val="202122"/>
                </a:solidFill>
                <a:effectLst/>
                <a:highlight>
                  <a:srgbClr val="FFFFFF"/>
                </a:highlight>
                <a:latin typeface="Arial" panose="020B0604020202020204" pitchFamily="34" charset="0"/>
              </a:rPr>
              <a:t>, </a:t>
            </a:r>
            <a:r>
              <a:rPr lang="en-US" sz="5500" b="0" i="0" u="none" strike="noStrike" dirty="0">
                <a:solidFill>
                  <a:srgbClr val="202122"/>
                </a:solidFill>
                <a:effectLst/>
                <a:highlight>
                  <a:srgbClr val="FFFFFF"/>
                </a:highlight>
                <a:latin typeface="Arial" panose="020B0604020202020204" pitchFamily="34" charset="0"/>
              </a:rPr>
              <a:t>construction site</a:t>
            </a:r>
            <a:r>
              <a:rPr lang="en-US" sz="5500" b="0" i="0" dirty="0">
                <a:solidFill>
                  <a:srgbClr val="202122"/>
                </a:solidFill>
                <a:effectLst/>
                <a:highlight>
                  <a:srgbClr val="FFFFFF"/>
                </a:highlight>
                <a:latin typeface="Arial" panose="020B0604020202020204" pitchFamily="34" charset="0"/>
              </a:rPr>
              <a:t>), or </a:t>
            </a:r>
            <a:r>
              <a:rPr lang="en-US" sz="5500" b="0" i="0" u="none" strike="noStrike" dirty="0">
                <a:solidFill>
                  <a:srgbClr val="202122"/>
                </a:solidFill>
                <a:effectLst/>
                <a:highlight>
                  <a:srgbClr val="FFFFFF"/>
                </a:highlight>
                <a:latin typeface="Arial" panose="020B0604020202020204" pitchFamily="34" charset="0"/>
              </a:rPr>
              <a:t>nonpoint source pollution</a:t>
            </a:r>
            <a:r>
              <a:rPr lang="en-US" sz="5500" b="0" i="0" dirty="0">
                <a:solidFill>
                  <a:srgbClr val="202122"/>
                </a:solidFill>
                <a:effectLst/>
                <a:highlight>
                  <a:srgbClr val="FFFFFF"/>
                </a:highlight>
                <a:latin typeface="Arial" panose="020B0604020202020204" pitchFamily="34" charset="0"/>
              </a:rPr>
              <a:t> coming from a widespread distributed sources, such as </a:t>
            </a:r>
            <a:r>
              <a:rPr lang="en-US" sz="5500" b="0" i="0" u="none" strike="noStrike" dirty="0">
                <a:solidFill>
                  <a:srgbClr val="202122"/>
                </a:solidFill>
                <a:effectLst/>
                <a:highlight>
                  <a:srgbClr val="FFFFFF"/>
                </a:highlight>
                <a:latin typeface="Arial" panose="020B0604020202020204" pitchFamily="34" charset="0"/>
              </a:rPr>
              <a:t>microplastics</a:t>
            </a:r>
            <a:r>
              <a:rPr lang="en-US" sz="5500" b="0" i="0" dirty="0">
                <a:solidFill>
                  <a:srgbClr val="202122"/>
                </a:solidFill>
                <a:effectLst/>
                <a:highlight>
                  <a:srgbClr val="FFFFFF"/>
                </a:highlight>
                <a:latin typeface="Arial" panose="020B0604020202020204" pitchFamily="34" charset="0"/>
              </a:rPr>
              <a:t> or </a:t>
            </a:r>
            <a:r>
              <a:rPr lang="en-US" sz="5500" b="0" i="0" u="none" strike="noStrike" dirty="0">
                <a:solidFill>
                  <a:srgbClr val="202122"/>
                </a:solidFill>
                <a:effectLst/>
                <a:highlight>
                  <a:srgbClr val="FFFFFF"/>
                </a:highlight>
                <a:latin typeface="Arial" panose="020B0604020202020204" pitchFamily="34" charset="0"/>
              </a:rPr>
              <a:t>agricultural runoff.</a:t>
            </a:r>
          </a:p>
          <a:p>
            <a:pPr algn="l"/>
            <a:endParaRPr lang="en-US" sz="4900" dirty="0">
              <a:solidFill>
                <a:srgbClr val="202122"/>
              </a:solidFill>
              <a:highlight>
                <a:srgbClr val="FFFFFF"/>
              </a:highlight>
              <a:latin typeface="Arial" panose="020B0604020202020204" pitchFamily="34" charset="0"/>
            </a:endParaRPr>
          </a:p>
          <a:p>
            <a:pPr algn="l"/>
            <a:endParaRPr lang="en-US" b="0" i="0" dirty="0">
              <a:solidFill>
                <a:srgbClr val="202122"/>
              </a:solidFill>
              <a:effectLst/>
              <a:highlight>
                <a:srgbClr val="FFFFFF"/>
              </a:highlight>
              <a:latin typeface="Arial" panose="020B0604020202020204" pitchFamily="34" charset="0"/>
            </a:endParaRPr>
          </a:p>
          <a:p>
            <a:pPr algn="l"/>
            <a:endParaRPr lang="en-US" b="0" i="0" dirty="0">
              <a:solidFill>
                <a:srgbClr val="202122"/>
              </a:solidFill>
              <a:effectLst/>
              <a:highlight>
                <a:srgbClr val="FFFFFF"/>
              </a:highlight>
              <a:latin typeface="Arial" panose="020B0604020202020204" pitchFamily="34" charset="0"/>
            </a:endParaRPr>
          </a:p>
          <a:p>
            <a:endParaRPr lang="hi-IN" dirty="0"/>
          </a:p>
        </p:txBody>
      </p:sp>
      <p:pic>
        <p:nvPicPr>
          <p:cNvPr id="1026" name="Picture 2" descr="undefined">
            <a:extLst>
              <a:ext uri="{FF2B5EF4-FFF2-40B4-BE49-F238E27FC236}">
                <a16:creationId xmlns:a16="http://schemas.microsoft.com/office/drawing/2014/main" id="{6BABD1A1-8C18-58F1-9FF4-466D5A8FB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882" y="2268923"/>
            <a:ext cx="2755569" cy="3390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36556593"/>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p:cTn id="31" dur="1000" fill="hold"/>
                                        <p:tgtEl>
                                          <p:spTgt spid="1026"/>
                                        </p:tgtEl>
                                        <p:attrNameLst>
                                          <p:attrName>ppt_w</p:attrName>
                                        </p:attrNameLst>
                                      </p:cBhvr>
                                      <p:tavLst>
                                        <p:tav tm="0">
                                          <p:val>
                                            <p:fltVal val="0"/>
                                          </p:val>
                                        </p:tav>
                                        <p:tav tm="100000">
                                          <p:val>
                                            <p:strVal val="#ppt_w"/>
                                          </p:val>
                                        </p:tav>
                                      </p:tavLst>
                                    </p:anim>
                                    <p:anim calcmode="lin" valueType="num">
                                      <p:cBhvr>
                                        <p:cTn id="32" dur="1000" fill="hold"/>
                                        <p:tgtEl>
                                          <p:spTgt spid="1026"/>
                                        </p:tgtEl>
                                        <p:attrNameLst>
                                          <p:attrName>ppt_h</p:attrName>
                                        </p:attrNameLst>
                                      </p:cBhvr>
                                      <p:tavLst>
                                        <p:tav tm="0">
                                          <p:val>
                                            <p:fltVal val="0"/>
                                          </p:val>
                                        </p:tav>
                                        <p:tav tm="100000">
                                          <p:val>
                                            <p:strVal val="#ppt_h"/>
                                          </p:val>
                                        </p:tav>
                                      </p:tavLst>
                                    </p:anim>
                                    <p:anim calcmode="lin" valueType="num">
                                      <p:cBhvr>
                                        <p:cTn id="33" dur="1000" fill="hold"/>
                                        <p:tgtEl>
                                          <p:spTgt spid="1026"/>
                                        </p:tgtEl>
                                        <p:attrNameLst>
                                          <p:attrName>style.rotation</p:attrName>
                                        </p:attrNameLst>
                                      </p:cBhvr>
                                      <p:tavLst>
                                        <p:tav tm="0">
                                          <p:val>
                                            <p:fltVal val="90"/>
                                          </p:val>
                                        </p:tav>
                                        <p:tav tm="100000">
                                          <p:val>
                                            <p:fltVal val="0"/>
                                          </p:val>
                                        </p:tav>
                                      </p:tavLst>
                                    </p:anim>
                                    <p:animEffect transition="in" filter="fade">
                                      <p:cBhvr>
                                        <p:cTn id="34"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E804-C040-87AC-9757-33B814923D05}"/>
              </a:ext>
            </a:extLst>
          </p:cNvPr>
          <p:cNvSpPr>
            <a:spLocks noGrp="1"/>
          </p:cNvSpPr>
          <p:nvPr>
            <p:ph type="title"/>
          </p:nvPr>
        </p:nvSpPr>
        <p:spPr>
          <a:xfrm>
            <a:off x="676894" y="350765"/>
            <a:ext cx="10515600" cy="1325563"/>
          </a:xfrm>
        </p:spPr>
        <p:txBody>
          <a:bodyPr/>
          <a:lstStyle/>
          <a:p>
            <a:pPr marL="571500" indent="-571500">
              <a:buFont typeface="Wingdings" panose="05000000000000000000" pitchFamily="2" charset="2"/>
              <a:buChar char="Ø"/>
            </a:pPr>
            <a:r>
              <a:rPr lang="en-US" dirty="0">
                <a:latin typeface="Algerian" panose="04020705040A02060702" pitchFamily="82" charset="0"/>
              </a:rPr>
              <a:t>Types of Pollution </a:t>
            </a:r>
            <a:endParaRPr lang="hi-IN" dirty="0">
              <a:latin typeface="Algerian" panose="04020705040A02060702" pitchFamily="82" charset="0"/>
            </a:endParaRPr>
          </a:p>
        </p:txBody>
      </p:sp>
      <p:sp>
        <p:nvSpPr>
          <p:cNvPr id="3" name="Content Placeholder 2">
            <a:extLst>
              <a:ext uri="{FF2B5EF4-FFF2-40B4-BE49-F238E27FC236}">
                <a16:creationId xmlns:a16="http://schemas.microsoft.com/office/drawing/2014/main" id="{EBC76CD0-8F49-EEE5-6FDA-19321FDFA007}"/>
              </a:ext>
            </a:extLst>
          </p:cNvPr>
          <p:cNvSpPr>
            <a:spLocks noGrp="1"/>
          </p:cNvSpPr>
          <p:nvPr>
            <p:ph idx="1"/>
          </p:nvPr>
        </p:nvSpPr>
        <p:spPr>
          <a:xfrm>
            <a:off x="838200" y="1825624"/>
            <a:ext cx="10515600" cy="2936381"/>
          </a:xfrm>
        </p:spPr>
        <p:txBody>
          <a:bodyPr/>
          <a:lstStyle/>
          <a:p>
            <a:r>
              <a:rPr lang="en-US" dirty="0"/>
              <a:t>Water Pollution </a:t>
            </a:r>
          </a:p>
          <a:p>
            <a:r>
              <a:rPr lang="en-US" dirty="0"/>
              <a:t>Air Pollution </a:t>
            </a:r>
          </a:p>
          <a:p>
            <a:r>
              <a:rPr lang="en-US" dirty="0"/>
              <a:t>Noise Pollution </a:t>
            </a:r>
          </a:p>
          <a:p>
            <a:r>
              <a:rPr lang="sq-AL" dirty="0"/>
              <a:t>Light pollution</a:t>
            </a:r>
            <a:endParaRPr lang="en-US" dirty="0"/>
          </a:p>
          <a:p>
            <a:r>
              <a:rPr lang="sq-AL" dirty="0"/>
              <a:t>Plastic pollution</a:t>
            </a:r>
            <a:endParaRPr lang="en-US" dirty="0"/>
          </a:p>
          <a:p>
            <a:pPr marL="0" indent="0">
              <a:buNone/>
            </a:pPr>
            <a:endParaRPr lang="en-US" dirty="0"/>
          </a:p>
          <a:p>
            <a:pPr marL="0" indent="0">
              <a:buNone/>
            </a:pPr>
            <a:endParaRPr lang="hi-IN" dirty="0"/>
          </a:p>
        </p:txBody>
      </p:sp>
    </p:spTree>
    <p:extLst>
      <p:ext uri="{BB962C8B-B14F-4D97-AF65-F5344CB8AC3E}">
        <p14:creationId xmlns:p14="http://schemas.microsoft.com/office/powerpoint/2010/main" val="961890507"/>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B76A-730C-91E4-B010-17FEE095EF60}"/>
              </a:ext>
            </a:extLst>
          </p:cNvPr>
          <p:cNvSpPr>
            <a:spLocks noGrp="1"/>
          </p:cNvSpPr>
          <p:nvPr>
            <p:ph type="title"/>
          </p:nvPr>
        </p:nvSpPr>
        <p:spPr>
          <a:xfrm>
            <a:off x="700792" y="365125"/>
            <a:ext cx="10379876" cy="1325563"/>
          </a:xfrm>
        </p:spPr>
        <p:txBody>
          <a:bodyPr/>
          <a:lstStyle/>
          <a:p>
            <a:pPr marL="571500" indent="-571500">
              <a:buFont typeface="Wingdings" panose="05000000000000000000" pitchFamily="2" charset="2"/>
              <a:buChar char="Ø"/>
            </a:pPr>
            <a:r>
              <a:rPr lang="en-US" b="1" dirty="0">
                <a:solidFill>
                  <a:schemeClr val="tx1">
                    <a:lumMod val="95000"/>
                    <a:lumOff val="5000"/>
                  </a:schemeClr>
                </a:solidFill>
                <a:latin typeface="Algerian" panose="04020705040A02060702" pitchFamily="82" charset="0"/>
              </a:rPr>
              <a:t>Water Pollution</a:t>
            </a:r>
            <a:endParaRPr lang="hi-IN" b="1" dirty="0">
              <a:solidFill>
                <a:schemeClr val="tx1">
                  <a:lumMod val="95000"/>
                  <a:lumOff val="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F85C858-3F86-5C59-5390-3DB540C47A5D}"/>
              </a:ext>
            </a:extLst>
          </p:cNvPr>
          <p:cNvSpPr>
            <a:spLocks noGrp="1"/>
          </p:cNvSpPr>
          <p:nvPr>
            <p:ph idx="1"/>
          </p:nvPr>
        </p:nvSpPr>
        <p:spPr>
          <a:xfrm>
            <a:off x="973924" y="1413164"/>
            <a:ext cx="6091894" cy="4775674"/>
          </a:xfrm>
        </p:spPr>
        <p:txBody>
          <a:bodyPr>
            <a:normAutofit/>
          </a:bodyPr>
          <a:lstStyle/>
          <a:p>
            <a:pPr marL="0" indent="0" algn="just">
              <a:buNone/>
            </a:pPr>
            <a:r>
              <a:rPr lang="en-US" sz="2000" dirty="0"/>
              <a:t>Water pollution, caused by the discharge of industrial wastewater from commercial and industrial waste (intentionally or through spills) into surface waters; discharges of untreated sewage and chemical contaminants, such as chlorine, from treated sewage; and releases of waste and contaminants into surface runoff flowing to surface waters (including urban runoff and agricultural runoff, which may contain chemical fertilizers and pesticides, as well as human feces from open defecation).</a:t>
            </a:r>
            <a:endParaRPr lang="hi-IN" sz="2000" dirty="0"/>
          </a:p>
        </p:txBody>
      </p:sp>
      <p:pic>
        <p:nvPicPr>
          <p:cNvPr id="5" name="Picture 4">
            <a:extLst>
              <a:ext uri="{FF2B5EF4-FFF2-40B4-BE49-F238E27FC236}">
                <a16:creationId xmlns:a16="http://schemas.microsoft.com/office/drawing/2014/main" id="{6CCB1859-CB64-BF0F-4F75-9BED69DF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1542" y="1355416"/>
            <a:ext cx="4016534" cy="26606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1371031"/>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2B66-C27C-A316-1CBB-87CF094F1BAF}"/>
              </a:ext>
            </a:extLst>
          </p:cNvPr>
          <p:cNvSpPr>
            <a:spLocks noGrp="1"/>
          </p:cNvSpPr>
          <p:nvPr>
            <p:ph type="title"/>
          </p:nvPr>
        </p:nvSpPr>
        <p:spPr>
          <a:xfrm>
            <a:off x="475013" y="350764"/>
            <a:ext cx="11353800" cy="1325563"/>
          </a:xfrm>
        </p:spPr>
        <p:txBody>
          <a:bodyPr/>
          <a:lstStyle/>
          <a:p>
            <a:pPr marL="571500" indent="-571500">
              <a:buFont typeface="Wingdings" panose="05000000000000000000" pitchFamily="2" charset="2"/>
              <a:buChar char="Ø"/>
            </a:pPr>
            <a:r>
              <a:rPr lang="en-US" b="1" dirty="0">
                <a:latin typeface="Algerian" panose="04020705040A02060702" pitchFamily="82" charset="0"/>
              </a:rPr>
              <a:t>Air Pollution</a:t>
            </a:r>
            <a:endParaRPr lang="hi-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37F31A4E-F36B-0C01-3E2D-6CA34BC050D4}"/>
              </a:ext>
            </a:extLst>
          </p:cNvPr>
          <p:cNvSpPr>
            <a:spLocks noGrp="1"/>
          </p:cNvSpPr>
          <p:nvPr>
            <p:ph idx="1"/>
          </p:nvPr>
        </p:nvSpPr>
        <p:spPr>
          <a:xfrm>
            <a:off x="475013" y="1543792"/>
            <a:ext cx="6448302" cy="4300662"/>
          </a:xfrm>
        </p:spPr>
        <p:txBody>
          <a:bodyPr>
            <a:normAutofit/>
          </a:bodyPr>
          <a:lstStyle/>
          <a:p>
            <a:pPr marL="0" indent="0" algn="just">
              <a:buNone/>
            </a:pPr>
            <a:r>
              <a:rPr lang="sq-AL" sz="2000" dirty="0"/>
              <a:t>Air pollution</a:t>
            </a:r>
            <a:r>
              <a:rPr lang="en-US" sz="2000" dirty="0"/>
              <a:t> </a:t>
            </a:r>
            <a:r>
              <a:rPr lang="sq-AL" sz="2000" dirty="0"/>
              <a:t>the release of chemicals and particulates into the atmosphere. Common gaseous pollutants include carbon monoxide, sulfur dioxide, chlorofluorocarbons (CFCs) and nitrogen oxides produced by industry and motor vehicles. Photochemical ozone and smog are created as nitrogen oxides and hydrocarbons react to sunlight</a:t>
            </a:r>
            <a:r>
              <a:rPr lang="en-US" sz="2000" dirty="0"/>
              <a:t>.</a:t>
            </a:r>
          </a:p>
          <a:p>
            <a:pPr marL="0" indent="0" algn="just">
              <a:buNone/>
            </a:pPr>
            <a:endParaRPr lang="en-US" sz="2000" dirty="0"/>
          </a:p>
          <a:p>
            <a:pPr marL="0" indent="0" algn="just">
              <a:buNone/>
            </a:pPr>
            <a:endParaRPr lang="en-US" sz="2000" dirty="0"/>
          </a:p>
          <a:p>
            <a:pPr marL="0" indent="0" algn="just">
              <a:buNone/>
            </a:pPr>
            <a:endParaRPr lang="hi-IN" sz="2000" dirty="0"/>
          </a:p>
        </p:txBody>
      </p:sp>
      <p:pic>
        <p:nvPicPr>
          <p:cNvPr id="2054" name="Picture 6">
            <a:extLst>
              <a:ext uri="{FF2B5EF4-FFF2-40B4-BE49-F238E27FC236}">
                <a16:creationId xmlns:a16="http://schemas.microsoft.com/office/drawing/2014/main" id="{BC9CD3A6-A946-15DB-3E32-E6029650E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198" y="1447824"/>
            <a:ext cx="3655394" cy="27026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9250139"/>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anim calcmode="lin" valueType="num">
                                      <p:cBhvr>
                                        <p:cTn id="23" dur="1000" fill="hold"/>
                                        <p:tgtEl>
                                          <p:spTgt spid="2054"/>
                                        </p:tgtEl>
                                        <p:attrNameLst>
                                          <p:attrName>ppt_w</p:attrName>
                                        </p:attrNameLst>
                                      </p:cBhvr>
                                      <p:tavLst>
                                        <p:tav tm="0">
                                          <p:val>
                                            <p:fltVal val="0"/>
                                          </p:val>
                                        </p:tav>
                                        <p:tav tm="100000">
                                          <p:val>
                                            <p:strVal val="#ppt_w"/>
                                          </p:val>
                                        </p:tav>
                                      </p:tavLst>
                                    </p:anim>
                                    <p:anim calcmode="lin" valueType="num">
                                      <p:cBhvr>
                                        <p:cTn id="24" dur="1000" fill="hold"/>
                                        <p:tgtEl>
                                          <p:spTgt spid="2054"/>
                                        </p:tgtEl>
                                        <p:attrNameLst>
                                          <p:attrName>ppt_h</p:attrName>
                                        </p:attrNameLst>
                                      </p:cBhvr>
                                      <p:tavLst>
                                        <p:tav tm="0">
                                          <p:val>
                                            <p:fltVal val="0"/>
                                          </p:val>
                                        </p:tav>
                                        <p:tav tm="100000">
                                          <p:val>
                                            <p:strVal val="#ppt_h"/>
                                          </p:val>
                                        </p:tav>
                                      </p:tavLst>
                                    </p:anim>
                                    <p:anim calcmode="lin" valueType="num">
                                      <p:cBhvr>
                                        <p:cTn id="25" dur="1000" fill="hold"/>
                                        <p:tgtEl>
                                          <p:spTgt spid="2054"/>
                                        </p:tgtEl>
                                        <p:attrNameLst>
                                          <p:attrName>style.rotation</p:attrName>
                                        </p:attrNameLst>
                                      </p:cBhvr>
                                      <p:tavLst>
                                        <p:tav tm="0">
                                          <p:val>
                                            <p:fltVal val="90"/>
                                          </p:val>
                                        </p:tav>
                                        <p:tav tm="100000">
                                          <p:val>
                                            <p:fltVal val="0"/>
                                          </p:val>
                                        </p:tav>
                                      </p:tavLst>
                                    </p:anim>
                                    <p:animEffect transition="in" filter="fade">
                                      <p:cBhvr>
                                        <p:cTn id="26" dur="1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968D-7848-6CE3-5092-ABAA9EB3BD77}"/>
              </a:ext>
            </a:extLst>
          </p:cNvPr>
          <p:cNvSpPr>
            <a:spLocks noGrp="1"/>
          </p:cNvSpPr>
          <p:nvPr>
            <p:ph type="title"/>
          </p:nvPr>
        </p:nvSpPr>
        <p:spPr>
          <a:xfrm>
            <a:off x="386938" y="388669"/>
            <a:ext cx="11353800" cy="1325563"/>
          </a:xfrm>
        </p:spPr>
        <p:txBody>
          <a:bodyPr/>
          <a:lstStyle/>
          <a:p>
            <a:pPr marL="571500" indent="-571500">
              <a:buFont typeface="Wingdings" panose="05000000000000000000" pitchFamily="2" charset="2"/>
              <a:buChar char="Ø"/>
            </a:pPr>
            <a:r>
              <a:rPr lang="en-US" b="1" dirty="0">
                <a:latin typeface="Algerian" panose="04020705040A02060702" pitchFamily="82" charset="0"/>
              </a:rPr>
              <a:t>Noise Pollution</a:t>
            </a:r>
            <a:endParaRPr lang="hi-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0F390F58-5E10-EB04-6F4C-D4D0D59DB883}"/>
              </a:ext>
            </a:extLst>
          </p:cNvPr>
          <p:cNvSpPr>
            <a:spLocks noGrp="1"/>
          </p:cNvSpPr>
          <p:nvPr>
            <p:ph idx="1"/>
          </p:nvPr>
        </p:nvSpPr>
        <p:spPr>
          <a:xfrm>
            <a:off x="451262" y="1455211"/>
            <a:ext cx="7006442" cy="4351338"/>
          </a:xfrm>
        </p:spPr>
        <p:txBody>
          <a:bodyPr>
            <a:normAutofit/>
          </a:bodyPr>
          <a:lstStyle/>
          <a:p>
            <a:pPr marL="0" indent="0" algn="just">
              <a:buNone/>
            </a:pPr>
            <a:r>
              <a:rPr lang="en-US" sz="2000" dirty="0"/>
              <a:t>Noise pollution, or sound pollution, is the propagation of noise or sound with ranging impacts on the activity of human or animal life, most of which are harmful to a degree. The source of outdoor noise worldwide is mainly caused by machines, transport and propagation systems. Poor urban planning may give rise to noise disintegration or pollution, side-by-side industrial and residential buildings can result in noise pollution in the residential areas. Some of the main sources of noise in residential areas include loud music, transportation (traffic, rail, airplanes, etc.) lawn care maintenance, construction, electrical generators, wind turbines, explosions and people.</a:t>
            </a:r>
            <a:endParaRPr lang="hi-IN" sz="2000" dirty="0"/>
          </a:p>
        </p:txBody>
      </p:sp>
      <p:pic>
        <p:nvPicPr>
          <p:cNvPr id="5" name="Picture 4">
            <a:extLst>
              <a:ext uri="{FF2B5EF4-FFF2-40B4-BE49-F238E27FC236}">
                <a16:creationId xmlns:a16="http://schemas.microsoft.com/office/drawing/2014/main" id="{72D55699-D57A-DA0B-3FA4-FD411EB3E163}"/>
              </a:ext>
            </a:extLst>
          </p:cNvPr>
          <p:cNvPicPr>
            <a:picLocks noChangeAspect="1"/>
          </p:cNvPicPr>
          <p:nvPr/>
        </p:nvPicPr>
        <p:blipFill rotWithShape="1">
          <a:blip r:embed="rId2">
            <a:extLst>
              <a:ext uri="{28A0092B-C50C-407E-A947-70E740481C1C}">
                <a14:useLocalDpi xmlns:a14="http://schemas.microsoft.com/office/drawing/2010/main" val="0"/>
              </a:ext>
            </a:extLst>
          </a:blip>
          <a:srcRect t="14491"/>
          <a:stretch/>
        </p:blipFill>
        <p:spPr>
          <a:xfrm>
            <a:off x="7719851" y="1624661"/>
            <a:ext cx="3371801" cy="2947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4238555"/>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282A-400F-8BC6-A9EB-21B736B942FE}"/>
              </a:ext>
            </a:extLst>
          </p:cNvPr>
          <p:cNvSpPr>
            <a:spLocks noGrp="1"/>
          </p:cNvSpPr>
          <p:nvPr>
            <p:ph type="title"/>
          </p:nvPr>
        </p:nvSpPr>
        <p:spPr>
          <a:xfrm>
            <a:off x="291935" y="400751"/>
            <a:ext cx="11353800" cy="1325563"/>
          </a:xfrm>
        </p:spPr>
        <p:txBody>
          <a:bodyPr/>
          <a:lstStyle/>
          <a:p>
            <a:pPr marL="571500" indent="-571500">
              <a:buFont typeface="Wingdings" panose="05000000000000000000" pitchFamily="2" charset="2"/>
              <a:buChar char="Ø"/>
            </a:pPr>
            <a:r>
              <a:rPr lang="en-US" b="1" dirty="0">
                <a:latin typeface="Algerian" panose="04020705040A02060702" pitchFamily="82" charset="0"/>
              </a:rPr>
              <a:t>LIGHT POLLUTION</a:t>
            </a:r>
            <a:endParaRPr lang="hi-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913306B0-601A-6C8B-988F-DB225242583A}"/>
              </a:ext>
            </a:extLst>
          </p:cNvPr>
          <p:cNvSpPr>
            <a:spLocks noGrp="1"/>
          </p:cNvSpPr>
          <p:nvPr>
            <p:ph idx="1"/>
          </p:nvPr>
        </p:nvSpPr>
        <p:spPr>
          <a:xfrm>
            <a:off x="477983" y="1472540"/>
            <a:ext cx="7537861" cy="4751924"/>
          </a:xfrm>
        </p:spPr>
        <p:txBody>
          <a:bodyPr>
            <a:normAutofit/>
          </a:bodyPr>
          <a:lstStyle/>
          <a:p>
            <a:pPr marL="0" indent="0" algn="just">
              <a:buNone/>
            </a:pPr>
            <a:r>
              <a:rPr lang="en-US" sz="2000" dirty="0"/>
              <a:t>Light pollution is the presence of any unwanted, inappropriate, or excessive artificial lighting. In a descriptive sense, the term light pollution refers to the effects of any poorly implemented lighting sources, during the day or night. Light pollution can be understood not only as a phenomenon resulting from a specific source or kind of pollution, but also as a contributor to the wider, collective impact of various sources of pollution.</a:t>
            </a:r>
            <a:endParaRPr lang="hi-IN" sz="2000" dirty="0"/>
          </a:p>
        </p:txBody>
      </p:sp>
      <p:pic>
        <p:nvPicPr>
          <p:cNvPr id="1026" name="Picture 2" descr="undefined">
            <a:extLst>
              <a:ext uri="{FF2B5EF4-FFF2-40B4-BE49-F238E27FC236}">
                <a16:creationId xmlns:a16="http://schemas.microsoft.com/office/drawing/2014/main" id="{F0AFDE5F-3961-C428-DB80-309808C40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797" y="859556"/>
            <a:ext cx="3503219" cy="51388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416339"/>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 calcmode="lin" valueType="num">
                                      <p:cBhvr>
                                        <p:cTn id="17" dur="1000" fill="hold"/>
                                        <p:tgtEl>
                                          <p:spTgt spid="1026"/>
                                        </p:tgtEl>
                                        <p:attrNameLst>
                                          <p:attrName>style.rotation</p:attrName>
                                        </p:attrNameLst>
                                      </p:cBhvr>
                                      <p:tavLst>
                                        <p:tav tm="0">
                                          <p:val>
                                            <p:fltVal val="90"/>
                                          </p:val>
                                        </p:tav>
                                        <p:tav tm="100000">
                                          <p:val>
                                            <p:fltVal val="0"/>
                                          </p:val>
                                        </p:tav>
                                      </p:tavLst>
                                    </p:anim>
                                    <p:animEffect transition="in" filter="fade">
                                      <p:cBhvr>
                                        <p:cTn id="18"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FEB2-2971-BA2F-1527-18D0F16F837B}"/>
              </a:ext>
            </a:extLst>
          </p:cNvPr>
          <p:cNvSpPr>
            <a:spLocks noGrp="1"/>
          </p:cNvSpPr>
          <p:nvPr>
            <p:ph type="title"/>
          </p:nvPr>
        </p:nvSpPr>
        <p:spPr>
          <a:xfrm>
            <a:off x="419100" y="448045"/>
            <a:ext cx="11353800" cy="1325563"/>
          </a:xfrm>
        </p:spPr>
        <p:txBody>
          <a:bodyPr/>
          <a:lstStyle/>
          <a:p>
            <a:pPr marL="571500" indent="-571500">
              <a:buFont typeface="Wingdings" panose="05000000000000000000" pitchFamily="2" charset="2"/>
              <a:buChar char="Ø"/>
            </a:pPr>
            <a:r>
              <a:rPr lang="en-US" b="1" dirty="0">
                <a:latin typeface="Algerian" panose="04020705040A02060702" pitchFamily="82" charset="0"/>
              </a:rPr>
              <a:t>PLASTIC POLLUTION</a:t>
            </a:r>
            <a:endParaRPr lang="hi-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C7CD9F9-11D0-C837-4A9D-2D4173E61065}"/>
              </a:ext>
            </a:extLst>
          </p:cNvPr>
          <p:cNvSpPr>
            <a:spLocks noGrp="1"/>
          </p:cNvSpPr>
          <p:nvPr>
            <p:ph idx="1"/>
          </p:nvPr>
        </p:nvSpPr>
        <p:spPr>
          <a:xfrm>
            <a:off x="534389" y="1395835"/>
            <a:ext cx="6994567" cy="4351338"/>
          </a:xfrm>
        </p:spPr>
        <p:txBody>
          <a:bodyPr>
            <a:normAutofit fontScale="85000" lnSpcReduction="20000"/>
          </a:bodyPr>
          <a:lstStyle/>
          <a:p>
            <a:pPr marL="0" indent="0" algn="just">
              <a:buNone/>
            </a:pPr>
            <a:r>
              <a:rPr lang="en-US" sz="2200" dirty="0"/>
              <a:t>Plastic pollution is the accumulation of plastic objects and particles (e.g. plastic bottles, bags and microbeads) in the Earth's environment that adversely affects humans, wildlife and their habitat. Plastics that act as pollutants are categorized by size into micro-, meso-, or macro debris. Plastics are inexpensive and durable, making them very adaptable for different uses; as a result, manufacturers choose to use plastic over other materials. However, the chemical structure of most plastics renders them resistant to many natural processes of degradation and as a result they are slow to degrade. Together, these two factors allow large volumes of plastic to enter the environment as mismanaged waste which persists in the ecosystem and travels throughout food webs.</a:t>
            </a:r>
          </a:p>
          <a:p>
            <a:pPr marL="0" indent="0" algn="just">
              <a:buNone/>
            </a:pPr>
            <a:r>
              <a:rPr lang="en-US" sz="2200" dirty="0"/>
              <a:t>Plastic pollution can afflict land, waterways and oceans. It is estimated that 1.1 to 8.8 million tones of plastic waste enters the ocean from coastal communities each year. It is estimated that there is a stock of 86 million tons of plastic marine debris in the worldwide ocean as of the end of 2013, with an assumption that 1.4% of global plastics produced from 1950 to 2013 has entered the ocean and has accumulated there.</a:t>
            </a:r>
            <a:endParaRPr lang="hi-IN" sz="2200" dirty="0"/>
          </a:p>
        </p:txBody>
      </p:sp>
      <p:pic>
        <p:nvPicPr>
          <p:cNvPr id="2050" name="Picture 2">
            <a:extLst>
              <a:ext uri="{FF2B5EF4-FFF2-40B4-BE49-F238E27FC236}">
                <a16:creationId xmlns:a16="http://schemas.microsoft.com/office/drawing/2014/main" id="{E851B944-AF3E-AFBC-EF19-945ADDFAF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032" y="1199408"/>
            <a:ext cx="3369768" cy="44591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298256"/>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p:cTn id="31" dur="1000" fill="hold"/>
                                        <p:tgtEl>
                                          <p:spTgt spid="2050"/>
                                        </p:tgtEl>
                                        <p:attrNameLst>
                                          <p:attrName>ppt_w</p:attrName>
                                        </p:attrNameLst>
                                      </p:cBhvr>
                                      <p:tavLst>
                                        <p:tav tm="0">
                                          <p:val>
                                            <p:fltVal val="0"/>
                                          </p:val>
                                        </p:tav>
                                        <p:tav tm="100000">
                                          <p:val>
                                            <p:strVal val="#ppt_w"/>
                                          </p:val>
                                        </p:tav>
                                      </p:tavLst>
                                    </p:anim>
                                    <p:anim calcmode="lin" valueType="num">
                                      <p:cBhvr>
                                        <p:cTn id="32" dur="1000" fill="hold"/>
                                        <p:tgtEl>
                                          <p:spTgt spid="2050"/>
                                        </p:tgtEl>
                                        <p:attrNameLst>
                                          <p:attrName>ppt_h</p:attrName>
                                        </p:attrNameLst>
                                      </p:cBhvr>
                                      <p:tavLst>
                                        <p:tav tm="0">
                                          <p:val>
                                            <p:fltVal val="0"/>
                                          </p:val>
                                        </p:tav>
                                        <p:tav tm="100000">
                                          <p:val>
                                            <p:strVal val="#ppt_h"/>
                                          </p:val>
                                        </p:tav>
                                      </p:tavLst>
                                    </p:anim>
                                    <p:anim calcmode="lin" valueType="num">
                                      <p:cBhvr>
                                        <p:cTn id="33" dur="1000" fill="hold"/>
                                        <p:tgtEl>
                                          <p:spTgt spid="2050"/>
                                        </p:tgtEl>
                                        <p:attrNameLst>
                                          <p:attrName>style.rotation</p:attrName>
                                        </p:attrNameLst>
                                      </p:cBhvr>
                                      <p:tavLst>
                                        <p:tav tm="0">
                                          <p:val>
                                            <p:fltVal val="90"/>
                                          </p:val>
                                        </p:tav>
                                        <p:tav tm="100000">
                                          <p:val>
                                            <p:fltVal val="0"/>
                                          </p:val>
                                        </p:tav>
                                      </p:tavLst>
                                    </p:anim>
                                    <p:animEffect transition="in" filter="fade">
                                      <p:cBhvr>
                                        <p:cTn id="34"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27B2-4629-17B5-F4ED-0C8FE50DA53B}"/>
              </a:ext>
            </a:extLst>
          </p:cNvPr>
          <p:cNvSpPr>
            <a:spLocks noGrp="1"/>
          </p:cNvSpPr>
          <p:nvPr>
            <p:ph type="title"/>
          </p:nvPr>
        </p:nvSpPr>
        <p:spPr>
          <a:xfrm>
            <a:off x="280060" y="388876"/>
            <a:ext cx="11353800" cy="1325563"/>
          </a:xfrm>
        </p:spPr>
        <p:txBody>
          <a:bodyPr/>
          <a:lstStyle/>
          <a:p>
            <a:pPr marL="571500" indent="-571500">
              <a:buFont typeface="Wingdings" panose="05000000000000000000" pitchFamily="2" charset="2"/>
              <a:buChar char="Ø"/>
            </a:pPr>
            <a:r>
              <a:rPr lang="en-US" b="1" dirty="0">
                <a:latin typeface="Algerian" panose="04020705040A02060702" pitchFamily="82" charset="0"/>
              </a:rPr>
              <a:t>EFFECTS OF POLLUTION </a:t>
            </a:r>
            <a:endParaRPr lang="hi-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3C3D78EC-7B3C-83A9-9A08-6EB50E19C16D}"/>
              </a:ext>
            </a:extLst>
          </p:cNvPr>
          <p:cNvSpPr>
            <a:spLocks noGrp="1"/>
          </p:cNvSpPr>
          <p:nvPr>
            <p:ph idx="1"/>
          </p:nvPr>
        </p:nvSpPr>
        <p:spPr>
          <a:xfrm>
            <a:off x="558140" y="1398113"/>
            <a:ext cx="6603794" cy="5459887"/>
          </a:xfrm>
        </p:spPr>
        <p:txBody>
          <a:bodyPr>
            <a:normAutofit fontScale="85000" lnSpcReduction="10000"/>
          </a:bodyPr>
          <a:lstStyle/>
          <a:p>
            <a:pPr marL="0" indent="0" algn="just">
              <a:buNone/>
            </a:pPr>
            <a:r>
              <a:rPr lang="en-US" sz="1800" dirty="0"/>
              <a:t>Pollution affects humans in every part of the world. An October 2017 study by the Lancet Commission on Pollution and Health found that global pollution, specifically toxic air, water, soil and workplaces, kills nine million people annually, which is triple the number of deaths caused by AIDS, tuberculosis and malaria combined, and 15 times higher than deaths caused by wars and other forms of human violence. The study concluded that "pollution is one of the great existential challenges of the Anthropocene era. Pollution endangers the stability of the Earth's support systems and threatens the continuing survival of human societies.</a:t>
            </a:r>
          </a:p>
          <a:p>
            <a:pPr marL="0" indent="0" algn="just">
              <a:buNone/>
            </a:pPr>
            <a:r>
              <a:rPr lang="en-US" sz="1800" dirty="0"/>
              <a:t>Adverse air quality can kill many organisms, including humans. Ozone pollution can cause respiratory disease, cardiovascular disease, throat inflammation, chest pain, and congestion. A 2010 analysis estimated that 1.2 million people died prematurely each year in China alone because of air pollution. China's high smog levels can damage the human body and cause various diseases. In 2019, air pollution caused 1.67 million deaths in India (17.8% of total deaths nationally).Studies have estimated that the number of people killed annually in the United States could be over 50,000.A study published in 2022 in Geohealth concluded that energy-related fossil fuel emissions in the United States cause 46,900–59,400 premature deaths each year and PM2.5-related illness and death costs the nation $537–$678 billion annually. In the US, deaths caused by coal pollution were highest in 1999, but decreased sharply after 2007. The number dropped by about 95% by 2020, as coal plants have been closed or have scrubbers installed.</a:t>
            </a:r>
          </a:p>
          <a:p>
            <a:pPr marL="0" indent="0" algn="just">
              <a:buNone/>
            </a:pPr>
            <a:r>
              <a:rPr lang="en-US" sz="1800" dirty="0"/>
              <a:t>Those with heart or lung disorders are at additional risk. Children and infants are also at serious risk. Lead and other heavy metals have been shown to cause neurological problems, intellectual disabilities and behavioural problems. Chemical and radioactive substances can cause cancer and birth defects.</a:t>
            </a:r>
            <a:endParaRPr lang="hi-IN" sz="1800" dirty="0"/>
          </a:p>
        </p:txBody>
      </p:sp>
      <p:pic>
        <p:nvPicPr>
          <p:cNvPr id="3077" name="Picture 5" descr="undefined">
            <a:extLst>
              <a:ext uri="{FF2B5EF4-FFF2-40B4-BE49-F238E27FC236}">
                <a16:creationId xmlns:a16="http://schemas.microsoft.com/office/drawing/2014/main" id="{387DA1F6-E713-6885-66D2-FD258F968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807522"/>
            <a:ext cx="4500626" cy="58723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05698"/>
      </p:ext>
    </p:extLst>
  </p:cSld>
  <p:clrMapOvr>
    <a:masterClrMapping/>
  </p:clrMapOvr>
  <mc:AlternateContent xmlns:mc="http://schemas.openxmlformats.org/markup-compatibility/2006">
    <mc:Choice xmlns:p14="http://schemas.microsoft.com/office/powerpoint/2010/main" Requires="p14">
      <p:transition spd="slow" p14:dur="3400" advClick="0" advTm="4000">
        <p14:reveal/>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077"/>
                                        </p:tgtEl>
                                        <p:attrNameLst>
                                          <p:attrName>style.visibility</p:attrName>
                                        </p:attrNameLst>
                                      </p:cBhvr>
                                      <p:to>
                                        <p:strVal val="visible"/>
                                      </p:to>
                                    </p:set>
                                    <p:anim calcmode="lin" valueType="num">
                                      <p:cBhvr>
                                        <p:cTn id="39" dur="1000" fill="hold"/>
                                        <p:tgtEl>
                                          <p:spTgt spid="3077"/>
                                        </p:tgtEl>
                                        <p:attrNameLst>
                                          <p:attrName>ppt_w</p:attrName>
                                        </p:attrNameLst>
                                      </p:cBhvr>
                                      <p:tavLst>
                                        <p:tav tm="0">
                                          <p:val>
                                            <p:fltVal val="0"/>
                                          </p:val>
                                        </p:tav>
                                        <p:tav tm="100000">
                                          <p:val>
                                            <p:strVal val="#ppt_w"/>
                                          </p:val>
                                        </p:tav>
                                      </p:tavLst>
                                    </p:anim>
                                    <p:anim calcmode="lin" valueType="num">
                                      <p:cBhvr>
                                        <p:cTn id="40" dur="1000" fill="hold"/>
                                        <p:tgtEl>
                                          <p:spTgt spid="3077"/>
                                        </p:tgtEl>
                                        <p:attrNameLst>
                                          <p:attrName>ppt_h</p:attrName>
                                        </p:attrNameLst>
                                      </p:cBhvr>
                                      <p:tavLst>
                                        <p:tav tm="0">
                                          <p:val>
                                            <p:fltVal val="0"/>
                                          </p:val>
                                        </p:tav>
                                        <p:tav tm="100000">
                                          <p:val>
                                            <p:strVal val="#ppt_h"/>
                                          </p:val>
                                        </p:tav>
                                      </p:tavLst>
                                    </p:anim>
                                    <p:anim calcmode="lin" valueType="num">
                                      <p:cBhvr>
                                        <p:cTn id="41" dur="1000" fill="hold"/>
                                        <p:tgtEl>
                                          <p:spTgt spid="3077"/>
                                        </p:tgtEl>
                                        <p:attrNameLst>
                                          <p:attrName>style.rotation</p:attrName>
                                        </p:attrNameLst>
                                      </p:cBhvr>
                                      <p:tavLst>
                                        <p:tav tm="0">
                                          <p:val>
                                            <p:fltVal val="90"/>
                                          </p:val>
                                        </p:tav>
                                        <p:tav tm="100000">
                                          <p:val>
                                            <p:fltVal val="0"/>
                                          </p:val>
                                        </p:tav>
                                      </p:tavLst>
                                    </p:anim>
                                    <p:animEffect transition="in" filter="fade">
                                      <p:cBhvr>
                                        <p:cTn id="42" dur="1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1070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Bell MT</vt:lpstr>
      <vt:lpstr>Calibri</vt:lpstr>
      <vt:lpstr>Calibri Light</vt:lpstr>
      <vt:lpstr>Wingdings</vt:lpstr>
      <vt:lpstr>Office Theme</vt:lpstr>
      <vt:lpstr>POLLUTION</vt:lpstr>
      <vt:lpstr>Types of Pollution </vt:lpstr>
      <vt:lpstr>Water Pollution</vt:lpstr>
      <vt:lpstr>Air Pollution</vt:lpstr>
      <vt:lpstr>Noise Pollution</vt:lpstr>
      <vt:lpstr>LIGHT POLLUTION</vt:lpstr>
      <vt:lpstr>PLASTIC POLLUTION</vt:lpstr>
      <vt:lpstr>EFFECTS OF POLLUTION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dc:title>
  <dc:creator>Admin</dc:creator>
  <cp:lastModifiedBy>Admin</cp:lastModifiedBy>
  <cp:revision>2</cp:revision>
  <dcterms:created xsi:type="dcterms:W3CDTF">2024-05-21T08:45:21Z</dcterms:created>
  <dcterms:modified xsi:type="dcterms:W3CDTF">2024-05-22T09:21:27Z</dcterms:modified>
</cp:coreProperties>
</file>