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345" r:id="rId2"/>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206">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7">
          <p15:clr>
            <a:srgbClr val="A4A3A4"/>
          </p15:clr>
        </p15:guide>
        <p15:guide id="8" pos="28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0" autoAdjust="0"/>
    <p:restoredTop sz="94690" autoAdjust="0"/>
  </p:normalViewPr>
  <p:slideViewPr>
    <p:cSldViewPr snapToGrid="0" showGuides="1">
      <p:cViewPr varScale="1">
        <p:scale>
          <a:sx n="110" d="100"/>
          <a:sy n="110" d="100"/>
        </p:scale>
        <p:origin x="1662" y="108"/>
      </p:cViewPr>
      <p:guideLst>
        <p:guide orient="horz" pos="4117"/>
        <p:guide orient="horz" pos="206"/>
        <p:guide orient="horz" pos="3834"/>
        <p:guide orient="horz" pos="1065"/>
        <p:guide orient="horz" pos="777"/>
        <p:guide pos="5556"/>
        <p:guide pos="207"/>
        <p:guide pos="2887"/>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06078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7057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8" name="Text Placeholder 7"/>
          <p:cNvSpPr>
            <a:spLocks noGrp="1"/>
          </p:cNvSpPr>
          <p:nvPr>
            <p:ph type="body" sz="quarter" idx="10" hasCustomPrompt="1"/>
          </p:nvPr>
        </p:nvSpPr>
        <p:spPr>
          <a:xfrm>
            <a:off x="6718301" y="6086477"/>
            <a:ext cx="2101851" cy="449263"/>
          </a:xfrm>
          <a:solidFill>
            <a:schemeClr val="bg1"/>
          </a:solidFill>
        </p:spPr>
        <p:txBody>
          <a:bodyPr anchor="ctr" anchorCtr="0"/>
          <a:lstStyle>
            <a:lvl1pPr marR="0" algn="ctr" defTabSz="914400" eaLnBrk="1" fontAlgn="base" latinLnBrk="0" hangingPunct="1">
              <a:lnSpc>
                <a:spcPct val="100000"/>
              </a:lnSpc>
              <a:spcBef>
                <a:spcPct val="50000"/>
              </a:spcBef>
              <a:spcAft>
                <a:spcPct val="0"/>
              </a:spcAft>
              <a:buClr>
                <a:srgbClr val="F0AB00"/>
              </a:buClr>
              <a:buSzPct val="80000"/>
              <a:tabLst/>
              <a:defRPr sz="1800" b="0"/>
            </a:lvl1pP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placeholder for partner/customer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2" y="1690689"/>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8"/>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8"/>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2"/>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2"/>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90"/>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2" y="1692001"/>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2" y="324000"/>
            <a:ext cx="5311199"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1"/>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2"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2"/>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2"/>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2" y="3506402"/>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2" y="6081715"/>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2" y="3506402"/>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2" y="6081715"/>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2" y="4604386"/>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2" y="1692001"/>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8"/>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2"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5"/>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90" y="6636185"/>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4389124" y="1202791"/>
            <a:ext cx="4482905" cy="2416129"/>
          </a:xfrm>
          <a:prstGeom prst="rect">
            <a:avLst/>
          </a:prstGeom>
          <a:ln>
            <a:solidFill>
              <a:srgbClr val="CCCCCC"/>
            </a:solidFill>
          </a:ln>
        </p:spPr>
        <p:txBody>
          <a:bodyPr/>
          <a:lstStyle/>
          <a:p>
            <a:pPr marL="114300" marR="0" lvl="1" indent="0" algn="l" defTabSz="914400" rtl="0" eaLnBrk="1" fontAlgn="base" latinLnBrk="0" hangingPunct="1">
              <a:lnSpc>
                <a:spcPct val="100000"/>
              </a:lnSpc>
              <a:spcBef>
                <a:spcPct val="50000"/>
              </a:spcBef>
              <a:spcAft>
                <a:spcPct val="0"/>
              </a:spcAft>
              <a:buClr>
                <a:schemeClr val="accent1"/>
              </a:buClr>
              <a:buSzPct val="80000"/>
              <a:buFont typeface="Wingdings" pitchFamily="2" charset="2"/>
              <a:buNone/>
              <a:tabLst/>
              <a:defRPr/>
            </a:pPr>
            <a:r>
              <a:rPr kumimoji="0" lang="en-US" sz="1600" b="1" i="0" u="none" strike="noStrike" kern="1200" cap="none" spc="0" normalizeH="0" baseline="0" noProof="0" dirty="0" smtClean="0">
                <a:ln>
                  <a:noFill/>
                </a:ln>
                <a:solidFill>
                  <a:schemeClr val="tx2"/>
                </a:solidFill>
                <a:effectLst/>
                <a:uLnTx/>
                <a:uFillTx/>
                <a:latin typeface="+mn-lt"/>
                <a:ea typeface="ヒラギノ角ゴ Pro W3" pitchFamily="28" charset="-128"/>
                <a:cs typeface="+mn-cs"/>
              </a:rPr>
              <a:t>Application/Solution Benefits</a:t>
            </a:r>
          </a:p>
          <a:p>
            <a:pPr marL="179388" lvl="1" indent="-179388" fontAlgn="base">
              <a:spcAft>
                <a:spcPct val="0"/>
              </a:spcAft>
              <a:buClr>
                <a:schemeClr val="accent1"/>
              </a:buClr>
              <a:buFont typeface="Wingdings" pitchFamily="2" charset="2"/>
              <a:buChar char="§"/>
              <a:defRPr/>
            </a:pP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a:p>
            <a:pPr marL="179388" lvl="1" indent="-179388" fontAlgn="base">
              <a:spcAft>
                <a:spcPct val="0"/>
              </a:spcAft>
              <a:buClr>
                <a:schemeClr val="accent1"/>
              </a:buClr>
              <a:buFont typeface="Wingdings" pitchFamily="2" charset="2"/>
              <a:buChar char="§"/>
              <a:defRPr/>
            </a:pPr>
            <a:r>
              <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rPr>
              <a:t>Automatic</a:t>
            </a:r>
            <a:r>
              <a:rPr kumimoji="0" lang="en-US" sz="1100" b="0" i="0" u="none" strike="noStrike" kern="1200" cap="none" spc="0" normalizeH="0" noProof="0" dirty="0" smtClean="0">
                <a:ln>
                  <a:noFill/>
                </a:ln>
                <a:solidFill>
                  <a:schemeClr val="tx2"/>
                </a:solidFill>
                <a:effectLst/>
                <a:uLnTx/>
                <a:uFillTx/>
                <a:latin typeface="+mn-lt"/>
                <a:ea typeface="ヒラギノ角ゴ Pro W3" pitchFamily="28" charset="-128"/>
                <a:cs typeface="+mn-cs"/>
              </a:rPr>
              <a:t> location and order pickup from the queue.</a:t>
            </a: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More orders processed in a minute leads to faster shipping.</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Less errors as everything is automatic.</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Cost effective since man power is reduced.</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Happy customers since ordered is processed fast.</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More detailed tracking of the order.</a:t>
            </a:r>
          </a:p>
          <a:p>
            <a:pPr marL="179388" marR="0" lvl="1" indent="-179388" algn="l" defTabSz="914400" rtl="0" eaLnBrk="1" fontAlgn="base" latinLnBrk="0" hangingPunct="1">
              <a:lnSpc>
                <a:spcPct val="100000"/>
              </a:lnSpc>
              <a:spcBef>
                <a:spcPts val="0"/>
              </a:spcBef>
              <a:spcAft>
                <a:spcPct val="0"/>
              </a:spcAft>
              <a:buClr>
                <a:schemeClr val="accent1"/>
              </a:buClr>
              <a:buSzPct val="100000"/>
              <a:buFont typeface="Wingdings" pitchFamily="2" charset="2"/>
              <a:buBlip>
                <a:blip r:embed="rId2"/>
              </a:buBlip>
              <a:tabLst/>
              <a:defRPr/>
            </a:pP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p:txBody>
      </p:sp>
      <p:sp>
        <p:nvSpPr>
          <p:cNvPr id="3" name="Rectangle 7"/>
          <p:cNvSpPr>
            <a:spLocks noChangeArrowheads="1"/>
          </p:cNvSpPr>
          <p:nvPr/>
        </p:nvSpPr>
        <p:spPr bwMode="auto">
          <a:xfrm>
            <a:off x="205320" y="752602"/>
            <a:ext cx="8666707" cy="386882"/>
          </a:xfrm>
          <a:prstGeom prst="rect">
            <a:avLst/>
          </a:prstGeom>
          <a:noFill/>
          <a:ln w="9525">
            <a:solidFill>
              <a:srgbClr val="CCCCCC"/>
            </a:solidFill>
            <a:miter lim="800000"/>
            <a:headEnd/>
            <a:tailEnd/>
          </a:ln>
        </p:spPr>
        <p:txBody>
          <a:bodyPr wrap="square">
            <a:normAutofit fontScale="70000" lnSpcReduction="20000"/>
          </a:bodyPr>
          <a:lstStyle/>
          <a:p>
            <a:pPr algn="ctr">
              <a:spcBef>
                <a:spcPct val="20000"/>
              </a:spcBef>
            </a:pPr>
            <a:r>
              <a:rPr lang="en-US" sz="1400" b="1" dirty="0" smtClean="0">
                <a:solidFill>
                  <a:schemeClr val="hlink"/>
                </a:solidFill>
              </a:rPr>
              <a:t>Automating warehouse to pick the order item and send it for shipment</a:t>
            </a:r>
          </a:p>
          <a:p>
            <a:pPr lvl="0" algn="ctr">
              <a:spcBef>
                <a:spcPct val="20000"/>
              </a:spcBef>
            </a:pPr>
            <a:r>
              <a:rPr lang="en-US" sz="1400" dirty="0" smtClean="0">
                <a:ea typeface="Arial Unicode MS" pitchFamily="34" charset="-128"/>
                <a:cs typeface="Arial Unicode MS" pitchFamily="34" charset="-128"/>
              </a:rPr>
              <a:t>To handle more orders in less time, reduce man power and errors.</a:t>
            </a:r>
            <a:endParaRPr lang="en-US" sz="1400" noProof="1" smtClean="0">
              <a:ea typeface="Arial Unicode MS" pitchFamily="34" charset="-128"/>
              <a:cs typeface="Arial Unicode MS" pitchFamily="34" charset="-128"/>
            </a:endParaRPr>
          </a:p>
          <a:p>
            <a:pPr algn="ctr">
              <a:spcBef>
                <a:spcPct val="20000"/>
              </a:spcBef>
            </a:pPr>
            <a:endParaRPr lang="en-US" sz="1400" b="1" dirty="0">
              <a:solidFill>
                <a:schemeClr val="hlink"/>
              </a:solidFill>
            </a:endParaRPr>
          </a:p>
        </p:txBody>
      </p:sp>
      <p:sp>
        <p:nvSpPr>
          <p:cNvPr id="4" name="TextBox 3"/>
          <p:cNvSpPr txBox="1"/>
          <p:nvPr/>
        </p:nvSpPr>
        <p:spPr>
          <a:xfrm>
            <a:off x="238658" y="3672740"/>
            <a:ext cx="4019167" cy="242560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smtClean="0">
                <a:solidFill>
                  <a:schemeClr val="tx2"/>
                </a:solidFill>
                <a:ea typeface="ヒラギノ角ゴ Pro W3" pitchFamily="28" charset="-128"/>
              </a:rPr>
              <a:t>Picture</a:t>
            </a:r>
          </a:p>
          <a:p>
            <a:pPr marL="114300" lvl="1" indent="0" eaLnBrk="1" hangingPunct="1">
              <a:lnSpc>
                <a:spcPct val="100000"/>
              </a:lnSpc>
              <a:spcBef>
                <a:spcPct val="50000"/>
              </a:spcBef>
              <a:buFont typeface="Wingdings" pitchFamily="2" charset="2"/>
              <a:buNone/>
              <a:defRPr/>
            </a:pPr>
            <a:endParaRPr lang="en-US" b="1" dirty="0" smtClean="0">
              <a:solidFill>
                <a:schemeClr val="tx2"/>
              </a:solidFill>
              <a:ea typeface="ヒラギノ角ゴ Pro W3" pitchFamily="28" charset="-128"/>
            </a:endParaRPr>
          </a:p>
        </p:txBody>
      </p:sp>
      <p:sp>
        <p:nvSpPr>
          <p:cNvPr id="5" name="TextBox 4"/>
          <p:cNvSpPr txBox="1"/>
          <p:nvPr/>
        </p:nvSpPr>
        <p:spPr>
          <a:xfrm>
            <a:off x="4370365" y="3671669"/>
            <a:ext cx="4520419" cy="240913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smtClean="0">
                <a:solidFill>
                  <a:schemeClr val="tx2"/>
                </a:solidFill>
                <a:ea typeface="ヒラギノ角ゴ Pro W3" pitchFamily="28" charset="-128"/>
              </a:rPr>
              <a:t>Solution Architecture</a:t>
            </a:r>
          </a:p>
          <a:p>
            <a:pPr marL="114300" lvl="1" indent="0" eaLnBrk="1" hangingPunct="1">
              <a:lnSpc>
                <a:spcPct val="100000"/>
              </a:lnSpc>
              <a:spcBef>
                <a:spcPct val="50000"/>
              </a:spcBef>
              <a:buFont typeface="Wingdings" pitchFamily="2" charset="2"/>
              <a:buNone/>
              <a:defRPr/>
            </a:pPr>
            <a:endParaRPr lang="en-US" sz="1100" dirty="0" smtClean="0">
              <a:solidFill>
                <a:srgbClr val="404040"/>
              </a:solidFill>
              <a:latin typeface="+mn-lt"/>
              <a:ea typeface="ヒラギノ角ゴ Pro W3" pitchFamily="-62" charset="-128"/>
              <a:cs typeface="ヒラギノ角ゴ Pro W3" pitchFamily="28" charset="-128"/>
            </a:endParaRPr>
          </a:p>
        </p:txBody>
      </p:sp>
      <p:sp>
        <p:nvSpPr>
          <p:cNvPr id="6" name="Rectangle 7"/>
          <p:cNvSpPr txBox="1">
            <a:spLocks noChangeArrowheads="1"/>
          </p:cNvSpPr>
          <p:nvPr/>
        </p:nvSpPr>
        <p:spPr bwMode="auto">
          <a:xfrm>
            <a:off x="225084" y="1194893"/>
            <a:ext cx="4032739" cy="2421063"/>
          </a:xfrm>
          <a:prstGeom prst="rect">
            <a:avLst/>
          </a:prstGeom>
          <a:noFill/>
          <a:ln w="9525" algn="ctr">
            <a:solidFill>
              <a:srgbClr val="CCCCCC"/>
            </a:solidFill>
            <a:miter lim="800000"/>
            <a:headEnd/>
            <a:tailEnd/>
          </a:ln>
        </p:spPr>
        <p:txBody>
          <a:bodyPr vert="horz" wrap="square" lIns="91440" tIns="45720" rIns="91440" bIns="45720" numCol="1" anchor="t" anchorCtr="0" compatLnSpc="1">
            <a:prstTxWarp prst="textNoShape">
              <a:avLst/>
            </a:prstTxWarp>
          </a:bodyPr>
          <a:lstStyle/>
          <a:p>
            <a:pPr marL="114300" lvl="1" fontAlgn="base">
              <a:spcBef>
                <a:spcPct val="50000"/>
              </a:spcBef>
              <a:spcAft>
                <a:spcPct val="0"/>
              </a:spcAft>
              <a:buClr>
                <a:schemeClr val="accent1"/>
              </a:buClr>
              <a:buSzPct val="80000"/>
              <a:buNone/>
              <a:defRPr/>
            </a:pPr>
            <a:r>
              <a:rPr lang="en-US" sz="1600" b="1" dirty="0">
                <a:solidFill>
                  <a:schemeClr val="tx2"/>
                </a:solidFill>
                <a:latin typeface="+mn-lt"/>
                <a:ea typeface="ヒラギノ角ゴ Pro W3" pitchFamily="28" charset="-128"/>
              </a:rPr>
              <a:t>Business Driver/Pain </a:t>
            </a:r>
            <a:r>
              <a:rPr lang="en-US" sz="1600" b="1" dirty="0" smtClean="0">
                <a:solidFill>
                  <a:schemeClr val="tx2"/>
                </a:solidFill>
                <a:latin typeface="+mn-lt"/>
                <a:ea typeface="ヒラギノ角ゴ Pro W3" pitchFamily="28" charset="-128"/>
              </a:rPr>
              <a:t>points</a:t>
            </a:r>
            <a:endParaRPr lang="en-US" sz="1400" b="1" dirty="0">
              <a:solidFill>
                <a:schemeClr val="tx2"/>
              </a:solidFill>
              <a:latin typeface="+mn-lt"/>
              <a:ea typeface="ヒラギノ角ゴ Pro W3" pitchFamily="28" charset="-128"/>
            </a:endParaRPr>
          </a:p>
          <a:p>
            <a:pPr marL="296863" lvl="1" indent="-182563" eaLnBrk="0" fontAlgn="base" hangingPunct="0">
              <a:lnSpc>
                <a:spcPct val="90000"/>
              </a:lnSpc>
              <a:spcAft>
                <a:spcPct val="0"/>
              </a:spcAft>
              <a:buClr>
                <a:schemeClr val="accent1"/>
              </a:buClr>
              <a:buFont typeface="Wingdings" pitchFamily="2" charset="2"/>
              <a:buChar char="§"/>
              <a:defRPr/>
            </a:pPr>
            <a:endParaRPr lang="en-US" sz="1100" kern="0" dirty="0" smtClean="0">
              <a:solidFill>
                <a:schemeClr val="tx2"/>
              </a:solidFill>
              <a:latin typeface="+mn-lt"/>
              <a:ea typeface="ヒラギノ角ゴ Pro W3" pitchFamily="28" charset="-128"/>
              <a:cs typeface="ヒラギノ角ゴ Pro W3" pitchFamily="28" charset="-128"/>
            </a:endParaRPr>
          </a:p>
          <a:p>
            <a:pPr marL="296863" lvl="1" indent="-182563" eaLnBrk="0" fontAlgn="base" hangingPunct="0">
              <a:lnSpc>
                <a:spcPct val="90000"/>
              </a:lnSpc>
              <a:spcAft>
                <a:spcPct val="0"/>
              </a:spcAft>
              <a:buClr>
                <a:schemeClr val="accent1"/>
              </a:buClr>
              <a:buFont typeface="Wingdings" pitchFamily="2" charset="2"/>
              <a:buChar char="§"/>
              <a:defRPr/>
            </a:pPr>
            <a:r>
              <a:rPr lang="en-US" sz="1100" kern="0" dirty="0" smtClean="0">
                <a:solidFill>
                  <a:schemeClr val="tx2"/>
                </a:solidFill>
                <a:latin typeface="+mn-lt"/>
                <a:ea typeface="ヒラギノ角ゴ Pro W3" pitchFamily="28" charset="-128"/>
                <a:cs typeface="ヒラギノ角ゴ Pro W3" pitchFamily="28" charset="-128"/>
              </a:rPr>
              <a:t>Lot of man power and salary for handling goods in warehouse.</a:t>
            </a:r>
          </a:p>
          <a:p>
            <a:pPr marL="296863" marR="0" lvl="1" indent="-182563" algn="l" defTabSz="914400" rtl="0" eaLnBrk="0" fontAlgn="base" latinLnBrk="0" hangingPunct="0">
              <a:lnSpc>
                <a:spcPct val="90000"/>
              </a:lnSpc>
              <a:spcBef>
                <a:spcPts val="0"/>
              </a:spcBef>
              <a:spcAft>
                <a:spcPct val="0"/>
              </a:spcAft>
              <a:buClr>
                <a:schemeClr val="accent1"/>
              </a:buClr>
              <a:buSzPct val="100000"/>
              <a:buFont typeface="Wingdings" pitchFamily="2" charset="2"/>
              <a:buChar char="§"/>
              <a:tabLst/>
              <a:defRPr/>
            </a:pPr>
            <a:r>
              <a:rPr kumimoji="0" lang="en-US" sz="1100" b="0" i="0" u="none" strike="noStrike" kern="0" cap="none" spc="0" normalizeH="0" baseline="0" noProof="0" dirty="0" smtClean="0">
                <a:ln>
                  <a:noFill/>
                </a:ln>
                <a:solidFill>
                  <a:schemeClr val="tx2"/>
                </a:solidFill>
                <a:effectLst/>
                <a:uLnTx/>
                <a:uFillTx/>
                <a:latin typeface="+mn-lt"/>
                <a:ea typeface="ヒラギノ角ゴ Pro W3" pitchFamily="28" charset="-128"/>
                <a:cs typeface="ヒラギノ角ゴ Pro W3" pitchFamily="28" charset="-128"/>
              </a:rPr>
              <a:t>More time to ship the</a:t>
            </a:r>
            <a:r>
              <a:rPr kumimoji="0" lang="en-US" sz="1100" b="0" i="0" u="none" strike="noStrike" kern="0" cap="none" spc="0" normalizeH="0" noProof="0" dirty="0" smtClean="0">
                <a:ln>
                  <a:noFill/>
                </a:ln>
                <a:solidFill>
                  <a:schemeClr val="tx2"/>
                </a:solidFill>
                <a:effectLst/>
                <a:uLnTx/>
                <a:uFillTx/>
                <a:latin typeface="+mn-lt"/>
                <a:ea typeface="ヒラギノ角ゴ Pro W3" pitchFamily="28" charset="-128"/>
                <a:cs typeface="ヒラギノ角ゴ Pro W3" pitchFamily="28" charset="-128"/>
              </a:rPr>
              <a:t> package from warehouse during mass orders.</a:t>
            </a:r>
          </a:p>
          <a:p>
            <a:pPr marL="296863" marR="0" lvl="1" indent="-182563" algn="l" defTabSz="914400" rtl="0" eaLnBrk="0" fontAlgn="base" latinLnBrk="0" hangingPunct="0">
              <a:lnSpc>
                <a:spcPct val="90000"/>
              </a:lnSpc>
              <a:spcBef>
                <a:spcPts val="0"/>
              </a:spcBef>
              <a:spcAft>
                <a:spcPct val="0"/>
              </a:spcAft>
              <a:buClr>
                <a:schemeClr val="accent1"/>
              </a:buClr>
              <a:buSzPct val="100000"/>
              <a:buFont typeface="Wingdings" pitchFamily="2" charset="2"/>
              <a:buChar char="§"/>
              <a:tabLst/>
              <a:defRPr/>
            </a:pPr>
            <a:r>
              <a:rPr lang="en-US" sz="1100" kern="0" noProof="0" dirty="0" smtClean="0">
                <a:solidFill>
                  <a:schemeClr val="tx2"/>
                </a:solidFill>
                <a:latin typeface="+mn-lt"/>
                <a:ea typeface="ヒラギノ角ゴ Pro W3" pitchFamily="28" charset="-128"/>
                <a:cs typeface="ヒラギノ角ゴ Pro W3" pitchFamily="28" charset="-128"/>
              </a:rPr>
              <a:t>Human errors during shipment.</a:t>
            </a:r>
            <a:endParaRPr kumimoji="0" lang="en-US" sz="1100" b="0" i="0" u="none" strike="noStrike" kern="0" cap="none" spc="0" normalizeH="0" baseline="0" noProof="0" dirty="0" smtClean="0">
              <a:ln>
                <a:noFill/>
              </a:ln>
              <a:solidFill>
                <a:schemeClr val="tx2"/>
              </a:solidFill>
              <a:effectLst/>
              <a:uLnTx/>
              <a:uFillTx/>
              <a:latin typeface="+mn-lt"/>
              <a:ea typeface="ヒラギノ角ゴ Pro W3" pitchFamily="28" charset="-128"/>
              <a:cs typeface="ヒラギノ角ゴ Pro W3" pitchFamily="28" charset="-128"/>
            </a:endParaRPr>
          </a:p>
        </p:txBody>
      </p:sp>
      <p:sp>
        <p:nvSpPr>
          <p:cNvPr id="7" name="Rectangle 7"/>
          <p:cNvSpPr>
            <a:spLocks noChangeArrowheads="1"/>
          </p:cNvSpPr>
          <p:nvPr/>
        </p:nvSpPr>
        <p:spPr bwMode="auto">
          <a:xfrm>
            <a:off x="243841" y="6136630"/>
            <a:ext cx="8649443" cy="333869"/>
          </a:xfrm>
          <a:prstGeom prst="rect">
            <a:avLst/>
          </a:prstGeom>
          <a:noFill/>
          <a:ln w="9525">
            <a:solidFill>
              <a:schemeClr val="bg2"/>
            </a:solidFill>
            <a:miter lim="800000"/>
            <a:headEnd/>
            <a:tailEnd/>
          </a:ln>
        </p:spPr>
        <p:txBody>
          <a:bodyPr wrap="square">
            <a:normAutofit fontScale="55000" lnSpcReduction="20000"/>
          </a:bodyPr>
          <a:lstStyle/>
          <a:p>
            <a:pPr algn="ctr">
              <a:spcBef>
                <a:spcPct val="20000"/>
              </a:spcBef>
            </a:pPr>
            <a:r>
              <a:rPr lang="en-US" sz="1400" b="1" dirty="0" smtClean="0">
                <a:solidFill>
                  <a:schemeClr val="hlink"/>
                </a:solidFill>
              </a:rPr>
              <a:t>Faster shipping, Happy customers</a:t>
            </a:r>
          </a:p>
          <a:p>
            <a:pPr lvl="0" algn="ctr">
              <a:spcBef>
                <a:spcPct val="20000"/>
              </a:spcBef>
            </a:pPr>
            <a:r>
              <a:rPr lang="en-US" sz="1400" dirty="0" smtClean="0">
                <a:ea typeface="Arial Unicode MS" pitchFamily="34" charset="-128"/>
                <a:cs typeface="Arial Unicode MS" pitchFamily="34" charset="-128"/>
              </a:rPr>
              <a:t>Reduction in man power, faster processing of orders, detailed tracking of order, less errors.</a:t>
            </a:r>
            <a:endParaRPr lang="en-US" sz="1400" noProof="1" smtClean="0">
              <a:ea typeface="Arial Unicode MS" pitchFamily="34" charset="-128"/>
              <a:cs typeface="Arial Unicode MS" pitchFamily="34" charset="-128"/>
            </a:endParaRPr>
          </a:p>
          <a:p>
            <a:pPr algn="ctr">
              <a:spcBef>
                <a:spcPct val="20000"/>
              </a:spcBef>
            </a:pPr>
            <a:endParaRPr lang="en-US" sz="1400" b="1" dirty="0">
              <a:solidFill>
                <a:schemeClr val="hlink"/>
              </a:solidFill>
            </a:endParaRPr>
          </a:p>
        </p:txBody>
      </p:sp>
      <p:sp>
        <p:nvSpPr>
          <p:cNvPr id="14" name="Rectangle 6"/>
          <p:cNvSpPr txBox="1">
            <a:spLocks noChangeArrowheads="1"/>
          </p:cNvSpPr>
          <p:nvPr/>
        </p:nvSpPr>
        <p:spPr>
          <a:xfrm>
            <a:off x="237069" y="186236"/>
            <a:ext cx="4714943" cy="33075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chemeClr val="tx2"/>
                </a:solidFill>
                <a:effectLst/>
                <a:uLnTx/>
                <a:uFillTx/>
                <a:latin typeface="Arial Black" pitchFamily="34" charset="0"/>
                <a:ea typeface="+mj-ea"/>
                <a:cs typeface="+mj-cs"/>
              </a:rPr>
              <a:t>Warehouse Automation</a:t>
            </a:r>
            <a:endParaRPr kumimoji="0" lang="en-US" sz="1400" b="1" i="0" u="none" strike="noStrike" kern="1200" cap="none" spc="0" normalizeH="0" baseline="0" noProof="0" dirty="0" smtClean="0">
              <a:ln>
                <a:noFill/>
              </a:ln>
              <a:solidFill>
                <a:srgbClr val="44697D"/>
              </a:solidFill>
              <a:effectLst/>
              <a:uLnTx/>
              <a:uFillTx/>
              <a:latin typeface="Arial Black" pitchFamily="34" charset="0"/>
              <a:ea typeface="+mj-ea"/>
              <a:cs typeface="+mj-cs"/>
            </a:endParaRPr>
          </a:p>
        </p:txBody>
      </p:sp>
      <p:sp>
        <p:nvSpPr>
          <p:cNvPr id="15" name="Rectangle 14"/>
          <p:cNvSpPr/>
          <p:nvPr/>
        </p:nvSpPr>
        <p:spPr>
          <a:xfrm>
            <a:off x="5106391" y="186236"/>
            <a:ext cx="3765636" cy="430887"/>
          </a:xfrm>
          <a:prstGeom prst="rect">
            <a:avLst/>
          </a:prstGeom>
        </p:spPr>
        <p:txBody>
          <a:bodyPr wrap="square">
            <a:spAutoFit/>
          </a:bodyPr>
          <a:lstStyle/>
          <a:p>
            <a:r>
              <a:rPr lang="en-US" sz="1100" kern="0" dirty="0" smtClean="0">
                <a:solidFill>
                  <a:schemeClr val="tx2"/>
                </a:solidFill>
                <a:latin typeface="Arial Black"/>
                <a:ea typeface="Arial Unicode MS"/>
                <a:cs typeface="Arial Unicode MS"/>
              </a:rPr>
              <a:t>Industry: E-commerce</a:t>
            </a:r>
            <a:br>
              <a:rPr lang="en-US" sz="1100" kern="0" dirty="0" smtClean="0">
                <a:solidFill>
                  <a:schemeClr val="tx2"/>
                </a:solidFill>
                <a:latin typeface="Arial Black"/>
                <a:ea typeface="Arial Unicode MS"/>
                <a:cs typeface="Arial Unicode MS"/>
              </a:rPr>
            </a:br>
            <a:r>
              <a:rPr lang="en-US" sz="1100" kern="0" dirty="0" smtClean="0">
                <a:solidFill>
                  <a:schemeClr val="tx2"/>
                </a:solidFill>
                <a:latin typeface="Arial Black"/>
                <a:ea typeface="Arial Unicode MS"/>
                <a:cs typeface="Arial Unicode MS"/>
              </a:rPr>
              <a:t>Team members: Manoj, Sudhansu</a:t>
            </a:r>
            <a:endParaRPr lang="en-US" sz="1100" dirty="0">
              <a:solidFill>
                <a:schemeClr val="tx2"/>
              </a:solidFill>
            </a:endParaRPr>
          </a:p>
        </p:txBody>
      </p:sp>
      <p:sp>
        <p:nvSpPr>
          <p:cNvPr id="8" name="Rectangle 7"/>
          <p:cNvSpPr/>
          <p:nvPr/>
        </p:nvSpPr>
        <p:spPr>
          <a:xfrm>
            <a:off x="2829966" y="3312895"/>
            <a:ext cx="3121367" cy="369332"/>
          </a:xfrm>
          <a:prstGeom prst="rect">
            <a:avLst/>
          </a:prstGeom>
        </p:spPr>
        <p:txBody>
          <a:bodyPr wrap="none">
            <a:spAutoFit/>
          </a:bodyPr>
          <a:lstStyle/>
          <a:p>
            <a:r>
              <a:rPr lang="en-US" kern="0" dirty="0" smtClean="0">
                <a:solidFill>
                  <a:schemeClr val="tx2"/>
                </a:solidFill>
                <a:latin typeface="Arial Black"/>
                <a:ea typeface="Arial Unicode MS"/>
                <a:cs typeface="Arial Unicode MS"/>
              </a:rPr>
              <a:t>Warehouse Automation</a:t>
            </a:r>
            <a:endParaRPr lang="de-DE"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124" y="4041001"/>
            <a:ext cx="3588522" cy="196931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915" y="4041001"/>
            <a:ext cx="3444398" cy="193747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Template>
  <TotalTime>63</TotalTime>
  <Words>143</Words>
  <Application>Microsoft Office PowerPoint</Application>
  <PresentationFormat>On-screen Show (4:3)</PresentationFormat>
  <Paragraphs>22</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 Unicode MS</vt:lpstr>
      <vt:lpstr>MS PGothic</vt:lpstr>
      <vt:lpstr>Arial</vt:lpstr>
      <vt:lpstr>Arial Black</vt:lpstr>
      <vt:lpstr>Courier New</vt:lpstr>
      <vt:lpstr>Symbol</vt:lpstr>
      <vt:lpstr>Wingdings</vt:lpstr>
      <vt:lpstr>Wingdings</vt:lpstr>
      <vt:lpstr>ヒラギノ角ゴ Pro W3</vt:lpstr>
      <vt:lpstr>SAP_2011_v1.2</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Joel</dc:creator>
  <cp:lastModifiedBy>Mathivanan, Manoj</cp:lastModifiedBy>
  <cp:revision>21</cp:revision>
  <dcterms:created xsi:type="dcterms:W3CDTF">2011-09-13T05:54:52Z</dcterms:created>
  <dcterms:modified xsi:type="dcterms:W3CDTF">2014-11-17T06:38:54Z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900379185</vt:i4>
  </property>
  <property fmtid="{D5CDD505-2E9C-101B-9397-08002B2CF9AE}" pid="3" name="_NewReviewCycle">
    <vt:lpwstr/>
  </property>
  <property fmtid="{D5CDD505-2E9C-101B-9397-08002B2CF9AE}" pid="4" name="_EmailSubject">
    <vt:lpwstr>Innojam</vt:lpwstr>
  </property>
  <property fmtid="{D5CDD505-2E9C-101B-9397-08002B2CF9AE}" pid="5" name="_AuthorEmail">
    <vt:lpwstr>makesh.balasubramanian@sap.com</vt:lpwstr>
  </property>
  <property fmtid="{D5CDD505-2E9C-101B-9397-08002B2CF9AE}" pid="6" name="_AuthorEmailDisplayName">
    <vt:lpwstr>Balasubramanian, Makesh</vt:lpwstr>
  </property>
  <property fmtid="{D5CDD505-2E9C-101B-9397-08002B2CF9AE}" pid="7" name="_PreviousAdHocReviewCycleID">
    <vt:i4>310751160</vt:i4>
  </property>
</Properties>
</file>