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7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67" r:id="rId5"/>
    <p:sldId id="270" r:id="rId6"/>
    <p:sldId id="269" r:id="rId7"/>
    <p:sldId id="268" r:id="rId8"/>
    <p:sldId id="266" r:id="rId9"/>
    <p:sldId id="263" r:id="rId10"/>
    <p:sldId id="259" r:id="rId11"/>
    <p:sldId id="261" r:id="rId12"/>
    <p:sldId id="262" r:id="rId13"/>
    <p:sldId id="265" r:id="rId14"/>
  </p:sldIdLst>
  <p:sldSz cx="18288000" cy="10287000"/>
  <p:notesSz cx="6858000" cy="9144000"/>
  <p:embeddedFontLst>
    <p:embeddedFont>
      <p:font typeface="Anton" pitchFamily="2" charset="0"/>
      <p:regular r:id="rId16"/>
    </p:embeddedFont>
    <p:embeddedFont>
      <p:font typeface="Prompt" panose="00000500000000000000" pitchFamily="2" charset="-34"/>
      <p:regular r:id="rId17"/>
      <p:bold r:id="rId18"/>
      <p:italic r:id="rId19"/>
      <p:boldItalic r:id="rId20"/>
    </p:embeddedFont>
    <p:embeddedFont>
      <p:font typeface="Segoe UI" panose="020B0502040204020203" pitchFamily="34" charset="0"/>
      <p:regular r:id="rId21"/>
      <p:bold r:id="rId22"/>
      <p:italic r:id="rId23"/>
      <p:bold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89588" autoAdjust="0"/>
  </p:normalViewPr>
  <p:slideViewPr>
    <p:cSldViewPr>
      <p:cViewPr varScale="1">
        <p:scale>
          <a:sx n="62" d="100"/>
          <a:sy n="62" d="100"/>
        </p:scale>
        <p:origin x="1254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721018-B40B-4DC6-B8A8-6825E3DE11D3}" type="datetimeFigureOut">
              <a:rPr lang="en-IN" smtClean="0"/>
              <a:t>20-06-2025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2595E6-46D1-4A6F-9582-FB13196B19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57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IN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2595E6-46D1-4A6F-9582-FB13196B19FD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43505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4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6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487132" y="2623628"/>
            <a:ext cx="13313735" cy="5325494"/>
          </a:xfrm>
          <a:custGeom>
            <a:avLst/>
            <a:gdLst/>
            <a:ahLst/>
            <a:cxnLst/>
            <a:rect l="l" t="t" r="r" b="b"/>
            <a:pathLst>
              <a:path w="13313735" h="5325494">
                <a:moveTo>
                  <a:pt x="0" y="0"/>
                </a:moveTo>
                <a:lnTo>
                  <a:pt x="13313736" y="0"/>
                </a:lnTo>
                <a:lnTo>
                  <a:pt x="13313736" y="5325494"/>
                </a:lnTo>
                <a:lnTo>
                  <a:pt x="0" y="53254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grpSp>
        <p:nvGrpSpPr>
          <p:cNvPr id="3" name="Group 3"/>
          <p:cNvGrpSpPr/>
          <p:nvPr/>
        </p:nvGrpSpPr>
        <p:grpSpPr>
          <a:xfrm>
            <a:off x="1992901" y="3923445"/>
            <a:ext cx="14302199" cy="2668191"/>
            <a:chOff x="0" y="257175"/>
            <a:chExt cx="19069598" cy="3557588"/>
          </a:xfrm>
        </p:grpSpPr>
        <p:sp>
          <p:nvSpPr>
            <p:cNvPr id="4" name="TextBox 4"/>
            <p:cNvSpPr txBox="1"/>
            <p:nvPr/>
          </p:nvSpPr>
          <p:spPr>
            <a:xfrm>
              <a:off x="0" y="257175"/>
              <a:ext cx="19069598" cy="241861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3199"/>
                </a:lnSpc>
              </a:pPr>
              <a:r>
                <a:rPr lang="en-US" sz="13199">
                  <a:solidFill>
                    <a:srgbClr val="A1EEEC"/>
                  </a:solidFill>
                  <a:latin typeface="Anton"/>
                  <a:ea typeface="Anton"/>
                  <a:cs typeface="Anton"/>
                  <a:sym typeface="Anton"/>
                </a:rPr>
                <a:t>Kick starter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909387"/>
              <a:ext cx="19069598" cy="90537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5459"/>
                </a:lnSpc>
                <a:spcBef>
                  <a:spcPct val="0"/>
                </a:spcBef>
              </a:pPr>
              <a:r>
                <a:rPr lang="en-US" sz="3899" b="1" u="none" spc="-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ea typeface="Prompt"/>
                  <a:cs typeface="Prompt"/>
                  <a:sym typeface="Prompt"/>
                </a:rPr>
                <a:t>Crowd</a:t>
              </a:r>
              <a:r>
                <a:rPr lang="en-US" sz="3899" u="none" spc="-58" dirty="0">
                  <a:solidFill>
                    <a:srgbClr val="887BB0"/>
                  </a:solidFill>
                  <a:latin typeface="Prompt"/>
                  <a:ea typeface="Prompt"/>
                  <a:cs typeface="Prompt"/>
                  <a:sym typeface="Prompt"/>
                </a:rPr>
                <a:t> </a:t>
              </a:r>
              <a:r>
                <a:rPr lang="en-US" sz="3899" b="1" u="none" spc="-58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Prompt"/>
                  <a:ea typeface="Prompt"/>
                  <a:cs typeface="Prompt"/>
                  <a:sym typeface="Prompt"/>
                </a:rPr>
                <a:t>funding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-638078" y="4448905"/>
            <a:ext cx="4722745" cy="1389189"/>
            <a:chOff x="0" y="0"/>
            <a:chExt cx="6296994" cy="1852253"/>
          </a:xfrm>
        </p:grpSpPr>
        <p:grpSp>
          <p:nvGrpSpPr>
            <p:cNvPr id="3" name="Group 3"/>
            <p:cNvGrpSpPr>
              <a:grpSpLocks noChangeAspect="1"/>
            </p:cNvGrpSpPr>
            <p:nvPr/>
          </p:nvGrpSpPr>
          <p:grpSpPr>
            <a:xfrm rot="-10800000">
              <a:off x="0" y="0"/>
              <a:ext cx="1848345" cy="1848345"/>
              <a:chOff x="0" y="0"/>
              <a:chExt cx="2653030" cy="2653030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53030" cy="2654300"/>
              </a:xfrm>
              <a:custGeom>
                <a:avLst/>
                <a:gdLst/>
                <a:ahLst/>
                <a:cxnLst/>
                <a:rect l="l" t="t" r="r" b="b"/>
                <a:pathLst>
                  <a:path w="2653030" h="2654300">
                    <a:moveTo>
                      <a:pt x="0" y="1535430"/>
                    </a:moveTo>
                    <a:lnTo>
                      <a:pt x="0" y="1463040"/>
                    </a:lnTo>
                    <a:lnTo>
                      <a:pt x="1463040" y="0"/>
                    </a:lnTo>
                    <a:lnTo>
                      <a:pt x="1535430" y="0"/>
                    </a:lnTo>
                    <a:lnTo>
                      <a:pt x="0" y="1535430"/>
                    </a:lnTo>
                    <a:close/>
                    <a:moveTo>
                      <a:pt x="1681480" y="0"/>
                    </a:moveTo>
                    <a:lnTo>
                      <a:pt x="1609090" y="0"/>
                    </a:lnTo>
                    <a:lnTo>
                      <a:pt x="0" y="1607820"/>
                    </a:lnTo>
                    <a:lnTo>
                      <a:pt x="0" y="1680210"/>
                    </a:lnTo>
                    <a:lnTo>
                      <a:pt x="1681480" y="0"/>
                    </a:lnTo>
                    <a:close/>
                    <a:moveTo>
                      <a:pt x="1390650" y="0"/>
                    </a:moveTo>
                    <a:lnTo>
                      <a:pt x="1318260" y="0"/>
                    </a:lnTo>
                    <a:lnTo>
                      <a:pt x="0" y="1318260"/>
                    </a:lnTo>
                    <a:lnTo>
                      <a:pt x="0" y="1390650"/>
                    </a:lnTo>
                    <a:lnTo>
                      <a:pt x="1390650" y="0"/>
                    </a:lnTo>
                    <a:close/>
                    <a:moveTo>
                      <a:pt x="1245870" y="0"/>
                    </a:moveTo>
                    <a:lnTo>
                      <a:pt x="1173480" y="0"/>
                    </a:lnTo>
                    <a:lnTo>
                      <a:pt x="0" y="1173480"/>
                    </a:lnTo>
                    <a:lnTo>
                      <a:pt x="0" y="1245870"/>
                    </a:lnTo>
                    <a:lnTo>
                      <a:pt x="1245870" y="0"/>
                    </a:lnTo>
                    <a:close/>
                    <a:moveTo>
                      <a:pt x="1826260" y="0"/>
                    </a:moveTo>
                    <a:lnTo>
                      <a:pt x="1753870" y="0"/>
                    </a:lnTo>
                    <a:lnTo>
                      <a:pt x="0" y="1753870"/>
                    </a:lnTo>
                    <a:lnTo>
                      <a:pt x="0" y="1826260"/>
                    </a:lnTo>
                    <a:lnTo>
                      <a:pt x="1826260" y="0"/>
                    </a:lnTo>
                    <a:close/>
                    <a:moveTo>
                      <a:pt x="2260600" y="0"/>
                    </a:moveTo>
                    <a:lnTo>
                      <a:pt x="2188210" y="0"/>
                    </a:lnTo>
                    <a:lnTo>
                      <a:pt x="0" y="2188210"/>
                    </a:lnTo>
                    <a:lnTo>
                      <a:pt x="0" y="2260600"/>
                    </a:lnTo>
                    <a:lnTo>
                      <a:pt x="2260600" y="0"/>
                    </a:lnTo>
                    <a:close/>
                    <a:moveTo>
                      <a:pt x="2551430" y="0"/>
                    </a:moveTo>
                    <a:lnTo>
                      <a:pt x="2479040" y="0"/>
                    </a:lnTo>
                    <a:lnTo>
                      <a:pt x="0" y="2479040"/>
                    </a:lnTo>
                    <a:lnTo>
                      <a:pt x="0" y="2551430"/>
                    </a:lnTo>
                    <a:lnTo>
                      <a:pt x="2551430" y="0"/>
                    </a:lnTo>
                    <a:close/>
                    <a:moveTo>
                      <a:pt x="2405380" y="0"/>
                    </a:moveTo>
                    <a:lnTo>
                      <a:pt x="2332990" y="0"/>
                    </a:lnTo>
                    <a:lnTo>
                      <a:pt x="0" y="2332990"/>
                    </a:lnTo>
                    <a:lnTo>
                      <a:pt x="0" y="2405380"/>
                    </a:lnTo>
                    <a:lnTo>
                      <a:pt x="2405380" y="0"/>
                    </a:lnTo>
                    <a:close/>
                    <a:moveTo>
                      <a:pt x="2115820" y="0"/>
                    </a:moveTo>
                    <a:lnTo>
                      <a:pt x="2043430" y="0"/>
                    </a:lnTo>
                    <a:lnTo>
                      <a:pt x="0" y="2043430"/>
                    </a:lnTo>
                    <a:lnTo>
                      <a:pt x="0" y="2115820"/>
                    </a:lnTo>
                    <a:lnTo>
                      <a:pt x="2115820" y="0"/>
                    </a:lnTo>
                    <a:close/>
                    <a:moveTo>
                      <a:pt x="375920" y="0"/>
                    </a:moveTo>
                    <a:lnTo>
                      <a:pt x="303530" y="0"/>
                    </a:lnTo>
                    <a:lnTo>
                      <a:pt x="0" y="303530"/>
                    </a:lnTo>
                    <a:lnTo>
                      <a:pt x="0" y="375920"/>
                    </a:lnTo>
                    <a:lnTo>
                      <a:pt x="375920" y="0"/>
                    </a:lnTo>
                    <a:close/>
                    <a:moveTo>
                      <a:pt x="1101090" y="0"/>
                    </a:moveTo>
                    <a:lnTo>
                      <a:pt x="1028700" y="0"/>
                    </a:lnTo>
                    <a:lnTo>
                      <a:pt x="0" y="1028700"/>
                    </a:lnTo>
                    <a:lnTo>
                      <a:pt x="0" y="1101090"/>
                    </a:lnTo>
                    <a:lnTo>
                      <a:pt x="1101090" y="0"/>
                    </a:lnTo>
                    <a:close/>
                    <a:moveTo>
                      <a:pt x="2653030" y="0"/>
                    </a:moveTo>
                    <a:lnTo>
                      <a:pt x="2623820" y="0"/>
                    </a:lnTo>
                    <a:lnTo>
                      <a:pt x="0" y="2623820"/>
                    </a:lnTo>
                    <a:lnTo>
                      <a:pt x="0" y="2653030"/>
                    </a:lnTo>
                    <a:lnTo>
                      <a:pt x="43180" y="2653030"/>
                    </a:lnTo>
                    <a:lnTo>
                      <a:pt x="2653030" y="43180"/>
                    </a:lnTo>
                    <a:lnTo>
                      <a:pt x="2653030" y="0"/>
                    </a:lnTo>
                    <a:close/>
                    <a:moveTo>
                      <a:pt x="520700" y="0"/>
                    </a:moveTo>
                    <a:lnTo>
                      <a:pt x="448310" y="0"/>
                    </a:lnTo>
                    <a:lnTo>
                      <a:pt x="0" y="448310"/>
                    </a:lnTo>
                    <a:lnTo>
                      <a:pt x="0" y="520700"/>
                    </a:lnTo>
                    <a:lnTo>
                      <a:pt x="520700" y="0"/>
                    </a:lnTo>
                    <a:close/>
                    <a:moveTo>
                      <a:pt x="85090" y="0"/>
                    </a:moveTo>
                    <a:lnTo>
                      <a:pt x="12700" y="0"/>
                    </a:lnTo>
                    <a:lnTo>
                      <a:pt x="0" y="12700"/>
                    </a:lnTo>
                    <a:lnTo>
                      <a:pt x="0" y="85090"/>
                    </a:lnTo>
                    <a:lnTo>
                      <a:pt x="85090" y="0"/>
                    </a:lnTo>
                    <a:close/>
                    <a:moveTo>
                      <a:pt x="231140" y="0"/>
                    </a:moveTo>
                    <a:lnTo>
                      <a:pt x="158750" y="0"/>
                    </a:lnTo>
                    <a:lnTo>
                      <a:pt x="0" y="157480"/>
                    </a:lnTo>
                    <a:lnTo>
                      <a:pt x="0" y="229870"/>
                    </a:lnTo>
                    <a:lnTo>
                      <a:pt x="231140" y="0"/>
                    </a:lnTo>
                    <a:close/>
                    <a:moveTo>
                      <a:pt x="0" y="956310"/>
                    </a:moveTo>
                    <a:lnTo>
                      <a:pt x="956310" y="0"/>
                    </a:lnTo>
                    <a:lnTo>
                      <a:pt x="883920" y="0"/>
                    </a:lnTo>
                    <a:lnTo>
                      <a:pt x="0" y="882650"/>
                    </a:lnTo>
                    <a:lnTo>
                      <a:pt x="0" y="956310"/>
                    </a:lnTo>
                    <a:close/>
                    <a:moveTo>
                      <a:pt x="665480" y="0"/>
                    </a:moveTo>
                    <a:lnTo>
                      <a:pt x="593090" y="0"/>
                    </a:lnTo>
                    <a:lnTo>
                      <a:pt x="0" y="593090"/>
                    </a:lnTo>
                    <a:lnTo>
                      <a:pt x="0" y="665480"/>
                    </a:lnTo>
                    <a:lnTo>
                      <a:pt x="665480" y="0"/>
                    </a:lnTo>
                    <a:close/>
                    <a:moveTo>
                      <a:pt x="810260" y="0"/>
                    </a:moveTo>
                    <a:lnTo>
                      <a:pt x="737870" y="0"/>
                    </a:lnTo>
                    <a:lnTo>
                      <a:pt x="0" y="737870"/>
                    </a:lnTo>
                    <a:lnTo>
                      <a:pt x="0" y="810260"/>
                    </a:lnTo>
                    <a:lnTo>
                      <a:pt x="810260" y="0"/>
                    </a:lnTo>
                    <a:close/>
                    <a:moveTo>
                      <a:pt x="1971040" y="0"/>
                    </a:moveTo>
                    <a:lnTo>
                      <a:pt x="1898650" y="0"/>
                    </a:lnTo>
                    <a:lnTo>
                      <a:pt x="0" y="1898650"/>
                    </a:lnTo>
                    <a:lnTo>
                      <a:pt x="0" y="1971040"/>
                    </a:lnTo>
                    <a:lnTo>
                      <a:pt x="1971040" y="0"/>
                    </a:lnTo>
                    <a:close/>
                    <a:moveTo>
                      <a:pt x="2653030" y="1783080"/>
                    </a:moveTo>
                    <a:lnTo>
                      <a:pt x="2653030" y="1710690"/>
                    </a:lnTo>
                    <a:lnTo>
                      <a:pt x="1710690" y="2653030"/>
                    </a:lnTo>
                    <a:lnTo>
                      <a:pt x="1783080" y="2653030"/>
                    </a:lnTo>
                    <a:lnTo>
                      <a:pt x="2653030" y="1783080"/>
                    </a:lnTo>
                    <a:close/>
                    <a:moveTo>
                      <a:pt x="2653030" y="1927860"/>
                    </a:moveTo>
                    <a:lnTo>
                      <a:pt x="2653030" y="1855470"/>
                    </a:lnTo>
                    <a:lnTo>
                      <a:pt x="1855470" y="2653030"/>
                    </a:lnTo>
                    <a:lnTo>
                      <a:pt x="1927860" y="2653030"/>
                    </a:lnTo>
                    <a:lnTo>
                      <a:pt x="2653030" y="1927860"/>
                    </a:lnTo>
                    <a:close/>
                    <a:moveTo>
                      <a:pt x="2653030" y="2072640"/>
                    </a:moveTo>
                    <a:lnTo>
                      <a:pt x="2653030" y="2000250"/>
                    </a:lnTo>
                    <a:lnTo>
                      <a:pt x="2000250" y="2653030"/>
                    </a:lnTo>
                    <a:lnTo>
                      <a:pt x="2072640" y="2653030"/>
                    </a:lnTo>
                    <a:lnTo>
                      <a:pt x="2653030" y="2072640"/>
                    </a:lnTo>
                    <a:close/>
                    <a:moveTo>
                      <a:pt x="2653030" y="1638300"/>
                    </a:moveTo>
                    <a:lnTo>
                      <a:pt x="2653030" y="1565910"/>
                    </a:lnTo>
                    <a:lnTo>
                      <a:pt x="1564640" y="2654300"/>
                    </a:lnTo>
                    <a:lnTo>
                      <a:pt x="1637030" y="2654300"/>
                    </a:lnTo>
                    <a:lnTo>
                      <a:pt x="2653030" y="1638300"/>
                    </a:lnTo>
                    <a:close/>
                    <a:moveTo>
                      <a:pt x="2217420" y="2653030"/>
                    </a:moveTo>
                    <a:lnTo>
                      <a:pt x="2653030" y="2217420"/>
                    </a:lnTo>
                    <a:lnTo>
                      <a:pt x="2653030" y="2145030"/>
                    </a:lnTo>
                    <a:lnTo>
                      <a:pt x="2145030" y="2653030"/>
                    </a:lnTo>
                    <a:lnTo>
                      <a:pt x="2217420" y="2653030"/>
                    </a:lnTo>
                    <a:close/>
                    <a:moveTo>
                      <a:pt x="2653030" y="2580640"/>
                    </a:moveTo>
                    <a:lnTo>
                      <a:pt x="2580640" y="2653030"/>
                    </a:lnTo>
                    <a:lnTo>
                      <a:pt x="2653030" y="2653030"/>
                    </a:lnTo>
                    <a:lnTo>
                      <a:pt x="2653030" y="2580640"/>
                    </a:lnTo>
                    <a:close/>
                    <a:moveTo>
                      <a:pt x="2653030" y="2508250"/>
                    </a:moveTo>
                    <a:lnTo>
                      <a:pt x="2653030" y="2435860"/>
                    </a:lnTo>
                    <a:lnTo>
                      <a:pt x="2435860" y="2653030"/>
                    </a:lnTo>
                    <a:lnTo>
                      <a:pt x="2508250" y="2653030"/>
                    </a:lnTo>
                    <a:lnTo>
                      <a:pt x="2653030" y="2508250"/>
                    </a:lnTo>
                    <a:close/>
                    <a:moveTo>
                      <a:pt x="2653030" y="2363470"/>
                    </a:moveTo>
                    <a:lnTo>
                      <a:pt x="2653030" y="2291080"/>
                    </a:lnTo>
                    <a:lnTo>
                      <a:pt x="2291080" y="2653030"/>
                    </a:lnTo>
                    <a:lnTo>
                      <a:pt x="2363470" y="2653030"/>
                    </a:lnTo>
                    <a:lnTo>
                      <a:pt x="2653030" y="2363470"/>
                    </a:lnTo>
                    <a:close/>
                    <a:moveTo>
                      <a:pt x="2653030" y="1492250"/>
                    </a:moveTo>
                    <a:lnTo>
                      <a:pt x="2653030" y="1419860"/>
                    </a:lnTo>
                    <a:lnTo>
                      <a:pt x="1419860" y="2653030"/>
                    </a:lnTo>
                    <a:lnTo>
                      <a:pt x="1492250" y="2653030"/>
                    </a:lnTo>
                    <a:lnTo>
                      <a:pt x="2653030" y="1492250"/>
                    </a:lnTo>
                    <a:close/>
                    <a:moveTo>
                      <a:pt x="2653030" y="187960"/>
                    </a:moveTo>
                    <a:lnTo>
                      <a:pt x="2653030" y="115570"/>
                    </a:lnTo>
                    <a:lnTo>
                      <a:pt x="115570" y="2653030"/>
                    </a:lnTo>
                    <a:lnTo>
                      <a:pt x="187960" y="2653030"/>
                    </a:lnTo>
                    <a:lnTo>
                      <a:pt x="2653030" y="187960"/>
                    </a:lnTo>
                    <a:close/>
                    <a:moveTo>
                      <a:pt x="2653030" y="622300"/>
                    </a:moveTo>
                    <a:lnTo>
                      <a:pt x="2653030" y="549910"/>
                    </a:lnTo>
                    <a:lnTo>
                      <a:pt x="549910" y="2653030"/>
                    </a:lnTo>
                    <a:lnTo>
                      <a:pt x="622300" y="2653030"/>
                    </a:lnTo>
                    <a:lnTo>
                      <a:pt x="2653030" y="622300"/>
                    </a:lnTo>
                    <a:close/>
                    <a:moveTo>
                      <a:pt x="2653030" y="477520"/>
                    </a:moveTo>
                    <a:lnTo>
                      <a:pt x="2653030" y="405130"/>
                    </a:lnTo>
                    <a:lnTo>
                      <a:pt x="405130" y="2653030"/>
                    </a:lnTo>
                    <a:lnTo>
                      <a:pt x="477520" y="2653030"/>
                    </a:lnTo>
                    <a:lnTo>
                      <a:pt x="2653030" y="477520"/>
                    </a:lnTo>
                    <a:close/>
                    <a:moveTo>
                      <a:pt x="2653030" y="1347470"/>
                    </a:moveTo>
                    <a:lnTo>
                      <a:pt x="2653030" y="1275080"/>
                    </a:lnTo>
                    <a:lnTo>
                      <a:pt x="1275080" y="2653030"/>
                    </a:lnTo>
                    <a:lnTo>
                      <a:pt x="1347470" y="2653030"/>
                    </a:lnTo>
                    <a:lnTo>
                      <a:pt x="2653030" y="1347470"/>
                    </a:lnTo>
                    <a:close/>
                    <a:moveTo>
                      <a:pt x="2653030" y="767080"/>
                    </a:moveTo>
                    <a:lnTo>
                      <a:pt x="2653030" y="694690"/>
                    </a:lnTo>
                    <a:lnTo>
                      <a:pt x="694690" y="2653030"/>
                    </a:lnTo>
                    <a:lnTo>
                      <a:pt x="767080" y="2653030"/>
                    </a:lnTo>
                    <a:lnTo>
                      <a:pt x="2653030" y="767080"/>
                    </a:lnTo>
                    <a:close/>
                    <a:moveTo>
                      <a:pt x="2653030" y="332740"/>
                    </a:moveTo>
                    <a:lnTo>
                      <a:pt x="2653030" y="260350"/>
                    </a:lnTo>
                    <a:lnTo>
                      <a:pt x="260350" y="2653030"/>
                    </a:lnTo>
                    <a:lnTo>
                      <a:pt x="332740" y="2653030"/>
                    </a:lnTo>
                    <a:lnTo>
                      <a:pt x="2653030" y="332740"/>
                    </a:lnTo>
                    <a:close/>
                    <a:moveTo>
                      <a:pt x="2653030" y="1202690"/>
                    </a:moveTo>
                    <a:lnTo>
                      <a:pt x="2653030" y="1130300"/>
                    </a:lnTo>
                    <a:lnTo>
                      <a:pt x="1130300" y="2653030"/>
                    </a:lnTo>
                    <a:lnTo>
                      <a:pt x="1202690" y="2653030"/>
                    </a:lnTo>
                    <a:lnTo>
                      <a:pt x="2653030" y="1202690"/>
                    </a:lnTo>
                    <a:close/>
                    <a:moveTo>
                      <a:pt x="2653030" y="913130"/>
                    </a:moveTo>
                    <a:lnTo>
                      <a:pt x="2653030" y="840740"/>
                    </a:lnTo>
                    <a:lnTo>
                      <a:pt x="840740" y="2653030"/>
                    </a:lnTo>
                    <a:lnTo>
                      <a:pt x="913130" y="2653030"/>
                    </a:lnTo>
                    <a:lnTo>
                      <a:pt x="2653030" y="913130"/>
                    </a:lnTo>
                    <a:close/>
                    <a:moveTo>
                      <a:pt x="2653030" y="1057910"/>
                    </a:moveTo>
                    <a:lnTo>
                      <a:pt x="2653030" y="985520"/>
                    </a:lnTo>
                    <a:lnTo>
                      <a:pt x="985520" y="2653030"/>
                    </a:lnTo>
                    <a:lnTo>
                      <a:pt x="1057910" y="2653030"/>
                    </a:lnTo>
                    <a:lnTo>
                      <a:pt x="2653030" y="1057910"/>
                    </a:lnTo>
                    <a:close/>
                  </a:path>
                </a:pathLst>
              </a:custGeom>
              <a:solidFill>
                <a:srgbClr val="6AB6B4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sp>
          <p:nvSpPr>
            <p:cNvPr id="5" name="AutoShape 5"/>
            <p:cNvSpPr/>
            <p:nvPr/>
          </p:nvSpPr>
          <p:spPr>
            <a:xfrm rot="-10800000">
              <a:off x="4448649" y="7814"/>
              <a:ext cx="1848345" cy="1840531"/>
            </a:xfrm>
            <a:prstGeom prst="rect">
              <a:avLst/>
            </a:prstGeom>
            <a:solidFill>
              <a:srgbClr val="6AB6B4"/>
            </a:solidFill>
          </p:spPr>
          <p:txBody>
            <a:bodyPr/>
            <a:lstStyle/>
            <a:p>
              <a:endParaRPr lang="en-IN"/>
            </a:p>
          </p:txBody>
        </p:sp>
        <p:grpSp>
          <p:nvGrpSpPr>
            <p:cNvPr id="6" name="Group 6"/>
            <p:cNvGrpSpPr>
              <a:grpSpLocks noChangeAspect="1"/>
            </p:cNvGrpSpPr>
            <p:nvPr/>
          </p:nvGrpSpPr>
          <p:grpSpPr>
            <a:xfrm rot="-10800000">
              <a:off x="2224324" y="3907"/>
              <a:ext cx="1848345" cy="1848345"/>
              <a:chOff x="0" y="0"/>
              <a:chExt cx="1708150" cy="1708150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708150" cy="1708150"/>
              </a:xfrm>
              <a:custGeom>
                <a:avLst/>
                <a:gdLst/>
                <a:ahLst/>
                <a:cxnLst/>
                <a:rect l="l" t="t" r="r" b="b"/>
                <a:pathLst>
                  <a:path w="1708150" h="1708150">
                    <a:moveTo>
                      <a:pt x="853440" y="1708150"/>
                    </a:moveTo>
                    <a:cubicBezTo>
                      <a:pt x="383540" y="1708150"/>
                      <a:pt x="0" y="1324610"/>
                      <a:pt x="0" y="853440"/>
                    </a:cubicBezTo>
                    <a:cubicBezTo>
                      <a:pt x="0" y="383540"/>
                      <a:pt x="383540" y="0"/>
                      <a:pt x="853440" y="0"/>
                    </a:cubicBezTo>
                    <a:cubicBezTo>
                      <a:pt x="1324610" y="0"/>
                      <a:pt x="1706880" y="383540"/>
                      <a:pt x="1706880" y="853440"/>
                    </a:cubicBezTo>
                    <a:cubicBezTo>
                      <a:pt x="1708150" y="1324610"/>
                      <a:pt x="1324610" y="1708150"/>
                      <a:pt x="853440" y="1708150"/>
                    </a:cubicBezTo>
                    <a:close/>
                    <a:moveTo>
                      <a:pt x="853440" y="469900"/>
                    </a:moveTo>
                    <a:cubicBezTo>
                      <a:pt x="642620" y="469900"/>
                      <a:pt x="469900" y="642620"/>
                      <a:pt x="469900" y="853440"/>
                    </a:cubicBezTo>
                    <a:cubicBezTo>
                      <a:pt x="469900" y="1064260"/>
                      <a:pt x="642620" y="1236980"/>
                      <a:pt x="853440" y="1236980"/>
                    </a:cubicBezTo>
                    <a:cubicBezTo>
                      <a:pt x="1064260" y="1236980"/>
                      <a:pt x="1236980" y="1064260"/>
                      <a:pt x="1236980" y="853440"/>
                    </a:cubicBezTo>
                    <a:cubicBezTo>
                      <a:pt x="1236980" y="642620"/>
                      <a:pt x="1065530" y="469900"/>
                      <a:pt x="853440" y="469900"/>
                    </a:cubicBezTo>
                    <a:close/>
                  </a:path>
                </a:pathLst>
              </a:custGeom>
              <a:solidFill>
                <a:srgbClr val="6AB6B4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  <p:grpSp>
        <p:nvGrpSpPr>
          <p:cNvPr id="8" name="Group 8"/>
          <p:cNvGrpSpPr/>
          <p:nvPr/>
        </p:nvGrpSpPr>
        <p:grpSpPr>
          <a:xfrm>
            <a:off x="3512702" y="1338362"/>
            <a:ext cx="13557206" cy="8261242"/>
            <a:chOff x="0" y="-76200"/>
            <a:chExt cx="18076275" cy="11014990"/>
          </a:xfrm>
        </p:grpSpPr>
        <p:sp>
          <p:nvSpPr>
            <p:cNvPr id="9" name="TextBox 9"/>
            <p:cNvSpPr txBox="1"/>
            <p:nvPr/>
          </p:nvSpPr>
          <p:spPr>
            <a:xfrm>
              <a:off x="0" y="-76200"/>
              <a:ext cx="18076275" cy="175187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0783"/>
                </a:lnSpc>
              </a:pPr>
              <a:r>
                <a:rPr lang="en-US" sz="8294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Dataset Insights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3075099"/>
              <a:ext cx="18076275" cy="786369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b="1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Objective: </a:t>
              </a: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Understanding trends from the crowdfunding dataset.</a:t>
              </a:r>
            </a:p>
            <a:p>
              <a:pPr marL="302259" lvl="1" algn="l">
                <a:lnSpc>
                  <a:spcPts val="4199"/>
                </a:lnSpc>
              </a:pPr>
              <a:endParaRPr lang="en-US" sz="2799" u="none" spc="-41" dirty="0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endParaRP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b="1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Insights: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b="1" u="none" spc="-41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Total projects analyzed by:</a:t>
              </a:r>
            </a:p>
            <a:p>
              <a:pPr marL="1209039" lvl="2" indent="-403013" algn="l">
                <a:lnSpc>
                  <a:spcPts val="4199"/>
                </a:lnSpc>
                <a:buFont typeface="Arial"/>
                <a:buChar char="⚬"/>
              </a:pP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Outcome: Successful, failed, and canceled.</a:t>
              </a:r>
            </a:p>
            <a:p>
              <a:pPr marL="1209039" lvl="2" indent="-403013" algn="l">
                <a:lnSpc>
                  <a:spcPts val="4199"/>
                </a:lnSpc>
                <a:buFont typeface="Arial"/>
                <a:buChar char="⚬"/>
              </a:pP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Category: product design, table top games, documentary etc.</a:t>
              </a:r>
            </a:p>
            <a:p>
              <a:pPr marL="1209039" lvl="2" indent="-403013" algn="l">
                <a:lnSpc>
                  <a:spcPts val="4199"/>
                </a:lnSpc>
                <a:buFont typeface="Arial"/>
                <a:buChar char="⚬"/>
              </a:pP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Location: Most active countries.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b="1" u="none" spc="-41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Trends: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By Year: Growth and decline in projects over time From 2009 to 2019.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By Category: Categories with higher success rates.</a:t>
              </a:r>
            </a:p>
            <a:p>
              <a:pPr marL="604519" lvl="1" indent="-302260" algn="l">
                <a:lnSpc>
                  <a:spcPts val="4199"/>
                </a:lnSpc>
                <a:buFont typeface="Arial"/>
                <a:buChar char="•"/>
              </a:pPr>
              <a:r>
                <a:rPr lang="en-US" sz="2799" u="none" spc="-41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By Location: Identifying hotspots for crowdfunding activity.</a:t>
              </a:r>
            </a:p>
          </p:txBody>
        </p:sp>
        <p:sp>
          <p:nvSpPr>
            <p:cNvPr id="11" name="AutoShape 11"/>
            <p:cNvSpPr/>
            <p:nvPr/>
          </p:nvSpPr>
          <p:spPr>
            <a:xfrm>
              <a:off x="0" y="2166008"/>
              <a:ext cx="1324627" cy="223120"/>
            </a:xfrm>
            <a:prstGeom prst="rect">
              <a:avLst/>
            </a:prstGeom>
            <a:solidFill>
              <a:srgbClr val="6AB6B4"/>
            </a:solidFill>
          </p:spPr>
          <p:txBody>
            <a:bodyPr/>
            <a:lstStyle/>
            <a:p>
              <a:endParaRPr lang="en-IN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2905569" y="2613636"/>
            <a:ext cx="13756952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9"/>
              </a:lnSpc>
            </a:pPr>
            <a:r>
              <a:rPr lang="en-US" sz="2599" strike="noStrike" spc="-38" dirty="0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Kickstarter Crowdfunding continues to grow as a popular way to fund ideas.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905569" y="4172634"/>
            <a:ext cx="13756952" cy="42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9"/>
              </a:lnSpc>
            </a:pPr>
            <a:r>
              <a:rPr lang="en-US" sz="2599" strike="noStrike" spc="-38" dirty="0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found that high goals correlate with lower success rates.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905569" y="5705616"/>
            <a:ext cx="13756952" cy="42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9"/>
              </a:lnSpc>
            </a:pPr>
            <a:r>
              <a:rPr lang="en-US" sz="2599" strike="noStrike" spc="-38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Categories like product design and table top games have higher success rates.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2905569" y="7290631"/>
            <a:ext cx="13756952" cy="42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9"/>
              </a:lnSpc>
            </a:pPr>
            <a:r>
              <a:rPr lang="en-US" sz="2599" strike="noStrike" spc="-38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It takes an average of 80 days for a successful projects.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905569" y="8834120"/>
            <a:ext cx="13756952" cy="4241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379"/>
              </a:lnSpc>
            </a:pPr>
            <a:r>
              <a:rPr lang="en-US" sz="2599" strike="noStrike" spc="-38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Certain locations like US and CANADA  dominate in activity and success.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766701"/>
            <a:ext cx="13756952" cy="669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599"/>
              </a:lnSpc>
            </a:pPr>
            <a:r>
              <a:rPr lang="en-US" sz="3999" strike="noStrike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conclusion</a:t>
            </a:r>
          </a:p>
        </p:txBody>
      </p:sp>
      <p:sp>
        <p:nvSpPr>
          <p:cNvPr id="8" name="AutoShape 8"/>
          <p:cNvSpPr/>
          <p:nvPr/>
        </p:nvSpPr>
        <p:spPr>
          <a:xfrm>
            <a:off x="-95463" y="2055751"/>
            <a:ext cx="18383463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9" name="AutoShape 9"/>
          <p:cNvSpPr/>
          <p:nvPr/>
        </p:nvSpPr>
        <p:spPr>
          <a:xfrm>
            <a:off x="-1" y="3614750"/>
            <a:ext cx="18288001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0" name="AutoShape 10"/>
          <p:cNvSpPr/>
          <p:nvPr/>
        </p:nvSpPr>
        <p:spPr>
          <a:xfrm>
            <a:off x="-1" y="5173749"/>
            <a:ext cx="18288001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1" name="AutoShape 11"/>
          <p:cNvSpPr/>
          <p:nvPr/>
        </p:nvSpPr>
        <p:spPr>
          <a:xfrm>
            <a:off x="-1" y="8301271"/>
            <a:ext cx="18288001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2" name="AutoShape 12"/>
          <p:cNvSpPr/>
          <p:nvPr/>
        </p:nvSpPr>
        <p:spPr>
          <a:xfrm>
            <a:off x="-1" y="6732747"/>
            <a:ext cx="18288001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3" name="AutoShape 13"/>
          <p:cNvSpPr/>
          <p:nvPr/>
        </p:nvSpPr>
        <p:spPr>
          <a:xfrm>
            <a:off x="-1" y="9860269"/>
            <a:ext cx="18288001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4" name="AutoShape 14"/>
          <p:cNvSpPr/>
          <p:nvPr/>
        </p:nvSpPr>
        <p:spPr>
          <a:xfrm rot="5397902">
            <a:off x="-1616783" y="5962773"/>
            <a:ext cx="7804519" cy="0"/>
          </a:xfrm>
          <a:prstGeom prst="line">
            <a:avLst/>
          </a:prstGeom>
          <a:ln w="9525" cap="rnd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15" name="TextBox 15"/>
          <p:cNvSpPr txBox="1"/>
          <p:nvPr/>
        </p:nvSpPr>
        <p:spPr>
          <a:xfrm>
            <a:off x="1028700" y="2587619"/>
            <a:ext cx="124563" cy="47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62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1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028700" y="4146618"/>
            <a:ext cx="185927" cy="47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62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2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700" y="5705616"/>
            <a:ext cx="185927" cy="47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62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3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28700" y="7264615"/>
            <a:ext cx="185927" cy="47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62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4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028700" y="8823614"/>
            <a:ext cx="185927" cy="4766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51"/>
              </a:lnSpc>
            </a:pPr>
            <a:r>
              <a:rPr lang="en-US" sz="2962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6687186" cy="1716320"/>
            <a:chOff x="0" y="0"/>
            <a:chExt cx="8916248" cy="2288427"/>
          </a:xfrm>
        </p:grpSpPr>
        <p:sp>
          <p:nvSpPr>
            <p:cNvPr id="3" name="TextBox 3"/>
            <p:cNvSpPr txBox="1"/>
            <p:nvPr/>
          </p:nvSpPr>
          <p:spPr>
            <a:xfrm>
              <a:off x="0" y="1610081"/>
              <a:ext cx="8916248" cy="67834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850"/>
                </a:lnSpc>
                <a:spcBef>
                  <a:spcPct val="0"/>
                </a:spcBef>
              </a:pPr>
              <a:r>
                <a:rPr lang="en-US" sz="3500" u="none" strike="noStrike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Strategies for Success: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8916248" cy="1076342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6300"/>
                </a:lnSpc>
                <a:spcBef>
                  <a:spcPct val="0"/>
                </a:spcBef>
              </a:pPr>
              <a:r>
                <a:rPr lang="en-US" sz="5250" u="none" strike="noStrike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Recommendations</a:t>
              </a:r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9144000" y="2059711"/>
            <a:ext cx="8115300" cy="6117674"/>
            <a:chOff x="0" y="-66675"/>
            <a:chExt cx="10820400" cy="8156898"/>
          </a:xfrm>
        </p:grpSpPr>
        <p:sp>
          <p:nvSpPr>
            <p:cNvPr id="6" name="TextBox 6"/>
            <p:cNvSpPr txBox="1"/>
            <p:nvPr/>
          </p:nvSpPr>
          <p:spPr>
            <a:xfrm>
              <a:off x="0" y="-66675"/>
              <a:ext cx="10820400" cy="574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50"/>
                </a:lnSpc>
                <a:spcBef>
                  <a:spcPct val="0"/>
                </a:spcBef>
              </a:pPr>
              <a:r>
                <a:rPr lang="en-US" sz="2500" u="none" strike="noStrike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Focus on Successful Categories: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881765"/>
              <a:ext cx="10820400" cy="42848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765"/>
                </a:lnSpc>
                <a:spcBef>
                  <a:spcPct val="0"/>
                </a:spcBef>
              </a:pPr>
              <a:r>
                <a:rPr lang="en-US" sz="1975" u="none" strike="noStrike" spc="-29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Invest in popular and promising categories with high success rates.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2177559"/>
              <a:ext cx="10820400" cy="574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50"/>
                </a:lnSpc>
                <a:spcBef>
                  <a:spcPct val="0"/>
                </a:spcBef>
              </a:pPr>
              <a:r>
                <a:rPr lang="en-US" sz="2500" u="none" strike="noStrike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Improve Campaigns: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3116475"/>
              <a:ext cx="10820400" cy="4498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 u="none" strike="noStrike" spc="-3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Include engaging content to attract backers.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4433601"/>
              <a:ext cx="10820400" cy="57467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50"/>
                </a:lnSpc>
                <a:spcBef>
                  <a:spcPct val="0"/>
                </a:spcBef>
              </a:pPr>
              <a:r>
                <a:rPr lang="en-US" sz="2500" u="none" strike="noStrike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Optimize Goal Ranges: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5372516"/>
              <a:ext cx="10820400" cy="44981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r>
                <a:rPr lang="en-US" sz="2000" u="none" strike="noStrike" spc="-3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Set realistic goals that align with successful funding patterns.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6689643"/>
              <a:ext cx="10820400" cy="59948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750"/>
                </a:lnSpc>
                <a:spcBef>
                  <a:spcPct val="0"/>
                </a:spcBef>
              </a:pPr>
              <a:endParaRPr lang="en-US" sz="2500" u="none" strike="noStrike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endParaRP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7628558"/>
              <a:ext cx="10820400" cy="46166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800"/>
                </a:lnSpc>
                <a:spcBef>
                  <a:spcPct val="0"/>
                </a:spcBef>
              </a:pPr>
              <a:endParaRPr lang="en-US" sz="2000" u="none" strike="noStrike" spc="-30" dirty="0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endParaRPr>
            </a:p>
          </p:txBody>
        </p:sp>
      </p:grpSp>
      <p:sp>
        <p:nvSpPr>
          <p:cNvPr id="14" name="AutoShape 14"/>
          <p:cNvSpPr/>
          <p:nvPr/>
        </p:nvSpPr>
        <p:spPr>
          <a:xfrm flipV="1">
            <a:off x="8035803" y="0"/>
            <a:ext cx="0" cy="10287000"/>
          </a:xfrm>
          <a:prstGeom prst="line">
            <a:avLst/>
          </a:prstGeom>
          <a:ln w="9525" cap="flat">
            <a:solidFill>
              <a:srgbClr val="6AB6B4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5BD2E-5B17-0B99-C9B3-56C518499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0" y="4038600"/>
            <a:ext cx="8229600" cy="1143000"/>
          </a:xfrm>
        </p:spPr>
        <p:txBody>
          <a:bodyPr>
            <a:noAutofit/>
          </a:bodyPr>
          <a:lstStyle/>
          <a:p>
            <a:r>
              <a:rPr lang="en-US" sz="8000" b="1" dirty="0">
                <a:latin typeface="Segoe UI" panose="020B0502040204020203" pitchFamily="34" charset="0"/>
                <a:cs typeface="Segoe UI" panose="020B0502040204020203" pitchFamily="34" charset="0"/>
              </a:rPr>
              <a:t>THANK YOU</a:t>
            </a:r>
            <a:endParaRPr lang="en-IN" sz="80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9066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396193" y="1540915"/>
            <a:ext cx="12741423" cy="8105852"/>
            <a:chOff x="0" y="190500"/>
            <a:chExt cx="16988563" cy="10807803"/>
          </a:xfrm>
        </p:grpSpPr>
        <p:sp>
          <p:nvSpPr>
            <p:cNvPr id="3" name="TextBox 3"/>
            <p:cNvSpPr txBox="1"/>
            <p:nvPr/>
          </p:nvSpPr>
          <p:spPr>
            <a:xfrm>
              <a:off x="0" y="2352347"/>
              <a:ext cx="16988563" cy="864595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Crowdfunding Definition: Crowdfunding is a method of raising funds by collecting small contributions from a large number of people, typically using online platforms.</a:t>
              </a:r>
            </a:p>
            <a:p>
              <a:pPr marL="302262" lvl="1" algn="l">
                <a:lnSpc>
                  <a:spcPts val="3920"/>
                </a:lnSpc>
                <a:spcBef>
                  <a:spcPct val="0"/>
                </a:spcBef>
              </a:pPr>
              <a:endParaRPr lang="en-US" sz="2800" spc="-42" dirty="0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endParaRP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600" b="1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Key Features: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Accessibility for creators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Engages communities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Innovative funding approach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endParaRPr lang="en-US" sz="2800" spc="-42" dirty="0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endParaRP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3200" b="1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Why Crowdfunding Matters: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Supports entrepreneurial ideas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Empowers social and creative projects</a:t>
              </a:r>
            </a:p>
            <a:p>
              <a:pPr marL="604524" lvl="1" indent="-302262" algn="l">
                <a:lnSpc>
                  <a:spcPts val="3920"/>
                </a:lnSpc>
                <a:spcBef>
                  <a:spcPct val="0"/>
                </a:spcBef>
                <a:buFont typeface="Arial"/>
                <a:buChar char="•"/>
              </a:pPr>
              <a:r>
                <a:rPr lang="en-US" sz="2800" spc="-42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Provides alternative financing solutions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90500"/>
              <a:ext cx="16988563" cy="17313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99"/>
                </a:lnSpc>
              </a:pPr>
              <a:r>
                <a:rPr lang="en-US" sz="9499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What is Crowdfunding</a:t>
              </a:r>
            </a:p>
          </p:txBody>
        </p:sp>
      </p:grpSp>
      <p:sp>
        <p:nvSpPr>
          <p:cNvPr id="5" name="Freeform 5"/>
          <p:cNvSpPr/>
          <p:nvPr/>
        </p:nvSpPr>
        <p:spPr>
          <a:xfrm>
            <a:off x="1266626" y="3777249"/>
            <a:ext cx="1367991" cy="2732501"/>
          </a:xfrm>
          <a:custGeom>
            <a:avLst/>
            <a:gdLst/>
            <a:ahLst/>
            <a:cxnLst/>
            <a:rect l="l" t="t" r="r" b="b"/>
            <a:pathLst>
              <a:path w="1367991" h="2732501">
                <a:moveTo>
                  <a:pt x="0" y="0"/>
                </a:moveTo>
                <a:lnTo>
                  <a:pt x="1367991" y="0"/>
                </a:lnTo>
                <a:lnTo>
                  <a:pt x="1367991" y="2732502"/>
                </a:lnTo>
                <a:lnTo>
                  <a:pt x="0" y="27325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65521" y="990381"/>
            <a:ext cx="13326378" cy="7643233"/>
            <a:chOff x="0" y="-9525"/>
            <a:chExt cx="17768504" cy="10190977"/>
          </a:xfrm>
        </p:grpSpPr>
        <p:sp>
          <p:nvSpPr>
            <p:cNvPr id="3" name="TextBox 3"/>
            <p:cNvSpPr txBox="1"/>
            <p:nvPr/>
          </p:nvSpPr>
          <p:spPr>
            <a:xfrm>
              <a:off x="0" y="-9525"/>
              <a:ext cx="17239248" cy="16096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9480"/>
                </a:lnSpc>
              </a:pPr>
              <a:r>
                <a:rPr lang="en-US" sz="7900">
                  <a:solidFill>
                    <a:srgbClr val="000000"/>
                  </a:solidFill>
                  <a:latin typeface="Anton"/>
                  <a:ea typeface="Anton"/>
                  <a:cs typeface="Anton"/>
                  <a:sym typeface="Anton"/>
                </a:rPr>
                <a:t>Crowdfunding Platforms</a:t>
              </a:r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1848666"/>
              <a:ext cx="14767826" cy="55878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359"/>
                </a:lnSpc>
              </a:pPr>
              <a:r>
                <a:rPr lang="en-US" sz="2799" u="none">
                  <a:solidFill>
                    <a:srgbClr val="887BB0"/>
                  </a:solidFill>
                  <a:latin typeface="Anton"/>
                  <a:ea typeface="Anton"/>
                  <a:cs typeface="Anton"/>
                  <a:sym typeface="Anton"/>
                </a:rPr>
                <a:t>Popular Platforms: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12132" y="4207167"/>
              <a:ext cx="17756372" cy="597428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Kickstarter</a:t>
              </a:r>
              <a:r>
                <a:rPr lang="en-US" sz="2800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: 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Focused on creative and innovative projects.</a:t>
              </a:r>
            </a:p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Indiegogo: 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Open to a broader range, including tech.</a:t>
              </a:r>
            </a:p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GoFundMe: 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Suitable for personal and charitable causes.</a:t>
              </a:r>
            </a:p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Patreon: 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Tailored for creators and artists, this platform enables recurring support from fans.</a:t>
              </a:r>
            </a:p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 err="1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Fundly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: Great for personal and social causes, with an easy setup.</a:t>
              </a:r>
            </a:p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Chuffed: 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Designed for non-profit projects and social enterprises.</a:t>
              </a:r>
            </a:p>
            <a:p>
              <a:pPr marL="476921" lvl="1" indent="-238460" algn="l">
                <a:lnSpc>
                  <a:spcPts val="4417"/>
                </a:lnSpc>
                <a:buFont typeface="Arial"/>
                <a:buChar char="•"/>
              </a:pPr>
              <a:r>
                <a:rPr lang="en-US" sz="2800" b="1" spc="-33" dirty="0" err="1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SeedInvest</a:t>
              </a:r>
              <a:r>
                <a:rPr lang="en-US" sz="2800" b="1" spc="-33" dirty="0">
                  <a:solidFill>
                    <a:srgbClr val="000000"/>
                  </a:solidFill>
                  <a:latin typeface="Segoe UI" panose="020B0502040204020203" pitchFamily="34" charset="0"/>
                  <a:ea typeface="Prompt"/>
                  <a:cs typeface="Segoe UI" panose="020B0502040204020203" pitchFamily="34" charset="0"/>
                  <a:sym typeface="Prompt"/>
                </a:rPr>
                <a:t>: </a:t>
              </a:r>
              <a:r>
                <a:rPr lang="en-US" sz="2800" spc="-33" dirty="0">
                  <a:solidFill>
                    <a:srgbClr val="000000"/>
                  </a:solidFill>
                  <a:latin typeface="Prompt"/>
                  <a:ea typeface="Prompt"/>
                  <a:cs typeface="Prompt"/>
                  <a:sym typeface="Prompt"/>
                </a:rPr>
                <a:t>Ideal for startups looking for equity crowdfunding.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19574" y="3266052"/>
            <a:ext cx="7188914" cy="8764322"/>
            <a:chOff x="0" y="0"/>
            <a:chExt cx="9585219" cy="11685763"/>
          </a:xfrm>
        </p:grpSpPr>
        <p:grpSp>
          <p:nvGrpSpPr>
            <p:cNvPr id="7" name="Group 7"/>
            <p:cNvGrpSpPr/>
            <p:nvPr/>
          </p:nvGrpSpPr>
          <p:grpSpPr>
            <a:xfrm rot="-2700000">
              <a:off x="-562750" y="7790982"/>
              <a:ext cx="7429400" cy="1485661"/>
              <a:chOff x="0" y="0"/>
              <a:chExt cx="31900754" cy="6379210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31900754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31900754" h="6379210">
                    <a:moveTo>
                      <a:pt x="25204906" y="0"/>
                    </a:moveTo>
                    <a:lnTo>
                      <a:pt x="8024961" y="0"/>
                    </a:lnTo>
                    <a:lnTo>
                      <a:pt x="6736517" y="7620"/>
                    </a:lnTo>
                    <a:lnTo>
                      <a:pt x="0" y="6379210"/>
                    </a:lnTo>
                    <a:lnTo>
                      <a:pt x="25254845" y="6379210"/>
                    </a:lnTo>
                    <a:lnTo>
                      <a:pt x="31900754" y="0"/>
                    </a:lnTo>
                    <a:close/>
                  </a:path>
                </a:pathLst>
              </a:custGeom>
              <a:solidFill>
                <a:srgbClr val="6AB6B4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 rot="-2700000">
              <a:off x="3734095" y="6248668"/>
              <a:ext cx="6125442" cy="1485661"/>
              <a:chOff x="0" y="0"/>
              <a:chExt cx="26301750" cy="6379210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6AB6B4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  <p:grpSp>
          <p:nvGrpSpPr>
            <p:cNvPr id="11" name="Group 11"/>
            <p:cNvGrpSpPr/>
            <p:nvPr/>
          </p:nvGrpSpPr>
          <p:grpSpPr>
            <a:xfrm rot="-2700000">
              <a:off x="3831566" y="1948101"/>
              <a:ext cx="6125442" cy="1485661"/>
              <a:chOff x="0" y="0"/>
              <a:chExt cx="26301750" cy="637921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26301750" cy="6379210"/>
              </a:xfrm>
              <a:custGeom>
                <a:avLst/>
                <a:gdLst/>
                <a:ahLst/>
                <a:cxnLst/>
                <a:rect l="l" t="t" r="r" b="b"/>
                <a:pathLst>
                  <a:path w="26301750" h="6379210">
                    <a:moveTo>
                      <a:pt x="19619477" y="0"/>
                    </a:moveTo>
                    <a:lnTo>
                      <a:pt x="7607643" y="0"/>
                    </a:lnTo>
                    <a:lnTo>
                      <a:pt x="6706792" y="7620"/>
                    </a:lnTo>
                    <a:lnTo>
                      <a:pt x="0" y="6379210"/>
                    </a:lnTo>
                    <a:lnTo>
                      <a:pt x="19655841" y="6379210"/>
                    </a:lnTo>
                    <a:lnTo>
                      <a:pt x="26301750" y="0"/>
                    </a:lnTo>
                    <a:close/>
                  </a:path>
                </a:pathLst>
              </a:custGeom>
              <a:solidFill>
                <a:srgbClr val="6AB6B4"/>
              </a:solidFill>
            </p:spPr>
            <p:txBody>
              <a:bodyPr/>
              <a:lstStyle/>
              <a:p>
                <a:endParaRPr lang="en-IN"/>
              </a:p>
            </p:txBody>
          </p:sp>
        </p:grp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CFE53A-9934-2B2B-92CE-4F9FFAC14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1C93389-8B0D-2D00-B3B4-56F39E9BC88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347" y="723900"/>
            <a:ext cx="16281305" cy="2590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3528D88-F9ED-D10E-62E2-5A49F1DD49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600" y="3937979"/>
            <a:ext cx="4419600" cy="5625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507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64CE7-5809-93B9-631E-AAF9C1E7D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C6DBA38-F8A4-C4EE-30F1-ED2708439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0" y="4686300"/>
            <a:ext cx="5423297" cy="4495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1DB80E-C562-E268-9264-4915CC1002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28800" y="723900"/>
            <a:ext cx="13550748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5711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3E4AE0-24E0-793C-3CD2-14E038ACF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7275F2-2B4C-7B6F-5CFF-9C32B64E14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2710" y="4586412"/>
            <a:ext cx="5715000" cy="55100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B3D6C43-FD79-9E2F-93E4-E8CAD3D24E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199" y="419100"/>
            <a:ext cx="14842021" cy="384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51573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E98DA3-9A8B-8B4A-A444-9FB38765B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DB23CF3-42DD-80F4-8814-14E935B0B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4021" y="952500"/>
            <a:ext cx="13979958" cy="3581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E40782-7DF0-62A1-D771-326ED7C3F2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8010" y="5524500"/>
            <a:ext cx="9491980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780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3E4CB7-3555-F8FB-9EEF-05C488AF4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700F78-DBFD-3CAB-4C45-3F1ED9E4A1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4800" y="876300"/>
            <a:ext cx="9807804" cy="260043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3881E09-17DD-82C6-0A6B-76CC91A64A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3936" y="4229100"/>
            <a:ext cx="5720128" cy="4443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912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slow" p14:dur="800">
        <p:circle/>
      </p:transition>
    </mc:Choice>
    <mc:Fallback>
      <p:transition spd="slow">
        <p:circl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85D2D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82C667C-C8F7-3A88-FAE4-3231FD7919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7276" y="1562100"/>
            <a:ext cx="16133448" cy="8382000"/>
          </a:xfrm>
          <a:prstGeom prst="rect">
            <a:avLst/>
          </a:prstGeom>
        </p:spPr>
      </p:pic>
      <p:sp>
        <p:nvSpPr>
          <p:cNvPr id="5" name="Rectangle 4" descr="DASHBOARD">
            <a:extLst>
              <a:ext uri="{FF2B5EF4-FFF2-40B4-BE49-F238E27FC236}">
                <a16:creationId xmlns:a16="http://schemas.microsoft.com/office/drawing/2014/main" id="{B4030167-AC41-5E74-038E-2A217627138A}"/>
              </a:ext>
            </a:extLst>
          </p:cNvPr>
          <p:cNvSpPr/>
          <p:nvPr/>
        </p:nvSpPr>
        <p:spPr>
          <a:xfrm>
            <a:off x="609600" y="266700"/>
            <a:ext cx="5943600" cy="990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E2EDEB-3E4E-3813-337E-72A65F8E0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7276" y="233362"/>
            <a:ext cx="5094924" cy="990601"/>
          </a:xfrm>
        </p:spPr>
        <p:txBody>
          <a:bodyPr>
            <a:normAutofit/>
          </a:bodyPr>
          <a:lstStyle/>
          <a:p>
            <a:r>
              <a:rPr lang="en-US" sz="5400" dirty="0"/>
              <a:t>DASHBOARD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1961676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Words>340</Words>
  <Application>Microsoft Office PowerPoint</Application>
  <PresentationFormat>Custom</PresentationFormat>
  <Paragraphs>58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Anton</vt:lpstr>
      <vt:lpstr>Arial</vt:lpstr>
      <vt:lpstr>Segoe UI</vt:lpstr>
      <vt:lpstr>Calibri</vt:lpstr>
      <vt:lpstr>Prompt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Akmal S</cp:lastModifiedBy>
  <cp:revision>5</cp:revision>
  <dcterms:created xsi:type="dcterms:W3CDTF">2006-08-16T00:00:00Z</dcterms:created>
  <dcterms:modified xsi:type="dcterms:W3CDTF">2025-06-20T11:53:52Z</dcterms:modified>
  <dc:identifier>DAGip1Sq6uM</dc:identifier>
</cp:coreProperties>
</file>