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5" r:id="rId9"/>
  </p:sldIdLst>
  <p:sldSz cx="18288000" cy="10287000"/>
  <p:notesSz cx="6858000" cy="9144000"/>
  <p:embeddedFontLst>
    <p:embeddedFont>
      <p:font typeface="Anton" pitchFamily="2" charset="0"/>
      <p:regular r:id="rId11"/>
    </p:embeddedFont>
    <p:embeddedFont>
      <p:font typeface="Prompt" panose="00000500000000000000" pitchFamily="2" charset="-34"/>
      <p:regular r:id="rId12"/>
      <p:bold r:id="rId13"/>
      <p:italic r:id="rId14"/>
      <p:boldItalic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588" autoAdjust="0"/>
  </p:normalViewPr>
  <p:slideViewPr>
    <p:cSldViewPr>
      <p:cViewPr varScale="1">
        <p:scale>
          <a:sx n="59" d="100"/>
          <a:sy n="59" d="100"/>
        </p:scale>
        <p:origin x="14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21018-B40B-4DC6-B8A8-6825E3DE11D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595E6-46D1-4A6F-9582-FB13196B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95E6-46D1-4A6F-9582-FB13196B19F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7132" y="2623628"/>
            <a:ext cx="13313735" cy="5325494"/>
          </a:xfrm>
          <a:custGeom>
            <a:avLst/>
            <a:gdLst/>
            <a:ahLst/>
            <a:cxnLst/>
            <a:rect l="l" t="t" r="r" b="b"/>
            <a:pathLst>
              <a:path w="13313735" h="5325494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992901" y="3923445"/>
            <a:ext cx="14302199" cy="2668191"/>
            <a:chOff x="0" y="257175"/>
            <a:chExt cx="19069598" cy="3557588"/>
          </a:xfrm>
        </p:grpSpPr>
        <p:sp>
          <p:nvSpPr>
            <p:cNvPr id="4" name="TextBox 4"/>
            <p:cNvSpPr txBox="1"/>
            <p:nvPr/>
          </p:nvSpPr>
          <p:spPr>
            <a:xfrm>
              <a:off x="0" y="257175"/>
              <a:ext cx="19069598" cy="2418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199"/>
                </a:lnSpc>
              </a:pPr>
              <a:r>
                <a:rPr lang="en-US" sz="13199">
                  <a:solidFill>
                    <a:srgbClr val="A1EEEC"/>
                  </a:solidFill>
                  <a:latin typeface="Anton"/>
                  <a:ea typeface="Anton"/>
                  <a:cs typeface="Anton"/>
                  <a:sym typeface="Anton"/>
                </a:rPr>
                <a:t>Kick starter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909387"/>
              <a:ext cx="19069598" cy="905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59"/>
                </a:lnSpc>
                <a:spcBef>
                  <a:spcPct val="0"/>
                </a:spcBef>
              </a:pPr>
              <a:r>
                <a:rPr lang="en-US" sz="3899" b="1" u="none" spc="-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ea typeface="Prompt"/>
                  <a:cs typeface="Prompt"/>
                  <a:sym typeface="Prompt"/>
                </a:rPr>
                <a:t>Crowd</a:t>
              </a:r>
              <a:r>
                <a:rPr lang="en-US" sz="3899" u="none" spc="-58" dirty="0">
                  <a:solidFill>
                    <a:srgbClr val="887BB0"/>
                  </a:solidFill>
                  <a:latin typeface="Prompt"/>
                  <a:ea typeface="Prompt"/>
                  <a:cs typeface="Prompt"/>
                  <a:sym typeface="Prompt"/>
                </a:rPr>
                <a:t> </a:t>
              </a:r>
              <a:r>
                <a:rPr lang="en-US" sz="3899" b="1" u="none" spc="-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ea typeface="Prompt"/>
                  <a:cs typeface="Prompt"/>
                  <a:sym typeface="Prompt"/>
                </a:rPr>
                <a:t>funding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96193" y="1540915"/>
            <a:ext cx="12741423" cy="8105852"/>
            <a:chOff x="0" y="190500"/>
            <a:chExt cx="16988563" cy="10807803"/>
          </a:xfrm>
        </p:grpSpPr>
        <p:sp>
          <p:nvSpPr>
            <p:cNvPr id="3" name="TextBox 3"/>
            <p:cNvSpPr txBox="1"/>
            <p:nvPr/>
          </p:nvSpPr>
          <p:spPr>
            <a:xfrm>
              <a:off x="0" y="2352347"/>
              <a:ext cx="16988563" cy="8645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Crowdfunding Definition: Crowdfunding is a method of raising funds by collecting small contributions from a large number of people, typically using online platforms.</a:t>
              </a:r>
            </a:p>
            <a:p>
              <a:pPr marL="302262" lvl="1" algn="l">
                <a:lnSpc>
                  <a:spcPts val="3920"/>
                </a:lnSpc>
                <a:spcBef>
                  <a:spcPct val="0"/>
                </a:spcBef>
              </a:pPr>
              <a:endParaRPr lang="en-US" sz="2800" spc="-42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endParaRP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00" b="1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Key Features: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Accessibility for creators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Engages communities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Innovative funding approach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endParaRPr lang="en-US" sz="2800" spc="-42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endParaRP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 b="1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Why Crowdfunding Matters: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Supports entrepreneurial ideas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Empowers social and creative projects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Provides alternative financing solutions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0"/>
              <a:ext cx="16988563" cy="1731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What is Crowdfunding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5521" y="990381"/>
            <a:ext cx="13326378" cy="7643233"/>
            <a:chOff x="0" y="-9525"/>
            <a:chExt cx="17768504" cy="1019097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7239248" cy="1609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80"/>
                </a:lnSpc>
              </a:pPr>
              <a:r>
                <a:rPr lang="en-US" sz="7900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Crowdfunding Platforms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48666"/>
              <a:ext cx="14767826" cy="5587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799" u="none">
                  <a:solidFill>
                    <a:srgbClr val="887BB0"/>
                  </a:solidFill>
                  <a:latin typeface="Anton"/>
                  <a:ea typeface="Anton"/>
                  <a:cs typeface="Anton"/>
                  <a:sym typeface="Anton"/>
                </a:rPr>
                <a:t>Popular Platforms: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132" y="4207167"/>
              <a:ext cx="17756372" cy="59742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Kickstarter</a:t>
              </a:r>
              <a:r>
                <a:rPr lang="en-US" sz="2800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Focused on creative and innovative projects.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Indiegogo: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Open to a broader range, including tech.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GoFundMe: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Suitable for personal and charitable causes.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Patreon: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Tailored for creators and artists, this platform enables recurring support from fans.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 err="1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Fundly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: Great for personal and social causes, with an easy setup.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Chuffed: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Designed for non-profit projects and social enterprises.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 err="1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SeedInvest</a:t>
              </a: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Ideal for startups looking for equity crowdfunding.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id="7" name="Group 7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1900754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31900754" h="6379210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638078" y="4448905"/>
            <a:ext cx="4722745" cy="1389189"/>
            <a:chOff x="0" y="0"/>
            <a:chExt cx="6296994" cy="185225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AutoShape 5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6AB6B4"/>
            </a:solid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3512702" y="1338362"/>
            <a:ext cx="13557206" cy="8261242"/>
            <a:chOff x="0" y="-76200"/>
            <a:chExt cx="18076275" cy="11014990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18076275" cy="1751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783"/>
                </a:lnSpc>
              </a:pPr>
              <a:r>
                <a:rPr lang="en-US" sz="8294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Dataset Insights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075099"/>
              <a:ext cx="18076275" cy="7863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b="1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Objective: </a:t>
              </a: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Understanding trends from the crowdfunding dataset.</a:t>
              </a:r>
            </a:p>
            <a:p>
              <a:pPr marL="302259" lvl="1" algn="l">
                <a:lnSpc>
                  <a:spcPts val="4199"/>
                </a:lnSpc>
              </a:pPr>
              <a:endParaRPr lang="en-US" sz="2799" u="none" spc="-41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endParaRP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b="1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Insights: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b="1" u="none" spc="-41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Total projects analyzed by:</a:t>
              </a:r>
            </a:p>
            <a:p>
              <a:pPr marL="1209039" lvl="2" indent="-403013" algn="l">
                <a:lnSpc>
                  <a:spcPts val="4199"/>
                </a:lnSpc>
                <a:buFont typeface="Arial"/>
                <a:buChar char="⚬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Outcome: Successful, failed, and canceled.</a:t>
              </a:r>
            </a:p>
            <a:p>
              <a:pPr marL="1209039" lvl="2" indent="-403013" algn="l">
                <a:lnSpc>
                  <a:spcPts val="4199"/>
                </a:lnSpc>
                <a:buFont typeface="Arial"/>
                <a:buChar char="⚬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Category: product design, table top games, documentary etc.</a:t>
              </a:r>
            </a:p>
            <a:p>
              <a:pPr marL="1209039" lvl="2" indent="-403013" algn="l">
                <a:lnSpc>
                  <a:spcPts val="4199"/>
                </a:lnSpc>
                <a:buFont typeface="Arial"/>
                <a:buChar char="⚬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Location: Most active countries.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b="1" u="none" spc="-41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Trends: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By Year: Growth and decline in projects over time From 2009 to 2019.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By Category: Categories with higher success rates.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By Location: Identifying hotspots for crowdfunding activity.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2166008"/>
              <a:ext cx="1324627" cy="223120"/>
            </a:xfrm>
            <a:prstGeom prst="rect">
              <a:avLst/>
            </a:prstGeom>
            <a:solidFill>
              <a:srgbClr val="6AB6B4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C667C-C8F7-3A88-FAE4-3231FD791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6" y="1562100"/>
            <a:ext cx="16133448" cy="8382000"/>
          </a:xfrm>
          <a:prstGeom prst="rect">
            <a:avLst/>
          </a:prstGeom>
        </p:spPr>
      </p:pic>
      <p:sp>
        <p:nvSpPr>
          <p:cNvPr id="5" name="Rectangle 4" descr="DASHBOARD">
            <a:extLst>
              <a:ext uri="{FF2B5EF4-FFF2-40B4-BE49-F238E27FC236}">
                <a16:creationId xmlns:a16="http://schemas.microsoft.com/office/drawing/2014/main" id="{B4030167-AC41-5E74-038E-2A217627138A}"/>
              </a:ext>
            </a:extLst>
          </p:cNvPr>
          <p:cNvSpPr/>
          <p:nvPr/>
        </p:nvSpPr>
        <p:spPr>
          <a:xfrm>
            <a:off x="609600" y="266700"/>
            <a:ext cx="5943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E2EDEB-3E4E-3813-337E-72A65F8E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276" y="233362"/>
            <a:ext cx="5094924" cy="990601"/>
          </a:xfrm>
        </p:spPr>
        <p:txBody>
          <a:bodyPr>
            <a:normAutofit/>
          </a:bodyPr>
          <a:lstStyle/>
          <a:p>
            <a:r>
              <a:rPr lang="en-US" sz="5400" dirty="0"/>
              <a:t>DASHBOARD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61676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05569" y="2613636"/>
            <a:ext cx="13756952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Kickstarter Crowdfunding continues to grow as a popular way to fund ideas.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05569" y="4172634"/>
            <a:ext cx="13756952" cy="42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found that high goals correlate with lower success rates.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05569" y="5705616"/>
            <a:ext cx="13756952" cy="42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Categories like product design and table top games have higher success rates.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05569" y="7290631"/>
            <a:ext cx="13756952" cy="42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It takes an average of 80 days for a successful projects.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05569" y="8834120"/>
            <a:ext cx="13756952" cy="42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Certain locations like US and CANADA  dominate in activity and success.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66701"/>
            <a:ext cx="13756952" cy="66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</a:pPr>
            <a:r>
              <a:rPr lang="en-US" sz="3999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id="8" name="AutoShape 8"/>
          <p:cNvSpPr/>
          <p:nvPr/>
        </p:nvSpPr>
        <p:spPr>
          <a:xfrm>
            <a:off x="-95463" y="2055751"/>
            <a:ext cx="18383463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-1" y="3614750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>
            <a:off x="-1" y="5173749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AutoShape 11"/>
          <p:cNvSpPr/>
          <p:nvPr/>
        </p:nvSpPr>
        <p:spPr>
          <a:xfrm>
            <a:off x="-1" y="8301271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AutoShape 12"/>
          <p:cNvSpPr/>
          <p:nvPr/>
        </p:nvSpPr>
        <p:spPr>
          <a:xfrm>
            <a:off x="-1" y="6732747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3" name="AutoShape 13"/>
          <p:cNvSpPr/>
          <p:nvPr/>
        </p:nvSpPr>
        <p:spPr>
          <a:xfrm>
            <a:off x="-1" y="9860269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 rot="5397902">
            <a:off x="-1616783" y="5962773"/>
            <a:ext cx="7804519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1028700" y="2587619"/>
            <a:ext cx="124563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146618"/>
            <a:ext cx="185927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5705616"/>
            <a:ext cx="185927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7264615"/>
            <a:ext cx="185927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8823614"/>
            <a:ext cx="185927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6687186" cy="1716320"/>
            <a:chOff x="0" y="0"/>
            <a:chExt cx="8916248" cy="2288427"/>
          </a:xfrm>
        </p:grpSpPr>
        <p:sp>
          <p:nvSpPr>
            <p:cNvPr id="3" name="TextBox 3"/>
            <p:cNvSpPr txBox="1"/>
            <p:nvPr/>
          </p:nvSpPr>
          <p:spPr>
            <a:xfrm>
              <a:off x="0" y="1610081"/>
              <a:ext cx="8916248" cy="6783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50"/>
                </a:lnSpc>
                <a:spcBef>
                  <a:spcPct val="0"/>
                </a:spcBef>
              </a:pPr>
              <a:r>
                <a:rPr lang="en-US" sz="350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Strategies for Success: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8916248" cy="107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300"/>
                </a:lnSpc>
                <a:spcBef>
                  <a:spcPct val="0"/>
                </a:spcBef>
              </a:pPr>
              <a:r>
                <a:rPr lang="en-US" sz="525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Recommendations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2059711"/>
            <a:ext cx="8115300" cy="6117674"/>
            <a:chOff x="0" y="-66675"/>
            <a:chExt cx="10820400" cy="8156898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10820400" cy="574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50"/>
                </a:lnSpc>
                <a:spcBef>
                  <a:spcPct val="0"/>
                </a:spcBef>
              </a:pPr>
              <a:r>
                <a:rPr lang="en-US" sz="250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Focus on Successful Categories: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1765"/>
              <a:ext cx="10820400" cy="42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65"/>
                </a:lnSpc>
                <a:spcBef>
                  <a:spcPct val="0"/>
                </a:spcBef>
              </a:pPr>
              <a:r>
                <a:rPr lang="en-US" sz="1975" u="none" strike="noStrike" spc="-29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Invest in popular and promising categories with high success rates.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177559"/>
              <a:ext cx="10820400" cy="574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50"/>
                </a:lnSpc>
                <a:spcBef>
                  <a:spcPct val="0"/>
                </a:spcBef>
              </a:pPr>
              <a:r>
                <a:rPr lang="en-US" sz="250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Improve Campaigns: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116475"/>
              <a:ext cx="10820400" cy="449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 u="none" strike="noStrike" spc="-3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Include engaging content to attract backers.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433601"/>
              <a:ext cx="10820400" cy="574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50"/>
                </a:lnSpc>
                <a:spcBef>
                  <a:spcPct val="0"/>
                </a:spcBef>
              </a:pPr>
              <a:r>
                <a:rPr lang="en-US" sz="250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Optimize Goal Ranges: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72516"/>
              <a:ext cx="10820400" cy="449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 u="none" strike="noStrike" spc="-3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Set realistic goals that align with successful funding patterns.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689643"/>
              <a:ext cx="10820400" cy="599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50"/>
                </a:lnSpc>
                <a:spcBef>
                  <a:spcPct val="0"/>
                </a:spcBef>
              </a:pPr>
              <a:endParaRPr lang="en-US" sz="2500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628558"/>
              <a:ext cx="10820400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 lang="en-US" sz="2000" u="none" strike="noStrike" spc="-30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endParaRPr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8035803" y="0"/>
            <a:ext cx="0" cy="10287000"/>
          </a:xfrm>
          <a:prstGeom prst="line">
            <a:avLst/>
          </a:prstGeom>
          <a:ln w="9525" cap="flat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BD2E-5B17-0B99-C9B3-56C51849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038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8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66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340</Words>
  <Application>Microsoft Office PowerPoint</Application>
  <PresentationFormat>Custom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Prompt</vt:lpstr>
      <vt:lpstr>Anton</vt:lpstr>
      <vt:lpstr>Arial</vt:lpstr>
      <vt:lpstr>Segoe UI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Akmal S</cp:lastModifiedBy>
  <cp:revision>4</cp:revision>
  <dcterms:created xsi:type="dcterms:W3CDTF">2006-08-16T00:00:00Z</dcterms:created>
  <dcterms:modified xsi:type="dcterms:W3CDTF">2025-05-11T13:35:29Z</dcterms:modified>
  <dc:identifier>DAGip1Sq6uM</dc:identifier>
</cp:coreProperties>
</file>