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4" r:id="rId6"/>
    <p:sldId id="262" r:id="rId7"/>
    <p:sldId id="263" r:id="rId8"/>
    <p:sldId id="265" r:id="rId9"/>
    <p:sldId id="266" r:id="rId10"/>
    <p:sldId id="267" r:id="rId11"/>
    <p:sldId id="268" r:id="rId12"/>
    <p:sldId id="269" r:id="rId13"/>
    <p:sldId id="270" r:id="rId14"/>
    <p:sldId id="272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9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D5917EAF-D0EE-4ACC-82B9-89A67E0B7CD5}" type="datetimeFigureOut">
              <a:rPr lang="en-ID" smtClean="0"/>
              <a:t>19/01/2025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A0570F14-047F-4EEF-AC67-85E0C8E3B2A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43594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17EAF-D0EE-4ACC-82B9-89A67E0B7CD5}" type="datetimeFigureOut">
              <a:rPr lang="en-ID" smtClean="0"/>
              <a:t>19/01/2025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70F14-047F-4EEF-AC67-85E0C8E3B2A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4708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5917EAF-D0EE-4ACC-82B9-89A67E0B7CD5}" type="datetimeFigureOut">
              <a:rPr lang="en-ID" smtClean="0"/>
              <a:t>19/01/2025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0570F14-047F-4EEF-AC67-85E0C8E3B2A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633004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5917EAF-D0EE-4ACC-82B9-89A67E0B7CD5}" type="datetimeFigureOut">
              <a:rPr lang="en-ID" smtClean="0"/>
              <a:t>19/01/2025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0570F14-047F-4EEF-AC67-85E0C8E3B2A5}" type="slidenum">
              <a:rPr lang="en-ID" smtClean="0"/>
              <a:t>‹#›</a:t>
            </a:fld>
            <a:endParaRPr lang="en-ID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305087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5917EAF-D0EE-4ACC-82B9-89A67E0B7CD5}" type="datetimeFigureOut">
              <a:rPr lang="en-ID" smtClean="0"/>
              <a:t>19/01/2025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0570F14-047F-4EEF-AC67-85E0C8E3B2A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755310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17EAF-D0EE-4ACC-82B9-89A67E0B7CD5}" type="datetimeFigureOut">
              <a:rPr lang="en-ID" smtClean="0"/>
              <a:t>19/01/2025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70F14-047F-4EEF-AC67-85E0C8E3B2A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744530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17EAF-D0EE-4ACC-82B9-89A67E0B7CD5}" type="datetimeFigureOut">
              <a:rPr lang="en-ID" smtClean="0"/>
              <a:t>19/01/2025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70F14-047F-4EEF-AC67-85E0C8E3B2A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195440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17EAF-D0EE-4ACC-82B9-89A67E0B7CD5}" type="datetimeFigureOut">
              <a:rPr lang="en-ID" smtClean="0"/>
              <a:t>19/01/2025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70F14-047F-4EEF-AC67-85E0C8E3B2A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913298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5917EAF-D0EE-4ACC-82B9-89A67E0B7CD5}" type="datetimeFigureOut">
              <a:rPr lang="en-ID" smtClean="0"/>
              <a:t>19/01/2025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0570F14-047F-4EEF-AC67-85E0C8E3B2A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83616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17EAF-D0EE-4ACC-82B9-89A67E0B7CD5}" type="datetimeFigureOut">
              <a:rPr lang="en-ID" smtClean="0"/>
              <a:t>19/01/2025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70F14-047F-4EEF-AC67-85E0C8E3B2A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23047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5917EAF-D0EE-4ACC-82B9-89A67E0B7CD5}" type="datetimeFigureOut">
              <a:rPr lang="en-ID" smtClean="0"/>
              <a:t>19/01/2025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0570F14-047F-4EEF-AC67-85E0C8E3B2A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89911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17EAF-D0EE-4ACC-82B9-89A67E0B7CD5}" type="datetimeFigureOut">
              <a:rPr lang="en-ID" smtClean="0"/>
              <a:t>19/01/2025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70F14-047F-4EEF-AC67-85E0C8E3B2A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94779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17EAF-D0EE-4ACC-82B9-89A67E0B7CD5}" type="datetimeFigureOut">
              <a:rPr lang="en-ID" smtClean="0"/>
              <a:t>19/01/2025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70F14-047F-4EEF-AC67-85E0C8E3B2A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46152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17EAF-D0EE-4ACC-82B9-89A67E0B7CD5}" type="datetimeFigureOut">
              <a:rPr lang="en-ID" smtClean="0"/>
              <a:t>19/01/2025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70F14-047F-4EEF-AC67-85E0C8E3B2A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86840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17EAF-D0EE-4ACC-82B9-89A67E0B7CD5}" type="datetimeFigureOut">
              <a:rPr lang="en-ID" smtClean="0"/>
              <a:t>19/01/2025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70F14-047F-4EEF-AC67-85E0C8E3B2A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21699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17EAF-D0EE-4ACC-82B9-89A67E0B7CD5}" type="datetimeFigureOut">
              <a:rPr lang="en-ID" smtClean="0"/>
              <a:t>19/01/2025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70F14-047F-4EEF-AC67-85E0C8E3B2A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48328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17EAF-D0EE-4ACC-82B9-89A67E0B7CD5}" type="datetimeFigureOut">
              <a:rPr lang="en-ID" smtClean="0"/>
              <a:t>19/01/2025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70F14-047F-4EEF-AC67-85E0C8E3B2A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18263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917EAF-D0EE-4ACC-82B9-89A67E0B7CD5}" type="datetimeFigureOut">
              <a:rPr lang="en-ID" smtClean="0"/>
              <a:t>19/01/2025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570F14-047F-4EEF-AC67-85E0C8E3B2A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928481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F1265-7C79-3427-3AC6-DD075F2261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67505"/>
            <a:ext cx="9144000" cy="1036586"/>
          </a:xfrm>
        </p:spPr>
        <p:txBody>
          <a:bodyPr>
            <a:normAutofit fontScale="90000"/>
          </a:bodyPr>
          <a:lstStyle/>
          <a:p>
            <a:r>
              <a:rPr lang="en-US" b="1" u="sng" dirty="0">
                <a:latin typeface="Algerian" panose="04020705040A02060702" pitchFamily="82" charset="0"/>
              </a:rPr>
              <a:t>TUGAS AKHIR DATA MINING</a:t>
            </a:r>
            <a:endParaRPr lang="en-ID" b="1" u="sng" dirty="0">
              <a:latin typeface="Algerian" panose="04020705040A02060702" pitchFamily="8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9A7EE4-2077-01B0-81FE-02D02F02E4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10851" y="3928579"/>
            <a:ext cx="7170295" cy="1655762"/>
          </a:xfrm>
        </p:spPr>
        <p:txBody>
          <a:bodyPr>
            <a:normAutofit/>
          </a:bodyPr>
          <a:lstStyle/>
          <a:p>
            <a:pPr marL="457200" indent="-457200" algn="l">
              <a:buAutoNum type="arabicPeriod"/>
            </a:pPr>
            <a:r>
              <a:rPr lang="en-US" dirty="0">
                <a:latin typeface="Impact" panose="020B0806030902050204" pitchFamily="34" charset="0"/>
              </a:rPr>
              <a:t>TUBAGUS FARHAN YASIN		(14012200154)</a:t>
            </a:r>
          </a:p>
          <a:p>
            <a:pPr marL="457200" indent="-457200" algn="l">
              <a:buAutoNum type="arabicPeriod"/>
            </a:pPr>
            <a:r>
              <a:rPr lang="en-US" dirty="0">
                <a:latin typeface="Impact" panose="020B0806030902050204" pitchFamily="34" charset="0"/>
              </a:rPr>
              <a:t>IZWAR IRSYAD M.N			(14012200010)</a:t>
            </a:r>
          </a:p>
          <a:p>
            <a:pPr marL="457200" indent="-457200" algn="l">
              <a:buAutoNum type="arabicPeriod"/>
            </a:pPr>
            <a:r>
              <a:rPr lang="en-US" dirty="0">
                <a:latin typeface="Impact" panose="020B0806030902050204" pitchFamily="34" charset="0"/>
              </a:rPr>
              <a:t>MIKO DEFRISKO 			(14012200190)</a:t>
            </a:r>
          </a:p>
          <a:p>
            <a:pPr marL="457200" indent="-457200" algn="l">
              <a:buAutoNum type="arabicPeriod"/>
            </a:pPr>
            <a:r>
              <a:rPr lang="en-ID" dirty="0">
                <a:latin typeface="Impact" panose="020B0806030902050204" pitchFamily="34" charset="0"/>
              </a:rPr>
              <a:t>AKMAL HAKIM			(14012200158)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B2E1AEB-F171-6312-95AE-F9117F284546}"/>
              </a:ext>
            </a:extLst>
          </p:cNvPr>
          <p:cNvSpPr txBox="1">
            <a:spLocks/>
          </p:cNvSpPr>
          <p:nvPr/>
        </p:nvSpPr>
        <p:spPr>
          <a:xfrm>
            <a:off x="1524000" y="2723292"/>
            <a:ext cx="8324538" cy="103658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latin typeface="Algerian" panose="04020705040A02060702" pitchFamily="82" charset="0"/>
              </a:rPr>
              <a:t>ESTIMASI HARGA MOBIL </a:t>
            </a:r>
            <a:r>
              <a:rPr lang="en-US" sz="2800" b="1" dirty="0" err="1">
                <a:latin typeface="Algerian" panose="04020705040A02060702" pitchFamily="82" charset="0"/>
              </a:rPr>
              <a:t>menggunakan</a:t>
            </a:r>
            <a:r>
              <a:rPr lang="en-US" sz="2800" b="1" dirty="0">
                <a:latin typeface="Algerian" panose="04020705040A02060702" pitchFamily="82" charset="0"/>
              </a:rPr>
              <a:t> </a:t>
            </a:r>
            <a:r>
              <a:rPr lang="en-US" sz="2800" b="1" dirty="0" err="1">
                <a:latin typeface="Algerian" panose="04020705040A02060702" pitchFamily="82" charset="0"/>
              </a:rPr>
              <a:t>algoritma</a:t>
            </a:r>
            <a:r>
              <a:rPr lang="en-US" sz="2800" b="1" dirty="0">
                <a:latin typeface="Algerian" panose="04020705040A02060702" pitchFamily="82" charset="0"/>
              </a:rPr>
              <a:t> </a:t>
            </a:r>
            <a:r>
              <a:rPr lang="en-US" sz="2800" b="1" dirty="0" err="1">
                <a:latin typeface="Algerian" panose="04020705040A02060702" pitchFamily="82" charset="0"/>
              </a:rPr>
              <a:t>regresi</a:t>
            </a:r>
            <a:r>
              <a:rPr lang="en-US" sz="2800" b="1" dirty="0">
                <a:latin typeface="Algerian" panose="04020705040A02060702" pitchFamily="82" charset="0"/>
              </a:rPr>
              <a:t> linear</a:t>
            </a:r>
            <a:endParaRPr lang="en-ID" sz="2800" b="1" dirty="0">
              <a:latin typeface="Algerian" panose="04020705040A02060702" pitchFamily="82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B1508A5-F780-4BA5-1662-F20004D7CA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3460" y="201767"/>
            <a:ext cx="1785079" cy="1785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23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1D54B6E-05E7-4E3E-B494-45E00A1CB9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8178" y="960535"/>
            <a:ext cx="8735644" cy="121937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CEFB398-3CEC-240B-E29D-B6C95C8F07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703" y="2382519"/>
            <a:ext cx="10164594" cy="4191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3436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64C6F63-2068-691F-9326-2F020AAB5A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0920" y="642379"/>
            <a:ext cx="5490160" cy="166181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6E362E8-BD54-76BA-5E6D-C30561231D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098" y="2529458"/>
            <a:ext cx="10421804" cy="4048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2613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9B930FB-2125-233D-36C7-BC5917FB49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259" y="1683934"/>
            <a:ext cx="8197335" cy="3490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8617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5F526F6-99E8-A56E-CDA6-2181CD9C08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1872" y="700615"/>
            <a:ext cx="9068256" cy="5456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5671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398C214-29E8-7C81-F957-3F0521567E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0508" y="1041639"/>
            <a:ext cx="8110983" cy="4774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240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3CDCA-CF14-A4C8-9740-DDD4393B1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928" y="580284"/>
            <a:ext cx="3907367" cy="635292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D" b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Pengertian</a:t>
            </a:r>
            <a:endParaRPr lang="en-ID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6AA103-2901-BB77-2981-52D0498CDE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4594" y="1297871"/>
            <a:ext cx="10144654" cy="1043606"/>
          </a:xfrm>
        </p:spPr>
        <p:txBody>
          <a:bodyPr>
            <a:normAutofit lnSpcReduction="10000"/>
          </a:bodyPr>
          <a:lstStyle/>
          <a:p>
            <a:r>
              <a:rPr lang="en-ID" sz="1800" b="1" dirty="0" err="1"/>
              <a:t>Regresi</a:t>
            </a:r>
            <a:r>
              <a:rPr lang="en-ID" sz="1800" b="1" dirty="0"/>
              <a:t> Linear</a:t>
            </a:r>
            <a:r>
              <a:rPr lang="en-ID" sz="1800" dirty="0"/>
              <a:t> </a:t>
            </a:r>
            <a:r>
              <a:rPr lang="en-ID" sz="1800" dirty="0" err="1"/>
              <a:t>adalah</a:t>
            </a:r>
            <a:r>
              <a:rPr lang="en-ID" sz="1800" dirty="0"/>
              <a:t> </a:t>
            </a:r>
            <a:r>
              <a:rPr lang="en-ID" sz="1800" dirty="0" err="1"/>
              <a:t>algoritma</a:t>
            </a:r>
            <a:r>
              <a:rPr lang="en-ID" sz="1800" dirty="0"/>
              <a:t> machine learning yang </a:t>
            </a:r>
            <a:r>
              <a:rPr lang="en-ID" sz="1800" dirty="0" err="1"/>
              <a:t>digunakan</a:t>
            </a:r>
            <a:r>
              <a:rPr lang="en-ID" sz="1800" dirty="0"/>
              <a:t> </a:t>
            </a:r>
            <a:r>
              <a:rPr lang="en-ID" sz="1800" dirty="0" err="1"/>
              <a:t>untuk</a:t>
            </a:r>
            <a:r>
              <a:rPr lang="en-ID" sz="1800" dirty="0"/>
              <a:t> </a:t>
            </a:r>
            <a:r>
              <a:rPr lang="en-ID" sz="1800" dirty="0" err="1"/>
              <a:t>memodelkan</a:t>
            </a:r>
            <a:r>
              <a:rPr lang="en-ID" sz="1800" dirty="0"/>
              <a:t> </a:t>
            </a:r>
            <a:r>
              <a:rPr lang="en-ID" sz="1800" dirty="0" err="1"/>
              <a:t>hubungan</a:t>
            </a:r>
            <a:r>
              <a:rPr lang="en-ID" sz="1800" dirty="0"/>
              <a:t> </a:t>
            </a:r>
            <a:r>
              <a:rPr lang="en-ID" sz="1800" dirty="0" err="1"/>
              <a:t>antara</a:t>
            </a:r>
            <a:r>
              <a:rPr lang="en-ID" sz="1800" dirty="0"/>
              <a:t> </a:t>
            </a:r>
            <a:r>
              <a:rPr lang="en-ID" sz="1800" dirty="0" err="1"/>
              <a:t>satu</a:t>
            </a:r>
            <a:r>
              <a:rPr lang="en-ID" sz="1800" dirty="0"/>
              <a:t> </a:t>
            </a:r>
            <a:r>
              <a:rPr lang="en-ID" sz="1800" dirty="0" err="1"/>
              <a:t>atau</a:t>
            </a:r>
            <a:r>
              <a:rPr lang="en-ID" sz="1800" dirty="0"/>
              <a:t> </a:t>
            </a:r>
            <a:r>
              <a:rPr lang="en-ID" sz="1800" dirty="0" err="1"/>
              <a:t>lebih</a:t>
            </a:r>
            <a:r>
              <a:rPr lang="en-ID" sz="1800" dirty="0"/>
              <a:t> </a:t>
            </a:r>
            <a:r>
              <a:rPr lang="en-ID" sz="1800" b="1" dirty="0" err="1"/>
              <a:t>variabel</a:t>
            </a:r>
            <a:r>
              <a:rPr lang="en-ID" sz="1800" b="1" dirty="0"/>
              <a:t> </a:t>
            </a:r>
            <a:r>
              <a:rPr lang="en-ID" sz="1800" b="1" dirty="0" err="1"/>
              <a:t>independen</a:t>
            </a:r>
            <a:r>
              <a:rPr lang="en-ID" sz="1800" dirty="0"/>
              <a:t> (input) dan </a:t>
            </a:r>
            <a:r>
              <a:rPr lang="en-ID" sz="1800" b="1" dirty="0" err="1"/>
              <a:t>variabel</a:t>
            </a:r>
            <a:r>
              <a:rPr lang="en-ID" sz="1800" b="1" dirty="0"/>
              <a:t> </a:t>
            </a:r>
            <a:r>
              <a:rPr lang="en-ID" sz="1800" b="1" dirty="0" err="1"/>
              <a:t>dependen</a:t>
            </a:r>
            <a:r>
              <a:rPr lang="en-ID" sz="1800" dirty="0"/>
              <a:t> (output). Model </a:t>
            </a:r>
            <a:r>
              <a:rPr lang="en-ID" sz="1800" dirty="0" err="1"/>
              <a:t>ini</a:t>
            </a:r>
            <a:r>
              <a:rPr lang="en-ID" sz="1800" dirty="0"/>
              <a:t> </a:t>
            </a:r>
            <a:r>
              <a:rPr lang="en-ID" sz="1800" dirty="0" err="1"/>
              <a:t>berasumsi</a:t>
            </a:r>
            <a:r>
              <a:rPr lang="en-ID" sz="1800" dirty="0"/>
              <a:t> </a:t>
            </a:r>
            <a:r>
              <a:rPr lang="en-ID" sz="1800" dirty="0" err="1"/>
              <a:t>bahwa</a:t>
            </a:r>
            <a:r>
              <a:rPr lang="en-ID" sz="1800" dirty="0"/>
              <a:t> </a:t>
            </a:r>
            <a:r>
              <a:rPr lang="en-ID" sz="1800" dirty="0" err="1"/>
              <a:t>hubungan</a:t>
            </a:r>
            <a:r>
              <a:rPr lang="en-ID" sz="1800" dirty="0"/>
              <a:t> </a:t>
            </a:r>
            <a:r>
              <a:rPr lang="en-ID" sz="1800" dirty="0" err="1"/>
              <a:t>tersebut</a:t>
            </a:r>
            <a:r>
              <a:rPr lang="en-ID" sz="1800" dirty="0"/>
              <a:t> </a:t>
            </a:r>
            <a:r>
              <a:rPr lang="en-ID" sz="1800" dirty="0" err="1"/>
              <a:t>bersifat</a:t>
            </a:r>
            <a:r>
              <a:rPr lang="en-ID" sz="1800" dirty="0"/>
              <a:t> </a:t>
            </a:r>
            <a:r>
              <a:rPr lang="en-ID" sz="1800" b="1" dirty="0"/>
              <a:t>linier</a:t>
            </a:r>
            <a:r>
              <a:rPr lang="en-ID" sz="1800" dirty="0"/>
              <a:t>, yang </a:t>
            </a:r>
            <a:r>
              <a:rPr lang="en-ID" sz="1800" dirty="0" err="1"/>
              <a:t>berarti</a:t>
            </a:r>
            <a:r>
              <a:rPr lang="en-ID" sz="1800" dirty="0"/>
              <a:t> </a:t>
            </a:r>
            <a:r>
              <a:rPr lang="en-ID" sz="1800" dirty="0" err="1"/>
              <a:t>perubahan</a:t>
            </a:r>
            <a:r>
              <a:rPr lang="en-ID" sz="1800" dirty="0"/>
              <a:t> </a:t>
            </a:r>
            <a:r>
              <a:rPr lang="en-ID" sz="1800" dirty="0" err="1"/>
              <a:t>dalam</a:t>
            </a:r>
            <a:r>
              <a:rPr lang="en-ID" sz="1800" dirty="0"/>
              <a:t> </a:t>
            </a:r>
            <a:r>
              <a:rPr lang="en-ID" sz="1800" dirty="0" err="1"/>
              <a:t>variabel</a:t>
            </a:r>
            <a:r>
              <a:rPr lang="en-ID" sz="1800" dirty="0"/>
              <a:t> input </a:t>
            </a:r>
            <a:r>
              <a:rPr lang="en-ID" sz="1800" dirty="0" err="1"/>
              <a:t>berbanding</a:t>
            </a:r>
            <a:r>
              <a:rPr lang="en-ID" sz="1800" dirty="0"/>
              <a:t> </a:t>
            </a:r>
            <a:r>
              <a:rPr lang="en-ID" sz="1800" dirty="0" err="1"/>
              <a:t>lurus</a:t>
            </a:r>
            <a:r>
              <a:rPr lang="en-ID" sz="1800" dirty="0"/>
              <a:t> </a:t>
            </a:r>
            <a:r>
              <a:rPr lang="en-ID" sz="1800" dirty="0" err="1"/>
              <a:t>dengan</a:t>
            </a:r>
            <a:r>
              <a:rPr lang="en-ID" sz="1800" dirty="0"/>
              <a:t> </a:t>
            </a:r>
            <a:r>
              <a:rPr lang="en-ID" sz="1800" dirty="0" err="1"/>
              <a:t>perubahan</a:t>
            </a:r>
            <a:r>
              <a:rPr lang="en-ID" sz="1800" dirty="0"/>
              <a:t> </a:t>
            </a:r>
            <a:r>
              <a:rPr lang="en-ID" sz="1800" dirty="0" err="1"/>
              <a:t>dalam</a:t>
            </a:r>
            <a:r>
              <a:rPr lang="en-ID" sz="1800" dirty="0"/>
              <a:t> output.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9312A3-7AF5-A333-C77B-D3F81AB2E422}"/>
              </a:ext>
            </a:extLst>
          </p:cNvPr>
          <p:cNvSpPr txBox="1"/>
          <p:nvPr/>
        </p:nvSpPr>
        <p:spPr>
          <a:xfrm>
            <a:off x="214928" y="2389316"/>
            <a:ext cx="60935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D" sz="32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TUJUAN</a:t>
            </a:r>
            <a:endParaRPr lang="en-ID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18024F-2FFF-A199-6B8B-F38C2F79691F}"/>
              </a:ext>
            </a:extLst>
          </p:cNvPr>
          <p:cNvSpPr txBox="1"/>
          <p:nvPr/>
        </p:nvSpPr>
        <p:spPr>
          <a:xfrm>
            <a:off x="724594" y="2974091"/>
            <a:ext cx="1014465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 err="1"/>
              <a:t>Memprediksi</a:t>
            </a:r>
            <a:r>
              <a:rPr lang="en-ID" dirty="0"/>
              <a:t> </a:t>
            </a:r>
            <a:r>
              <a:rPr lang="en-ID" dirty="0" err="1"/>
              <a:t>harga</a:t>
            </a:r>
            <a:r>
              <a:rPr lang="en-ID" dirty="0"/>
              <a:t> </a:t>
            </a:r>
            <a:r>
              <a:rPr lang="en-ID" dirty="0" err="1"/>
              <a:t>mobil</a:t>
            </a:r>
            <a:r>
              <a:rPr lang="en-ID" dirty="0"/>
              <a:t> </a:t>
            </a:r>
            <a:r>
              <a:rPr lang="en-ID" dirty="0" err="1"/>
              <a:t>berdasarkan</a:t>
            </a:r>
            <a:r>
              <a:rPr lang="en-ID" dirty="0"/>
              <a:t> </a:t>
            </a:r>
            <a:r>
              <a:rPr lang="en-ID" dirty="0" err="1"/>
              <a:t>fitur</a:t>
            </a:r>
            <a:r>
              <a:rPr lang="en-ID" dirty="0"/>
              <a:t> </a:t>
            </a:r>
            <a:r>
              <a:rPr lang="en-ID" dirty="0" err="1"/>
              <a:t>seperti</a:t>
            </a:r>
            <a:r>
              <a:rPr lang="en-ID" dirty="0"/>
              <a:t> 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dirty="0" err="1"/>
              <a:t>Merek</a:t>
            </a:r>
            <a:endParaRPr lang="en-ID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dirty="0"/>
              <a:t>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dirty="0" err="1"/>
              <a:t>Tahun</a:t>
            </a:r>
            <a:endParaRPr lang="en-ID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dirty="0"/>
              <a:t>Jarak </a:t>
            </a:r>
            <a:r>
              <a:rPr lang="en-ID" dirty="0" err="1"/>
              <a:t>tempuh</a:t>
            </a:r>
            <a:endParaRPr lang="en-ID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dirty="0" err="1"/>
              <a:t>Jenis</a:t>
            </a:r>
            <a:r>
              <a:rPr lang="en-ID" dirty="0"/>
              <a:t> </a:t>
            </a:r>
            <a:r>
              <a:rPr lang="en-ID" dirty="0" err="1"/>
              <a:t>bahan</a:t>
            </a:r>
            <a:r>
              <a:rPr lang="en-ID" dirty="0"/>
              <a:t> </a:t>
            </a:r>
            <a:r>
              <a:rPr lang="en-ID" dirty="0" err="1"/>
              <a:t>bakar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505459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69E7123-8200-3C5A-2ACB-8A222DE338C7}"/>
              </a:ext>
            </a:extLst>
          </p:cNvPr>
          <p:cNvSpPr txBox="1"/>
          <p:nvPr/>
        </p:nvSpPr>
        <p:spPr>
          <a:xfrm>
            <a:off x="138659" y="1497293"/>
            <a:ext cx="608225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D" sz="2800" b="1" dirty="0"/>
              <a:t>KEUNGGULAN &amp; KEKURANGAN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C460C2C-217A-CDF0-A888-5403405C1A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1308861"/>
              </p:ext>
            </p:extLst>
          </p:nvPr>
        </p:nvGraphicFramePr>
        <p:xfrm>
          <a:off x="685800" y="2305327"/>
          <a:ext cx="10820400" cy="3291840"/>
        </p:xfrm>
        <a:graphic>
          <a:graphicData uri="http://schemas.openxmlformats.org/drawingml/2006/table">
            <a:tbl>
              <a:tblPr/>
              <a:tblGrid>
                <a:gridCol w="5410200">
                  <a:extLst>
                    <a:ext uri="{9D8B030D-6E8A-4147-A177-3AD203B41FA5}">
                      <a16:colId xmlns:a16="http://schemas.microsoft.com/office/drawing/2014/main" val="2957054937"/>
                    </a:ext>
                  </a:extLst>
                </a:gridCol>
                <a:gridCol w="5410200">
                  <a:extLst>
                    <a:ext uri="{9D8B030D-6E8A-4147-A177-3AD203B41FA5}">
                      <a16:colId xmlns:a16="http://schemas.microsoft.com/office/drawing/2014/main" val="264563781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D" b="1" dirty="0" err="1"/>
                        <a:t>Keunggulan</a:t>
                      </a:r>
                      <a:endParaRPr lang="en-ID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D" b="1"/>
                        <a:t>Kekurangan</a:t>
                      </a:r>
                      <a:endParaRPr lang="en-ID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21855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ID" dirty="0" err="1"/>
                        <a:t>Sederhana</a:t>
                      </a:r>
                      <a:r>
                        <a:rPr lang="en-ID" dirty="0"/>
                        <a:t> dan </a:t>
                      </a:r>
                      <a:r>
                        <a:rPr lang="en-ID" dirty="0" err="1"/>
                        <a:t>mudah</a:t>
                      </a:r>
                      <a:r>
                        <a:rPr lang="en-ID" dirty="0"/>
                        <a:t> </a:t>
                      </a:r>
                      <a:r>
                        <a:rPr lang="en-ID" dirty="0" err="1"/>
                        <a:t>dipahami</a:t>
                      </a:r>
                      <a:endParaRPr lang="en-ID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ID" dirty="0"/>
                        <a:t>Hanya </a:t>
                      </a:r>
                      <a:r>
                        <a:rPr lang="en-ID" dirty="0" err="1"/>
                        <a:t>cocok</a:t>
                      </a:r>
                      <a:r>
                        <a:rPr lang="en-ID" dirty="0"/>
                        <a:t> </a:t>
                      </a:r>
                      <a:r>
                        <a:rPr lang="en-ID" dirty="0" err="1"/>
                        <a:t>untuk</a:t>
                      </a:r>
                      <a:r>
                        <a:rPr lang="en-ID" dirty="0"/>
                        <a:t> </a:t>
                      </a:r>
                      <a:r>
                        <a:rPr lang="en-ID" dirty="0" err="1"/>
                        <a:t>hubungan</a:t>
                      </a:r>
                      <a:r>
                        <a:rPr lang="en-ID" dirty="0"/>
                        <a:t> linier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23173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ID" dirty="0" err="1"/>
                        <a:t>Cepat</a:t>
                      </a:r>
                      <a:r>
                        <a:rPr lang="en-ID" dirty="0"/>
                        <a:t> dan </a:t>
                      </a:r>
                      <a:r>
                        <a:rPr lang="en-ID" dirty="0" err="1"/>
                        <a:t>efisien</a:t>
                      </a:r>
                      <a:r>
                        <a:rPr lang="en-ID" dirty="0"/>
                        <a:t> </a:t>
                      </a:r>
                      <a:r>
                        <a:rPr lang="en-ID" dirty="0" err="1"/>
                        <a:t>untuk</a:t>
                      </a:r>
                      <a:r>
                        <a:rPr lang="en-ID" dirty="0"/>
                        <a:t> dataset </a:t>
                      </a:r>
                      <a:r>
                        <a:rPr lang="en-ID" dirty="0" err="1"/>
                        <a:t>kecil</a:t>
                      </a:r>
                      <a:r>
                        <a:rPr lang="en-ID" dirty="0"/>
                        <a:t> </a:t>
                      </a:r>
                      <a:r>
                        <a:rPr lang="en-ID" dirty="0" err="1"/>
                        <a:t>hingga</a:t>
                      </a:r>
                      <a:r>
                        <a:rPr lang="en-ID" dirty="0"/>
                        <a:t> </a:t>
                      </a:r>
                      <a:r>
                        <a:rPr lang="en-ID" dirty="0" err="1"/>
                        <a:t>sedang</a:t>
                      </a:r>
                      <a:endParaRPr lang="en-ID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ID" dirty="0" err="1"/>
                        <a:t>Sensitif</a:t>
                      </a:r>
                      <a:r>
                        <a:rPr lang="en-ID" dirty="0"/>
                        <a:t> </a:t>
                      </a:r>
                      <a:r>
                        <a:rPr lang="en-ID" dirty="0" err="1"/>
                        <a:t>terhadap</a:t>
                      </a:r>
                      <a:r>
                        <a:rPr lang="en-ID" dirty="0"/>
                        <a:t> outlier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22599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ID" dirty="0" err="1"/>
                        <a:t>Mudah</a:t>
                      </a:r>
                      <a:r>
                        <a:rPr lang="en-ID" dirty="0"/>
                        <a:t> </a:t>
                      </a:r>
                      <a:r>
                        <a:rPr lang="en-ID" dirty="0" err="1"/>
                        <a:t>diinterpretasikan</a:t>
                      </a:r>
                      <a:endParaRPr lang="en-ID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ID" dirty="0" err="1"/>
                        <a:t>Multikolinearitas</a:t>
                      </a:r>
                      <a:r>
                        <a:rPr lang="en-ID" dirty="0"/>
                        <a:t> </a:t>
                      </a:r>
                      <a:r>
                        <a:rPr lang="en-ID" dirty="0" err="1"/>
                        <a:t>dapat</a:t>
                      </a:r>
                      <a:r>
                        <a:rPr lang="en-ID" dirty="0"/>
                        <a:t> </a:t>
                      </a:r>
                      <a:r>
                        <a:rPr lang="en-ID" dirty="0" err="1"/>
                        <a:t>membuat</a:t>
                      </a:r>
                      <a:r>
                        <a:rPr lang="en-ID" dirty="0"/>
                        <a:t> </a:t>
                      </a:r>
                      <a:r>
                        <a:rPr lang="en-ID" dirty="0" err="1"/>
                        <a:t>hasil</a:t>
                      </a:r>
                      <a:r>
                        <a:rPr lang="en-ID" dirty="0"/>
                        <a:t> </a:t>
                      </a:r>
                      <a:r>
                        <a:rPr lang="en-ID" dirty="0" err="1"/>
                        <a:t>tidak</a:t>
                      </a:r>
                      <a:r>
                        <a:rPr lang="en-ID" dirty="0"/>
                        <a:t> </a:t>
                      </a:r>
                      <a:r>
                        <a:rPr lang="en-ID" dirty="0" err="1"/>
                        <a:t>stabil</a:t>
                      </a:r>
                      <a:endParaRPr lang="en-ID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94085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ID" dirty="0"/>
                        <a:t>Banyak </a:t>
                      </a:r>
                      <a:r>
                        <a:rPr lang="en-ID" dirty="0" err="1"/>
                        <a:t>digunakan</a:t>
                      </a:r>
                      <a:r>
                        <a:rPr lang="en-ID" dirty="0"/>
                        <a:t> </a:t>
                      </a:r>
                      <a:r>
                        <a:rPr lang="en-ID" dirty="0" err="1"/>
                        <a:t>dalam</a:t>
                      </a:r>
                      <a:r>
                        <a:rPr lang="en-ID" dirty="0"/>
                        <a:t> </a:t>
                      </a:r>
                      <a:r>
                        <a:rPr lang="en-ID" dirty="0" err="1"/>
                        <a:t>berbagai</a:t>
                      </a:r>
                      <a:r>
                        <a:rPr lang="en-ID" dirty="0"/>
                        <a:t> </a:t>
                      </a:r>
                      <a:r>
                        <a:rPr lang="en-ID" dirty="0" err="1"/>
                        <a:t>bidang</a:t>
                      </a:r>
                      <a:endParaRPr lang="en-ID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ID" dirty="0" err="1"/>
                        <a:t>Tidak</a:t>
                      </a:r>
                      <a:r>
                        <a:rPr lang="en-ID" dirty="0"/>
                        <a:t> </a:t>
                      </a:r>
                      <a:r>
                        <a:rPr lang="en-ID" dirty="0" err="1"/>
                        <a:t>menangani</a:t>
                      </a:r>
                      <a:r>
                        <a:rPr lang="en-ID" dirty="0"/>
                        <a:t> </a:t>
                      </a:r>
                      <a:r>
                        <a:rPr lang="en-ID" dirty="0" err="1"/>
                        <a:t>fitur</a:t>
                      </a:r>
                      <a:r>
                        <a:rPr lang="en-ID" dirty="0"/>
                        <a:t> </a:t>
                      </a:r>
                      <a:r>
                        <a:rPr lang="en-ID" dirty="0" err="1"/>
                        <a:t>kategori</a:t>
                      </a:r>
                      <a:r>
                        <a:rPr lang="en-ID" dirty="0"/>
                        <a:t> </a:t>
                      </a:r>
                      <a:r>
                        <a:rPr lang="en-ID" dirty="0" err="1"/>
                        <a:t>secara</a:t>
                      </a:r>
                      <a:r>
                        <a:rPr lang="en-ID" dirty="0"/>
                        <a:t> </a:t>
                      </a:r>
                      <a:r>
                        <a:rPr lang="en-ID" dirty="0" err="1"/>
                        <a:t>langsung</a:t>
                      </a:r>
                      <a:endParaRPr lang="en-ID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72431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ID" dirty="0" err="1"/>
                        <a:t>Memberikan</a:t>
                      </a:r>
                      <a:r>
                        <a:rPr lang="en-ID" dirty="0"/>
                        <a:t> </a:t>
                      </a:r>
                      <a:r>
                        <a:rPr lang="en-ID" dirty="0" err="1"/>
                        <a:t>wawasan</a:t>
                      </a:r>
                      <a:r>
                        <a:rPr lang="en-ID" dirty="0"/>
                        <a:t> </a:t>
                      </a:r>
                      <a:r>
                        <a:rPr lang="en-ID" dirty="0" err="1"/>
                        <a:t>langsung</a:t>
                      </a:r>
                      <a:r>
                        <a:rPr lang="en-ID" dirty="0"/>
                        <a:t> </a:t>
                      </a:r>
                      <a:r>
                        <a:rPr lang="en-ID" dirty="0" err="1"/>
                        <a:t>tentang</a:t>
                      </a:r>
                      <a:r>
                        <a:rPr lang="en-ID" dirty="0"/>
                        <a:t> </a:t>
                      </a:r>
                      <a:r>
                        <a:rPr lang="en-ID" dirty="0" err="1"/>
                        <a:t>hubungan</a:t>
                      </a:r>
                      <a:r>
                        <a:rPr lang="en-ID" dirty="0"/>
                        <a:t> data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ID" dirty="0" err="1"/>
                        <a:t>Tidak</a:t>
                      </a:r>
                      <a:r>
                        <a:rPr lang="en-ID" dirty="0"/>
                        <a:t> </a:t>
                      </a:r>
                      <a:r>
                        <a:rPr lang="en-ID" dirty="0" err="1"/>
                        <a:t>cocok</a:t>
                      </a:r>
                      <a:r>
                        <a:rPr lang="en-ID" dirty="0"/>
                        <a:t> </a:t>
                      </a:r>
                      <a:r>
                        <a:rPr lang="en-ID" dirty="0" err="1"/>
                        <a:t>untuk</a:t>
                      </a:r>
                      <a:r>
                        <a:rPr lang="en-ID" dirty="0"/>
                        <a:t> </a:t>
                      </a:r>
                      <a:r>
                        <a:rPr lang="en-ID" dirty="0" err="1"/>
                        <a:t>hubungan</a:t>
                      </a:r>
                      <a:r>
                        <a:rPr lang="en-ID" dirty="0"/>
                        <a:t> non-linier </a:t>
                      </a:r>
                      <a:r>
                        <a:rPr lang="en-ID" dirty="0" err="1"/>
                        <a:t>kompleks</a:t>
                      </a:r>
                      <a:endParaRPr lang="en-ID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38691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0191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59E57-11E7-C9C5-874E-4A62132F0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74557" y="0"/>
            <a:ext cx="4182256" cy="854564"/>
          </a:xfrm>
        </p:spPr>
        <p:txBody>
          <a:bodyPr/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200" b="1" dirty="0"/>
              <a:t>PEMBAHASAN</a:t>
            </a:r>
            <a:endParaRPr lang="en-ID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46DAF9F-8AD9-DEEC-C5C2-D3C2FF91BB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3814" y="1218194"/>
            <a:ext cx="8884371" cy="281557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D4BFBDD-FE64-08DC-25AB-4F74AD0A64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3813" y="4270675"/>
            <a:ext cx="8884371" cy="2107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268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DD29F59-0AB7-10C3-0271-F0EB853C3C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3149" y="916004"/>
            <a:ext cx="8780703" cy="502599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6C4DEA4-0CFD-3D5A-FFFC-D04379A67569}"/>
              </a:ext>
            </a:extLst>
          </p:cNvPr>
          <p:cNvSpPr txBox="1"/>
          <p:nvPr/>
        </p:nvSpPr>
        <p:spPr>
          <a:xfrm>
            <a:off x="3046751" y="94629"/>
            <a:ext cx="6093500" cy="7586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4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Menampilkan</a:t>
            </a:r>
            <a:r>
              <a:rPr lang="en-US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tipe</a:t>
            </a:r>
            <a:r>
              <a:rPr lang="en-US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data </a:t>
            </a:r>
            <a:endParaRPr lang="en-ID" sz="4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83443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ABDB5F3-6FB3-FBB3-0D23-F2EE1BF98E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452" y="1028431"/>
            <a:ext cx="10523095" cy="4801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7958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23A1A08-D72A-F5EF-0B92-5E95F892D3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173" y="1133155"/>
            <a:ext cx="7690608" cy="322898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64B367B-B037-ABE9-3660-B12057F172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133155"/>
            <a:ext cx="5895097" cy="5177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8816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673C7D6-46B5-50A7-9792-B14E48F6EA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13835"/>
            <a:ext cx="7330190" cy="261516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3AC2C5B-CAA1-1FC6-F65E-4ACA8AD4BA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122" y="3668864"/>
            <a:ext cx="4229690" cy="305795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7A41253-1052-3B3C-E06F-A07DA8B188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1193" y="2463381"/>
            <a:ext cx="6220918" cy="4097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9553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9C989F9-0579-966A-C5C1-D6B7204123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9942" y="253116"/>
            <a:ext cx="6192114" cy="214342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570585B-BA87-26C1-62EC-FE878F8748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308" y="2641931"/>
            <a:ext cx="10269383" cy="3962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598039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266</TotalTime>
  <Words>171</Words>
  <Application>Microsoft Office PowerPoint</Application>
  <PresentationFormat>Widescreen</PresentationFormat>
  <Paragraphs>30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Algerian</vt:lpstr>
      <vt:lpstr>Arial</vt:lpstr>
      <vt:lpstr>Calibri</vt:lpstr>
      <vt:lpstr>Century Gothic</vt:lpstr>
      <vt:lpstr>Impact</vt:lpstr>
      <vt:lpstr>Wingdings</vt:lpstr>
      <vt:lpstr>Vapor Trail</vt:lpstr>
      <vt:lpstr>TUGAS AKHIR DATA MINING</vt:lpstr>
      <vt:lpstr>Pengertian</vt:lpstr>
      <vt:lpstr>PowerPoint Presentation</vt:lpstr>
      <vt:lpstr>PEMBAHASAN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Akmal Hakim</dc:creator>
  <cp:lastModifiedBy>Akmal Hakim</cp:lastModifiedBy>
  <cp:revision>3</cp:revision>
  <dcterms:created xsi:type="dcterms:W3CDTF">2025-01-17T07:14:45Z</dcterms:created>
  <dcterms:modified xsi:type="dcterms:W3CDTF">2025-01-19T14:06:51Z</dcterms:modified>
</cp:coreProperties>
</file>