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56" r:id="rId3"/>
    <p:sldId id="257" r:id="rId4"/>
    <p:sldId id="268" r:id="rId5"/>
    <p:sldId id="260" r:id="rId6"/>
    <p:sldId id="261" r:id="rId7"/>
    <p:sldId id="269" r:id="rId8"/>
    <p:sldId id="266" r:id="rId9"/>
    <p:sldId id="259" r:id="rId10"/>
    <p:sldId id="270" r:id="rId11"/>
    <p:sldId id="271" r:id="rId12"/>
    <p:sldId id="272" r:id="rId13"/>
    <p:sldId id="273"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MAL AHMAD" initials="AA" lastIdx="1" clrIdx="0">
    <p:extLst>
      <p:ext uri="{19B8F6BF-5375-455C-9EA6-DF929625EA0E}">
        <p15:presenceInfo xmlns:p15="http://schemas.microsoft.com/office/powerpoint/2012/main" userId="755502335c9946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EC2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1" d="100"/>
          <a:sy n="71"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picserver.org/highway-signs2/t/thank-you.html" TargetMode="External"/><Relationship Id="rId2" Type="http://schemas.openxmlformats.org/officeDocument/2006/relationships/image" Target="../media/image20.jpg"/><Relationship Id="rId1" Type="http://schemas.openxmlformats.org/officeDocument/2006/relationships/slideLayout" Target="../slideLayouts/slideLayout7.xml"/><Relationship Id="rId4" Type="http://schemas.openxmlformats.org/officeDocument/2006/relationships/hyperlink" Target="https://www.w3schools.com/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techboomers.com/grocery-coupon-apps-sites"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xfuel.com/en/free-photo-xggzq" TargetMode="External"/><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danielfoster/32011671081"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pngall.com/online-shopping-png"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technofaq.org/posts/2016/10/how-to-increase-engagement-at-your-online-e-commerce-store/"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hyperlink" Target="https://aarafacademy.com/installing-xampp-on-windows-machine/" TargetMode="External"/><Relationship Id="rId3" Type="http://schemas.openxmlformats.org/officeDocument/2006/relationships/image" Target="../media/image10.png"/><Relationship Id="rId7"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hyperlink" Target="https://creativecommons.org/licenses/by-nc/3.0/" TargetMode="External"/><Relationship Id="rId5" Type="http://schemas.openxmlformats.org/officeDocument/2006/relationships/hyperlink" Target="https://www.alltutorials.info/2018/09/tutorial-how-to-install-Laravel-57-on-XAMPP-Windows.html"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illustrations/google-maps-navigation-gps-maps-1797882/" TargetMode="External"/><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hyperlink" Target="https://freepngimg.com/png/14649-payment-method-png-pic"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F1C9CC35-E958-EF36-7C47-3587AF9255B3}"/>
              </a:ext>
            </a:extLst>
          </p:cNvPr>
          <p:cNvSpPr/>
          <p:nvPr/>
        </p:nvSpPr>
        <p:spPr>
          <a:xfrm>
            <a:off x="862542" y="337703"/>
            <a:ext cx="2175803" cy="2123110"/>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 name="TextBox 3">
            <a:extLst>
              <a:ext uri="{FF2B5EF4-FFF2-40B4-BE49-F238E27FC236}">
                <a16:creationId xmlns:a16="http://schemas.microsoft.com/office/drawing/2014/main" id="{F6C3CFD2-D2DD-08FD-0F98-B54D971FE2A4}"/>
              </a:ext>
            </a:extLst>
          </p:cNvPr>
          <p:cNvSpPr txBox="1"/>
          <p:nvPr/>
        </p:nvSpPr>
        <p:spPr>
          <a:xfrm>
            <a:off x="3615396" y="378043"/>
            <a:ext cx="6105378" cy="1569660"/>
          </a:xfrm>
          <a:prstGeom prst="rect">
            <a:avLst/>
          </a:prstGeom>
          <a:noFill/>
        </p:spPr>
        <p:txBody>
          <a:bodyPr wrap="square">
            <a:spAutoFit/>
          </a:bodyPr>
          <a:lstStyle/>
          <a:p>
            <a:pPr algn="ctr"/>
            <a:r>
              <a:rPr lang="en-IN" sz="4800" b="1" spc="45" dirty="0">
                <a:solidFill>
                  <a:srgbClr val="FF0000"/>
                </a:solidFill>
                <a:latin typeface="Noto Sans"/>
                <a:cs typeface="Noto Sans"/>
              </a:rPr>
              <a:t>ALIGARH</a:t>
            </a:r>
            <a:r>
              <a:rPr lang="en-IN" sz="4800" b="1" spc="-65" dirty="0">
                <a:solidFill>
                  <a:srgbClr val="FF0000"/>
                </a:solidFill>
                <a:latin typeface="Noto Sans"/>
                <a:cs typeface="Noto Sans"/>
              </a:rPr>
              <a:t> </a:t>
            </a:r>
            <a:r>
              <a:rPr lang="en-IN" sz="4800" b="1" spc="30" dirty="0">
                <a:solidFill>
                  <a:srgbClr val="FF0000"/>
                </a:solidFill>
                <a:latin typeface="Noto Sans"/>
                <a:cs typeface="Noto Sans"/>
              </a:rPr>
              <a:t>MUSLIM  </a:t>
            </a:r>
            <a:r>
              <a:rPr lang="en-IN" sz="4800" b="1" spc="25" dirty="0">
                <a:solidFill>
                  <a:srgbClr val="FF0000"/>
                </a:solidFill>
                <a:latin typeface="Noto Sans"/>
                <a:cs typeface="Noto Sans"/>
              </a:rPr>
              <a:t>UNIVERSITY</a:t>
            </a:r>
            <a:endParaRPr lang="en-IN" sz="4800" b="1" dirty="0">
              <a:solidFill>
                <a:srgbClr val="FF0000"/>
              </a:solidFill>
            </a:endParaRPr>
          </a:p>
        </p:txBody>
      </p:sp>
      <p:sp>
        <p:nvSpPr>
          <p:cNvPr id="6" name="TextBox 5">
            <a:extLst>
              <a:ext uri="{FF2B5EF4-FFF2-40B4-BE49-F238E27FC236}">
                <a16:creationId xmlns:a16="http://schemas.microsoft.com/office/drawing/2014/main" id="{88B735C1-3194-1B4B-E93B-793FA57BEBA7}"/>
              </a:ext>
            </a:extLst>
          </p:cNvPr>
          <p:cNvSpPr txBox="1"/>
          <p:nvPr/>
        </p:nvSpPr>
        <p:spPr>
          <a:xfrm>
            <a:off x="5688036" y="2063057"/>
            <a:ext cx="2175803" cy="769441"/>
          </a:xfrm>
          <a:prstGeom prst="rect">
            <a:avLst/>
          </a:prstGeom>
          <a:noFill/>
        </p:spPr>
        <p:txBody>
          <a:bodyPr wrap="square">
            <a:spAutoFit/>
          </a:bodyPr>
          <a:lstStyle/>
          <a:p>
            <a:pPr marL="12700">
              <a:lnSpc>
                <a:spcPct val="100000"/>
              </a:lnSpc>
              <a:spcBef>
                <a:spcPts val="130"/>
              </a:spcBef>
            </a:pPr>
            <a:r>
              <a:rPr lang="en-IN" sz="4400" b="1" spc="155" dirty="0">
                <a:solidFill>
                  <a:srgbClr val="7030A0"/>
                </a:solidFill>
                <a:latin typeface="Noto Sans"/>
                <a:cs typeface="Noto Sans"/>
              </a:rPr>
              <a:t>Z</a:t>
            </a:r>
            <a:r>
              <a:rPr lang="en-IN" sz="4400" b="1" spc="20" dirty="0">
                <a:solidFill>
                  <a:srgbClr val="7030A0"/>
                </a:solidFill>
                <a:latin typeface="Noto Sans"/>
                <a:cs typeface="Noto Sans"/>
              </a:rPr>
              <a:t>H</a:t>
            </a:r>
            <a:r>
              <a:rPr lang="en-IN" sz="4400" b="1" spc="65" dirty="0">
                <a:solidFill>
                  <a:srgbClr val="7030A0"/>
                </a:solidFill>
                <a:latin typeface="Noto Sans"/>
                <a:cs typeface="Noto Sans"/>
              </a:rPr>
              <a:t>C</a:t>
            </a:r>
            <a:r>
              <a:rPr lang="en-IN" sz="4400" b="1" spc="-40" dirty="0">
                <a:solidFill>
                  <a:srgbClr val="7030A0"/>
                </a:solidFill>
                <a:latin typeface="Noto Sans"/>
                <a:cs typeface="Noto Sans"/>
              </a:rPr>
              <a:t>E</a:t>
            </a:r>
            <a:r>
              <a:rPr lang="en-IN" sz="4400" b="1" spc="70" dirty="0">
                <a:solidFill>
                  <a:srgbClr val="7030A0"/>
                </a:solidFill>
                <a:latin typeface="Noto Sans"/>
                <a:cs typeface="Noto Sans"/>
              </a:rPr>
              <a:t>T</a:t>
            </a:r>
            <a:endParaRPr lang="en-IN" sz="4400" b="1" dirty="0">
              <a:solidFill>
                <a:srgbClr val="7030A0"/>
              </a:solidFill>
              <a:latin typeface="Noto Sans"/>
              <a:cs typeface="Noto Sans"/>
            </a:endParaRPr>
          </a:p>
        </p:txBody>
      </p:sp>
      <p:sp>
        <p:nvSpPr>
          <p:cNvPr id="7" name="TextBox 6">
            <a:extLst>
              <a:ext uri="{FF2B5EF4-FFF2-40B4-BE49-F238E27FC236}">
                <a16:creationId xmlns:a16="http://schemas.microsoft.com/office/drawing/2014/main" id="{756DC789-F85E-AD15-2F80-D8F9C5743432}"/>
              </a:ext>
            </a:extLst>
          </p:cNvPr>
          <p:cNvSpPr txBox="1"/>
          <p:nvPr/>
        </p:nvSpPr>
        <p:spPr>
          <a:xfrm>
            <a:off x="3207657" y="2850825"/>
            <a:ext cx="7881257" cy="707886"/>
          </a:xfrm>
          <a:prstGeom prst="rect">
            <a:avLst/>
          </a:prstGeom>
          <a:noFill/>
        </p:spPr>
        <p:txBody>
          <a:bodyPr wrap="square" rtlCol="0">
            <a:spAutoFit/>
          </a:bodyPr>
          <a:lstStyle/>
          <a:p>
            <a:r>
              <a:rPr lang="en-IN" sz="4000" b="1" dirty="0">
                <a:solidFill>
                  <a:srgbClr val="C00000"/>
                </a:solidFill>
              </a:rPr>
              <a:t>E-COMMERCE SHOPPING WEBSITE</a:t>
            </a:r>
          </a:p>
        </p:txBody>
      </p:sp>
      <p:sp>
        <p:nvSpPr>
          <p:cNvPr id="8" name="TextBox 7">
            <a:extLst>
              <a:ext uri="{FF2B5EF4-FFF2-40B4-BE49-F238E27FC236}">
                <a16:creationId xmlns:a16="http://schemas.microsoft.com/office/drawing/2014/main" id="{FBE60D84-836D-6B03-21A0-CCDED10188CB}"/>
              </a:ext>
            </a:extLst>
          </p:cNvPr>
          <p:cNvSpPr txBox="1"/>
          <p:nvPr/>
        </p:nvSpPr>
        <p:spPr>
          <a:xfrm>
            <a:off x="1175657" y="4513943"/>
            <a:ext cx="3512457" cy="1815882"/>
          </a:xfrm>
          <a:prstGeom prst="rect">
            <a:avLst/>
          </a:prstGeom>
          <a:noFill/>
        </p:spPr>
        <p:txBody>
          <a:bodyPr wrap="square" rtlCol="0">
            <a:spAutoFit/>
          </a:bodyPr>
          <a:lstStyle/>
          <a:p>
            <a:r>
              <a:rPr lang="en-IN" sz="2800" b="1" dirty="0"/>
              <a:t>AKMAL AHMAD</a:t>
            </a:r>
          </a:p>
          <a:p>
            <a:r>
              <a:rPr lang="en-IN" sz="2800" b="1" dirty="0"/>
              <a:t>20COB525</a:t>
            </a:r>
          </a:p>
          <a:p>
            <a:r>
              <a:rPr lang="en-IN" sz="2800" b="1" dirty="0"/>
              <a:t>TANZEELUR REHMAN</a:t>
            </a:r>
          </a:p>
          <a:p>
            <a:r>
              <a:rPr lang="en-IN" sz="2800" b="1" dirty="0"/>
              <a:t>20COB116</a:t>
            </a:r>
          </a:p>
        </p:txBody>
      </p:sp>
      <p:sp>
        <p:nvSpPr>
          <p:cNvPr id="9" name="TextBox 8">
            <a:extLst>
              <a:ext uri="{FF2B5EF4-FFF2-40B4-BE49-F238E27FC236}">
                <a16:creationId xmlns:a16="http://schemas.microsoft.com/office/drawing/2014/main" id="{A5C00707-661A-EEB9-4237-9008B6496D86}"/>
              </a:ext>
            </a:extLst>
          </p:cNvPr>
          <p:cNvSpPr txBox="1"/>
          <p:nvPr/>
        </p:nvSpPr>
        <p:spPr>
          <a:xfrm>
            <a:off x="5936343" y="4683741"/>
            <a:ext cx="5312231" cy="954107"/>
          </a:xfrm>
          <a:prstGeom prst="rect">
            <a:avLst/>
          </a:prstGeom>
          <a:noFill/>
        </p:spPr>
        <p:txBody>
          <a:bodyPr wrap="square" rtlCol="0">
            <a:spAutoFit/>
          </a:bodyPr>
          <a:lstStyle/>
          <a:p>
            <a:r>
              <a:rPr lang="en-IN" sz="2800" b="1" dirty="0"/>
              <a:t>PROJECT UNDER SUPERVISOR</a:t>
            </a:r>
          </a:p>
          <a:p>
            <a:r>
              <a:rPr lang="en-IN" sz="2800" b="1" dirty="0"/>
              <a:t>Mr. SAYYED USMAN AHMED </a:t>
            </a:r>
          </a:p>
        </p:txBody>
      </p:sp>
    </p:spTree>
    <p:extLst>
      <p:ext uri="{BB962C8B-B14F-4D97-AF65-F5344CB8AC3E}">
        <p14:creationId xmlns:p14="http://schemas.microsoft.com/office/powerpoint/2010/main" val="233161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46B937-6B20-B5E4-E858-7F002F40B654}"/>
              </a:ext>
            </a:extLst>
          </p:cNvPr>
          <p:cNvSpPr txBox="1"/>
          <p:nvPr/>
        </p:nvSpPr>
        <p:spPr>
          <a:xfrm>
            <a:off x="2792436" y="393896"/>
            <a:ext cx="6607127" cy="769441"/>
          </a:xfrm>
          <a:prstGeom prst="rect">
            <a:avLst/>
          </a:prstGeom>
          <a:noFill/>
        </p:spPr>
        <p:txBody>
          <a:bodyPr wrap="square" rtlCol="0">
            <a:spAutoFit/>
          </a:bodyPr>
          <a:lstStyle/>
          <a:p>
            <a:pPr algn="ctr"/>
            <a:r>
              <a:rPr lang="en-IN" sz="4400" b="1" dirty="0">
                <a:solidFill>
                  <a:srgbClr val="FF0000"/>
                </a:solidFill>
              </a:rPr>
              <a:t>OUR PROJECT OVERVIEW</a:t>
            </a:r>
          </a:p>
        </p:txBody>
      </p:sp>
      <p:sp>
        <p:nvSpPr>
          <p:cNvPr id="5" name="TextBox 4">
            <a:extLst>
              <a:ext uri="{FF2B5EF4-FFF2-40B4-BE49-F238E27FC236}">
                <a16:creationId xmlns:a16="http://schemas.microsoft.com/office/drawing/2014/main" id="{AB58C867-83F3-9A43-E531-853CFC5B3201}"/>
              </a:ext>
            </a:extLst>
          </p:cNvPr>
          <p:cNvSpPr txBox="1"/>
          <p:nvPr/>
        </p:nvSpPr>
        <p:spPr>
          <a:xfrm>
            <a:off x="1048042" y="1163337"/>
            <a:ext cx="3488788" cy="523220"/>
          </a:xfrm>
          <a:prstGeom prst="rect">
            <a:avLst/>
          </a:prstGeom>
          <a:noFill/>
        </p:spPr>
        <p:txBody>
          <a:bodyPr wrap="square" rtlCol="0">
            <a:spAutoFit/>
          </a:bodyPr>
          <a:lstStyle/>
          <a:p>
            <a:r>
              <a:rPr lang="en-IN" sz="2800" b="1" dirty="0">
                <a:solidFill>
                  <a:srgbClr val="FF0000"/>
                </a:solidFill>
              </a:rPr>
              <a:t>1. HOME PAGE</a:t>
            </a:r>
          </a:p>
        </p:txBody>
      </p:sp>
      <p:pic>
        <p:nvPicPr>
          <p:cNvPr id="7" name="Picture 6">
            <a:extLst>
              <a:ext uri="{FF2B5EF4-FFF2-40B4-BE49-F238E27FC236}">
                <a16:creationId xmlns:a16="http://schemas.microsoft.com/office/drawing/2014/main" id="{DCFA1C89-E088-2011-8651-C9A47299ECEF}"/>
              </a:ext>
            </a:extLst>
          </p:cNvPr>
          <p:cNvPicPr>
            <a:picLocks noChangeAspect="1"/>
          </p:cNvPicPr>
          <p:nvPr/>
        </p:nvPicPr>
        <p:blipFill rotWithShape="1">
          <a:blip r:embed="rId2"/>
          <a:srcRect t="4221" b="13754"/>
          <a:stretch/>
        </p:blipFill>
        <p:spPr>
          <a:xfrm>
            <a:off x="1048042" y="1932778"/>
            <a:ext cx="10005601" cy="4614204"/>
          </a:xfrm>
          <a:prstGeom prst="rect">
            <a:avLst/>
          </a:prstGeom>
        </p:spPr>
      </p:pic>
    </p:spTree>
    <p:extLst>
      <p:ext uri="{BB962C8B-B14F-4D97-AF65-F5344CB8AC3E}">
        <p14:creationId xmlns:p14="http://schemas.microsoft.com/office/powerpoint/2010/main" val="331783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46B937-6B20-B5E4-E858-7F002F40B654}"/>
              </a:ext>
            </a:extLst>
          </p:cNvPr>
          <p:cNvSpPr txBox="1"/>
          <p:nvPr/>
        </p:nvSpPr>
        <p:spPr>
          <a:xfrm>
            <a:off x="2792436" y="393896"/>
            <a:ext cx="6607127" cy="769441"/>
          </a:xfrm>
          <a:prstGeom prst="rect">
            <a:avLst/>
          </a:prstGeom>
          <a:noFill/>
        </p:spPr>
        <p:txBody>
          <a:bodyPr wrap="square" rtlCol="0">
            <a:spAutoFit/>
          </a:bodyPr>
          <a:lstStyle/>
          <a:p>
            <a:pPr algn="ctr"/>
            <a:r>
              <a:rPr lang="en-IN" sz="4400" b="1" dirty="0">
                <a:solidFill>
                  <a:srgbClr val="FF0000"/>
                </a:solidFill>
              </a:rPr>
              <a:t>OUR PROJECT OVERVIEW</a:t>
            </a:r>
          </a:p>
        </p:txBody>
      </p:sp>
      <p:sp>
        <p:nvSpPr>
          <p:cNvPr id="5" name="TextBox 4">
            <a:extLst>
              <a:ext uri="{FF2B5EF4-FFF2-40B4-BE49-F238E27FC236}">
                <a16:creationId xmlns:a16="http://schemas.microsoft.com/office/drawing/2014/main" id="{AB58C867-83F3-9A43-E531-853CFC5B3201}"/>
              </a:ext>
            </a:extLst>
          </p:cNvPr>
          <p:cNvSpPr txBox="1"/>
          <p:nvPr/>
        </p:nvSpPr>
        <p:spPr>
          <a:xfrm>
            <a:off x="1048042" y="1163337"/>
            <a:ext cx="3488788" cy="523220"/>
          </a:xfrm>
          <a:prstGeom prst="rect">
            <a:avLst/>
          </a:prstGeom>
          <a:noFill/>
        </p:spPr>
        <p:txBody>
          <a:bodyPr wrap="square" rtlCol="0">
            <a:spAutoFit/>
          </a:bodyPr>
          <a:lstStyle/>
          <a:p>
            <a:r>
              <a:rPr lang="en-IN" sz="2800" b="1" dirty="0">
                <a:solidFill>
                  <a:srgbClr val="FF0000"/>
                </a:solidFill>
              </a:rPr>
              <a:t>2. LOGIN PAGE</a:t>
            </a:r>
          </a:p>
        </p:txBody>
      </p:sp>
      <p:pic>
        <p:nvPicPr>
          <p:cNvPr id="8" name="Picture 7">
            <a:extLst>
              <a:ext uri="{FF2B5EF4-FFF2-40B4-BE49-F238E27FC236}">
                <a16:creationId xmlns:a16="http://schemas.microsoft.com/office/drawing/2014/main" id="{9CC74C94-DD2A-FCC7-34D6-EA0CAAFE83B0}"/>
              </a:ext>
            </a:extLst>
          </p:cNvPr>
          <p:cNvPicPr>
            <a:picLocks noChangeAspect="1"/>
          </p:cNvPicPr>
          <p:nvPr/>
        </p:nvPicPr>
        <p:blipFill rotWithShape="1">
          <a:blip r:embed="rId2"/>
          <a:srcRect t="3899" b="13666"/>
          <a:stretch/>
        </p:blipFill>
        <p:spPr>
          <a:xfrm>
            <a:off x="1352842" y="1686558"/>
            <a:ext cx="9858430" cy="4569100"/>
          </a:xfrm>
          <a:prstGeom prst="rect">
            <a:avLst/>
          </a:prstGeom>
        </p:spPr>
      </p:pic>
    </p:spTree>
    <p:extLst>
      <p:ext uri="{BB962C8B-B14F-4D97-AF65-F5344CB8AC3E}">
        <p14:creationId xmlns:p14="http://schemas.microsoft.com/office/powerpoint/2010/main" val="18623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46B937-6B20-B5E4-E858-7F002F40B654}"/>
              </a:ext>
            </a:extLst>
          </p:cNvPr>
          <p:cNvSpPr txBox="1"/>
          <p:nvPr/>
        </p:nvSpPr>
        <p:spPr>
          <a:xfrm>
            <a:off x="2792436" y="393896"/>
            <a:ext cx="6607127" cy="769441"/>
          </a:xfrm>
          <a:prstGeom prst="rect">
            <a:avLst/>
          </a:prstGeom>
          <a:noFill/>
        </p:spPr>
        <p:txBody>
          <a:bodyPr wrap="square" rtlCol="0">
            <a:spAutoFit/>
          </a:bodyPr>
          <a:lstStyle/>
          <a:p>
            <a:pPr algn="ctr"/>
            <a:r>
              <a:rPr lang="en-IN" sz="4400" b="1" dirty="0">
                <a:solidFill>
                  <a:srgbClr val="FF0000"/>
                </a:solidFill>
              </a:rPr>
              <a:t>OUR PROJECT OVERVIEW</a:t>
            </a:r>
          </a:p>
        </p:txBody>
      </p:sp>
      <p:sp>
        <p:nvSpPr>
          <p:cNvPr id="5" name="TextBox 4">
            <a:extLst>
              <a:ext uri="{FF2B5EF4-FFF2-40B4-BE49-F238E27FC236}">
                <a16:creationId xmlns:a16="http://schemas.microsoft.com/office/drawing/2014/main" id="{AB58C867-83F3-9A43-E531-853CFC5B3201}"/>
              </a:ext>
            </a:extLst>
          </p:cNvPr>
          <p:cNvSpPr txBox="1"/>
          <p:nvPr/>
        </p:nvSpPr>
        <p:spPr>
          <a:xfrm>
            <a:off x="1048042" y="1163337"/>
            <a:ext cx="3488788" cy="523220"/>
          </a:xfrm>
          <a:prstGeom prst="rect">
            <a:avLst/>
          </a:prstGeom>
          <a:noFill/>
        </p:spPr>
        <p:txBody>
          <a:bodyPr wrap="square" rtlCol="0">
            <a:spAutoFit/>
          </a:bodyPr>
          <a:lstStyle/>
          <a:p>
            <a:r>
              <a:rPr lang="en-IN" sz="2800" b="1" dirty="0">
                <a:solidFill>
                  <a:srgbClr val="FF0000"/>
                </a:solidFill>
              </a:rPr>
              <a:t>3. PRODUCT PAGE</a:t>
            </a:r>
          </a:p>
        </p:txBody>
      </p:sp>
      <p:pic>
        <p:nvPicPr>
          <p:cNvPr id="3" name="Picture 2">
            <a:extLst>
              <a:ext uri="{FF2B5EF4-FFF2-40B4-BE49-F238E27FC236}">
                <a16:creationId xmlns:a16="http://schemas.microsoft.com/office/drawing/2014/main" id="{0214D2D2-186C-0BC6-A4B9-CD71813F65BC}"/>
              </a:ext>
            </a:extLst>
          </p:cNvPr>
          <p:cNvPicPr>
            <a:picLocks noChangeAspect="1"/>
          </p:cNvPicPr>
          <p:nvPr/>
        </p:nvPicPr>
        <p:blipFill rotWithShape="1">
          <a:blip r:embed="rId2"/>
          <a:srcRect l="-2738" t="9346" r="2738" b="7988"/>
          <a:stretch/>
        </p:blipFill>
        <p:spPr>
          <a:xfrm>
            <a:off x="754743" y="1686557"/>
            <a:ext cx="9695543" cy="4975500"/>
          </a:xfrm>
          <a:prstGeom prst="rect">
            <a:avLst/>
          </a:prstGeom>
        </p:spPr>
      </p:pic>
    </p:spTree>
    <p:extLst>
      <p:ext uri="{BB962C8B-B14F-4D97-AF65-F5344CB8AC3E}">
        <p14:creationId xmlns:p14="http://schemas.microsoft.com/office/powerpoint/2010/main" val="208239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46B937-6B20-B5E4-E858-7F002F40B654}"/>
              </a:ext>
            </a:extLst>
          </p:cNvPr>
          <p:cNvSpPr txBox="1"/>
          <p:nvPr/>
        </p:nvSpPr>
        <p:spPr>
          <a:xfrm>
            <a:off x="2792436" y="393896"/>
            <a:ext cx="6607127" cy="769441"/>
          </a:xfrm>
          <a:prstGeom prst="rect">
            <a:avLst/>
          </a:prstGeom>
          <a:noFill/>
        </p:spPr>
        <p:txBody>
          <a:bodyPr wrap="square" rtlCol="0">
            <a:spAutoFit/>
          </a:bodyPr>
          <a:lstStyle/>
          <a:p>
            <a:pPr algn="ctr"/>
            <a:r>
              <a:rPr lang="en-IN" sz="4400" b="1" dirty="0">
                <a:solidFill>
                  <a:srgbClr val="FF0000"/>
                </a:solidFill>
              </a:rPr>
              <a:t>OUR PROJECT OVERVIEW</a:t>
            </a:r>
          </a:p>
        </p:txBody>
      </p:sp>
      <p:sp>
        <p:nvSpPr>
          <p:cNvPr id="5" name="TextBox 4">
            <a:extLst>
              <a:ext uri="{FF2B5EF4-FFF2-40B4-BE49-F238E27FC236}">
                <a16:creationId xmlns:a16="http://schemas.microsoft.com/office/drawing/2014/main" id="{AB58C867-83F3-9A43-E531-853CFC5B3201}"/>
              </a:ext>
            </a:extLst>
          </p:cNvPr>
          <p:cNvSpPr txBox="1"/>
          <p:nvPr/>
        </p:nvSpPr>
        <p:spPr>
          <a:xfrm>
            <a:off x="1048042" y="1163337"/>
            <a:ext cx="3488788" cy="523220"/>
          </a:xfrm>
          <a:prstGeom prst="rect">
            <a:avLst/>
          </a:prstGeom>
          <a:noFill/>
        </p:spPr>
        <p:txBody>
          <a:bodyPr wrap="square" rtlCol="0">
            <a:spAutoFit/>
          </a:bodyPr>
          <a:lstStyle/>
          <a:p>
            <a:r>
              <a:rPr lang="en-IN" sz="2800" b="1" dirty="0">
                <a:solidFill>
                  <a:srgbClr val="FF0000"/>
                </a:solidFill>
              </a:rPr>
              <a:t>4. SHOP CART PAGE</a:t>
            </a:r>
          </a:p>
        </p:txBody>
      </p:sp>
      <p:pic>
        <p:nvPicPr>
          <p:cNvPr id="6" name="Picture 5">
            <a:extLst>
              <a:ext uri="{FF2B5EF4-FFF2-40B4-BE49-F238E27FC236}">
                <a16:creationId xmlns:a16="http://schemas.microsoft.com/office/drawing/2014/main" id="{73DE1964-0916-1CF5-4227-40857190F54C}"/>
              </a:ext>
            </a:extLst>
          </p:cNvPr>
          <p:cNvPicPr>
            <a:picLocks noChangeAspect="1"/>
          </p:cNvPicPr>
          <p:nvPr/>
        </p:nvPicPr>
        <p:blipFill rotWithShape="1">
          <a:blip r:embed="rId2"/>
          <a:srcRect l="-1" t="9105" r="2443" b="7680"/>
          <a:stretch/>
        </p:blipFill>
        <p:spPr>
          <a:xfrm>
            <a:off x="1277257" y="1688904"/>
            <a:ext cx="9985829" cy="5016696"/>
          </a:xfrm>
          <a:prstGeom prst="rect">
            <a:avLst/>
          </a:prstGeom>
        </p:spPr>
      </p:pic>
    </p:spTree>
    <p:extLst>
      <p:ext uri="{BB962C8B-B14F-4D97-AF65-F5344CB8AC3E}">
        <p14:creationId xmlns:p14="http://schemas.microsoft.com/office/powerpoint/2010/main" val="2025438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46B937-6B20-B5E4-E858-7F002F40B654}"/>
              </a:ext>
            </a:extLst>
          </p:cNvPr>
          <p:cNvSpPr txBox="1"/>
          <p:nvPr/>
        </p:nvSpPr>
        <p:spPr>
          <a:xfrm>
            <a:off x="2792436" y="393896"/>
            <a:ext cx="6607127" cy="769441"/>
          </a:xfrm>
          <a:prstGeom prst="rect">
            <a:avLst/>
          </a:prstGeom>
          <a:noFill/>
        </p:spPr>
        <p:txBody>
          <a:bodyPr wrap="square" rtlCol="0">
            <a:spAutoFit/>
          </a:bodyPr>
          <a:lstStyle/>
          <a:p>
            <a:pPr algn="ctr"/>
            <a:r>
              <a:rPr lang="en-IN" sz="4400" b="1" dirty="0">
                <a:solidFill>
                  <a:srgbClr val="FF0000"/>
                </a:solidFill>
              </a:rPr>
              <a:t>OUR PROJECT OVERVIEW</a:t>
            </a:r>
          </a:p>
        </p:txBody>
      </p:sp>
      <p:sp>
        <p:nvSpPr>
          <p:cNvPr id="5" name="TextBox 4">
            <a:extLst>
              <a:ext uri="{FF2B5EF4-FFF2-40B4-BE49-F238E27FC236}">
                <a16:creationId xmlns:a16="http://schemas.microsoft.com/office/drawing/2014/main" id="{AB58C867-83F3-9A43-E531-853CFC5B3201}"/>
              </a:ext>
            </a:extLst>
          </p:cNvPr>
          <p:cNvSpPr txBox="1"/>
          <p:nvPr/>
        </p:nvSpPr>
        <p:spPr>
          <a:xfrm>
            <a:off x="1048042" y="1163337"/>
            <a:ext cx="3488788" cy="523220"/>
          </a:xfrm>
          <a:prstGeom prst="rect">
            <a:avLst/>
          </a:prstGeom>
          <a:noFill/>
        </p:spPr>
        <p:txBody>
          <a:bodyPr wrap="square" rtlCol="0">
            <a:spAutoFit/>
          </a:bodyPr>
          <a:lstStyle/>
          <a:p>
            <a:r>
              <a:rPr lang="en-IN" sz="2800" b="1" dirty="0">
                <a:solidFill>
                  <a:srgbClr val="FF0000"/>
                </a:solidFill>
              </a:rPr>
              <a:t>5. DATABASE PAGE</a:t>
            </a:r>
          </a:p>
        </p:txBody>
      </p:sp>
      <p:pic>
        <p:nvPicPr>
          <p:cNvPr id="3" name="Picture 2">
            <a:extLst>
              <a:ext uri="{FF2B5EF4-FFF2-40B4-BE49-F238E27FC236}">
                <a16:creationId xmlns:a16="http://schemas.microsoft.com/office/drawing/2014/main" id="{F9778476-4178-902F-1772-1CC3923744D0}"/>
              </a:ext>
            </a:extLst>
          </p:cNvPr>
          <p:cNvPicPr>
            <a:picLocks noChangeAspect="1"/>
          </p:cNvPicPr>
          <p:nvPr/>
        </p:nvPicPr>
        <p:blipFill rotWithShape="1">
          <a:blip r:embed="rId2"/>
          <a:srcRect t="4427" r="4084" b="5696"/>
          <a:stretch/>
        </p:blipFill>
        <p:spPr>
          <a:xfrm>
            <a:off x="1048042" y="1686557"/>
            <a:ext cx="10403293" cy="4845223"/>
          </a:xfrm>
          <a:prstGeom prst="rect">
            <a:avLst/>
          </a:prstGeom>
        </p:spPr>
      </p:pic>
    </p:spTree>
    <p:extLst>
      <p:ext uri="{BB962C8B-B14F-4D97-AF65-F5344CB8AC3E}">
        <p14:creationId xmlns:p14="http://schemas.microsoft.com/office/powerpoint/2010/main" val="77610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95F55A-12B8-6F9D-A940-BFA8DE4BFCD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139371" y="3317790"/>
            <a:ext cx="9913257" cy="3214915"/>
          </a:xfrm>
          <a:prstGeom prst="rect">
            <a:avLst/>
          </a:prstGeom>
        </p:spPr>
      </p:pic>
      <p:sp>
        <p:nvSpPr>
          <p:cNvPr id="8" name="TextBox 7">
            <a:extLst>
              <a:ext uri="{FF2B5EF4-FFF2-40B4-BE49-F238E27FC236}">
                <a16:creationId xmlns:a16="http://schemas.microsoft.com/office/drawing/2014/main" id="{266A00D7-9810-CF6E-4343-49B588DE3696}"/>
              </a:ext>
            </a:extLst>
          </p:cNvPr>
          <p:cNvSpPr txBox="1"/>
          <p:nvPr/>
        </p:nvSpPr>
        <p:spPr>
          <a:xfrm>
            <a:off x="4216399" y="284954"/>
            <a:ext cx="3512457" cy="646331"/>
          </a:xfrm>
          <a:prstGeom prst="rect">
            <a:avLst/>
          </a:prstGeom>
          <a:noFill/>
        </p:spPr>
        <p:txBody>
          <a:bodyPr wrap="square" rtlCol="0">
            <a:spAutoFit/>
          </a:bodyPr>
          <a:lstStyle/>
          <a:p>
            <a:r>
              <a:rPr lang="en-IN" sz="3600" b="1" dirty="0">
                <a:solidFill>
                  <a:srgbClr val="FF0000"/>
                </a:solidFill>
              </a:rPr>
              <a:t>REFERENCES</a:t>
            </a:r>
          </a:p>
        </p:txBody>
      </p:sp>
      <p:sp>
        <p:nvSpPr>
          <p:cNvPr id="10" name="TextBox 9">
            <a:extLst>
              <a:ext uri="{FF2B5EF4-FFF2-40B4-BE49-F238E27FC236}">
                <a16:creationId xmlns:a16="http://schemas.microsoft.com/office/drawing/2014/main" id="{99F7C0A4-7B6D-F3D4-D959-3D2AF70E288D}"/>
              </a:ext>
            </a:extLst>
          </p:cNvPr>
          <p:cNvSpPr txBox="1"/>
          <p:nvPr/>
        </p:nvSpPr>
        <p:spPr>
          <a:xfrm>
            <a:off x="2177142" y="1059542"/>
            <a:ext cx="6255658" cy="830997"/>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hlinkClick r:id="rId4"/>
              </a:rPr>
              <a:t>https://www.w3schools.com/html/</a:t>
            </a:r>
            <a:endParaRPr lang="en-IN" sz="2400" dirty="0"/>
          </a:p>
          <a:p>
            <a:pPr marL="285750" indent="-285750">
              <a:buFont typeface="Wingdings" panose="05000000000000000000" pitchFamily="2" charset="2"/>
              <a:buChar char="Ø"/>
            </a:pPr>
            <a:r>
              <a:rPr lang="en-IN" sz="2400" dirty="0"/>
              <a:t>https://www.tutorialspoint.com/css/index.htm</a:t>
            </a:r>
          </a:p>
        </p:txBody>
      </p:sp>
      <p:sp>
        <p:nvSpPr>
          <p:cNvPr id="12" name="TextBox 11">
            <a:extLst>
              <a:ext uri="{FF2B5EF4-FFF2-40B4-BE49-F238E27FC236}">
                <a16:creationId xmlns:a16="http://schemas.microsoft.com/office/drawing/2014/main" id="{B93E8E8F-259C-C34D-2690-98D0C4319F0A}"/>
              </a:ext>
            </a:extLst>
          </p:cNvPr>
          <p:cNvSpPr txBox="1"/>
          <p:nvPr/>
        </p:nvSpPr>
        <p:spPr>
          <a:xfrm>
            <a:off x="2177142" y="1980584"/>
            <a:ext cx="7282542" cy="830997"/>
          </a:xfrm>
          <a:prstGeom prst="rect">
            <a:avLst/>
          </a:prstGeom>
          <a:noFill/>
        </p:spPr>
        <p:txBody>
          <a:bodyPr wrap="square">
            <a:spAutoFit/>
          </a:bodyPr>
          <a:lstStyle/>
          <a:p>
            <a:pPr marL="285750" indent="-285750">
              <a:buFont typeface="Wingdings" panose="05000000000000000000" pitchFamily="2" charset="2"/>
              <a:buChar char="Ø"/>
            </a:pPr>
            <a:r>
              <a:rPr lang="en-IN" sz="2400" dirty="0"/>
              <a:t>https://www.ionos.com/digitalguide/server/tools/xampp-tutorial-create-your-own-local-test-server</a:t>
            </a:r>
            <a:r>
              <a:rPr lang="en-IN" dirty="0"/>
              <a:t>/</a:t>
            </a:r>
          </a:p>
        </p:txBody>
      </p:sp>
    </p:spTree>
    <p:extLst>
      <p:ext uri="{BB962C8B-B14F-4D97-AF65-F5344CB8AC3E}">
        <p14:creationId xmlns:p14="http://schemas.microsoft.com/office/powerpoint/2010/main" val="204309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3C97470-A119-73EA-CEE1-8EB39FDFFB5C}"/>
              </a:ext>
            </a:extLst>
          </p:cNvPr>
          <p:cNvSpPr>
            <a:spLocks noGrp="1"/>
          </p:cNvSpPr>
          <p:nvPr>
            <p:ph type="subTitle" idx="1"/>
          </p:nvPr>
        </p:nvSpPr>
        <p:spPr>
          <a:xfrm>
            <a:off x="4341934" y="-84406"/>
            <a:ext cx="3479703" cy="1125522"/>
          </a:xfrm>
        </p:spPr>
        <p:txBody>
          <a:bodyPr>
            <a:normAutofit/>
          </a:bodyPr>
          <a:lstStyle/>
          <a:p>
            <a:r>
              <a:rPr lang="en-IN" sz="3600" b="1" dirty="0">
                <a:solidFill>
                  <a:srgbClr val="FF0000"/>
                </a:solidFill>
              </a:rPr>
              <a:t>INTRODUCTION</a:t>
            </a:r>
          </a:p>
        </p:txBody>
      </p:sp>
      <p:sp>
        <p:nvSpPr>
          <p:cNvPr id="9" name="TextBox 8">
            <a:extLst>
              <a:ext uri="{FF2B5EF4-FFF2-40B4-BE49-F238E27FC236}">
                <a16:creationId xmlns:a16="http://schemas.microsoft.com/office/drawing/2014/main" id="{358CA610-165B-0088-58CC-9B402DDF12E4}"/>
              </a:ext>
            </a:extLst>
          </p:cNvPr>
          <p:cNvSpPr txBox="1"/>
          <p:nvPr/>
        </p:nvSpPr>
        <p:spPr>
          <a:xfrm>
            <a:off x="1889760" y="1167723"/>
            <a:ext cx="4206240" cy="1938992"/>
          </a:xfrm>
          <a:prstGeom prst="rect">
            <a:avLst/>
          </a:prstGeom>
          <a:noFill/>
        </p:spPr>
        <p:txBody>
          <a:bodyPr wrap="square" rtlCol="0">
            <a:spAutoFit/>
          </a:bodyPr>
          <a:lstStyle/>
          <a:p>
            <a:r>
              <a:rPr lang="en-IN" sz="2400" b="1" dirty="0"/>
              <a:t>The purpose of this project any person can sell product online. Buying and selling product online by using E Commerce website. </a:t>
            </a:r>
          </a:p>
        </p:txBody>
      </p:sp>
      <p:sp>
        <p:nvSpPr>
          <p:cNvPr id="11" name="TextBox 10">
            <a:extLst>
              <a:ext uri="{FF2B5EF4-FFF2-40B4-BE49-F238E27FC236}">
                <a16:creationId xmlns:a16="http://schemas.microsoft.com/office/drawing/2014/main" id="{55639617-DA3F-8224-3805-800D2E44D8A7}"/>
              </a:ext>
            </a:extLst>
          </p:cNvPr>
          <p:cNvSpPr txBox="1"/>
          <p:nvPr/>
        </p:nvSpPr>
        <p:spPr>
          <a:xfrm>
            <a:off x="1889760" y="3187027"/>
            <a:ext cx="3989364" cy="400110"/>
          </a:xfrm>
          <a:prstGeom prst="rect">
            <a:avLst/>
          </a:prstGeom>
          <a:noFill/>
        </p:spPr>
        <p:txBody>
          <a:bodyPr wrap="square">
            <a:spAutoFit/>
          </a:bodyPr>
          <a:lstStyle/>
          <a:p>
            <a:r>
              <a:rPr lang="en-US" sz="2000" b="1" i="0" dirty="0">
                <a:solidFill>
                  <a:schemeClr val="accent3">
                    <a:lumMod val="75000"/>
                  </a:schemeClr>
                </a:solidFill>
                <a:effectLst/>
                <a:latin typeface="Helvetica" panose="020B0604020202020204" pitchFamily="34" charset="0"/>
              </a:rPr>
              <a:t>B2C "business-to-consumer</a:t>
            </a:r>
            <a:endParaRPr lang="en-IN" sz="2000" b="1" dirty="0">
              <a:solidFill>
                <a:schemeClr val="accent3">
                  <a:lumMod val="75000"/>
                </a:schemeClr>
              </a:solidFill>
            </a:endParaRPr>
          </a:p>
        </p:txBody>
      </p:sp>
      <p:sp>
        <p:nvSpPr>
          <p:cNvPr id="27" name="TextBox 26">
            <a:extLst>
              <a:ext uri="{FF2B5EF4-FFF2-40B4-BE49-F238E27FC236}">
                <a16:creationId xmlns:a16="http://schemas.microsoft.com/office/drawing/2014/main" id="{0EFC7D66-6695-DED8-932C-BE7ED753D2E7}"/>
              </a:ext>
            </a:extLst>
          </p:cNvPr>
          <p:cNvSpPr txBox="1"/>
          <p:nvPr/>
        </p:nvSpPr>
        <p:spPr>
          <a:xfrm>
            <a:off x="6589248" y="1181685"/>
            <a:ext cx="4763380" cy="1631216"/>
          </a:xfrm>
          <a:prstGeom prst="rect">
            <a:avLst/>
          </a:prstGeom>
          <a:noFill/>
        </p:spPr>
        <p:txBody>
          <a:bodyPr wrap="square">
            <a:spAutoFit/>
          </a:bodyPr>
          <a:lstStyle/>
          <a:p>
            <a:r>
              <a:rPr lang="en-US" sz="2000" b="1" dirty="0">
                <a:latin typeface="arial" panose="020B0604020202020204" pitchFamily="34" charset="0"/>
              </a:rPr>
              <a:t>T</a:t>
            </a:r>
            <a:r>
              <a:rPr lang="en-US" sz="2000" b="1" dirty="0">
                <a:effectLst/>
                <a:latin typeface="arial" panose="020B0604020202020204" pitchFamily="34" charset="0"/>
              </a:rPr>
              <a:t>hrough an e-commerce website, a business can process orders, accept payments, manage shipping and logistics, and provide customer service</a:t>
            </a:r>
            <a:r>
              <a:rPr lang="en-US" b="0" dirty="0">
                <a:effectLst/>
                <a:latin typeface="arial" panose="020B0604020202020204" pitchFamily="34" charset="0"/>
              </a:rPr>
              <a:t>.</a:t>
            </a:r>
            <a:endParaRPr lang="en-IN" dirty="0"/>
          </a:p>
        </p:txBody>
      </p:sp>
      <p:pic>
        <p:nvPicPr>
          <p:cNvPr id="32" name="Picture 31">
            <a:extLst>
              <a:ext uri="{FF2B5EF4-FFF2-40B4-BE49-F238E27FC236}">
                <a16:creationId xmlns:a16="http://schemas.microsoft.com/office/drawing/2014/main" id="{470C0DC2-68E7-7757-59CD-6BC3953B911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879124" y="3010081"/>
            <a:ext cx="6171029" cy="3793112"/>
          </a:xfrm>
          <a:prstGeom prst="rect">
            <a:avLst/>
          </a:prstGeom>
        </p:spPr>
      </p:pic>
      <p:sp>
        <p:nvSpPr>
          <p:cNvPr id="35" name="TextBox 34">
            <a:extLst>
              <a:ext uri="{FF2B5EF4-FFF2-40B4-BE49-F238E27FC236}">
                <a16:creationId xmlns:a16="http://schemas.microsoft.com/office/drawing/2014/main" id="{B9A64D77-2DFE-1E9D-C30A-09EFC4DB3A86}"/>
              </a:ext>
            </a:extLst>
          </p:cNvPr>
          <p:cNvSpPr txBox="1"/>
          <p:nvPr/>
        </p:nvSpPr>
        <p:spPr>
          <a:xfrm>
            <a:off x="1842574" y="3851542"/>
            <a:ext cx="3843998" cy="1846659"/>
          </a:xfrm>
          <a:prstGeom prst="rect">
            <a:avLst/>
          </a:prstGeom>
          <a:noFill/>
        </p:spPr>
        <p:txBody>
          <a:bodyPr wrap="square">
            <a:spAutoFit/>
          </a:bodyPr>
          <a:lstStyle/>
          <a:p>
            <a:r>
              <a:rPr lang="en-US" sz="2000" b="0" i="0" dirty="0">
                <a:effectLst/>
                <a:latin typeface="arial" panose="020B0604020202020204" pitchFamily="34" charset="0"/>
              </a:rPr>
              <a:t>B2C business-to-consumer ecommerce, also called retail ecommerce, is </a:t>
            </a:r>
            <a:r>
              <a:rPr lang="en-US" b="1" i="0" dirty="0">
                <a:effectLst/>
                <a:latin typeface="arial" panose="020B0604020202020204" pitchFamily="34" charset="0"/>
              </a:rPr>
              <a:t>a business model that involves sales between online businesses and consumers</a:t>
            </a:r>
            <a:endParaRPr lang="en-IN" dirty="0"/>
          </a:p>
        </p:txBody>
      </p:sp>
    </p:spTree>
    <p:extLst>
      <p:ext uri="{BB962C8B-B14F-4D97-AF65-F5344CB8AC3E}">
        <p14:creationId xmlns:p14="http://schemas.microsoft.com/office/powerpoint/2010/main" val="385773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arn(inVertic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inVertical)">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7"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344ED-A295-69FF-1B55-C65510F8CF2F}"/>
              </a:ext>
            </a:extLst>
          </p:cNvPr>
          <p:cNvSpPr>
            <a:spLocks noGrp="1"/>
          </p:cNvSpPr>
          <p:nvPr>
            <p:ph type="title"/>
          </p:nvPr>
        </p:nvSpPr>
        <p:spPr>
          <a:xfrm>
            <a:off x="4001233" y="0"/>
            <a:ext cx="4189534" cy="1478570"/>
          </a:xfrm>
        </p:spPr>
        <p:txBody>
          <a:bodyPr>
            <a:normAutofit/>
          </a:bodyPr>
          <a:lstStyle/>
          <a:p>
            <a:pPr algn="ctr"/>
            <a:r>
              <a:rPr lang="en-IN" sz="4800" b="1" dirty="0">
                <a:solidFill>
                  <a:srgbClr val="FF0000"/>
                </a:solidFill>
              </a:rPr>
              <a:t>OBJECTIVE</a:t>
            </a:r>
          </a:p>
        </p:txBody>
      </p:sp>
      <p:sp>
        <p:nvSpPr>
          <p:cNvPr id="3" name="TextBox 2">
            <a:extLst>
              <a:ext uri="{FF2B5EF4-FFF2-40B4-BE49-F238E27FC236}">
                <a16:creationId xmlns:a16="http://schemas.microsoft.com/office/drawing/2014/main" id="{D532A2B5-001C-1284-C71D-2F2EAB04EA7E}"/>
              </a:ext>
            </a:extLst>
          </p:cNvPr>
          <p:cNvSpPr txBox="1"/>
          <p:nvPr/>
        </p:nvSpPr>
        <p:spPr>
          <a:xfrm>
            <a:off x="1434904" y="1169080"/>
            <a:ext cx="6513342" cy="5262979"/>
          </a:xfrm>
          <a:prstGeom prst="rect">
            <a:avLst/>
          </a:prstGeom>
          <a:noFill/>
        </p:spPr>
        <p:txBody>
          <a:bodyPr wrap="square" rtlCol="0">
            <a:spAutoFit/>
          </a:bodyPr>
          <a:lstStyle/>
          <a:p>
            <a:pPr marL="342900" indent="-342900">
              <a:buFont typeface="Wingdings" panose="05000000000000000000" pitchFamily="2" charset="2"/>
              <a:buChar char="Ø"/>
            </a:pPr>
            <a:r>
              <a:rPr lang="en-US" sz="2400" b="0" i="0" dirty="0">
                <a:effectLst/>
                <a:latin typeface="arial" panose="020B0604020202020204" pitchFamily="34" charset="0"/>
              </a:rPr>
              <a:t>The primary objective of our B2C e-commerce website is </a:t>
            </a:r>
            <a:r>
              <a:rPr lang="en-US" sz="2400" i="0" dirty="0">
                <a:effectLst/>
                <a:latin typeface="arial" panose="020B0604020202020204" pitchFamily="34" charset="0"/>
              </a:rPr>
              <a:t>to reach maximum customers at the right time to increase sales and profitability of the business</a:t>
            </a:r>
            <a:r>
              <a:rPr lang="en-US" sz="2400" b="0" i="0" dirty="0">
                <a:effectLst/>
                <a:latin typeface="arial" panose="020B0604020202020204" pitchFamily="34" charset="0"/>
              </a:rPr>
              <a:t>.</a:t>
            </a:r>
          </a:p>
          <a:p>
            <a:pPr marL="342900" indent="-342900" algn="l" fontAlgn="base">
              <a:buFont typeface="Wingdings" panose="05000000000000000000" pitchFamily="2" charset="2"/>
              <a:buChar char="Ø"/>
            </a:pPr>
            <a:r>
              <a:rPr lang="en-US" sz="2400" dirty="0">
                <a:latin typeface="Open Sans" panose="020B0606030504020204" pitchFamily="34" charset="0"/>
              </a:rPr>
              <a:t>For the welfare of community in general Customer</a:t>
            </a:r>
            <a:r>
              <a:rPr lang="en-US" sz="2400" i="0" dirty="0">
                <a:effectLst/>
                <a:latin typeface="Open Sans" panose="020B0606030504020204" pitchFamily="34" charset="0"/>
              </a:rPr>
              <a:t> find better products during online shopping and save time.</a:t>
            </a:r>
          </a:p>
          <a:p>
            <a:pPr marL="342900" indent="-342900" algn="l" fontAlgn="base">
              <a:buFont typeface="Wingdings" panose="05000000000000000000" pitchFamily="2" charset="2"/>
              <a:buChar char="Ø"/>
            </a:pPr>
            <a:r>
              <a:rPr lang="en-US" sz="2400" dirty="0">
                <a:latin typeface="Open Sans" panose="020B0606030504020204" pitchFamily="34" charset="0"/>
              </a:rPr>
              <a:t>To spread the small scale retails into large level business.</a:t>
            </a:r>
          </a:p>
          <a:p>
            <a:pPr marL="342900" indent="-342900" algn="l" fontAlgn="base">
              <a:buFont typeface="Wingdings" panose="05000000000000000000" pitchFamily="2" charset="2"/>
              <a:buChar char="Ø"/>
            </a:pPr>
            <a:r>
              <a:rPr lang="en-US" sz="2400" dirty="0">
                <a:latin typeface="Open Sans" panose="020B0606030504020204" pitchFamily="34" charset="0"/>
              </a:rPr>
              <a:t> In simple to provide is a big opportunity for small vendors to huge traffic of customers.</a:t>
            </a:r>
          </a:p>
          <a:p>
            <a:pPr marL="342900" indent="-342900" algn="l" fontAlgn="base">
              <a:buFont typeface="Wingdings" panose="05000000000000000000" pitchFamily="2" charset="2"/>
              <a:buChar char="Ø"/>
            </a:pPr>
            <a:endParaRPr lang="en-US" sz="2400" i="0" dirty="0">
              <a:effectLst/>
              <a:latin typeface="Open Sans" panose="020B0606030504020204" pitchFamily="34" charset="0"/>
            </a:endParaRPr>
          </a:p>
          <a:p>
            <a:endParaRPr lang="en-IN" sz="2400" dirty="0"/>
          </a:p>
        </p:txBody>
      </p:sp>
      <p:pic>
        <p:nvPicPr>
          <p:cNvPr id="13" name="Picture 12">
            <a:extLst>
              <a:ext uri="{FF2B5EF4-FFF2-40B4-BE49-F238E27FC236}">
                <a16:creationId xmlns:a16="http://schemas.microsoft.com/office/drawing/2014/main" id="{D8ED7D0F-B856-E00A-AC5A-E5ABD42A655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97446" y="870857"/>
            <a:ext cx="4243754" cy="4426858"/>
          </a:xfrm>
          <a:prstGeom prst="rect">
            <a:avLst/>
          </a:prstGeom>
        </p:spPr>
      </p:pic>
    </p:spTree>
    <p:extLst>
      <p:ext uri="{BB962C8B-B14F-4D97-AF65-F5344CB8AC3E}">
        <p14:creationId xmlns:p14="http://schemas.microsoft.com/office/powerpoint/2010/main" val="232268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09638F-D700-BA26-9F58-30D0D2DED085}"/>
              </a:ext>
            </a:extLst>
          </p:cNvPr>
          <p:cNvSpPr txBox="1"/>
          <p:nvPr/>
        </p:nvSpPr>
        <p:spPr>
          <a:xfrm>
            <a:off x="4288301" y="0"/>
            <a:ext cx="3334043" cy="769441"/>
          </a:xfrm>
          <a:prstGeom prst="rect">
            <a:avLst/>
          </a:prstGeom>
          <a:noFill/>
        </p:spPr>
        <p:txBody>
          <a:bodyPr wrap="square" rtlCol="0">
            <a:spAutoFit/>
          </a:bodyPr>
          <a:lstStyle/>
          <a:p>
            <a:r>
              <a:rPr lang="en-IN" sz="4400" b="1" dirty="0">
                <a:solidFill>
                  <a:srgbClr val="FF0000"/>
                </a:solidFill>
              </a:rPr>
              <a:t>MOTIVATION</a:t>
            </a:r>
          </a:p>
        </p:txBody>
      </p:sp>
      <p:sp>
        <p:nvSpPr>
          <p:cNvPr id="4" name="TextBox 3">
            <a:extLst>
              <a:ext uri="{FF2B5EF4-FFF2-40B4-BE49-F238E27FC236}">
                <a16:creationId xmlns:a16="http://schemas.microsoft.com/office/drawing/2014/main" id="{122B75DF-A033-4FF9-615E-BF2927264A53}"/>
              </a:ext>
            </a:extLst>
          </p:cNvPr>
          <p:cNvSpPr txBox="1"/>
          <p:nvPr/>
        </p:nvSpPr>
        <p:spPr>
          <a:xfrm>
            <a:off x="1516966" y="1490008"/>
            <a:ext cx="6105378" cy="4154984"/>
          </a:xfrm>
          <a:prstGeom prst="rect">
            <a:avLst/>
          </a:prstGeom>
          <a:noFill/>
        </p:spPr>
        <p:txBody>
          <a:bodyPr wrap="square">
            <a:spAutoFit/>
          </a:bodyPr>
          <a:lstStyle/>
          <a:p>
            <a:pPr marL="285750" indent="-285750" algn="l" rtl="0">
              <a:buFont typeface="Wingdings" panose="05000000000000000000" pitchFamily="2" charset="2"/>
              <a:buChar char="Ø"/>
            </a:pPr>
            <a:r>
              <a:rPr lang="en-US" sz="2400" b="0" i="0" dirty="0">
                <a:effectLst/>
                <a:latin typeface="-apple-system"/>
              </a:rPr>
              <a:t>Customer satisfaction will be improved more.</a:t>
            </a:r>
          </a:p>
          <a:p>
            <a:pPr marL="285750" indent="-285750" algn="l" rtl="0">
              <a:buFont typeface="Wingdings" panose="05000000000000000000" pitchFamily="2" charset="2"/>
              <a:buChar char="Ø"/>
            </a:pPr>
            <a:r>
              <a:rPr lang="en-US" sz="2400" b="0" i="0" dirty="0">
                <a:effectLst/>
                <a:latin typeface="-apple-system"/>
              </a:rPr>
              <a:t>More offers and discounts will be provided for buyers.</a:t>
            </a:r>
          </a:p>
          <a:p>
            <a:pPr marL="285750" indent="-285750" algn="l" rtl="0">
              <a:buFont typeface="Wingdings" panose="05000000000000000000" pitchFamily="2" charset="2"/>
              <a:buChar char="Ø"/>
            </a:pPr>
            <a:r>
              <a:rPr lang="en-US" sz="2400" b="0" i="0" dirty="0">
                <a:effectLst/>
                <a:latin typeface="-apple-system"/>
              </a:rPr>
              <a:t>Easy to spread business across countries</a:t>
            </a:r>
          </a:p>
          <a:p>
            <a:pPr marL="285750" indent="-285750" algn="l" rtl="0">
              <a:buFont typeface="Wingdings" panose="05000000000000000000" pitchFamily="2" charset="2"/>
              <a:buChar char="Ø"/>
            </a:pPr>
            <a:r>
              <a:rPr lang="en-US" sz="2400" b="0" i="0" dirty="0">
                <a:effectLst/>
                <a:latin typeface="-apple-system"/>
              </a:rPr>
              <a:t>Helps to increase our national income.</a:t>
            </a:r>
          </a:p>
          <a:p>
            <a:pPr marL="285750" indent="-285750" algn="l" rtl="0">
              <a:buFont typeface="Wingdings" panose="05000000000000000000" pitchFamily="2" charset="2"/>
              <a:buChar char="Ø"/>
            </a:pPr>
            <a:r>
              <a:rPr lang="en-US" sz="2400" b="0" i="0" dirty="0">
                <a:effectLst/>
                <a:latin typeface="-apple-system"/>
              </a:rPr>
              <a:t>Quality over quantity. otherwise, quality is equally maintained with quantity.</a:t>
            </a:r>
          </a:p>
          <a:p>
            <a:pPr marL="285750" indent="-285750" algn="l" rtl="0">
              <a:buFont typeface="Wingdings" panose="05000000000000000000" pitchFamily="2" charset="2"/>
              <a:buChar char="Ø"/>
            </a:pPr>
            <a:r>
              <a:rPr lang="en-US" sz="2400" b="0" i="0" dirty="0">
                <a:effectLst/>
                <a:latin typeface="-apple-system"/>
              </a:rPr>
              <a:t>100% client support</a:t>
            </a:r>
          </a:p>
          <a:p>
            <a:pPr marL="285750" indent="-285750" algn="l" rtl="0">
              <a:buFont typeface="Wingdings" panose="05000000000000000000" pitchFamily="2" charset="2"/>
              <a:buChar char="Ø"/>
            </a:pPr>
            <a:r>
              <a:rPr lang="en-US" sz="2400" dirty="0">
                <a:latin typeface="-apple-system"/>
              </a:rPr>
              <a:t>Sellers</a:t>
            </a:r>
            <a:r>
              <a:rPr lang="en-US" sz="2400" b="0" i="0" dirty="0">
                <a:effectLst/>
                <a:latin typeface="-apple-system"/>
              </a:rPr>
              <a:t> want to sell their product at an affordable price without unnecessary taxes.</a:t>
            </a:r>
          </a:p>
          <a:p>
            <a:pPr marL="285750" indent="-285750" algn="l" rtl="0">
              <a:buFont typeface="Wingdings" panose="05000000000000000000" pitchFamily="2" charset="2"/>
              <a:buChar char="Ø"/>
            </a:pPr>
            <a:endParaRPr lang="en-US" sz="2400" b="0" i="0" dirty="0">
              <a:effectLst/>
              <a:latin typeface="-apple-system"/>
            </a:endParaRPr>
          </a:p>
        </p:txBody>
      </p:sp>
      <p:pic>
        <p:nvPicPr>
          <p:cNvPr id="11" name="Picture 10">
            <a:extLst>
              <a:ext uri="{FF2B5EF4-FFF2-40B4-BE49-F238E27FC236}">
                <a16:creationId xmlns:a16="http://schemas.microsoft.com/office/drawing/2014/main" id="{03060DBA-2A1C-3362-AAA9-989E3C5B232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622344" y="1378857"/>
            <a:ext cx="4364558" cy="4266135"/>
          </a:xfrm>
          <a:prstGeom prst="rect">
            <a:avLst/>
          </a:prstGeom>
        </p:spPr>
      </p:pic>
    </p:spTree>
    <p:extLst>
      <p:ext uri="{BB962C8B-B14F-4D97-AF65-F5344CB8AC3E}">
        <p14:creationId xmlns:p14="http://schemas.microsoft.com/office/powerpoint/2010/main" val="123007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084271C-374B-13ED-8919-94098AF7C7FA}"/>
              </a:ext>
            </a:extLst>
          </p:cNvPr>
          <p:cNvSpPr>
            <a:spLocks noGrp="1" noChangeArrowheads="1"/>
          </p:cNvSpPr>
          <p:nvPr>
            <p:ph type="title"/>
          </p:nvPr>
        </p:nvSpPr>
        <p:spPr bwMode="auto">
          <a:xfrm>
            <a:off x="1033733" y="570183"/>
            <a:ext cx="10797196"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FF0000"/>
                </a:solidFill>
                <a:effectLst/>
                <a:latin typeface="Lato" panose="020F0502020204030203" pitchFamily="34" charset="0"/>
              </a:rPr>
              <a:t>Reasons Why E-Commerce Is Good ?</a:t>
            </a:r>
            <a:endParaRPr kumimoji="0" lang="en-US" altLang="en-US" sz="2000" b="1"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effectLst/>
                <a:latin typeface="Arial" panose="020B0604020202020204" pitchFamily="34" charset="0"/>
              </a:rPr>
            </a:br>
            <a:endParaRPr kumimoji="0" lang="en-US" altLang="en-US" sz="1200" b="0" i="0" u="none" strike="noStrike" cap="none" normalizeH="0" baseline="0" dirty="0">
              <a:ln>
                <a:noFill/>
              </a:ln>
              <a:solidFill>
                <a:srgbClr val="1B1B1B"/>
              </a:solidFill>
              <a:effectLst/>
              <a:latin typeface="Lato" panose="020F0502020204030203" pitchFamily="34"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effectLst/>
                <a:latin typeface="Lato" panose="020F0502020204030203" pitchFamily="34" charset="0"/>
              </a:rPr>
              <a:t>Bigger market and more customers from the entire globe.</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3200" cap="none" dirty="0">
                <a:latin typeface="Lato" panose="020F0502020204030203" pitchFamily="34" charset="0"/>
              </a:rPr>
              <a:t>C</a:t>
            </a:r>
            <a:r>
              <a:rPr kumimoji="0" lang="en-US" altLang="en-US" sz="3200" b="0" i="0" u="none" strike="noStrike" cap="none" normalizeH="0" baseline="0" dirty="0">
                <a:ln>
                  <a:noFill/>
                </a:ln>
                <a:effectLst/>
                <a:latin typeface="Lato" panose="020F0502020204030203" pitchFamily="34" charset="0"/>
              </a:rPr>
              <a:t>an do business in any currency can choose with.</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effectLst/>
                <a:latin typeface="Lato" panose="020F0502020204030203" pitchFamily="34" charset="0"/>
              </a:rPr>
              <a:t>Very low overhead of your storefront, hiring and managing employees.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effectLst/>
                <a:latin typeface="Lato" panose="020F0502020204030203" pitchFamily="34" charset="0"/>
              </a:rPr>
              <a:t>Better Revenue generation.</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effectLst/>
                <a:latin typeface="Lato" panose="020F0502020204030203" pitchFamily="34" charset="0"/>
              </a:rPr>
              <a:t>Remove Destination Barrier.</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effectLst/>
                <a:latin typeface="Lato" panose="020F0502020204030203" pitchFamily="34" charset="0"/>
              </a:rPr>
              <a:t>24/7 Access to Whole Range Of Products</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40376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A54BED-8F31-7BD5-7F5C-29CB7C07E67F}"/>
              </a:ext>
            </a:extLst>
          </p:cNvPr>
          <p:cNvSpPr txBox="1"/>
          <p:nvPr/>
        </p:nvSpPr>
        <p:spPr>
          <a:xfrm>
            <a:off x="1434903" y="140676"/>
            <a:ext cx="6794697" cy="4770537"/>
          </a:xfrm>
          <a:prstGeom prst="rect">
            <a:avLst/>
          </a:prstGeom>
          <a:noFill/>
        </p:spPr>
        <p:txBody>
          <a:bodyPr wrap="square">
            <a:spAutoFit/>
          </a:bodyPr>
          <a:lstStyle/>
          <a:p>
            <a:pPr algn="l" fontAlgn="base"/>
            <a:r>
              <a:rPr lang="en-US" sz="3200" b="1" i="0" dirty="0">
                <a:solidFill>
                  <a:srgbClr val="FF0000"/>
                </a:solidFill>
                <a:effectLst/>
                <a:latin typeface="Open Sans" panose="020B0606030504020204" pitchFamily="34" charset="0"/>
              </a:rPr>
              <a:t>Advantages of Online Shopping</a:t>
            </a:r>
          </a:p>
          <a:p>
            <a:pPr algn="l" fontAlgn="base"/>
            <a:endParaRPr lang="en-US" sz="3200" b="1" i="0" dirty="0">
              <a:effectLst/>
              <a:latin typeface="Open Sans" panose="020B0606030504020204" pitchFamily="34" charset="0"/>
            </a:endParaRPr>
          </a:p>
          <a:p>
            <a:pPr marL="285750" indent="-285750" algn="l" fontAlgn="base">
              <a:buFont typeface="Wingdings" panose="05000000000000000000" pitchFamily="2" charset="2"/>
              <a:buChar char="Ø"/>
            </a:pPr>
            <a:r>
              <a:rPr lang="en-US" sz="2400" b="1" i="0" dirty="0">
                <a:effectLst/>
                <a:latin typeface="Open Sans" panose="020B0606030504020204" pitchFamily="34" charset="0"/>
              </a:rPr>
              <a:t>Online shopping is convenient</a:t>
            </a:r>
            <a:endParaRPr lang="en-US" sz="2400" b="0" i="0" dirty="0">
              <a:effectLst/>
              <a:latin typeface="Open Sans" panose="020B0606030504020204" pitchFamily="34" charset="0"/>
            </a:endParaRPr>
          </a:p>
          <a:p>
            <a:pPr marL="285750" indent="-285750" algn="l" fontAlgn="base">
              <a:buFont typeface="Wingdings" panose="05000000000000000000" pitchFamily="2" charset="2"/>
              <a:buChar char="Ø"/>
            </a:pPr>
            <a:r>
              <a:rPr lang="en-US" sz="2400" b="1" i="0" dirty="0">
                <a:effectLst/>
                <a:latin typeface="Open Sans" panose="020B0606030504020204" pitchFamily="34" charset="0"/>
              </a:rPr>
              <a:t>Often more cheaper.</a:t>
            </a:r>
            <a:endParaRPr lang="en-US" sz="2400" b="0" i="0" dirty="0">
              <a:effectLst/>
              <a:latin typeface="Open Sans" panose="020B0606030504020204" pitchFamily="34" charset="0"/>
            </a:endParaRPr>
          </a:p>
          <a:p>
            <a:pPr marL="285750" indent="-285750" algn="l" fontAlgn="base">
              <a:buFont typeface="Wingdings" panose="05000000000000000000" pitchFamily="2" charset="2"/>
              <a:buChar char="Ø"/>
            </a:pPr>
            <a:r>
              <a:rPr lang="en-US" sz="2400" b="1" i="0" dirty="0">
                <a:effectLst/>
                <a:latin typeface="Open Sans" panose="020B0606030504020204" pitchFamily="34" charset="0"/>
              </a:rPr>
              <a:t>Bigger variety of products</a:t>
            </a:r>
            <a:endParaRPr lang="en-US" sz="2400" b="0" i="0" dirty="0">
              <a:effectLst/>
              <a:latin typeface="Open Sans" panose="020B0606030504020204" pitchFamily="34" charset="0"/>
            </a:endParaRPr>
          </a:p>
          <a:p>
            <a:pPr marL="285750" indent="-285750" algn="l" fontAlgn="base">
              <a:buFont typeface="Wingdings" panose="05000000000000000000" pitchFamily="2" charset="2"/>
              <a:buChar char="Ø"/>
            </a:pPr>
            <a:r>
              <a:rPr lang="en-US" sz="2400" b="1" i="0" dirty="0">
                <a:effectLst/>
                <a:latin typeface="Open Sans" panose="020B0606030504020204" pitchFamily="34" charset="0"/>
              </a:rPr>
              <a:t>Location-independent as long as there is an internet connection.</a:t>
            </a:r>
            <a:endParaRPr lang="en-US" sz="2400" b="0" i="0" dirty="0">
              <a:effectLst/>
              <a:latin typeface="Open Sans" panose="020B0606030504020204" pitchFamily="34" charset="0"/>
            </a:endParaRPr>
          </a:p>
          <a:p>
            <a:pPr marL="285750" indent="-285750" algn="l" fontAlgn="base">
              <a:buFont typeface="Wingdings" panose="05000000000000000000" pitchFamily="2" charset="2"/>
              <a:buChar char="Ø"/>
            </a:pPr>
            <a:r>
              <a:rPr lang="en-US" sz="2400" b="1" i="0" dirty="0">
                <a:effectLst/>
                <a:latin typeface="Open Sans" panose="020B0606030504020204" pitchFamily="34" charset="0"/>
              </a:rPr>
              <a:t>High levels of flexibility.</a:t>
            </a:r>
            <a:endParaRPr lang="en-US" sz="2400" b="0" i="0" dirty="0">
              <a:effectLst/>
              <a:latin typeface="Open Sans" panose="020B0606030504020204" pitchFamily="34" charset="0"/>
            </a:endParaRPr>
          </a:p>
          <a:p>
            <a:pPr marL="285750" indent="-285750" algn="l" fontAlgn="base">
              <a:buFont typeface="Wingdings" panose="05000000000000000000" pitchFamily="2" charset="2"/>
              <a:buChar char="Ø"/>
            </a:pPr>
            <a:r>
              <a:rPr lang="en-US" sz="2400" b="1" i="0" dirty="0">
                <a:effectLst/>
                <a:latin typeface="Open Sans" panose="020B0606030504020204" pitchFamily="34" charset="0"/>
              </a:rPr>
              <a:t>You can order anytime you want</a:t>
            </a:r>
            <a:endParaRPr lang="en-US" sz="2400" b="0" i="0" dirty="0">
              <a:effectLst/>
              <a:latin typeface="Open Sans" panose="020B0606030504020204" pitchFamily="34" charset="0"/>
            </a:endParaRPr>
          </a:p>
          <a:p>
            <a:pPr marL="285750" indent="-285750" algn="l" fontAlgn="base">
              <a:buFont typeface="Wingdings" panose="05000000000000000000" pitchFamily="2" charset="2"/>
              <a:buChar char="Ø"/>
            </a:pPr>
            <a:r>
              <a:rPr lang="en-US" sz="2400" b="1" i="0" dirty="0">
                <a:effectLst/>
                <a:latin typeface="Open Sans" panose="020B0606030504020204" pitchFamily="34" charset="0"/>
              </a:rPr>
              <a:t>Easier price comparisons</a:t>
            </a:r>
            <a:endParaRPr lang="en-US" sz="2400" b="0" i="0" dirty="0">
              <a:effectLst/>
              <a:latin typeface="Open Sans" panose="020B0606030504020204" pitchFamily="34" charset="0"/>
            </a:endParaRPr>
          </a:p>
          <a:p>
            <a:pPr marL="285750" indent="-285750" algn="l" fontAlgn="base">
              <a:buFont typeface="Wingdings" panose="05000000000000000000" pitchFamily="2" charset="2"/>
              <a:buChar char="Ø"/>
            </a:pPr>
            <a:r>
              <a:rPr lang="en-US" sz="2400" b="1" i="0" dirty="0">
                <a:effectLst/>
                <a:latin typeface="Open Sans" panose="020B0606030504020204" pitchFamily="34" charset="0"/>
              </a:rPr>
              <a:t>You don’t have to be in overcrowded stores</a:t>
            </a:r>
            <a:endParaRPr lang="en-US" sz="2400" b="0" i="0" dirty="0">
              <a:effectLst/>
              <a:latin typeface="Open Sans" panose="020B0606030504020204" pitchFamily="34" charset="0"/>
            </a:endParaRPr>
          </a:p>
        </p:txBody>
      </p:sp>
      <p:pic>
        <p:nvPicPr>
          <p:cNvPr id="9" name="Picture 8">
            <a:extLst>
              <a:ext uri="{FF2B5EF4-FFF2-40B4-BE49-F238E27FC236}">
                <a16:creationId xmlns:a16="http://schemas.microsoft.com/office/drawing/2014/main" id="{9386E7EC-5C4A-9512-F423-AC5A17561C7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95772" y="322517"/>
            <a:ext cx="3962400" cy="5746523"/>
          </a:xfrm>
          <a:prstGeom prst="rect">
            <a:avLst/>
          </a:prstGeom>
        </p:spPr>
      </p:pic>
    </p:spTree>
    <p:extLst>
      <p:ext uri="{BB962C8B-B14F-4D97-AF65-F5344CB8AC3E}">
        <p14:creationId xmlns:p14="http://schemas.microsoft.com/office/powerpoint/2010/main" val="113629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B8B6A7-9AA2-1C50-C06A-4AFE5FB5B36F}"/>
              </a:ext>
            </a:extLst>
          </p:cNvPr>
          <p:cNvSpPr txBox="1"/>
          <p:nvPr/>
        </p:nvSpPr>
        <p:spPr>
          <a:xfrm>
            <a:off x="1364565" y="505661"/>
            <a:ext cx="7216726" cy="5386090"/>
          </a:xfrm>
          <a:prstGeom prst="rect">
            <a:avLst/>
          </a:prstGeom>
          <a:noFill/>
        </p:spPr>
        <p:txBody>
          <a:bodyPr wrap="square" rtlCol="0">
            <a:spAutoFit/>
          </a:bodyPr>
          <a:lstStyle/>
          <a:p>
            <a:pPr fontAlgn="base"/>
            <a:r>
              <a:rPr lang="en-US" sz="3200" b="1" i="0" dirty="0">
                <a:solidFill>
                  <a:srgbClr val="FF0000"/>
                </a:solidFill>
                <a:effectLst/>
                <a:latin typeface="Open Sans" panose="020B0606030504020204" pitchFamily="34" charset="0"/>
              </a:rPr>
              <a:t>Advantages of Online Shopping</a:t>
            </a:r>
          </a:p>
          <a:p>
            <a:pPr algn="l" fontAlgn="base"/>
            <a:endParaRPr lang="en-US" sz="2400" b="1" i="0" dirty="0">
              <a:solidFill>
                <a:srgbClr val="232323"/>
              </a:solidFill>
              <a:effectLst/>
              <a:latin typeface="Open Sans" panose="020B0606030504020204" pitchFamily="34" charset="0"/>
            </a:endParaRPr>
          </a:p>
          <a:p>
            <a:pPr marL="285750" indent="-285750" algn="l" fontAlgn="base">
              <a:buFont typeface="Wingdings" panose="05000000000000000000" pitchFamily="2" charset="2"/>
              <a:buChar char="Ø"/>
            </a:pPr>
            <a:r>
              <a:rPr lang="en-US" sz="2400" b="1" i="0" dirty="0">
                <a:effectLst/>
                <a:latin typeface="Open Sans" panose="020B0606030504020204" pitchFamily="34" charset="0"/>
              </a:rPr>
              <a:t>Avoidance of sales staff who wants to market products to you.</a:t>
            </a:r>
            <a:endParaRPr lang="en-US" sz="2400" b="0" i="0" dirty="0">
              <a:effectLst/>
              <a:latin typeface="Open Sans" panose="020B0606030504020204" pitchFamily="34" charset="0"/>
            </a:endParaRPr>
          </a:p>
          <a:p>
            <a:pPr marL="285750" indent="-285750" algn="l" fontAlgn="base">
              <a:buFont typeface="Wingdings" panose="05000000000000000000" pitchFamily="2" charset="2"/>
              <a:buChar char="Ø"/>
            </a:pPr>
            <a:r>
              <a:rPr lang="en-US" sz="2400" b="1" i="0" dirty="0">
                <a:effectLst/>
                <a:latin typeface="Open Sans" panose="020B0606030504020204" pitchFamily="34" charset="0"/>
              </a:rPr>
              <a:t>You can read plenty of reviews before buying products</a:t>
            </a:r>
            <a:endParaRPr lang="en-US" sz="2400" b="0" i="0" dirty="0">
              <a:effectLst/>
              <a:latin typeface="Open Sans" panose="020B0606030504020204" pitchFamily="34" charset="0"/>
            </a:endParaRPr>
          </a:p>
          <a:p>
            <a:pPr marL="285750" indent="-285750" algn="l" fontAlgn="base">
              <a:buFont typeface="Wingdings" panose="05000000000000000000" pitchFamily="2" charset="2"/>
              <a:buChar char="Ø"/>
            </a:pPr>
            <a:r>
              <a:rPr lang="en-US" sz="2400" b="1" i="0" dirty="0">
                <a:effectLst/>
                <a:latin typeface="Open Sans" panose="020B0606030504020204" pitchFamily="34" charset="0"/>
              </a:rPr>
              <a:t>You might find better products during your online research</a:t>
            </a:r>
            <a:endParaRPr lang="en-US" sz="2400" b="0" i="0" dirty="0">
              <a:effectLst/>
              <a:latin typeface="Open Sans" panose="020B0606030504020204" pitchFamily="34" charset="0"/>
            </a:endParaRPr>
          </a:p>
          <a:p>
            <a:pPr marL="285750" indent="-285750" algn="l" fontAlgn="base">
              <a:buFont typeface="Wingdings" panose="05000000000000000000" pitchFamily="2" charset="2"/>
              <a:buChar char="Ø"/>
            </a:pPr>
            <a:r>
              <a:rPr lang="en-US" sz="2400" b="1" i="0" dirty="0">
                <a:effectLst/>
                <a:latin typeface="Open Sans" panose="020B0606030504020204" pitchFamily="34" charset="0"/>
              </a:rPr>
              <a:t>Shopping online can save you plenty of time</a:t>
            </a:r>
            <a:endParaRPr lang="en-US" sz="2400" b="0" i="0" dirty="0">
              <a:effectLst/>
              <a:latin typeface="Open Sans" panose="020B0606030504020204" pitchFamily="34" charset="0"/>
            </a:endParaRPr>
          </a:p>
          <a:p>
            <a:pPr marL="285750" indent="-285750" algn="l" fontAlgn="base">
              <a:buFont typeface="Wingdings" panose="05000000000000000000" pitchFamily="2" charset="2"/>
              <a:buChar char="Ø"/>
            </a:pPr>
            <a:r>
              <a:rPr lang="en-US" sz="2400" b="1" i="0" dirty="0">
                <a:effectLst/>
                <a:latin typeface="Open Sans" panose="020B0606030504020204" pitchFamily="34" charset="0"/>
              </a:rPr>
              <a:t>Higher chance for discounts and coupons</a:t>
            </a:r>
            <a:endParaRPr lang="en-US" sz="2400" b="0" i="0" dirty="0">
              <a:effectLst/>
              <a:latin typeface="Open Sans" panose="020B0606030504020204" pitchFamily="34" charset="0"/>
            </a:endParaRPr>
          </a:p>
          <a:p>
            <a:pPr marL="285750" indent="-285750" algn="l" fontAlgn="base">
              <a:buFont typeface="Wingdings" panose="05000000000000000000" pitchFamily="2" charset="2"/>
              <a:buChar char="Ø"/>
            </a:pPr>
            <a:r>
              <a:rPr lang="en-US" sz="2400" b="1" i="0" dirty="0">
                <a:effectLst/>
                <a:latin typeface="Open Sans" panose="020B0606030504020204" pitchFamily="34" charset="0"/>
              </a:rPr>
              <a:t>You can save fuel.</a:t>
            </a:r>
            <a:endParaRPr lang="en-US" sz="2400" b="0" i="0" dirty="0">
              <a:effectLst/>
              <a:latin typeface="Open Sans" panose="020B0606030504020204" pitchFamily="34" charset="0"/>
            </a:endParaRPr>
          </a:p>
          <a:p>
            <a:pPr marL="285750" indent="-285750" algn="l" fontAlgn="base">
              <a:buFont typeface="Wingdings" panose="05000000000000000000" pitchFamily="2" charset="2"/>
              <a:buChar char="Ø"/>
            </a:pPr>
            <a:r>
              <a:rPr lang="en-US" sz="2400" b="1" i="0" dirty="0">
                <a:effectLst/>
                <a:latin typeface="Open Sans" panose="020B0606030504020204" pitchFamily="34" charset="0"/>
              </a:rPr>
              <a:t> </a:t>
            </a:r>
            <a:r>
              <a:rPr lang="en-US" sz="2400" b="1" dirty="0">
                <a:latin typeface="Open Sans" panose="020B0606030504020204" pitchFamily="34" charset="0"/>
              </a:rPr>
              <a:t>Our </a:t>
            </a:r>
            <a:r>
              <a:rPr lang="en-US" sz="2400" b="1" i="0" dirty="0">
                <a:effectLst/>
                <a:latin typeface="Open Sans" panose="020B0606030504020204" pitchFamily="34" charset="0"/>
              </a:rPr>
              <a:t>Online shopping provides privacy concern during online transition.</a:t>
            </a:r>
            <a:endParaRPr lang="en-US" sz="2400" b="0" i="0" dirty="0">
              <a:effectLst/>
              <a:latin typeface="Open Sans" panose="020B0606030504020204" pitchFamily="34" charset="0"/>
            </a:endParaRPr>
          </a:p>
          <a:p>
            <a:endParaRPr lang="en-IN" sz="2400" dirty="0"/>
          </a:p>
        </p:txBody>
      </p:sp>
      <p:pic>
        <p:nvPicPr>
          <p:cNvPr id="5" name="Picture 4">
            <a:extLst>
              <a:ext uri="{FF2B5EF4-FFF2-40B4-BE49-F238E27FC236}">
                <a16:creationId xmlns:a16="http://schemas.microsoft.com/office/drawing/2014/main" id="{B8B68214-2E46-76A6-0F20-B18C7EC7DAB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514443" y="257628"/>
            <a:ext cx="3677557" cy="6342743"/>
          </a:xfrm>
          <a:prstGeom prst="rect">
            <a:avLst/>
          </a:prstGeom>
        </p:spPr>
      </p:pic>
    </p:spTree>
    <p:extLst>
      <p:ext uri="{BB962C8B-B14F-4D97-AF65-F5344CB8AC3E}">
        <p14:creationId xmlns:p14="http://schemas.microsoft.com/office/powerpoint/2010/main" val="27901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E609E0-368C-9A1A-79BB-E3AEF7652BEC}"/>
              </a:ext>
            </a:extLst>
          </p:cNvPr>
          <p:cNvSpPr txBox="1"/>
          <p:nvPr/>
        </p:nvSpPr>
        <p:spPr>
          <a:xfrm>
            <a:off x="1533379" y="592138"/>
            <a:ext cx="2630660" cy="523220"/>
          </a:xfrm>
          <a:prstGeom prst="rect">
            <a:avLst/>
          </a:prstGeom>
          <a:noFill/>
        </p:spPr>
        <p:txBody>
          <a:bodyPr wrap="square">
            <a:spAutoFit/>
          </a:bodyPr>
          <a:lstStyle/>
          <a:p>
            <a:r>
              <a:rPr lang="en-IN" sz="2800" b="1" i="0" dirty="0">
                <a:solidFill>
                  <a:srgbClr val="FF0000"/>
                </a:solidFill>
                <a:effectLst/>
                <a:latin typeface="ff15"/>
              </a:rPr>
              <a:t>SYSTEM TOOLS</a:t>
            </a:r>
            <a:endParaRPr lang="en-IN" sz="2800" dirty="0">
              <a:solidFill>
                <a:srgbClr val="FF0000"/>
              </a:solidFill>
            </a:endParaRPr>
          </a:p>
        </p:txBody>
      </p:sp>
      <p:sp>
        <p:nvSpPr>
          <p:cNvPr id="12" name="TextBox 11">
            <a:extLst>
              <a:ext uri="{FF2B5EF4-FFF2-40B4-BE49-F238E27FC236}">
                <a16:creationId xmlns:a16="http://schemas.microsoft.com/office/drawing/2014/main" id="{08EBB973-389F-020E-553C-58FE07D91D7D}"/>
              </a:ext>
            </a:extLst>
          </p:cNvPr>
          <p:cNvSpPr txBox="1"/>
          <p:nvPr/>
        </p:nvSpPr>
        <p:spPr>
          <a:xfrm>
            <a:off x="1586130" y="2479415"/>
            <a:ext cx="4311749" cy="461665"/>
          </a:xfrm>
          <a:prstGeom prst="rect">
            <a:avLst/>
          </a:prstGeom>
          <a:noFill/>
        </p:spPr>
        <p:txBody>
          <a:bodyPr wrap="square">
            <a:spAutoFit/>
          </a:bodyPr>
          <a:lstStyle/>
          <a:p>
            <a:r>
              <a:rPr lang="en-IN" sz="2400" b="1" i="0" dirty="0">
                <a:solidFill>
                  <a:srgbClr val="FF0000"/>
                </a:solidFill>
                <a:effectLst/>
                <a:latin typeface="ff0"/>
              </a:rPr>
              <a:t>FRONT END DEVELOPMENT :</a:t>
            </a:r>
            <a:endParaRPr lang="en-IN" sz="2400" b="1" dirty="0">
              <a:solidFill>
                <a:srgbClr val="FF0000"/>
              </a:solidFill>
            </a:endParaRPr>
          </a:p>
        </p:txBody>
      </p:sp>
      <p:sp>
        <p:nvSpPr>
          <p:cNvPr id="14" name="TextBox 13">
            <a:extLst>
              <a:ext uri="{FF2B5EF4-FFF2-40B4-BE49-F238E27FC236}">
                <a16:creationId xmlns:a16="http://schemas.microsoft.com/office/drawing/2014/main" id="{E29CCE6E-5357-615D-855D-32327A89F5DF}"/>
              </a:ext>
            </a:extLst>
          </p:cNvPr>
          <p:cNvSpPr txBox="1"/>
          <p:nvPr/>
        </p:nvSpPr>
        <p:spPr>
          <a:xfrm>
            <a:off x="1582614" y="3002635"/>
            <a:ext cx="2159392" cy="1200329"/>
          </a:xfrm>
          <a:prstGeom prst="rect">
            <a:avLst/>
          </a:prstGeom>
          <a:noFill/>
        </p:spPr>
        <p:txBody>
          <a:bodyPr wrap="square">
            <a:spAutoFit/>
          </a:bodyPr>
          <a:lstStyle/>
          <a:p>
            <a:r>
              <a:rPr lang="en-US" sz="2400" b="1" i="1" dirty="0">
                <a:effectLst/>
                <a:latin typeface="ff0"/>
              </a:rPr>
              <a:t>HTML</a:t>
            </a:r>
          </a:p>
          <a:p>
            <a:r>
              <a:rPr lang="en-US" sz="2400" b="1" i="1" dirty="0">
                <a:effectLst/>
                <a:latin typeface="ff0"/>
              </a:rPr>
              <a:t>CSS</a:t>
            </a:r>
          </a:p>
          <a:p>
            <a:r>
              <a:rPr lang="en-US" sz="2400" b="1" i="1" dirty="0">
                <a:effectLst/>
                <a:latin typeface="ff0"/>
              </a:rPr>
              <a:t>JAVA SCRIPT </a:t>
            </a:r>
            <a:endParaRPr lang="en-IN" sz="2400" b="1" i="1" dirty="0"/>
          </a:p>
        </p:txBody>
      </p:sp>
      <p:sp>
        <p:nvSpPr>
          <p:cNvPr id="16" name="TextBox 15">
            <a:extLst>
              <a:ext uri="{FF2B5EF4-FFF2-40B4-BE49-F238E27FC236}">
                <a16:creationId xmlns:a16="http://schemas.microsoft.com/office/drawing/2014/main" id="{C440AE1F-7F28-9029-B5E3-D6C653983BF6}"/>
              </a:ext>
            </a:extLst>
          </p:cNvPr>
          <p:cNvSpPr txBox="1"/>
          <p:nvPr/>
        </p:nvSpPr>
        <p:spPr>
          <a:xfrm>
            <a:off x="1533379" y="4479963"/>
            <a:ext cx="3924886" cy="1323439"/>
          </a:xfrm>
          <a:prstGeom prst="rect">
            <a:avLst/>
          </a:prstGeom>
          <a:noFill/>
        </p:spPr>
        <p:txBody>
          <a:bodyPr wrap="square">
            <a:spAutoFit/>
          </a:bodyPr>
          <a:lstStyle/>
          <a:p>
            <a:r>
              <a:rPr lang="en-US" sz="2400" b="1" i="0" dirty="0">
                <a:solidFill>
                  <a:srgbClr val="FF0000"/>
                </a:solidFill>
                <a:effectLst/>
                <a:latin typeface="ff0"/>
              </a:rPr>
              <a:t>BACK END DEVELOPMENT:</a:t>
            </a:r>
            <a:endParaRPr lang="en-US" sz="2400" b="1" i="0" dirty="0">
              <a:solidFill>
                <a:srgbClr val="000000"/>
              </a:solidFill>
              <a:effectLst/>
              <a:latin typeface="ff0"/>
            </a:endParaRPr>
          </a:p>
          <a:p>
            <a:r>
              <a:rPr lang="en-US" b="0" i="0" dirty="0">
                <a:effectLst/>
                <a:latin typeface="ff0"/>
              </a:rPr>
              <a:t>The back end is implemented using </a:t>
            </a:r>
            <a:r>
              <a:rPr lang="en-US" sz="2000" b="1" i="1" dirty="0">
                <a:effectLst/>
                <a:latin typeface="ff0"/>
              </a:rPr>
              <a:t>MySQL</a:t>
            </a:r>
            <a:r>
              <a:rPr lang="en-US" b="0" i="0" dirty="0">
                <a:effectLst/>
                <a:latin typeface="ff0"/>
              </a:rPr>
              <a:t> which is used to design the databases</a:t>
            </a:r>
            <a:endParaRPr lang="en-IN" dirty="0"/>
          </a:p>
        </p:txBody>
      </p:sp>
      <p:sp>
        <p:nvSpPr>
          <p:cNvPr id="19" name="Rectangle 1">
            <a:extLst>
              <a:ext uri="{FF2B5EF4-FFF2-40B4-BE49-F238E27FC236}">
                <a16:creationId xmlns:a16="http://schemas.microsoft.com/office/drawing/2014/main" id="{95EFB763-D2FF-F85E-32B2-D3AAB7145859}"/>
              </a:ext>
            </a:extLst>
          </p:cNvPr>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800" b="0" i="0" u="none" strike="noStrike" cap="none" normalizeH="0" baseline="0">
                <a:ln>
                  <a:noFill/>
                </a:ln>
                <a:solidFill>
                  <a:srgbClr val="000000"/>
                </a:solidFill>
                <a:effectLst/>
                <a:latin typeface="ff0"/>
              </a:rPr>
              <a:t>Java ScriptJS is a dynamic computer programming language. It is most commonlyused as part of web browsers, whose implementations allow client-side</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16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16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16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16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16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1600" b="0" i="0" u="none" strike="noStrike" cap="none" normalizeH="0" baseline="0">
                <a:ln>
                  <a:noFill/>
                </a:ln>
                <a:solidFill>
                  <a:srgbClr val="000000"/>
                </a:solidFill>
                <a:effectLst/>
                <a:latin typeface="Roboto" panose="02000000000000000000" pitchFamily="2"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8">
            <a:extLst>
              <a:ext uri="{FF2B5EF4-FFF2-40B4-BE49-F238E27FC236}">
                <a16:creationId xmlns:a16="http://schemas.microsoft.com/office/drawing/2014/main" id="{1E4E0B2E-13AE-0BEE-5D2C-ADBBE73D952F}"/>
              </a:ext>
            </a:extLst>
          </p:cNvPr>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100" b="0" i="0" u="none" strike="noStrike" cap="none" normalizeH="0" baseline="0">
                <a:ln>
                  <a:noFill/>
                </a:ln>
                <a:solidFill>
                  <a:srgbClr val="000000"/>
                </a:solidFill>
                <a:effectLst/>
                <a:latin typeface="ff10"/>
              </a:rPr>
              <a:t>Online Shopping System</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900" b="0" i="0" u="none" strike="noStrike" cap="none" normalizeH="0" baseline="0">
                <a:ln>
                  <a:noFill/>
                </a:ln>
                <a:solidFill>
                  <a:srgbClr val="000000"/>
                </a:solidFill>
                <a:effectLst/>
                <a:latin typeface="ff10"/>
              </a:rPr>
              <a:t> </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100" b="0" i="0" u="none" strike="noStrike" cap="none" normalizeH="0" baseline="0">
                <a:ln>
                  <a:noFill/>
                </a:ln>
                <a:solidFill>
                  <a:srgbClr val="000000"/>
                </a:solidFill>
                <a:effectLst/>
                <a:latin typeface="ff10"/>
              </a:rPr>
              <a:t>Department of Computer Science, CUSAT Page 37</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800" b="0" i="0" u="none" strike="noStrike" cap="none" normalizeH="0" baseline="0">
                <a:ln>
                  <a:noFill/>
                </a:ln>
                <a:solidFill>
                  <a:srgbClr val="000000"/>
                </a:solidFill>
                <a:effectLst/>
                <a:latin typeface="ff0"/>
              </a:rPr>
              <a:t>scripts to interact with the user, control the browser, communicateasynchronously, and alter the document content that is displayed.Java Script is used to create pop up windows displaying different alerts in</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500" b="0" i="0" u="none" strike="noStrike" cap="none" normalizeH="0" baseline="0">
                <a:ln>
                  <a:noFill/>
                </a:ln>
                <a:solidFill>
                  <a:srgbClr val="000000"/>
                </a:solidFill>
                <a:effectLst/>
                <a:latin typeface="ff2"/>
              </a:rPr>
              <a:t>the system like “User registered successfully”, ”Product added to cart” etc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54" name="Picture 6">
            <a:extLst>
              <a:ext uri="{FF2B5EF4-FFF2-40B4-BE49-F238E27FC236}">
                <a16:creationId xmlns:a16="http://schemas.microsoft.com/office/drawing/2014/main" id="{08589576-E758-209B-7624-39CEACF00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0" y="334963"/>
            <a:ext cx="6819900" cy="257175"/>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548E4C07-C124-9E9D-F42D-A222C2808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7200" y="334963"/>
            <a:ext cx="6819900" cy="25717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B952543E-CD2F-B06B-67D7-87F34E99A899}"/>
              </a:ext>
            </a:extLst>
          </p:cNvPr>
          <p:cNvSpPr txBox="1"/>
          <p:nvPr/>
        </p:nvSpPr>
        <p:spPr>
          <a:xfrm>
            <a:off x="1582614" y="1392357"/>
            <a:ext cx="2989386" cy="830997"/>
          </a:xfrm>
          <a:prstGeom prst="rect">
            <a:avLst/>
          </a:prstGeom>
          <a:noFill/>
        </p:spPr>
        <p:txBody>
          <a:bodyPr wrap="square" rtlCol="0">
            <a:spAutoFit/>
          </a:bodyPr>
          <a:lstStyle/>
          <a:p>
            <a:r>
              <a:rPr lang="en-IN" sz="2400" b="1" i="1" dirty="0"/>
              <a:t>XAMPP Control Panel</a:t>
            </a:r>
          </a:p>
          <a:p>
            <a:r>
              <a:rPr lang="en-IN" sz="2400" b="1" i="1" dirty="0"/>
              <a:t>Online photo shop</a:t>
            </a:r>
          </a:p>
        </p:txBody>
      </p:sp>
      <p:pic>
        <p:nvPicPr>
          <p:cNvPr id="25" name="Picture 24">
            <a:extLst>
              <a:ext uri="{FF2B5EF4-FFF2-40B4-BE49-F238E27FC236}">
                <a16:creationId xmlns:a16="http://schemas.microsoft.com/office/drawing/2014/main" id="{FB8F6901-D4D6-478D-9717-9BB1960979D5}"/>
              </a:ext>
            </a:extLst>
          </p:cNvPr>
          <p:cNvPicPr>
            <a:picLocks noChangeAspect="1"/>
          </p:cNvPicPr>
          <p:nvPr/>
        </p:nvPicPr>
        <p:blipFill>
          <a:blip r:embed="rId3"/>
          <a:stretch>
            <a:fillRect/>
          </a:stretch>
        </p:blipFill>
        <p:spPr>
          <a:xfrm>
            <a:off x="6400800" y="152682"/>
            <a:ext cx="4702629" cy="2479349"/>
          </a:xfrm>
          <a:prstGeom prst="rect">
            <a:avLst/>
          </a:prstGeom>
        </p:spPr>
      </p:pic>
      <p:pic>
        <p:nvPicPr>
          <p:cNvPr id="30" name="Picture 29">
            <a:extLst>
              <a:ext uri="{FF2B5EF4-FFF2-40B4-BE49-F238E27FC236}">
                <a16:creationId xmlns:a16="http://schemas.microsoft.com/office/drawing/2014/main" id="{0429FC65-DF1C-F005-8801-4578E24235C3}"/>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400800" y="2632031"/>
            <a:ext cx="4702629" cy="2000548"/>
          </a:xfrm>
          <a:prstGeom prst="rect">
            <a:avLst/>
          </a:prstGeom>
        </p:spPr>
      </p:pic>
      <p:sp>
        <p:nvSpPr>
          <p:cNvPr id="31" name="TextBox 30">
            <a:extLst>
              <a:ext uri="{FF2B5EF4-FFF2-40B4-BE49-F238E27FC236}">
                <a16:creationId xmlns:a16="http://schemas.microsoft.com/office/drawing/2014/main" id="{AE56379A-59C2-3803-01E0-4F2E0996D96B}"/>
              </a:ext>
            </a:extLst>
          </p:cNvPr>
          <p:cNvSpPr txBox="1"/>
          <p:nvPr/>
        </p:nvSpPr>
        <p:spPr>
          <a:xfrm>
            <a:off x="5667375" y="6808007"/>
            <a:ext cx="6524625" cy="230832"/>
          </a:xfrm>
          <a:prstGeom prst="rect">
            <a:avLst/>
          </a:prstGeom>
          <a:noFill/>
        </p:spPr>
        <p:txBody>
          <a:bodyPr wrap="square" rtlCol="0">
            <a:spAutoFit/>
          </a:bodyPr>
          <a:lstStyle/>
          <a:p>
            <a:r>
              <a:rPr lang="en-IN" sz="900">
                <a:hlinkClick r:id="rId5" tooltip="https://www.alltutorials.info/2018/09/tutorial-how-to-install-Laravel-57-on-XAMPP-Windows.html"/>
              </a:rPr>
              <a:t>This Photo</a:t>
            </a:r>
            <a:r>
              <a:rPr lang="en-IN" sz="900"/>
              <a:t> by Unknown Author is licensed under </a:t>
            </a:r>
            <a:r>
              <a:rPr lang="en-IN" sz="900">
                <a:hlinkClick r:id="rId6" tooltip="https://creativecommons.org/licenses/by-nc/3.0/"/>
              </a:rPr>
              <a:t>CC BY-NC</a:t>
            </a:r>
            <a:endParaRPr lang="en-IN" sz="900"/>
          </a:p>
        </p:txBody>
      </p:sp>
      <p:pic>
        <p:nvPicPr>
          <p:cNvPr id="33" name="Picture 32">
            <a:extLst>
              <a:ext uri="{FF2B5EF4-FFF2-40B4-BE49-F238E27FC236}">
                <a16:creationId xmlns:a16="http://schemas.microsoft.com/office/drawing/2014/main" id="{1FB46AEB-86B8-4454-E541-B8D73D7C1AFA}"/>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6400800" y="4632579"/>
            <a:ext cx="4702629" cy="1796796"/>
          </a:xfrm>
          <a:prstGeom prst="rect">
            <a:avLst/>
          </a:prstGeom>
        </p:spPr>
      </p:pic>
    </p:spTree>
    <p:extLst>
      <p:ext uri="{BB962C8B-B14F-4D97-AF65-F5344CB8AC3E}">
        <p14:creationId xmlns:p14="http://schemas.microsoft.com/office/powerpoint/2010/main" val="200957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arn(inVertic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ppt_x"/>
                                          </p:val>
                                        </p:tav>
                                        <p:tav tm="100000">
                                          <p:val>
                                            <p:strVal val="#ppt_x"/>
                                          </p:val>
                                        </p:tav>
                                      </p:tavLst>
                                    </p:anim>
                                    <p:anim calcmode="lin" valueType="num">
                                      <p:cBhvr additive="base">
                                        <p:cTn id="1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4" grpId="0"/>
      <p:bldP spid="16"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0A78FE-D21B-74A5-F060-4629B019FFB1}"/>
              </a:ext>
            </a:extLst>
          </p:cNvPr>
          <p:cNvSpPr txBox="1"/>
          <p:nvPr/>
        </p:nvSpPr>
        <p:spPr>
          <a:xfrm>
            <a:off x="4113701" y="331414"/>
            <a:ext cx="3964597" cy="646331"/>
          </a:xfrm>
          <a:prstGeom prst="rect">
            <a:avLst/>
          </a:prstGeom>
          <a:noFill/>
        </p:spPr>
        <p:txBody>
          <a:bodyPr wrap="square" rtlCol="0">
            <a:spAutoFit/>
          </a:bodyPr>
          <a:lstStyle/>
          <a:p>
            <a:pPr algn="ctr"/>
            <a:r>
              <a:rPr lang="en-IN" sz="3600" b="1" dirty="0">
                <a:solidFill>
                  <a:srgbClr val="FF0000"/>
                </a:solidFill>
              </a:rPr>
              <a:t>OUR FUTURE AIM</a:t>
            </a:r>
          </a:p>
        </p:txBody>
      </p:sp>
      <p:sp>
        <p:nvSpPr>
          <p:cNvPr id="10" name="TextBox 9">
            <a:extLst>
              <a:ext uri="{FF2B5EF4-FFF2-40B4-BE49-F238E27FC236}">
                <a16:creationId xmlns:a16="http://schemas.microsoft.com/office/drawing/2014/main" id="{80A3D4D5-BF5B-C8EA-4838-4D845B5E13CC}"/>
              </a:ext>
            </a:extLst>
          </p:cNvPr>
          <p:cNvSpPr txBox="1"/>
          <p:nvPr/>
        </p:nvSpPr>
        <p:spPr>
          <a:xfrm>
            <a:off x="946331" y="1244265"/>
            <a:ext cx="5976983" cy="3847207"/>
          </a:xfrm>
          <a:prstGeom prst="rect">
            <a:avLst/>
          </a:prstGeom>
          <a:noFill/>
        </p:spPr>
        <p:txBody>
          <a:bodyPr wrap="square" rtlCol="0">
            <a:spAutoFit/>
          </a:bodyPr>
          <a:lstStyle/>
          <a:p>
            <a:pPr marL="285750" indent="-285750">
              <a:buFont typeface="Wingdings" panose="05000000000000000000" pitchFamily="2" charset="2"/>
              <a:buChar char="Ø"/>
            </a:pPr>
            <a:r>
              <a:rPr lang="en-IN" sz="3600" b="1" dirty="0"/>
              <a:t> Payment system both domestic and international.</a:t>
            </a:r>
          </a:p>
          <a:p>
            <a:pPr marL="285750" indent="-285750">
              <a:buFont typeface="Wingdings" panose="05000000000000000000" pitchFamily="2" charset="2"/>
              <a:buChar char="Ø"/>
            </a:pPr>
            <a:r>
              <a:rPr lang="en-IN" sz="3600" b="1" dirty="0"/>
              <a:t> Google map.</a:t>
            </a:r>
          </a:p>
          <a:p>
            <a:pPr marL="285750" indent="-285750">
              <a:buFont typeface="Wingdings" panose="05000000000000000000" pitchFamily="2" charset="2"/>
              <a:buChar char="Ø"/>
            </a:pPr>
            <a:r>
              <a:rPr lang="en-IN" sz="3600" b="1" dirty="0"/>
              <a:t> Customer support interface.</a:t>
            </a:r>
          </a:p>
          <a:p>
            <a:pPr marL="285750" indent="-285750">
              <a:buFont typeface="Wingdings" panose="05000000000000000000" pitchFamily="2" charset="2"/>
              <a:buChar char="Ø"/>
            </a:pPr>
            <a:r>
              <a:rPr lang="en-IN" sz="3600" b="1" dirty="0"/>
              <a:t> Resell old product through the our website.</a:t>
            </a:r>
          </a:p>
          <a:p>
            <a:pPr marL="285750" indent="-285750">
              <a:buFont typeface="Wingdings" panose="05000000000000000000" pitchFamily="2" charset="2"/>
              <a:buChar char="Ø"/>
            </a:pPr>
            <a:endParaRPr lang="en-IN" sz="2800" dirty="0"/>
          </a:p>
        </p:txBody>
      </p:sp>
      <p:pic>
        <p:nvPicPr>
          <p:cNvPr id="12" name="Picture 11">
            <a:extLst>
              <a:ext uri="{FF2B5EF4-FFF2-40B4-BE49-F238E27FC236}">
                <a16:creationId xmlns:a16="http://schemas.microsoft.com/office/drawing/2014/main" id="{802AE983-5216-A2BD-B60F-38557E47B92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126514" y="977745"/>
            <a:ext cx="4586515" cy="2854026"/>
          </a:xfrm>
          <a:prstGeom prst="rect">
            <a:avLst/>
          </a:prstGeom>
        </p:spPr>
      </p:pic>
      <p:pic>
        <p:nvPicPr>
          <p:cNvPr id="17" name="Picture 16">
            <a:extLst>
              <a:ext uri="{FF2B5EF4-FFF2-40B4-BE49-F238E27FC236}">
                <a16:creationId xmlns:a16="http://schemas.microsoft.com/office/drawing/2014/main" id="{D2B314D8-B721-7136-59D3-1803007B2F94}"/>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113701" y="3933371"/>
            <a:ext cx="7628357" cy="2653808"/>
          </a:xfrm>
          <a:prstGeom prst="rect">
            <a:avLst/>
          </a:prstGeom>
        </p:spPr>
      </p:pic>
    </p:spTree>
    <p:extLst>
      <p:ext uri="{BB962C8B-B14F-4D97-AF65-F5344CB8AC3E}">
        <p14:creationId xmlns:p14="http://schemas.microsoft.com/office/powerpoint/2010/main" val="390424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ircle(in)">
                                      <p:cBhvr>
                                        <p:cTn id="12" dur="2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arn(inVertic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1963</TotalTime>
  <Words>631</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-apple-system</vt:lpstr>
      <vt:lpstr>Arial</vt:lpstr>
      <vt:lpstr>Arial</vt:lpstr>
      <vt:lpstr>ff0</vt:lpstr>
      <vt:lpstr>ff10</vt:lpstr>
      <vt:lpstr>ff15</vt:lpstr>
      <vt:lpstr>ff2</vt:lpstr>
      <vt:lpstr>Helvetica</vt:lpstr>
      <vt:lpstr>Lato</vt:lpstr>
      <vt:lpstr>Noto Sans</vt:lpstr>
      <vt:lpstr>Open Sans</vt:lpstr>
      <vt:lpstr>Roboto</vt:lpstr>
      <vt:lpstr>Tw Cen MT</vt:lpstr>
      <vt:lpstr>Wingdings</vt:lpstr>
      <vt:lpstr>Circuit</vt:lpstr>
      <vt:lpstr>PowerPoint Presentation</vt:lpstr>
      <vt:lpstr>PowerPoint Presentation</vt:lpstr>
      <vt:lpstr>OBJECTIVE</vt:lpstr>
      <vt:lpstr>PowerPoint Presentation</vt:lpstr>
      <vt:lpstr>Reasons Why E-Commerce Is Good ?   Bigger market and more customers from the entire globe. Can do business in any currency can choose with. Very low overhead of your storefront, hiring and managing employees. Better Revenue generation. Remove Destination Barrier. 24/7 Access to Whole Range Of Products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AKMAL AHMAD</dc:creator>
  <cp:lastModifiedBy>AKMAL AHMAD</cp:lastModifiedBy>
  <cp:revision>5</cp:revision>
  <dcterms:created xsi:type="dcterms:W3CDTF">2022-11-11T18:22:42Z</dcterms:created>
  <dcterms:modified xsi:type="dcterms:W3CDTF">2022-12-01T18:46:24Z</dcterms:modified>
</cp:coreProperties>
</file>