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5" r:id="rId1"/>
  </p:sldMasterIdLst>
  <p:sldIdLst>
    <p:sldId id="256" r:id="rId2"/>
    <p:sldId id="279" r:id="rId3"/>
    <p:sldId id="257" r:id="rId4"/>
    <p:sldId id="259" r:id="rId5"/>
    <p:sldId id="271" r:id="rId6"/>
    <p:sldId id="266" r:id="rId7"/>
    <p:sldId id="264" r:id="rId8"/>
    <p:sldId id="268" r:id="rId9"/>
    <p:sldId id="265" r:id="rId10"/>
    <p:sldId id="281" r:id="rId11"/>
    <p:sldId id="272" r:id="rId12"/>
    <p:sldId id="261" r:id="rId13"/>
    <p:sldId id="274" r:id="rId14"/>
    <p:sldId id="275" r:id="rId15"/>
    <p:sldId id="282" r:id="rId16"/>
    <p:sldId id="283" r:id="rId17"/>
    <p:sldId id="284" r:id="rId18"/>
    <p:sldId id="277" r:id="rId19"/>
    <p:sldId id="290" r:id="rId20"/>
    <p:sldId id="288" r:id="rId21"/>
    <p:sldId id="286" r:id="rId22"/>
    <p:sldId id="285" r:id="rId23"/>
    <p:sldId id="291" r:id="rId24"/>
    <p:sldId id="294" r:id="rId25"/>
    <p:sldId id="293" r:id="rId26"/>
    <p:sldId id="278" r:id="rId27"/>
    <p:sldId id="269" r:id="rId28"/>
    <p:sldId id="270"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MAL AHMAD" initials="AA" lastIdx="1" clrIdx="0">
    <p:extLst>
      <p:ext uri="{19B8F6BF-5375-455C-9EA6-DF929625EA0E}">
        <p15:presenceInfo xmlns:p15="http://schemas.microsoft.com/office/powerpoint/2012/main" userId="755502335c9946b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3645" autoAdjust="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4/20/2024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53259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39909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467336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316715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889837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07014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50977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047568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5551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38265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77875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16387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53836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29762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4/20/2024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03432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31095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6747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4/20/2024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83672565"/>
      </p:ext>
    </p:extLst>
  </p:cSld>
  <p:clrMap bg1="dk1" tx1="lt1" bg2="dk2" tx2="lt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 id="2147483807" r:id="rId12"/>
    <p:sldLayoutId id="2147483808" r:id="rId13"/>
    <p:sldLayoutId id="2147483809" r:id="rId14"/>
    <p:sldLayoutId id="2147483810" r:id="rId15"/>
    <p:sldLayoutId id="2147483811" r:id="rId16"/>
    <p:sldLayoutId id="2147483812"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ext uri="{BEBA8EAE-BF5A-486C-A8C5-ECC9F3942E4B}">
                <a14:imgProps xmlns:a14="http://schemas.microsoft.com/office/drawing/2010/main">
                  <a14:imgLayer r:embed="rId3">
                    <a14:imgEffect>
                      <a14:artisticPhotocopy/>
                    </a14:imgEffect>
                  </a14:imgLayer>
                </a14:imgProps>
              </a:ext>
            </a:extLst>
          </a:blip>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05661DB-E44F-D41F-2D21-BCA7A5AECBE7}"/>
              </a:ext>
            </a:extLst>
          </p:cNvPr>
          <p:cNvSpPr txBox="1"/>
          <p:nvPr/>
        </p:nvSpPr>
        <p:spPr>
          <a:xfrm>
            <a:off x="1860178" y="174812"/>
            <a:ext cx="9520516" cy="1569660"/>
          </a:xfrm>
          <a:prstGeom prst="rect">
            <a:avLst/>
          </a:prstGeom>
          <a:noFill/>
        </p:spPr>
        <p:txBody>
          <a:bodyPr wrap="square" rtlCol="0">
            <a:spAutoFit/>
          </a:bodyPr>
          <a:lstStyle/>
          <a:p>
            <a:pPr algn="ctr"/>
            <a:r>
              <a:rPr lang="en-IN" sz="4800" b="1" dirty="0">
                <a:solidFill>
                  <a:schemeClr val="bg1"/>
                </a:solidFill>
                <a:latin typeface="Arial Rounded MT Bold" panose="020F0704030504030204" pitchFamily="34" charset="0"/>
              </a:rPr>
              <a:t>Online Voting System Using Biometric Facial Recognition</a:t>
            </a:r>
          </a:p>
        </p:txBody>
      </p:sp>
      <p:sp>
        <p:nvSpPr>
          <p:cNvPr id="7" name="object 4">
            <a:extLst>
              <a:ext uri="{FF2B5EF4-FFF2-40B4-BE49-F238E27FC236}">
                <a16:creationId xmlns:a16="http://schemas.microsoft.com/office/drawing/2014/main" id="{B37BC9FF-DE50-A3CB-80BE-B5D2BDE49922}"/>
              </a:ext>
            </a:extLst>
          </p:cNvPr>
          <p:cNvSpPr/>
          <p:nvPr/>
        </p:nvSpPr>
        <p:spPr>
          <a:xfrm>
            <a:off x="0" y="174812"/>
            <a:ext cx="2393577" cy="2383775"/>
          </a:xfrm>
          <a:prstGeom prst="rect">
            <a:avLst/>
          </a:prstGeom>
          <a:blipFill>
            <a:blip r:embed="rId4"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dirty="0"/>
          </a:p>
        </p:txBody>
      </p:sp>
      <p:pic>
        <p:nvPicPr>
          <p:cNvPr id="10" name="Picture 2" descr="The Advantages And Disadvantages Of Online Voting Systems - ElectionBuddy">
            <a:extLst>
              <a:ext uri="{FF2B5EF4-FFF2-40B4-BE49-F238E27FC236}">
                <a16:creationId xmlns:a16="http://schemas.microsoft.com/office/drawing/2014/main" id="{4ADBD1CC-11B3-E8A4-6C27-BC446CA563D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9414"/>
          <a:stretch/>
        </p:blipFill>
        <p:spPr bwMode="auto">
          <a:xfrm>
            <a:off x="3211606" y="1671282"/>
            <a:ext cx="5768787" cy="371549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2CE7266-F4E4-7001-E249-2D97383D9FE1}"/>
              </a:ext>
            </a:extLst>
          </p:cNvPr>
          <p:cNvSpPr txBox="1"/>
          <p:nvPr/>
        </p:nvSpPr>
        <p:spPr>
          <a:xfrm>
            <a:off x="119711" y="3429000"/>
            <a:ext cx="2740029" cy="1077218"/>
          </a:xfrm>
          <a:prstGeom prst="rect">
            <a:avLst/>
          </a:prstGeom>
          <a:noFill/>
        </p:spPr>
        <p:txBody>
          <a:bodyPr wrap="square" rtlCol="0">
            <a:spAutoFit/>
          </a:bodyPr>
          <a:lstStyle/>
          <a:p>
            <a:r>
              <a:rPr lang="en-IN" sz="3200" b="1" dirty="0">
                <a:solidFill>
                  <a:schemeClr val="bg1"/>
                </a:solidFill>
                <a:latin typeface="Times New Roman" panose="02020603050405020304" pitchFamily="18" charset="0"/>
                <a:cs typeface="Times New Roman" panose="02020603050405020304" pitchFamily="18" charset="0"/>
              </a:rPr>
              <a:t>Akmal Ahmad</a:t>
            </a:r>
          </a:p>
          <a:p>
            <a:r>
              <a:rPr lang="en-IN" sz="3200" b="1" dirty="0">
                <a:solidFill>
                  <a:schemeClr val="bg1"/>
                </a:solidFill>
                <a:latin typeface="Times New Roman" panose="02020603050405020304" pitchFamily="18" charset="0"/>
                <a:cs typeface="Times New Roman" panose="02020603050405020304" pitchFamily="18" charset="0"/>
              </a:rPr>
              <a:t>20COB525</a:t>
            </a:r>
          </a:p>
        </p:txBody>
      </p:sp>
      <p:sp>
        <p:nvSpPr>
          <p:cNvPr id="12" name="TextBox 11">
            <a:extLst>
              <a:ext uri="{FF2B5EF4-FFF2-40B4-BE49-F238E27FC236}">
                <a16:creationId xmlns:a16="http://schemas.microsoft.com/office/drawing/2014/main" id="{4F553F9B-094E-EC84-0123-BDA057AB72AD}"/>
              </a:ext>
            </a:extLst>
          </p:cNvPr>
          <p:cNvSpPr txBox="1"/>
          <p:nvPr/>
        </p:nvSpPr>
        <p:spPr>
          <a:xfrm>
            <a:off x="9332259" y="3320606"/>
            <a:ext cx="2554941" cy="1569660"/>
          </a:xfrm>
          <a:prstGeom prst="rect">
            <a:avLst/>
          </a:prstGeom>
          <a:noFill/>
        </p:spPr>
        <p:txBody>
          <a:bodyPr wrap="square" rtlCol="0">
            <a:spAutoFit/>
          </a:bodyPr>
          <a:lstStyle/>
          <a:p>
            <a:r>
              <a:rPr lang="en-IN" sz="3200" b="1" dirty="0">
                <a:solidFill>
                  <a:schemeClr val="bg1"/>
                </a:solidFill>
                <a:latin typeface="Times New Roman" panose="02020603050405020304" pitchFamily="18" charset="0"/>
                <a:cs typeface="Times New Roman" panose="02020603050405020304" pitchFamily="18" charset="0"/>
              </a:rPr>
              <a:t>Shubham Kumar Gaur</a:t>
            </a:r>
          </a:p>
          <a:p>
            <a:r>
              <a:rPr lang="en-IN" sz="3200" b="1" dirty="0">
                <a:solidFill>
                  <a:schemeClr val="bg1"/>
                </a:solidFill>
                <a:latin typeface="Times New Roman" panose="02020603050405020304" pitchFamily="18" charset="0"/>
                <a:cs typeface="Times New Roman" panose="02020603050405020304" pitchFamily="18" charset="0"/>
              </a:rPr>
              <a:t>20COB309</a:t>
            </a:r>
          </a:p>
        </p:txBody>
      </p:sp>
      <p:sp>
        <p:nvSpPr>
          <p:cNvPr id="14" name="TextBox 13">
            <a:extLst>
              <a:ext uri="{FF2B5EF4-FFF2-40B4-BE49-F238E27FC236}">
                <a16:creationId xmlns:a16="http://schemas.microsoft.com/office/drawing/2014/main" id="{1FE2F9EF-492C-382C-AFF5-934CCDE1E5F6}"/>
              </a:ext>
            </a:extLst>
          </p:cNvPr>
          <p:cNvSpPr txBox="1"/>
          <p:nvPr/>
        </p:nvSpPr>
        <p:spPr>
          <a:xfrm>
            <a:off x="4010164" y="5313582"/>
            <a:ext cx="4171670" cy="1369606"/>
          </a:xfrm>
          <a:prstGeom prst="rect">
            <a:avLst/>
          </a:prstGeom>
          <a:noFill/>
        </p:spPr>
        <p:txBody>
          <a:bodyPr wrap="square">
            <a:spAutoFit/>
          </a:bodyPr>
          <a:lstStyle/>
          <a:p>
            <a:pPr algn="ctr"/>
            <a:endParaRPr lang="en-IN" sz="1100" b="0" i="0" u="none" strike="noStrike" baseline="0" dirty="0">
              <a:solidFill>
                <a:srgbClr val="000000"/>
              </a:solidFill>
              <a:latin typeface="Calibri" panose="020F0502020204030204" pitchFamily="34" charset="0"/>
            </a:endParaRPr>
          </a:p>
          <a:p>
            <a:pPr algn="ctr"/>
            <a:r>
              <a:rPr lang="en-IN" sz="1100" b="0" i="0" u="none" strike="noStrike" baseline="0" dirty="0">
                <a:solidFill>
                  <a:srgbClr val="000000"/>
                </a:solidFill>
                <a:latin typeface="Calibri" panose="020F0502020204030204" pitchFamily="34" charset="0"/>
              </a:rPr>
              <a:t> </a:t>
            </a:r>
            <a:r>
              <a:rPr lang="en-IN" sz="3600" b="1" i="0" u="none" strike="noStrike" baseline="0" dirty="0">
                <a:solidFill>
                  <a:srgbClr val="000000"/>
                </a:solidFill>
                <a:latin typeface="Times New Roman" panose="02020603050405020304" pitchFamily="18" charset="0"/>
                <a:cs typeface="Times New Roman" panose="02020603050405020304" pitchFamily="18" charset="0"/>
              </a:rPr>
              <a:t>Under the Guidance </a:t>
            </a:r>
          </a:p>
          <a:p>
            <a:pPr algn="ctr"/>
            <a:r>
              <a:rPr lang="en-IN" sz="3600" b="1" i="0" u="none" strike="noStrike" baseline="0" dirty="0">
                <a:solidFill>
                  <a:schemeClr val="bg1"/>
                </a:solidFill>
                <a:latin typeface="Times New Roman" panose="02020603050405020304" pitchFamily="18" charset="0"/>
                <a:cs typeface="Times New Roman" panose="02020603050405020304" pitchFamily="18" charset="0"/>
              </a:rPr>
              <a:t>Prof. </a:t>
            </a:r>
            <a:r>
              <a:rPr lang="en-IN" sz="3200" b="1" i="0" u="none" strike="noStrike" baseline="0" dirty="0" err="1">
                <a:solidFill>
                  <a:schemeClr val="bg1"/>
                </a:solidFill>
                <a:latin typeface="Times New Roman" panose="02020603050405020304" pitchFamily="18" charset="0"/>
                <a:cs typeface="Times New Roman" panose="02020603050405020304" pitchFamily="18" charset="0"/>
              </a:rPr>
              <a:t>Izharuddin</a:t>
            </a:r>
            <a:r>
              <a:rPr lang="en-IN" sz="3600" b="1" i="0" u="none" strike="noStrike" baseline="0" dirty="0">
                <a:solidFill>
                  <a:schemeClr val="bg1"/>
                </a:solidFill>
                <a:latin typeface="Times New Roman" panose="02020603050405020304" pitchFamily="18" charset="0"/>
                <a:cs typeface="Times New Roman" panose="02020603050405020304" pitchFamily="18" charset="0"/>
              </a:rPr>
              <a:t> Sir </a:t>
            </a:r>
            <a:endParaRPr lang="en-IN" sz="36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8549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F24DF0E-7F4B-7C61-0840-5777727D18BE}"/>
              </a:ext>
            </a:extLst>
          </p:cNvPr>
          <p:cNvPicPr>
            <a:picLocks noChangeAspect="1"/>
          </p:cNvPicPr>
          <p:nvPr/>
        </p:nvPicPr>
        <p:blipFill>
          <a:blip r:embed="rId2"/>
          <a:stretch>
            <a:fillRect/>
          </a:stretch>
        </p:blipFill>
        <p:spPr>
          <a:xfrm>
            <a:off x="439004" y="770454"/>
            <a:ext cx="11138633" cy="5900465"/>
          </a:xfrm>
          <a:prstGeom prst="rect">
            <a:avLst/>
          </a:prstGeom>
        </p:spPr>
      </p:pic>
      <p:pic>
        <p:nvPicPr>
          <p:cNvPr id="6" name="Picture 5">
            <a:extLst>
              <a:ext uri="{FF2B5EF4-FFF2-40B4-BE49-F238E27FC236}">
                <a16:creationId xmlns:a16="http://schemas.microsoft.com/office/drawing/2014/main" id="{26176A00-0EB1-0483-EA67-646CA904A9C1}"/>
              </a:ext>
            </a:extLst>
          </p:cNvPr>
          <p:cNvPicPr>
            <a:picLocks noChangeAspect="1"/>
          </p:cNvPicPr>
          <p:nvPr/>
        </p:nvPicPr>
        <p:blipFill rotWithShape="1">
          <a:blip r:embed="rId3"/>
          <a:srcRect l="2321" r="2920"/>
          <a:stretch/>
        </p:blipFill>
        <p:spPr>
          <a:xfrm>
            <a:off x="614363" y="1385494"/>
            <a:ext cx="4243388" cy="3715144"/>
          </a:xfrm>
          <a:prstGeom prst="rect">
            <a:avLst/>
          </a:prstGeom>
        </p:spPr>
      </p:pic>
      <p:sp>
        <p:nvSpPr>
          <p:cNvPr id="7" name="TextBox 6">
            <a:extLst>
              <a:ext uri="{FF2B5EF4-FFF2-40B4-BE49-F238E27FC236}">
                <a16:creationId xmlns:a16="http://schemas.microsoft.com/office/drawing/2014/main" id="{C3FBAEB1-306E-36C3-9C23-EBC3FD256570}"/>
              </a:ext>
            </a:extLst>
          </p:cNvPr>
          <p:cNvSpPr txBox="1"/>
          <p:nvPr/>
        </p:nvSpPr>
        <p:spPr>
          <a:xfrm>
            <a:off x="4600575" y="585788"/>
            <a:ext cx="184731" cy="369332"/>
          </a:xfrm>
          <a:prstGeom prst="rect">
            <a:avLst/>
          </a:prstGeom>
          <a:noFill/>
        </p:spPr>
        <p:txBody>
          <a:bodyPr wrap="none" rtlCol="0">
            <a:spAutoFit/>
          </a:bodyPr>
          <a:lstStyle/>
          <a:p>
            <a:endParaRPr lang="en-IN" dirty="0"/>
          </a:p>
        </p:txBody>
      </p:sp>
      <p:sp>
        <p:nvSpPr>
          <p:cNvPr id="8" name="TextBox 7">
            <a:extLst>
              <a:ext uri="{FF2B5EF4-FFF2-40B4-BE49-F238E27FC236}">
                <a16:creationId xmlns:a16="http://schemas.microsoft.com/office/drawing/2014/main" id="{54210944-603C-A991-B377-39390A3F7005}"/>
              </a:ext>
            </a:extLst>
          </p:cNvPr>
          <p:cNvSpPr txBox="1"/>
          <p:nvPr/>
        </p:nvSpPr>
        <p:spPr>
          <a:xfrm>
            <a:off x="3488532" y="59099"/>
            <a:ext cx="5955506" cy="769441"/>
          </a:xfrm>
          <a:prstGeom prst="rect">
            <a:avLst/>
          </a:prstGeom>
          <a:noFill/>
        </p:spPr>
        <p:txBody>
          <a:bodyPr wrap="square" rtlCol="0">
            <a:spAutoFit/>
          </a:bodyPr>
          <a:lstStyle/>
          <a:p>
            <a:r>
              <a:rPr lang="en-IN" sz="4400" b="1" dirty="0">
                <a:solidFill>
                  <a:srgbClr val="FF0000"/>
                </a:solidFill>
              </a:rPr>
              <a:t>LBPH Face Recognition</a:t>
            </a:r>
            <a:endParaRPr lang="en-IN" sz="4400" dirty="0"/>
          </a:p>
        </p:txBody>
      </p:sp>
    </p:spTree>
    <p:extLst>
      <p:ext uri="{BB962C8B-B14F-4D97-AF65-F5344CB8AC3E}">
        <p14:creationId xmlns:p14="http://schemas.microsoft.com/office/powerpoint/2010/main" val="3142762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295501E-2D80-3B3C-3C5B-81DB221BDC4F}"/>
              </a:ext>
            </a:extLst>
          </p:cNvPr>
          <p:cNvSpPr/>
          <p:nvPr/>
        </p:nvSpPr>
        <p:spPr>
          <a:xfrm>
            <a:off x="1369861" y="689646"/>
            <a:ext cx="8485494" cy="58824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Flowchart: Connector 2">
            <a:extLst>
              <a:ext uri="{FF2B5EF4-FFF2-40B4-BE49-F238E27FC236}">
                <a16:creationId xmlns:a16="http://schemas.microsoft.com/office/drawing/2014/main" id="{48309363-51FD-42CD-C969-5A22AB98E5F5}"/>
              </a:ext>
            </a:extLst>
          </p:cNvPr>
          <p:cNvSpPr/>
          <p:nvPr/>
        </p:nvSpPr>
        <p:spPr>
          <a:xfrm>
            <a:off x="242925" y="2737523"/>
            <a:ext cx="527457" cy="484888"/>
          </a:xfrm>
          <a:prstGeom prst="flowChartConnector">
            <a:avLst/>
          </a:prstGeom>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5" name="Straight Connector 4">
            <a:extLst>
              <a:ext uri="{FF2B5EF4-FFF2-40B4-BE49-F238E27FC236}">
                <a16:creationId xmlns:a16="http://schemas.microsoft.com/office/drawing/2014/main" id="{28A23B63-C304-14B3-1C45-1A41EDC9A562}"/>
              </a:ext>
            </a:extLst>
          </p:cNvPr>
          <p:cNvCxnSpPr>
            <a:cxnSpLocks/>
          </p:cNvCxnSpPr>
          <p:nvPr/>
        </p:nvCxnSpPr>
        <p:spPr>
          <a:xfrm>
            <a:off x="506997" y="3240636"/>
            <a:ext cx="9895" cy="7915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E03BC8C-908F-F402-2C7B-0715B93E6F8B}"/>
              </a:ext>
            </a:extLst>
          </p:cNvPr>
          <p:cNvCxnSpPr>
            <a:cxnSpLocks/>
          </p:cNvCxnSpPr>
          <p:nvPr/>
        </p:nvCxnSpPr>
        <p:spPr>
          <a:xfrm flipH="1">
            <a:off x="159093" y="4000458"/>
            <a:ext cx="349345" cy="339538"/>
          </a:xfrm>
          <a:prstGeom prst="line">
            <a:avLst/>
          </a:prstGeom>
          <a:ln w="3810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C22D9086-AD76-9BC2-48D4-5BE7F612D443}"/>
              </a:ext>
            </a:extLst>
          </p:cNvPr>
          <p:cNvCxnSpPr>
            <a:cxnSpLocks/>
          </p:cNvCxnSpPr>
          <p:nvPr/>
        </p:nvCxnSpPr>
        <p:spPr>
          <a:xfrm>
            <a:off x="513745" y="4014551"/>
            <a:ext cx="337362" cy="358838"/>
          </a:xfrm>
          <a:prstGeom prst="line">
            <a:avLst/>
          </a:prstGeom>
          <a:ln w="38100">
            <a:solidFill>
              <a:schemeClr val="bg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4EC2C53-5C02-5ACA-D88E-BA8B1CDBA8B6}"/>
              </a:ext>
            </a:extLst>
          </p:cNvPr>
          <p:cNvCxnSpPr>
            <a:cxnSpLocks/>
          </p:cNvCxnSpPr>
          <p:nvPr/>
        </p:nvCxnSpPr>
        <p:spPr>
          <a:xfrm>
            <a:off x="172782" y="3529022"/>
            <a:ext cx="655893" cy="0"/>
          </a:xfrm>
          <a:prstGeom prst="line">
            <a:avLst/>
          </a:prstGeom>
          <a:ln w="38100"/>
        </p:spPr>
        <p:style>
          <a:lnRef idx="1">
            <a:schemeClr val="dk1"/>
          </a:lnRef>
          <a:fillRef idx="0">
            <a:schemeClr val="dk1"/>
          </a:fillRef>
          <a:effectRef idx="0">
            <a:schemeClr val="dk1"/>
          </a:effectRef>
          <a:fontRef idx="minor">
            <a:schemeClr val="tx1"/>
          </a:fontRef>
        </p:style>
      </p:cxnSp>
      <p:sp>
        <p:nvSpPr>
          <p:cNvPr id="16" name="Flowchart: Connector 15">
            <a:extLst>
              <a:ext uri="{FF2B5EF4-FFF2-40B4-BE49-F238E27FC236}">
                <a16:creationId xmlns:a16="http://schemas.microsoft.com/office/drawing/2014/main" id="{F2CCC366-CFA0-A8D2-01FA-8FE20C049476}"/>
              </a:ext>
            </a:extLst>
          </p:cNvPr>
          <p:cNvSpPr/>
          <p:nvPr/>
        </p:nvSpPr>
        <p:spPr>
          <a:xfrm>
            <a:off x="10531066" y="3257761"/>
            <a:ext cx="569803" cy="513974"/>
          </a:xfrm>
          <a:prstGeom prst="flowChartConnector">
            <a:avLst/>
          </a:prstGeom>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8" name="Straight Connector 17">
            <a:extLst>
              <a:ext uri="{FF2B5EF4-FFF2-40B4-BE49-F238E27FC236}">
                <a16:creationId xmlns:a16="http://schemas.microsoft.com/office/drawing/2014/main" id="{758BED3F-FE92-C2C1-DD83-28130FB05D8B}"/>
              </a:ext>
            </a:extLst>
          </p:cNvPr>
          <p:cNvCxnSpPr>
            <a:cxnSpLocks/>
          </p:cNvCxnSpPr>
          <p:nvPr/>
        </p:nvCxnSpPr>
        <p:spPr>
          <a:xfrm>
            <a:off x="10796455" y="3794282"/>
            <a:ext cx="0" cy="645460"/>
          </a:xfrm>
          <a:prstGeom prst="line">
            <a:avLst/>
          </a:prstGeom>
          <a:ln w="38100">
            <a:solidFill>
              <a:schemeClr val="bg1"/>
            </a:solidFill>
          </a:ln>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A515BC09-AE7E-3180-8601-151EEA45695B}"/>
              </a:ext>
            </a:extLst>
          </p:cNvPr>
          <p:cNvCxnSpPr>
            <a:cxnSpLocks/>
          </p:cNvCxnSpPr>
          <p:nvPr/>
        </p:nvCxnSpPr>
        <p:spPr>
          <a:xfrm flipH="1">
            <a:off x="10454235" y="4454121"/>
            <a:ext cx="330572" cy="312645"/>
          </a:xfrm>
          <a:prstGeom prst="line">
            <a:avLst/>
          </a:prstGeom>
          <a:ln w="38100"/>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B652BF83-F8D5-ACD9-29C3-E815D59B8E2C}"/>
              </a:ext>
            </a:extLst>
          </p:cNvPr>
          <p:cNvCxnSpPr/>
          <p:nvPr/>
        </p:nvCxnSpPr>
        <p:spPr>
          <a:xfrm>
            <a:off x="10775709" y="4439742"/>
            <a:ext cx="375399" cy="322729"/>
          </a:xfrm>
          <a:prstGeom prst="line">
            <a:avLst/>
          </a:prstGeom>
          <a:ln w="38100"/>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360578D0-E6A4-73A2-FF64-001982ECF72F}"/>
              </a:ext>
            </a:extLst>
          </p:cNvPr>
          <p:cNvCxnSpPr>
            <a:cxnSpLocks/>
          </p:cNvCxnSpPr>
          <p:nvPr/>
        </p:nvCxnSpPr>
        <p:spPr>
          <a:xfrm>
            <a:off x="10399764" y="3931202"/>
            <a:ext cx="793381" cy="0"/>
          </a:xfrm>
          <a:prstGeom prst="line">
            <a:avLst/>
          </a:prstGeom>
          <a:ln w="38100"/>
        </p:spPr>
        <p:style>
          <a:lnRef idx="1">
            <a:schemeClr val="dk1"/>
          </a:lnRef>
          <a:fillRef idx="0">
            <a:schemeClr val="dk1"/>
          </a:fillRef>
          <a:effectRef idx="0">
            <a:schemeClr val="dk1"/>
          </a:effectRef>
          <a:fontRef idx="minor">
            <a:schemeClr val="tx1"/>
          </a:fontRef>
        </p:style>
      </p:cxnSp>
      <p:sp>
        <p:nvSpPr>
          <p:cNvPr id="36" name="Oval 35">
            <a:extLst>
              <a:ext uri="{FF2B5EF4-FFF2-40B4-BE49-F238E27FC236}">
                <a16:creationId xmlns:a16="http://schemas.microsoft.com/office/drawing/2014/main" id="{EF236173-B942-36C1-BDC7-B28B1FCCBB3E}"/>
              </a:ext>
            </a:extLst>
          </p:cNvPr>
          <p:cNvSpPr/>
          <p:nvPr/>
        </p:nvSpPr>
        <p:spPr>
          <a:xfrm>
            <a:off x="1745299" y="1513930"/>
            <a:ext cx="1931706" cy="923153"/>
          </a:xfrm>
          <a:prstGeom prst="ellipse">
            <a:avLst/>
          </a:prstGeom>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rPr>
              <a:t>Voter Registration</a:t>
            </a:r>
          </a:p>
        </p:txBody>
      </p:sp>
      <p:sp>
        <p:nvSpPr>
          <p:cNvPr id="37" name="Flowchart: Connector 36">
            <a:extLst>
              <a:ext uri="{FF2B5EF4-FFF2-40B4-BE49-F238E27FC236}">
                <a16:creationId xmlns:a16="http://schemas.microsoft.com/office/drawing/2014/main" id="{96948600-9BDA-BA26-D333-BAD3CEDCC491}"/>
              </a:ext>
            </a:extLst>
          </p:cNvPr>
          <p:cNvSpPr/>
          <p:nvPr/>
        </p:nvSpPr>
        <p:spPr>
          <a:xfrm>
            <a:off x="1791578" y="2911651"/>
            <a:ext cx="1839149" cy="724149"/>
          </a:xfrm>
          <a:prstGeom prst="flowChartConnector">
            <a:avLst/>
          </a:prstGeom>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rPr>
              <a:t>View Candidates</a:t>
            </a:r>
          </a:p>
        </p:txBody>
      </p:sp>
      <p:sp>
        <p:nvSpPr>
          <p:cNvPr id="40" name="Oval 39">
            <a:extLst>
              <a:ext uri="{FF2B5EF4-FFF2-40B4-BE49-F238E27FC236}">
                <a16:creationId xmlns:a16="http://schemas.microsoft.com/office/drawing/2014/main" id="{9E3DDB50-D04C-23E6-0359-DB69AEBE7FE6}"/>
              </a:ext>
            </a:extLst>
          </p:cNvPr>
          <p:cNvSpPr/>
          <p:nvPr/>
        </p:nvSpPr>
        <p:spPr>
          <a:xfrm>
            <a:off x="1889963" y="3898565"/>
            <a:ext cx="1775013" cy="747768"/>
          </a:xfrm>
          <a:prstGeom prst="ellipse">
            <a:avLst/>
          </a:prstGeom>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rPr>
              <a:t>Cast Vote</a:t>
            </a:r>
          </a:p>
        </p:txBody>
      </p:sp>
      <p:sp>
        <p:nvSpPr>
          <p:cNvPr id="41" name="Oval 40">
            <a:extLst>
              <a:ext uri="{FF2B5EF4-FFF2-40B4-BE49-F238E27FC236}">
                <a16:creationId xmlns:a16="http://schemas.microsoft.com/office/drawing/2014/main" id="{99A8B883-FA00-8F42-7F53-7EE8A04CE115}"/>
              </a:ext>
            </a:extLst>
          </p:cNvPr>
          <p:cNvSpPr/>
          <p:nvPr/>
        </p:nvSpPr>
        <p:spPr>
          <a:xfrm>
            <a:off x="7046635" y="2053504"/>
            <a:ext cx="1960626" cy="693056"/>
          </a:xfrm>
          <a:prstGeom prst="ellipse">
            <a:avLst/>
          </a:prstGeom>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rPr>
              <a:t>Face Recognition</a:t>
            </a:r>
          </a:p>
        </p:txBody>
      </p:sp>
      <p:sp>
        <p:nvSpPr>
          <p:cNvPr id="42" name="Oval 41">
            <a:extLst>
              <a:ext uri="{FF2B5EF4-FFF2-40B4-BE49-F238E27FC236}">
                <a16:creationId xmlns:a16="http://schemas.microsoft.com/office/drawing/2014/main" id="{A6257AA9-C526-D16B-D18C-ECECB135E3D3}"/>
              </a:ext>
            </a:extLst>
          </p:cNvPr>
          <p:cNvSpPr/>
          <p:nvPr/>
        </p:nvSpPr>
        <p:spPr>
          <a:xfrm>
            <a:off x="6892056" y="5736552"/>
            <a:ext cx="2206547" cy="761784"/>
          </a:xfrm>
          <a:prstGeom prst="ellipse">
            <a:avLst/>
          </a:prstGeom>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rPr>
              <a:t>Display Election Result</a:t>
            </a:r>
          </a:p>
        </p:txBody>
      </p:sp>
      <p:sp>
        <p:nvSpPr>
          <p:cNvPr id="44" name="Oval 43">
            <a:extLst>
              <a:ext uri="{FF2B5EF4-FFF2-40B4-BE49-F238E27FC236}">
                <a16:creationId xmlns:a16="http://schemas.microsoft.com/office/drawing/2014/main" id="{A68AA4D0-2880-4D14-205F-F8A068D1F062}"/>
              </a:ext>
            </a:extLst>
          </p:cNvPr>
          <p:cNvSpPr/>
          <p:nvPr/>
        </p:nvSpPr>
        <p:spPr>
          <a:xfrm>
            <a:off x="6901495" y="2929835"/>
            <a:ext cx="2072856" cy="761118"/>
          </a:xfrm>
          <a:prstGeom prst="ellipse">
            <a:avLst/>
          </a:prstGeom>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rPr>
              <a:t>Database Management</a:t>
            </a:r>
          </a:p>
        </p:txBody>
      </p:sp>
      <p:sp>
        <p:nvSpPr>
          <p:cNvPr id="45" name="Oval 44">
            <a:extLst>
              <a:ext uri="{FF2B5EF4-FFF2-40B4-BE49-F238E27FC236}">
                <a16:creationId xmlns:a16="http://schemas.microsoft.com/office/drawing/2014/main" id="{310AC497-5C1A-85DC-72CC-30DF2C7AC8AF}"/>
              </a:ext>
            </a:extLst>
          </p:cNvPr>
          <p:cNvSpPr/>
          <p:nvPr/>
        </p:nvSpPr>
        <p:spPr>
          <a:xfrm>
            <a:off x="7057910" y="976919"/>
            <a:ext cx="1980545" cy="912207"/>
          </a:xfrm>
          <a:prstGeom prst="ellipse">
            <a:avLst/>
          </a:prstGeom>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rPr>
              <a:t>Voter Id No. Verification</a:t>
            </a:r>
          </a:p>
        </p:txBody>
      </p:sp>
      <p:sp>
        <p:nvSpPr>
          <p:cNvPr id="46" name="TextBox 45">
            <a:extLst>
              <a:ext uri="{FF2B5EF4-FFF2-40B4-BE49-F238E27FC236}">
                <a16:creationId xmlns:a16="http://schemas.microsoft.com/office/drawing/2014/main" id="{3D088794-A4A8-96C1-9D0F-AE272B7E9FC3}"/>
              </a:ext>
            </a:extLst>
          </p:cNvPr>
          <p:cNvSpPr txBox="1"/>
          <p:nvPr/>
        </p:nvSpPr>
        <p:spPr>
          <a:xfrm>
            <a:off x="10276091" y="4784770"/>
            <a:ext cx="1124546" cy="461665"/>
          </a:xfrm>
          <a:prstGeom prst="rect">
            <a:avLst/>
          </a:prstGeom>
          <a:noFill/>
        </p:spPr>
        <p:txBody>
          <a:bodyPr wrap="square" rtlCol="0">
            <a:spAutoFit/>
          </a:bodyPr>
          <a:lstStyle/>
          <a:p>
            <a:r>
              <a:rPr lang="en-IN" sz="2400" b="1" dirty="0">
                <a:solidFill>
                  <a:schemeClr val="bg1"/>
                </a:solidFill>
              </a:rPr>
              <a:t>Admin</a:t>
            </a:r>
          </a:p>
        </p:txBody>
      </p:sp>
      <p:sp>
        <p:nvSpPr>
          <p:cNvPr id="49" name="TextBox 48">
            <a:extLst>
              <a:ext uri="{FF2B5EF4-FFF2-40B4-BE49-F238E27FC236}">
                <a16:creationId xmlns:a16="http://schemas.microsoft.com/office/drawing/2014/main" id="{A969D21A-5220-42F5-C592-F034FED601A4}"/>
              </a:ext>
            </a:extLst>
          </p:cNvPr>
          <p:cNvSpPr txBox="1"/>
          <p:nvPr/>
        </p:nvSpPr>
        <p:spPr>
          <a:xfrm>
            <a:off x="51258" y="4344618"/>
            <a:ext cx="928556" cy="461665"/>
          </a:xfrm>
          <a:prstGeom prst="rect">
            <a:avLst/>
          </a:prstGeom>
          <a:noFill/>
        </p:spPr>
        <p:txBody>
          <a:bodyPr wrap="square" rtlCol="0">
            <a:spAutoFit/>
          </a:bodyPr>
          <a:lstStyle/>
          <a:p>
            <a:r>
              <a:rPr lang="en-IN" sz="2400" b="1" dirty="0">
                <a:solidFill>
                  <a:schemeClr val="bg1"/>
                </a:solidFill>
              </a:rPr>
              <a:t>Voter</a:t>
            </a:r>
          </a:p>
        </p:txBody>
      </p:sp>
      <p:sp>
        <p:nvSpPr>
          <p:cNvPr id="54" name="Oval 53">
            <a:extLst>
              <a:ext uri="{FF2B5EF4-FFF2-40B4-BE49-F238E27FC236}">
                <a16:creationId xmlns:a16="http://schemas.microsoft.com/office/drawing/2014/main" id="{64F2EF54-A630-4305-319C-8847A25742E9}"/>
              </a:ext>
            </a:extLst>
          </p:cNvPr>
          <p:cNvSpPr/>
          <p:nvPr/>
        </p:nvSpPr>
        <p:spPr>
          <a:xfrm>
            <a:off x="6918383" y="4669034"/>
            <a:ext cx="2180220" cy="889921"/>
          </a:xfrm>
          <a:prstGeom prst="ellipse">
            <a:avLst/>
          </a:prstGeom>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rPr>
              <a:t>Modify Voter’s Information</a:t>
            </a:r>
          </a:p>
        </p:txBody>
      </p:sp>
      <p:sp>
        <p:nvSpPr>
          <p:cNvPr id="55" name="Oval 54">
            <a:extLst>
              <a:ext uri="{FF2B5EF4-FFF2-40B4-BE49-F238E27FC236}">
                <a16:creationId xmlns:a16="http://schemas.microsoft.com/office/drawing/2014/main" id="{441EDA68-DA1E-5D21-E7E6-1723F4011E30}"/>
              </a:ext>
            </a:extLst>
          </p:cNvPr>
          <p:cNvSpPr/>
          <p:nvPr/>
        </p:nvSpPr>
        <p:spPr>
          <a:xfrm>
            <a:off x="6956429" y="3863225"/>
            <a:ext cx="2079173" cy="680791"/>
          </a:xfrm>
          <a:prstGeom prst="ellipse">
            <a:avLst/>
          </a:prstGeom>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rPr>
              <a:t>Add Delete Candidate</a:t>
            </a:r>
          </a:p>
        </p:txBody>
      </p:sp>
      <p:sp>
        <p:nvSpPr>
          <p:cNvPr id="56" name="Oval 55">
            <a:extLst>
              <a:ext uri="{FF2B5EF4-FFF2-40B4-BE49-F238E27FC236}">
                <a16:creationId xmlns:a16="http://schemas.microsoft.com/office/drawing/2014/main" id="{DBAC4363-2749-F9FE-03B1-C5A20F5BF181}"/>
              </a:ext>
            </a:extLst>
          </p:cNvPr>
          <p:cNvSpPr/>
          <p:nvPr/>
        </p:nvSpPr>
        <p:spPr>
          <a:xfrm>
            <a:off x="1834797" y="4860912"/>
            <a:ext cx="1839148" cy="680335"/>
          </a:xfrm>
          <a:prstGeom prst="ellipse">
            <a:avLst/>
          </a:prstGeom>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rPr>
              <a:t>Vote Confirm</a:t>
            </a:r>
          </a:p>
        </p:txBody>
      </p:sp>
      <p:sp>
        <p:nvSpPr>
          <p:cNvPr id="57" name="Rectangle 56">
            <a:extLst>
              <a:ext uri="{FF2B5EF4-FFF2-40B4-BE49-F238E27FC236}">
                <a16:creationId xmlns:a16="http://schemas.microsoft.com/office/drawing/2014/main" id="{9D6CC745-EC02-AE8C-EE73-5613859D45C6}"/>
              </a:ext>
            </a:extLst>
          </p:cNvPr>
          <p:cNvSpPr/>
          <p:nvPr/>
        </p:nvSpPr>
        <p:spPr>
          <a:xfrm>
            <a:off x="10238248" y="1627741"/>
            <a:ext cx="1344706" cy="423581"/>
          </a:xfrm>
          <a:prstGeom prst="rect">
            <a:avLst/>
          </a:prstGeom>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rPr>
              <a:t>System</a:t>
            </a:r>
          </a:p>
        </p:txBody>
      </p:sp>
      <p:cxnSp>
        <p:nvCxnSpPr>
          <p:cNvPr id="60" name="Straight Arrow Connector 59">
            <a:extLst>
              <a:ext uri="{FF2B5EF4-FFF2-40B4-BE49-F238E27FC236}">
                <a16:creationId xmlns:a16="http://schemas.microsoft.com/office/drawing/2014/main" id="{5531CC02-D814-5273-4F17-0DA46EC9D160}"/>
              </a:ext>
            </a:extLst>
          </p:cNvPr>
          <p:cNvCxnSpPr>
            <a:cxnSpLocks/>
          </p:cNvCxnSpPr>
          <p:nvPr/>
        </p:nvCxnSpPr>
        <p:spPr>
          <a:xfrm flipV="1">
            <a:off x="835899" y="2140494"/>
            <a:ext cx="900751" cy="137243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AC689FC7-C510-3A09-06C1-2F6B562CD434}"/>
              </a:ext>
            </a:extLst>
          </p:cNvPr>
          <p:cNvCxnSpPr>
            <a:cxnSpLocks/>
          </p:cNvCxnSpPr>
          <p:nvPr/>
        </p:nvCxnSpPr>
        <p:spPr>
          <a:xfrm flipV="1">
            <a:off x="880406" y="3273725"/>
            <a:ext cx="847278" cy="23920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AEDDD76D-4E6D-E22E-D6E1-9AFF48E6B8D5}"/>
              </a:ext>
            </a:extLst>
          </p:cNvPr>
          <p:cNvCxnSpPr>
            <a:cxnSpLocks/>
          </p:cNvCxnSpPr>
          <p:nvPr/>
        </p:nvCxnSpPr>
        <p:spPr>
          <a:xfrm>
            <a:off x="835899" y="3514123"/>
            <a:ext cx="1038690" cy="65430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AB474802-609E-1B72-EDF7-55CABF3AD5F2}"/>
              </a:ext>
            </a:extLst>
          </p:cNvPr>
          <p:cNvCxnSpPr>
            <a:cxnSpLocks/>
          </p:cNvCxnSpPr>
          <p:nvPr/>
        </p:nvCxnSpPr>
        <p:spPr>
          <a:xfrm>
            <a:off x="813134" y="3512926"/>
            <a:ext cx="1086572" cy="150267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0" name="Straight Arrow Connector 69">
            <a:extLst>
              <a:ext uri="{FF2B5EF4-FFF2-40B4-BE49-F238E27FC236}">
                <a16:creationId xmlns:a16="http://schemas.microsoft.com/office/drawing/2014/main" id="{B2D5061E-1999-01AC-3E32-969EA833C239}"/>
              </a:ext>
            </a:extLst>
          </p:cNvPr>
          <p:cNvCxnSpPr>
            <a:cxnSpLocks/>
            <a:stCxn id="57" idx="1"/>
          </p:cNvCxnSpPr>
          <p:nvPr/>
        </p:nvCxnSpPr>
        <p:spPr>
          <a:xfrm flipH="1" flipV="1">
            <a:off x="9088444" y="1473996"/>
            <a:ext cx="1149804" cy="36553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2" name="Straight Arrow Connector 71">
            <a:extLst>
              <a:ext uri="{FF2B5EF4-FFF2-40B4-BE49-F238E27FC236}">
                <a16:creationId xmlns:a16="http://schemas.microsoft.com/office/drawing/2014/main" id="{D6E2C265-7EEB-79A7-2E64-ABD4DF6F5D26}"/>
              </a:ext>
            </a:extLst>
          </p:cNvPr>
          <p:cNvCxnSpPr>
            <a:cxnSpLocks/>
            <a:stCxn id="57" idx="1"/>
          </p:cNvCxnSpPr>
          <p:nvPr/>
        </p:nvCxnSpPr>
        <p:spPr>
          <a:xfrm flipH="1">
            <a:off x="8974351" y="1839532"/>
            <a:ext cx="1263897" cy="490563"/>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76" name="Straight Arrow Connector 75">
            <a:extLst>
              <a:ext uri="{FF2B5EF4-FFF2-40B4-BE49-F238E27FC236}">
                <a16:creationId xmlns:a16="http://schemas.microsoft.com/office/drawing/2014/main" id="{E6CF3574-08BF-1C88-E4A9-F32EA5EC558B}"/>
              </a:ext>
            </a:extLst>
          </p:cNvPr>
          <p:cNvCxnSpPr>
            <a:cxnSpLocks/>
          </p:cNvCxnSpPr>
          <p:nvPr/>
        </p:nvCxnSpPr>
        <p:spPr>
          <a:xfrm flipH="1">
            <a:off x="9006599" y="3905476"/>
            <a:ext cx="1381140" cy="199181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8" name="Straight Arrow Connector 77">
            <a:extLst>
              <a:ext uri="{FF2B5EF4-FFF2-40B4-BE49-F238E27FC236}">
                <a16:creationId xmlns:a16="http://schemas.microsoft.com/office/drawing/2014/main" id="{3B7722F2-AF37-83AD-7ABE-DBBF7E27042E}"/>
              </a:ext>
            </a:extLst>
          </p:cNvPr>
          <p:cNvCxnSpPr>
            <a:cxnSpLocks/>
          </p:cNvCxnSpPr>
          <p:nvPr/>
        </p:nvCxnSpPr>
        <p:spPr>
          <a:xfrm flipH="1">
            <a:off x="9007292" y="3927669"/>
            <a:ext cx="1391880" cy="102187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84" name="Straight Arrow Connector 83">
            <a:extLst>
              <a:ext uri="{FF2B5EF4-FFF2-40B4-BE49-F238E27FC236}">
                <a16:creationId xmlns:a16="http://schemas.microsoft.com/office/drawing/2014/main" id="{C26F0BA4-A651-2C3D-2B13-08FF421F217F}"/>
              </a:ext>
            </a:extLst>
          </p:cNvPr>
          <p:cNvCxnSpPr>
            <a:cxnSpLocks/>
          </p:cNvCxnSpPr>
          <p:nvPr/>
        </p:nvCxnSpPr>
        <p:spPr>
          <a:xfrm flipH="1">
            <a:off x="9060719" y="3905476"/>
            <a:ext cx="1339045" cy="262948"/>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87" name="Straight Arrow Connector 86">
            <a:extLst>
              <a:ext uri="{FF2B5EF4-FFF2-40B4-BE49-F238E27FC236}">
                <a16:creationId xmlns:a16="http://schemas.microsoft.com/office/drawing/2014/main" id="{FA4C4E44-9A7F-6A45-38B8-94705C272E89}"/>
              </a:ext>
            </a:extLst>
          </p:cNvPr>
          <p:cNvCxnSpPr/>
          <p:nvPr/>
        </p:nvCxnSpPr>
        <p:spPr>
          <a:xfrm flipV="1">
            <a:off x="7637929" y="2910053"/>
            <a:ext cx="107577" cy="384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FBDC94BE-94AA-FB28-ACC2-36C66FAFF10C}"/>
              </a:ext>
            </a:extLst>
          </p:cNvPr>
          <p:cNvCxnSpPr>
            <a:cxnSpLocks/>
          </p:cNvCxnSpPr>
          <p:nvPr/>
        </p:nvCxnSpPr>
        <p:spPr>
          <a:xfrm flipH="1" flipV="1">
            <a:off x="8993984" y="3335638"/>
            <a:ext cx="1370773" cy="595564"/>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92" name="Straight Arrow Connector 91">
            <a:extLst>
              <a:ext uri="{FF2B5EF4-FFF2-40B4-BE49-F238E27FC236}">
                <a16:creationId xmlns:a16="http://schemas.microsoft.com/office/drawing/2014/main" id="{3F38C1A1-1852-52CF-1B29-BA07437AF9C6}"/>
              </a:ext>
            </a:extLst>
          </p:cNvPr>
          <p:cNvCxnSpPr>
            <a:cxnSpLocks/>
          </p:cNvCxnSpPr>
          <p:nvPr/>
        </p:nvCxnSpPr>
        <p:spPr>
          <a:xfrm flipH="1">
            <a:off x="8910934" y="1840884"/>
            <a:ext cx="1355628" cy="130934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094BB2F0-CC79-CB90-7FBB-F5A704625C88}"/>
              </a:ext>
            </a:extLst>
          </p:cNvPr>
          <p:cNvSpPr txBox="1"/>
          <p:nvPr/>
        </p:nvSpPr>
        <p:spPr>
          <a:xfrm>
            <a:off x="3919987" y="-17045"/>
            <a:ext cx="4224550" cy="707886"/>
          </a:xfrm>
          <a:prstGeom prst="rect">
            <a:avLst/>
          </a:prstGeom>
          <a:noFill/>
        </p:spPr>
        <p:txBody>
          <a:bodyPr wrap="square" rtlCol="0">
            <a:spAutoFit/>
          </a:bodyPr>
          <a:lstStyle/>
          <a:p>
            <a:r>
              <a:rPr lang="en-IN" sz="4000" b="1" dirty="0">
                <a:solidFill>
                  <a:srgbClr val="FF0000"/>
                </a:solidFill>
              </a:rPr>
              <a:t>Use Case Diagram</a:t>
            </a:r>
            <a:endParaRPr lang="en-IN" sz="4000" dirty="0"/>
          </a:p>
        </p:txBody>
      </p:sp>
      <p:sp>
        <p:nvSpPr>
          <p:cNvPr id="25" name="TextBox 24">
            <a:extLst>
              <a:ext uri="{FF2B5EF4-FFF2-40B4-BE49-F238E27FC236}">
                <a16:creationId xmlns:a16="http://schemas.microsoft.com/office/drawing/2014/main" id="{8E56FB26-5223-BD93-D604-343F5B619062}"/>
              </a:ext>
            </a:extLst>
          </p:cNvPr>
          <p:cNvSpPr txBox="1"/>
          <p:nvPr/>
        </p:nvSpPr>
        <p:spPr>
          <a:xfrm>
            <a:off x="3032386" y="1126085"/>
            <a:ext cx="1293944" cy="338554"/>
          </a:xfrm>
          <a:prstGeom prst="rect">
            <a:avLst/>
          </a:prstGeom>
          <a:noFill/>
        </p:spPr>
        <p:txBody>
          <a:bodyPr wrap="none" rtlCol="0">
            <a:spAutoFit/>
          </a:bodyPr>
          <a:lstStyle/>
          <a:p>
            <a:r>
              <a:rPr lang="en-IN" sz="1600" dirty="0">
                <a:solidFill>
                  <a:schemeClr val="bg1"/>
                </a:solidFill>
              </a:rPr>
              <a:t>&lt;&lt;include&gt;&gt;</a:t>
            </a:r>
            <a:endParaRPr lang="en-IN" sz="1600" dirty="0"/>
          </a:p>
        </p:txBody>
      </p:sp>
      <p:sp>
        <p:nvSpPr>
          <p:cNvPr id="33" name="Oval 32">
            <a:extLst>
              <a:ext uri="{FF2B5EF4-FFF2-40B4-BE49-F238E27FC236}">
                <a16:creationId xmlns:a16="http://schemas.microsoft.com/office/drawing/2014/main" id="{995DA4CF-6B95-8FB1-2CF7-C9D44895A13B}"/>
              </a:ext>
            </a:extLst>
          </p:cNvPr>
          <p:cNvSpPr/>
          <p:nvPr/>
        </p:nvSpPr>
        <p:spPr>
          <a:xfrm>
            <a:off x="4441066" y="893565"/>
            <a:ext cx="1808037" cy="707886"/>
          </a:xfrm>
          <a:prstGeom prst="ellipse">
            <a:avLst/>
          </a:prstGeom>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rPr>
              <a:t>Login/</a:t>
            </a:r>
          </a:p>
          <a:p>
            <a:pPr algn="ctr"/>
            <a:r>
              <a:rPr lang="en-IN" b="1" dirty="0">
                <a:solidFill>
                  <a:schemeClr val="bg1"/>
                </a:solidFill>
              </a:rPr>
              <a:t>Logout</a:t>
            </a:r>
          </a:p>
        </p:txBody>
      </p:sp>
      <p:sp>
        <p:nvSpPr>
          <p:cNvPr id="34" name="Oval 33">
            <a:extLst>
              <a:ext uri="{FF2B5EF4-FFF2-40B4-BE49-F238E27FC236}">
                <a16:creationId xmlns:a16="http://schemas.microsoft.com/office/drawing/2014/main" id="{A2DEDF1B-D4DB-776F-4FA4-7D6DD63321BA}"/>
              </a:ext>
            </a:extLst>
          </p:cNvPr>
          <p:cNvSpPr/>
          <p:nvPr/>
        </p:nvSpPr>
        <p:spPr>
          <a:xfrm>
            <a:off x="4503876" y="3020042"/>
            <a:ext cx="1647568" cy="784290"/>
          </a:xfrm>
          <a:prstGeom prst="ellipse">
            <a:avLst/>
          </a:prstGeom>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rPr>
              <a:t>Scan Face </a:t>
            </a:r>
          </a:p>
        </p:txBody>
      </p:sp>
      <p:sp>
        <p:nvSpPr>
          <p:cNvPr id="35" name="Oval 34">
            <a:extLst>
              <a:ext uri="{FF2B5EF4-FFF2-40B4-BE49-F238E27FC236}">
                <a16:creationId xmlns:a16="http://schemas.microsoft.com/office/drawing/2014/main" id="{51405D75-7F46-F977-A2C2-CEE60810F96E}"/>
              </a:ext>
            </a:extLst>
          </p:cNvPr>
          <p:cNvSpPr/>
          <p:nvPr/>
        </p:nvSpPr>
        <p:spPr>
          <a:xfrm>
            <a:off x="4643332" y="1946096"/>
            <a:ext cx="1555783" cy="627669"/>
          </a:xfrm>
          <a:prstGeom prst="ellipse">
            <a:avLst/>
          </a:prstGeom>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rPr>
              <a:t>Voter ID Number</a:t>
            </a:r>
          </a:p>
        </p:txBody>
      </p:sp>
      <p:cxnSp>
        <p:nvCxnSpPr>
          <p:cNvPr id="39" name="Straight Arrow Connector 38">
            <a:extLst>
              <a:ext uri="{FF2B5EF4-FFF2-40B4-BE49-F238E27FC236}">
                <a16:creationId xmlns:a16="http://schemas.microsoft.com/office/drawing/2014/main" id="{036C272A-A988-5629-BE5B-EC22E9734E1F}"/>
              </a:ext>
            </a:extLst>
          </p:cNvPr>
          <p:cNvCxnSpPr>
            <a:cxnSpLocks/>
          </p:cNvCxnSpPr>
          <p:nvPr/>
        </p:nvCxnSpPr>
        <p:spPr>
          <a:xfrm flipV="1">
            <a:off x="3421858" y="1316753"/>
            <a:ext cx="990894" cy="3253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a:extLst>
              <a:ext uri="{FF2B5EF4-FFF2-40B4-BE49-F238E27FC236}">
                <a16:creationId xmlns:a16="http://schemas.microsoft.com/office/drawing/2014/main" id="{594528C4-A253-E65E-F36C-E177C9B32E1A}"/>
              </a:ext>
            </a:extLst>
          </p:cNvPr>
          <p:cNvCxnSpPr>
            <a:cxnSpLocks/>
            <a:stCxn id="36" idx="6"/>
          </p:cNvCxnSpPr>
          <p:nvPr/>
        </p:nvCxnSpPr>
        <p:spPr>
          <a:xfrm>
            <a:off x="3677005" y="1975507"/>
            <a:ext cx="938013" cy="29153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FBF6DB50-FEA3-42B6-A4AE-C6B1D7BFBB62}"/>
              </a:ext>
            </a:extLst>
          </p:cNvPr>
          <p:cNvCxnSpPr>
            <a:cxnSpLocks/>
          </p:cNvCxnSpPr>
          <p:nvPr/>
        </p:nvCxnSpPr>
        <p:spPr>
          <a:xfrm>
            <a:off x="3559557" y="2206866"/>
            <a:ext cx="1060998" cy="95996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68" name="TextBox 67">
            <a:extLst>
              <a:ext uri="{FF2B5EF4-FFF2-40B4-BE49-F238E27FC236}">
                <a16:creationId xmlns:a16="http://schemas.microsoft.com/office/drawing/2014/main" id="{AABAEAFB-9AB6-31FA-8E1C-7AE3624E414F}"/>
              </a:ext>
            </a:extLst>
          </p:cNvPr>
          <p:cNvSpPr txBox="1"/>
          <p:nvPr/>
        </p:nvSpPr>
        <p:spPr>
          <a:xfrm>
            <a:off x="3620774" y="1649744"/>
            <a:ext cx="1293944" cy="338554"/>
          </a:xfrm>
          <a:prstGeom prst="rect">
            <a:avLst/>
          </a:prstGeom>
          <a:noFill/>
        </p:spPr>
        <p:txBody>
          <a:bodyPr wrap="square" rtlCol="0">
            <a:spAutoFit/>
          </a:bodyPr>
          <a:lstStyle/>
          <a:p>
            <a:r>
              <a:rPr lang="en-IN" sz="1600" dirty="0">
                <a:solidFill>
                  <a:schemeClr val="bg1"/>
                </a:solidFill>
              </a:rPr>
              <a:t>&lt;&lt;include&gt;&gt;</a:t>
            </a:r>
          </a:p>
        </p:txBody>
      </p:sp>
      <p:sp>
        <p:nvSpPr>
          <p:cNvPr id="69" name="TextBox 68">
            <a:extLst>
              <a:ext uri="{FF2B5EF4-FFF2-40B4-BE49-F238E27FC236}">
                <a16:creationId xmlns:a16="http://schemas.microsoft.com/office/drawing/2014/main" id="{DDF345A7-B879-3875-478F-7C8FD204A372}"/>
              </a:ext>
            </a:extLst>
          </p:cNvPr>
          <p:cNvSpPr txBox="1"/>
          <p:nvPr/>
        </p:nvSpPr>
        <p:spPr>
          <a:xfrm>
            <a:off x="4011609" y="2537306"/>
            <a:ext cx="1293944" cy="338554"/>
          </a:xfrm>
          <a:prstGeom prst="rect">
            <a:avLst/>
          </a:prstGeom>
          <a:noFill/>
        </p:spPr>
        <p:txBody>
          <a:bodyPr wrap="square" rtlCol="0">
            <a:spAutoFit/>
          </a:bodyPr>
          <a:lstStyle/>
          <a:p>
            <a:r>
              <a:rPr lang="en-IN" sz="1600" dirty="0">
                <a:solidFill>
                  <a:schemeClr val="bg1"/>
                </a:solidFill>
              </a:rPr>
              <a:t>&lt;&lt;include&gt;&gt;</a:t>
            </a:r>
          </a:p>
        </p:txBody>
      </p:sp>
      <p:cxnSp>
        <p:nvCxnSpPr>
          <p:cNvPr id="77" name="Straight Arrow Connector 76">
            <a:extLst>
              <a:ext uri="{FF2B5EF4-FFF2-40B4-BE49-F238E27FC236}">
                <a16:creationId xmlns:a16="http://schemas.microsoft.com/office/drawing/2014/main" id="{C59B9BF3-676F-FDB5-BF35-BDA788905A03}"/>
              </a:ext>
            </a:extLst>
          </p:cNvPr>
          <p:cNvCxnSpPr>
            <a:cxnSpLocks/>
          </p:cNvCxnSpPr>
          <p:nvPr/>
        </p:nvCxnSpPr>
        <p:spPr>
          <a:xfrm flipH="1">
            <a:off x="6227010" y="1582264"/>
            <a:ext cx="897561" cy="65696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86" name="Straight Arrow Connector 85">
            <a:extLst>
              <a:ext uri="{FF2B5EF4-FFF2-40B4-BE49-F238E27FC236}">
                <a16:creationId xmlns:a16="http://schemas.microsoft.com/office/drawing/2014/main" id="{553BEBDF-3CE4-A62F-F855-9826E2C52CF9}"/>
              </a:ext>
            </a:extLst>
          </p:cNvPr>
          <p:cNvCxnSpPr>
            <a:cxnSpLocks/>
          </p:cNvCxnSpPr>
          <p:nvPr/>
        </p:nvCxnSpPr>
        <p:spPr>
          <a:xfrm flipH="1">
            <a:off x="6132273" y="2495555"/>
            <a:ext cx="985498" cy="77817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4" name="TextBox 93">
            <a:extLst>
              <a:ext uri="{FF2B5EF4-FFF2-40B4-BE49-F238E27FC236}">
                <a16:creationId xmlns:a16="http://schemas.microsoft.com/office/drawing/2014/main" id="{525507D3-57BA-71E4-A228-68E9C60B626C}"/>
              </a:ext>
            </a:extLst>
          </p:cNvPr>
          <p:cNvSpPr txBox="1"/>
          <p:nvPr/>
        </p:nvSpPr>
        <p:spPr>
          <a:xfrm>
            <a:off x="5617002" y="1609877"/>
            <a:ext cx="1291059" cy="338554"/>
          </a:xfrm>
          <a:prstGeom prst="rect">
            <a:avLst/>
          </a:prstGeom>
          <a:noFill/>
        </p:spPr>
        <p:txBody>
          <a:bodyPr wrap="none" rtlCol="0">
            <a:spAutoFit/>
          </a:bodyPr>
          <a:lstStyle/>
          <a:p>
            <a:r>
              <a:rPr lang="en-IN" sz="1600" dirty="0">
                <a:solidFill>
                  <a:schemeClr val="bg1"/>
                </a:solidFill>
              </a:rPr>
              <a:t>&lt;&lt;extend&gt;&gt;</a:t>
            </a:r>
          </a:p>
        </p:txBody>
      </p:sp>
      <p:sp>
        <p:nvSpPr>
          <p:cNvPr id="98" name="TextBox 97">
            <a:extLst>
              <a:ext uri="{FF2B5EF4-FFF2-40B4-BE49-F238E27FC236}">
                <a16:creationId xmlns:a16="http://schemas.microsoft.com/office/drawing/2014/main" id="{8459D903-BE2B-1AC7-593A-616BB0012B8E}"/>
              </a:ext>
            </a:extLst>
          </p:cNvPr>
          <p:cNvSpPr txBox="1"/>
          <p:nvPr/>
        </p:nvSpPr>
        <p:spPr>
          <a:xfrm>
            <a:off x="5643386" y="2622058"/>
            <a:ext cx="1155573" cy="307777"/>
          </a:xfrm>
          <a:prstGeom prst="rect">
            <a:avLst/>
          </a:prstGeom>
          <a:noFill/>
        </p:spPr>
        <p:txBody>
          <a:bodyPr wrap="none" rtlCol="0">
            <a:spAutoFit/>
          </a:bodyPr>
          <a:lstStyle/>
          <a:p>
            <a:r>
              <a:rPr lang="en-IN" sz="1400" dirty="0">
                <a:solidFill>
                  <a:schemeClr val="bg1"/>
                </a:solidFill>
              </a:rPr>
              <a:t>&lt;&lt;extend&gt;&gt;</a:t>
            </a:r>
          </a:p>
        </p:txBody>
      </p:sp>
    </p:spTree>
    <p:extLst>
      <p:ext uri="{BB962C8B-B14F-4D97-AF65-F5344CB8AC3E}">
        <p14:creationId xmlns:p14="http://schemas.microsoft.com/office/powerpoint/2010/main" val="1019738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D1BBC3-8C4D-1FDF-C35F-4954DC21B759}"/>
              </a:ext>
            </a:extLst>
          </p:cNvPr>
          <p:cNvSpPr txBox="1"/>
          <p:nvPr/>
        </p:nvSpPr>
        <p:spPr>
          <a:xfrm>
            <a:off x="2017058" y="191621"/>
            <a:ext cx="8157883" cy="646331"/>
          </a:xfrm>
          <a:prstGeom prst="rect">
            <a:avLst/>
          </a:prstGeom>
          <a:noFill/>
        </p:spPr>
        <p:txBody>
          <a:bodyPr wrap="square" rtlCol="0">
            <a:spAutoFit/>
          </a:bodyPr>
          <a:lstStyle/>
          <a:p>
            <a:pPr algn="ctr"/>
            <a:r>
              <a:rPr lang="en-US" sz="3600" b="1" i="0" dirty="0">
                <a:solidFill>
                  <a:srgbClr val="FF0000"/>
                </a:solidFill>
                <a:effectLst/>
                <a:latin typeface="Arial" panose="020B0604020202020204" pitchFamily="34" charset="0"/>
                <a:cs typeface="Arial" panose="020B0604020202020204" pitchFamily="34" charset="0"/>
              </a:rPr>
              <a:t>Advantages of Online Voting system</a:t>
            </a:r>
            <a:endParaRPr lang="en-IN" sz="36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09DC527C-54B9-4BA6-033B-E2E652C374A7}"/>
              </a:ext>
            </a:extLst>
          </p:cNvPr>
          <p:cNvSpPr txBox="1"/>
          <p:nvPr/>
        </p:nvSpPr>
        <p:spPr>
          <a:xfrm>
            <a:off x="1181378" y="1028343"/>
            <a:ext cx="9361116" cy="5632311"/>
          </a:xfrm>
          <a:prstGeom prst="rect">
            <a:avLst/>
          </a:prstGeom>
          <a:noFill/>
        </p:spPr>
        <p:txBody>
          <a:bodyPr wrap="square">
            <a:spAutoFit/>
          </a:bodyPr>
          <a:lstStyle/>
          <a:p>
            <a:pPr marL="342900" indent="-342900" algn="just">
              <a:buFont typeface="Wingdings" panose="05000000000000000000" pitchFamily="2" charset="2"/>
              <a:buChar char="Ø"/>
            </a:pPr>
            <a:r>
              <a:rPr lang="en-IN" sz="2400" b="1" dirty="0">
                <a:solidFill>
                  <a:srgbClr val="FFFF00"/>
                </a:solidFill>
                <a:latin typeface="Times New Roman" panose="02020603050405020304" pitchFamily="18" charset="0"/>
                <a:cs typeface="Times New Roman" panose="02020603050405020304" pitchFamily="18" charset="0"/>
              </a:rPr>
              <a:t>Accuracy and Authenticity: </a:t>
            </a:r>
            <a:r>
              <a:rPr lang="en-IN" sz="2400" b="1" dirty="0">
                <a:solidFill>
                  <a:schemeClr val="bg1"/>
                </a:solidFill>
                <a:latin typeface="Times New Roman" panose="02020603050405020304" pitchFamily="18" charset="0"/>
                <a:cs typeface="Times New Roman" panose="02020603050405020304" pitchFamily="18" charset="0"/>
              </a:rPr>
              <a:t>Facial recognition technology accurately verifies a voter's identity, reducing the chances of fraudulent voting.</a:t>
            </a:r>
          </a:p>
          <a:p>
            <a:pPr marL="342900" indent="-342900" algn="just">
              <a:buFont typeface="Wingdings" panose="05000000000000000000" pitchFamily="2" charset="2"/>
              <a:buChar char="Ø"/>
            </a:pPr>
            <a:endParaRPr lang="en-IN" sz="1000" b="1" dirty="0">
              <a:solidFill>
                <a:schemeClr val="bg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b="1" i="0" dirty="0">
                <a:solidFill>
                  <a:srgbClr val="FFFF00"/>
                </a:solidFill>
                <a:effectLst/>
                <a:latin typeface="Times New Roman" panose="02020603050405020304" pitchFamily="18" charset="0"/>
                <a:cs typeface="Times New Roman" panose="02020603050405020304" pitchFamily="18" charset="0"/>
              </a:rPr>
              <a:t>Increased Voter Participation: </a:t>
            </a:r>
            <a:r>
              <a:rPr lang="en-US" sz="2400" b="1" i="0" dirty="0">
                <a:solidFill>
                  <a:schemeClr val="bg1"/>
                </a:solidFill>
                <a:effectLst/>
                <a:latin typeface="Times New Roman" panose="02020603050405020304" pitchFamily="18" charset="0"/>
                <a:cs typeface="Times New Roman" panose="02020603050405020304" pitchFamily="18" charset="0"/>
              </a:rPr>
              <a:t>Online voting can potentially increase voter turnout by making the voting process more convenient and accessible. </a:t>
            </a:r>
          </a:p>
          <a:p>
            <a:pPr algn="just"/>
            <a:endParaRPr lang="en-IN" sz="1000" b="1" dirty="0">
              <a:solidFill>
                <a:schemeClr val="bg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b="1" dirty="0">
                <a:solidFill>
                  <a:srgbClr val="FFFF00"/>
                </a:solidFill>
                <a:latin typeface="Times New Roman" panose="02020603050405020304" pitchFamily="18" charset="0"/>
                <a:cs typeface="Times New Roman" panose="02020603050405020304" pitchFamily="18" charset="0"/>
              </a:rPr>
              <a:t>Convenience: </a:t>
            </a:r>
            <a:r>
              <a:rPr lang="en-US" sz="2400" b="1" dirty="0">
                <a:solidFill>
                  <a:schemeClr val="bg1"/>
                </a:solidFill>
                <a:latin typeface="Times New Roman" panose="02020603050405020304" pitchFamily="18" charset="0"/>
                <a:cs typeface="Times New Roman" panose="02020603050405020304" pitchFamily="18" charset="0"/>
              </a:rPr>
              <a:t>Voters can participate from anywhere with an internet connection, increasing accessibility and turnout.</a:t>
            </a:r>
            <a:endParaRPr lang="en-US" sz="1100" b="1" dirty="0">
              <a:solidFill>
                <a:schemeClr val="bg1"/>
              </a:solidFill>
              <a:latin typeface="Times New Roman" panose="02020603050405020304" pitchFamily="18" charset="0"/>
              <a:cs typeface="Times New Roman" panose="02020603050405020304" pitchFamily="18" charset="0"/>
            </a:endParaRPr>
          </a:p>
          <a:p>
            <a:pPr algn="just"/>
            <a:endParaRPr lang="en-US" sz="1000" b="1" dirty="0">
              <a:solidFill>
                <a:schemeClr val="bg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b="1" dirty="0">
                <a:solidFill>
                  <a:srgbClr val="FFFF00"/>
                </a:solidFill>
                <a:latin typeface="Times New Roman" panose="02020603050405020304" pitchFamily="18" charset="0"/>
                <a:cs typeface="Times New Roman" panose="02020603050405020304" pitchFamily="18" charset="0"/>
              </a:rPr>
              <a:t>Time Efficiency: </a:t>
            </a:r>
            <a:r>
              <a:rPr lang="en-US" sz="2400" b="1" dirty="0">
                <a:solidFill>
                  <a:schemeClr val="bg1"/>
                </a:solidFill>
                <a:latin typeface="Times New Roman" panose="02020603050405020304" pitchFamily="18" charset="0"/>
                <a:cs typeface="Times New Roman" panose="02020603050405020304" pitchFamily="18" charset="0"/>
              </a:rPr>
              <a:t>The online process saves time for both voters and election officials, leading to quicker results.</a:t>
            </a:r>
          </a:p>
          <a:p>
            <a:pPr algn="just"/>
            <a:endParaRPr lang="en-US" sz="1000" b="1" dirty="0">
              <a:solidFill>
                <a:schemeClr val="bg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b="1" dirty="0">
                <a:solidFill>
                  <a:srgbClr val="FFFF00"/>
                </a:solidFill>
                <a:latin typeface="Times New Roman" panose="02020603050405020304" pitchFamily="18" charset="0"/>
                <a:cs typeface="Times New Roman" panose="02020603050405020304" pitchFamily="18" charset="0"/>
              </a:rPr>
              <a:t>Reduced Costs: </a:t>
            </a:r>
            <a:r>
              <a:rPr lang="en-US" sz="2400" b="1" dirty="0">
                <a:solidFill>
                  <a:schemeClr val="bg1"/>
                </a:solidFill>
                <a:latin typeface="Times New Roman" panose="02020603050405020304" pitchFamily="18" charset="0"/>
                <a:cs typeface="Times New Roman" panose="02020603050405020304" pitchFamily="18" charset="0"/>
              </a:rPr>
              <a:t>Online voting reduces expenses associated with traditional paper-based methods.</a:t>
            </a:r>
          </a:p>
          <a:p>
            <a:pPr algn="just"/>
            <a:endParaRPr lang="en-IN" dirty="0"/>
          </a:p>
        </p:txBody>
      </p:sp>
    </p:spTree>
    <p:extLst>
      <p:ext uri="{BB962C8B-B14F-4D97-AF65-F5344CB8AC3E}">
        <p14:creationId xmlns:p14="http://schemas.microsoft.com/office/powerpoint/2010/main" val="3959697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9C8ED7-3F4F-FE7C-AA70-1922CAD4A8AB}"/>
              </a:ext>
            </a:extLst>
          </p:cNvPr>
          <p:cNvSpPr txBox="1"/>
          <p:nvPr/>
        </p:nvSpPr>
        <p:spPr>
          <a:xfrm>
            <a:off x="728663" y="485775"/>
            <a:ext cx="2788584" cy="646331"/>
          </a:xfrm>
          <a:prstGeom prst="rect">
            <a:avLst/>
          </a:prstGeom>
          <a:noFill/>
        </p:spPr>
        <p:txBody>
          <a:bodyPr wrap="none" rtlCol="0">
            <a:spAutoFit/>
          </a:bodyPr>
          <a:lstStyle/>
          <a:p>
            <a:r>
              <a:rPr lang="en-IN" sz="3600" b="1" dirty="0">
                <a:solidFill>
                  <a:srgbClr val="FF0000"/>
                </a:solidFill>
              </a:rPr>
              <a:t>1. Login Page</a:t>
            </a:r>
          </a:p>
        </p:txBody>
      </p:sp>
      <p:sp>
        <p:nvSpPr>
          <p:cNvPr id="5" name="TextBox 4">
            <a:extLst>
              <a:ext uri="{FF2B5EF4-FFF2-40B4-BE49-F238E27FC236}">
                <a16:creationId xmlns:a16="http://schemas.microsoft.com/office/drawing/2014/main" id="{35FD16BA-55E3-4230-EA1B-D9072CA09556}"/>
              </a:ext>
            </a:extLst>
          </p:cNvPr>
          <p:cNvSpPr txBox="1"/>
          <p:nvPr/>
        </p:nvSpPr>
        <p:spPr>
          <a:xfrm>
            <a:off x="3254385" y="0"/>
            <a:ext cx="5683229" cy="984885"/>
          </a:xfrm>
          <a:prstGeom prst="rect">
            <a:avLst/>
          </a:prstGeom>
          <a:noFill/>
        </p:spPr>
        <p:txBody>
          <a:bodyPr wrap="square" rtlCol="0">
            <a:spAutoFit/>
          </a:bodyPr>
          <a:lstStyle/>
          <a:p>
            <a:r>
              <a:rPr lang="en-IN" sz="4000" b="1" dirty="0">
                <a:solidFill>
                  <a:srgbClr val="FF0000"/>
                </a:solidFill>
              </a:rPr>
              <a:t>OUR PROJECT OVERVIEW</a:t>
            </a:r>
          </a:p>
          <a:p>
            <a:endParaRPr lang="en-IN" dirty="0"/>
          </a:p>
        </p:txBody>
      </p:sp>
      <p:pic>
        <p:nvPicPr>
          <p:cNvPr id="10" name="Picture 9">
            <a:extLst>
              <a:ext uri="{FF2B5EF4-FFF2-40B4-BE49-F238E27FC236}">
                <a16:creationId xmlns:a16="http://schemas.microsoft.com/office/drawing/2014/main" id="{109210E5-D4A2-4ABB-1AF4-728E638E72F0}"/>
              </a:ext>
            </a:extLst>
          </p:cNvPr>
          <p:cNvPicPr>
            <a:picLocks noChangeAspect="1"/>
          </p:cNvPicPr>
          <p:nvPr/>
        </p:nvPicPr>
        <p:blipFill>
          <a:blip r:embed="rId2"/>
          <a:stretch>
            <a:fillRect/>
          </a:stretch>
        </p:blipFill>
        <p:spPr>
          <a:xfrm>
            <a:off x="728663" y="1132106"/>
            <a:ext cx="10363199" cy="5495420"/>
          </a:xfrm>
          <a:prstGeom prst="rect">
            <a:avLst/>
          </a:prstGeom>
        </p:spPr>
      </p:pic>
    </p:spTree>
    <p:extLst>
      <p:ext uri="{BB962C8B-B14F-4D97-AF65-F5344CB8AC3E}">
        <p14:creationId xmlns:p14="http://schemas.microsoft.com/office/powerpoint/2010/main" val="935367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323C9E-3448-D52E-81A4-2B482647ED1B}"/>
              </a:ext>
            </a:extLst>
          </p:cNvPr>
          <p:cNvSpPr txBox="1"/>
          <p:nvPr/>
        </p:nvSpPr>
        <p:spPr>
          <a:xfrm>
            <a:off x="490936" y="14899"/>
            <a:ext cx="4155946" cy="646331"/>
          </a:xfrm>
          <a:prstGeom prst="rect">
            <a:avLst/>
          </a:prstGeom>
          <a:noFill/>
        </p:spPr>
        <p:txBody>
          <a:bodyPr wrap="none" rtlCol="0">
            <a:spAutoFit/>
          </a:bodyPr>
          <a:lstStyle/>
          <a:p>
            <a:r>
              <a:rPr lang="en-IN" sz="3600" b="1" dirty="0">
                <a:solidFill>
                  <a:srgbClr val="FF0000"/>
                </a:solidFill>
              </a:rPr>
              <a:t>2.Admin Home Page</a:t>
            </a:r>
          </a:p>
        </p:txBody>
      </p:sp>
      <p:pic>
        <p:nvPicPr>
          <p:cNvPr id="6" name="Picture 5">
            <a:extLst>
              <a:ext uri="{FF2B5EF4-FFF2-40B4-BE49-F238E27FC236}">
                <a16:creationId xmlns:a16="http://schemas.microsoft.com/office/drawing/2014/main" id="{AAE2DE30-6697-ED1E-0F4D-0CB9B74D97E0}"/>
              </a:ext>
            </a:extLst>
          </p:cNvPr>
          <p:cNvPicPr>
            <a:picLocks noChangeAspect="1"/>
          </p:cNvPicPr>
          <p:nvPr/>
        </p:nvPicPr>
        <p:blipFill>
          <a:blip r:embed="rId2"/>
          <a:stretch>
            <a:fillRect/>
          </a:stretch>
        </p:blipFill>
        <p:spPr>
          <a:xfrm>
            <a:off x="150336" y="661230"/>
            <a:ext cx="11891327" cy="6083868"/>
          </a:xfrm>
          <a:prstGeom prst="rect">
            <a:avLst/>
          </a:prstGeom>
        </p:spPr>
      </p:pic>
    </p:spTree>
    <p:extLst>
      <p:ext uri="{BB962C8B-B14F-4D97-AF65-F5344CB8AC3E}">
        <p14:creationId xmlns:p14="http://schemas.microsoft.com/office/powerpoint/2010/main" val="3501930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69892AA-D39F-81F3-BD9E-488918A4394D}"/>
              </a:ext>
            </a:extLst>
          </p:cNvPr>
          <p:cNvPicPr>
            <a:picLocks noChangeAspect="1"/>
          </p:cNvPicPr>
          <p:nvPr/>
        </p:nvPicPr>
        <p:blipFill>
          <a:blip r:embed="rId2"/>
          <a:stretch>
            <a:fillRect/>
          </a:stretch>
        </p:blipFill>
        <p:spPr>
          <a:xfrm>
            <a:off x="514350" y="783864"/>
            <a:ext cx="11487150" cy="6002503"/>
          </a:xfrm>
          <a:prstGeom prst="rect">
            <a:avLst/>
          </a:prstGeom>
        </p:spPr>
      </p:pic>
      <p:sp>
        <p:nvSpPr>
          <p:cNvPr id="4" name="TextBox 3">
            <a:extLst>
              <a:ext uri="{FF2B5EF4-FFF2-40B4-BE49-F238E27FC236}">
                <a16:creationId xmlns:a16="http://schemas.microsoft.com/office/drawing/2014/main" id="{59E53E10-BC58-0E0B-31A0-A639F381AB9D}"/>
              </a:ext>
            </a:extLst>
          </p:cNvPr>
          <p:cNvSpPr txBox="1"/>
          <p:nvPr/>
        </p:nvSpPr>
        <p:spPr>
          <a:xfrm>
            <a:off x="514350" y="192656"/>
            <a:ext cx="6104964" cy="646331"/>
          </a:xfrm>
          <a:prstGeom prst="rect">
            <a:avLst/>
          </a:prstGeom>
          <a:noFill/>
        </p:spPr>
        <p:txBody>
          <a:bodyPr wrap="square">
            <a:spAutoFit/>
          </a:bodyPr>
          <a:lstStyle/>
          <a:p>
            <a:r>
              <a:rPr lang="en-IN" sz="3600" b="1" dirty="0">
                <a:solidFill>
                  <a:srgbClr val="FF0000"/>
                </a:solidFill>
              </a:rPr>
              <a:t>Admin Home Page</a:t>
            </a:r>
          </a:p>
        </p:txBody>
      </p:sp>
    </p:spTree>
    <p:extLst>
      <p:ext uri="{BB962C8B-B14F-4D97-AF65-F5344CB8AC3E}">
        <p14:creationId xmlns:p14="http://schemas.microsoft.com/office/powerpoint/2010/main" val="2579798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B1ECBBD-F3FC-0F8B-E8FF-E8D947419216}"/>
              </a:ext>
            </a:extLst>
          </p:cNvPr>
          <p:cNvSpPr txBox="1"/>
          <p:nvPr/>
        </p:nvSpPr>
        <p:spPr>
          <a:xfrm>
            <a:off x="396845" y="-131981"/>
            <a:ext cx="8047907" cy="646331"/>
          </a:xfrm>
          <a:prstGeom prst="rect">
            <a:avLst/>
          </a:prstGeom>
          <a:noFill/>
        </p:spPr>
        <p:txBody>
          <a:bodyPr wrap="square">
            <a:spAutoFit/>
          </a:bodyPr>
          <a:lstStyle/>
          <a:p>
            <a:r>
              <a:rPr lang="en-IN" sz="3600" b="1" dirty="0">
                <a:solidFill>
                  <a:srgbClr val="FF0000"/>
                </a:solidFill>
              </a:rPr>
              <a:t>3. Voter Registration Page</a:t>
            </a:r>
          </a:p>
        </p:txBody>
      </p:sp>
      <p:pic>
        <p:nvPicPr>
          <p:cNvPr id="5" name="Picture 4">
            <a:extLst>
              <a:ext uri="{FF2B5EF4-FFF2-40B4-BE49-F238E27FC236}">
                <a16:creationId xmlns:a16="http://schemas.microsoft.com/office/drawing/2014/main" id="{66E12CDC-86F2-79E8-4CCF-BA68D58E7F12}"/>
              </a:ext>
            </a:extLst>
          </p:cNvPr>
          <p:cNvPicPr>
            <a:picLocks noChangeAspect="1"/>
          </p:cNvPicPr>
          <p:nvPr/>
        </p:nvPicPr>
        <p:blipFill>
          <a:blip r:embed="rId2"/>
          <a:stretch>
            <a:fillRect/>
          </a:stretch>
        </p:blipFill>
        <p:spPr>
          <a:xfrm>
            <a:off x="123285" y="449486"/>
            <a:ext cx="11945429" cy="6179913"/>
          </a:xfrm>
          <a:prstGeom prst="rect">
            <a:avLst/>
          </a:prstGeom>
        </p:spPr>
      </p:pic>
    </p:spTree>
    <p:extLst>
      <p:ext uri="{BB962C8B-B14F-4D97-AF65-F5344CB8AC3E}">
        <p14:creationId xmlns:p14="http://schemas.microsoft.com/office/powerpoint/2010/main" val="40331651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2A9BD3-837C-F257-008D-BAC1D8F531A2}"/>
              </a:ext>
            </a:extLst>
          </p:cNvPr>
          <p:cNvPicPr>
            <a:picLocks noChangeAspect="1"/>
          </p:cNvPicPr>
          <p:nvPr/>
        </p:nvPicPr>
        <p:blipFill>
          <a:blip r:embed="rId2"/>
          <a:stretch>
            <a:fillRect/>
          </a:stretch>
        </p:blipFill>
        <p:spPr>
          <a:xfrm>
            <a:off x="475970" y="584775"/>
            <a:ext cx="10487026" cy="3177973"/>
          </a:xfrm>
          <a:prstGeom prst="rect">
            <a:avLst/>
          </a:prstGeom>
        </p:spPr>
      </p:pic>
      <p:pic>
        <p:nvPicPr>
          <p:cNvPr id="5" name="Picture 4">
            <a:extLst>
              <a:ext uri="{FF2B5EF4-FFF2-40B4-BE49-F238E27FC236}">
                <a16:creationId xmlns:a16="http://schemas.microsoft.com/office/drawing/2014/main" id="{BB0A8699-E33C-F04B-4E0C-2F54517E3486}"/>
              </a:ext>
            </a:extLst>
          </p:cNvPr>
          <p:cNvPicPr>
            <a:picLocks noChangeAspect="1"/>
          </p:cNvPicPr>
          <p:nvPr/>
        </p:nvPicPr>
        <p:blipFill rotWithShape="1">
          <a:blip r:embed="rId3"/>
          <a:srcRect t="11671"/>
          <a:stretch/>
        </p:blipFill>
        <p:spPr>
          <a:xfrm>
            <a:off x="475970" y="3762748"/>
            <a:ext cx="10487026" cy="2958892"/>
          </a:xfrm>
          <a:prstGeom prst="rect">
            <a:avLst/>
          </a:prstGeom>
        </p:spPr>
      </p:pic>
      <p:sp>
        <p:nvSpPr>
          <p:cNvPr id="7" name="TextBox 6">
            <a:extLst>
              <a:ext uri="{FF2B5EF4-FFF2-40B4-BE49-F238E27FC236}">
                <a16:creationId xmlns:a16="http://schemas.microsoft.com/office/drawing/2014/main" id="{8E2E6346-DED9-EFA8-9B22-158837DB1298}"/>
              </a:ext>
            </a:extLst>
          </p:cNvPr>
          <p:cNvSpPr txBox="1"/>
          <p:nvPr/>
        </p:nvSpPr>
        <p:spPr>
          <a:xfrm>
            <a:off x="475970" y="-61556"/>
            <a:ext cx="6449266" cy="646331"/>
          </a:xfrm>
          <a:prstGeom prst="rect">
            <a:avLst/>
          </a:prstGeom>
          <a:noFill/>
        </p:spPr>
        <p:txBody>
          <a:bodyPr wrap="square">
            <a:spAutoFit/>
          </a:bodyPr>
          <a:lstStyle/>
          <a:p>
            <a:r>
              <a:rPr lang="en-IN" sz="3600" b="1" dirty="0">
                <a:solidFill>
                  <a:srgbClr val="FF0000"/>
                </a:solidFill>
              </a:rPr>
              <a:t>4. Candidate Registration Page</a:t>
            </a:r>
          </a:p>
        </p:txBody>
      </p:sp>
    </p:spTree>
    <p:extLst>
      <p:ext uri="{BB962C8B-B14F-4D97-AF65-F5344CB8AC3E}">
        <p14:creationId xmlns:p14="http://schemas.microsoft.com/office/powerpoint/2010/main" val="12113548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2C33184-C010-5C72-D6C9-B93A8006F86C}"/>
              </a:ext>
            </a:extLst>
          </p:cNvPr>
          <p:cNvSpPr txBox="1"/>
          <p:nvPr/>
        </p:nvSpPr>
        <p:spPr>
          <a:xfrm>
            <a:off x="149890" y="-1"/>
            <a:ext cx="4672013" cy="1200329"/>
          </a:xfrm>
          <a:prstGeom prst="rect">
            <a:avLst/>
          </a:prstGeom>
          <a:noFill/>
        </p:spPr>
        <p:txBody>
          <a:bodyPr wrap="square" rtlCol="0">
            <a:spAutoFit/>
          </a:bodyPr>
          <a:lstStyle/>
          <a:p>
            <a:r>
              <a:rPr lang="en-IN" sz="3600" b="1" dirty="0">
                <a:solidFill>
                  <a:srgbClr val="FF0000"/>
                </a:solidFill>
              </a:rPr>
              <a:t>5. Generate Election Page</a:t>
            </a:r>
          </a:p>
        </p:txBody>
      </p:sp>
      <p:pic>
        <p:nvPicPr>
          <p:cNvPr id="4" name="Picture 3">
            <a:extLst>
              <a:ext uri="{FF2B5EF4-FFF2-40B4-BE49-F238E27FC236}">
                <a16:creationId xmlns:a16="http://schemas.microsoft.com/office/drawing/2014/main" id="{8FA75E7A-382F-E2D3-CE3D-EA4229EC346D}"/>
              </a:ext>
            </a:extLst>
          </p:cNvPr>
          <p:cNvPicPr>
            <a:picLocks noChangeAspect="1"/>
          </p:cNvPicPr>
          <p:nvPr/>
        </p:nvPicPr>
        <p:blipFill>
          <a:blip r:embed="rId2"/>
          <a:stretch>
            <a:fillRect/>
          </a:stretch>
        </p:blipFill>
        <p:spPr>
          <a:xfrm>
            <a:off x="244019" y="600164"/>
            <a:ext cx="11703961" cy="6087488"/>
          </a:xfrm>
          <a:prstGeom prst="rect">
            <a:avLst/>
          </a:prstGeom>
        </p:spPr>
      </p:pic>
    </p:spTree>
    <p:extLst>
      <p:ext uri="{BB962C8B-B14F-4D97-AF65-F5344CB8AC3E}">
        <p14:creationId xmlns:p14="http://schemas.microsoft.com/office/powerpoint/2010/main" val="5559651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BEEB3A-008E-B1FD-C666-0326B6224F59}"/>
              </a:ext>
            </a:extLst>
          </p:cNvPr>
          <p:cNvPicPr>
            <a:picLocks noChangeAspect="1"/>
          </p:cNvPicPr>
          <p:nvPr/>
        </p:nvPicPr>
        <p:blipFill>
          <a:blip r:embed="rId2"/>
          <a:stretch>
            <a:fillRect/>
          </a:stretch>
        </p:blipFill>
        <p:spPr>
          <a:xfrm>
            <a:off x="138998" y="626094"/>
            <a:ext cx="11595802" cy="6090540"/>
          </a:xfrm>
          <a:prstGeom prst="rect">
            <a:avLst/>
          </a:prstGeom>
        </p:spPr>
      </p:pic>
      <p:sp>
        <p:nvSpPr>
          <p:cNvPr id="5" name="TextBox 4">
            <a:extLst>
              <a:ext uri="{FF2B5EF4-FFF2-40B4-BE49-F238E27FC236}">
                <a16:creationId xmlns:a16="http://schemas.microsoft.com/office/drawing/2014/main" id="{B95095C9-DFCB-8DCC-D4C0-220A3EEB5A1D}"/>
              </a:ext>
            </a:extLst>
          </p:cNvPr>
          <p:cNvSpPr txBox="1"/>
          <p:nvPr/>
        </p:nvSpPr>
        <p:spPr>
          <a:xfrm>
            <a:off x="138998" y="41319"/>
            <a:ext cx="2967273" cy="646331"/>
          </a:xfrm>
          <a:prstGeom prst="rect">
            <a:avLst/>
          </a:prstGeom>
          <a:noFill/>
        </p:spPr>
        <p:txBody>
          <a:bodyPr wrap="square">
            <a:spAutoFit/>
          </a:bodyPr>
          <a:lstStyle/>
          <a:p>
            <a:r>
              <a:rPr lang="en-IN" sz="3600" b="1" dirty="0">
                <a:solidFill>
                  <a:srgbClr val="FF0000"/>
                </a:solidFill>
              </a:rPr>
              <a:t>6.Voting Page</a:t>
            </a:r>
            <a:endParaRPr lang="en-IN" sz="3600" dirty="0"/>
          </a:p>
        </p:txBody>
      </p:sp>
    </p:spTree>
    <p:extLst>
      <p:ext uri="{BB962C8B-B14F-4D97-AF65-F5344CB8AC3E}">
        <p14:creationId xmlns:p14="http://schemas.microsoft.com/office/powerpoint/2010/main" val="1450581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BD22E9-1740-E39B-9D87-B5EDE4F99D51}"/>
              </a:ext>
            </a:extLst>
          </p:cNvPr>
          <p:cNvSpPr txBox="1"/>
          <p:nvPr/>
        </p:nvSpPr>
        <p:spPr>
          <a:xfrm>
            <a:off x="4065572" y="0"/>
            <a:ext cx="3805144" cy="769441"/>
          </a:xfrm>
          <a:prstGeom prst="rect">
            <a:avLst/>
          </a:prstGeom>
          <a:noFill/>
        </p:spPr>
        <p:txBody>
          <a:bodyPr wrap="none" rtlCol="0">
            <a:spAutoFit/>
          </a:bodyPr>
          <a:lstStyle/>
          <a:p>
            <a:r>
              <a:rPr lang="en-IN" sz="4400" b="1" dirty="0">
                <a:solidFill>
                  <a:srgbClr val="FF0000"/>
                </a:solidFill>
              </a:rPr>
              <a:t>List of Contents</a:t>
            </a:r>
          </a:p>
        </p:txBody>
      </p:sp>
      <p:sp>
        <p:nvSpPr>
          <p:cNvPr id="4" name="TextBox 3">
            <a:extLst>
              <a:ext uri="{FF2B5EF4-FFF2-40B4-BE49-F238E27FC236}">
                <a16:creationId xmlns:a16="http://schemas.microsoft.com/office/drawing/2014/main" id="{78C72062-C047-B77C-2EBE-CF0FC2BB8EBC}"/>
              </a:ext>
            </a:extLst>
          </p:cNvPr>
          <p:cNvSpPr txBox="1"/>
          <p:nvPr/>
        </p:nvSpPr>
        <p:spPr>
          <a:xfrm>
            <a:off x="1471612" y="769441"/>
            <a:ext cx="7243763" cy="7201972"/>
          </a:xfrm>
          <a:prstGeom prst="rect">
            <a:avLst/>
          </a:prstGeom>
          <a:noFill/>
        </p:spPr>
        <p:txBody>
          <a:bodyPr wrap="square" rtlCol="0">
            <a:spAutoFit/>
          </a:bodyPr>
          <a:lstStyle/>
          <a:p>
            <a:pPr marL="342900" indent="-342900" algn="just">
              <a:buAutoNum type="arabicPeriod"/>
            </a:pPr>
            <a:r>
              <a:rPr lang="en-IN" sz="2800" b="1" dirty="0">
                <a:solidFill>
                  <a:schemeClr val="bg1"/>
                </a:solidFill>
              </a:rPr>
              <a:t>Introduction</a:t>
            </a:r>
          </a:p>
          <a:p>
            <a:pPr marL="342900" indent="-342900" algn="just">
              <a:buFontTx/>
              <a:buAutoNum type="arabicPeriod"/>
            </a:pPr>
            <a:r>
              <a:rPr lang="en-IN" sz="2800" b="1" i="0" u="none" strike="noStrike" baseline="0" dirty="0">
                <a:solidFill>
                  <a:schemeClr val="bg1"/>
                </a:solidFill>
                <a:latin typeface="+mj-lt"/>
              </a:rPr>
              <a:t>Aims And Objectives </a:t>
            </a:r>
            <a:endParaRPr lang="en-IN" sz="2800" b="1" dirty="0">
              <a:solidFill>
                <a:schemeClr val="bg1"/>
              </a:solidFill>
              <a:latin typeface="+mj-lt"/>
            </a:endParaRPr>
          </a:p>
          <a:p>
            <a:pPr marL="342900" indent="-342900" algn="just">
              <a:buAutoNum type="arabicPeriod"/>
            </a:pPr>
            <a:r>
              <a:rPr lang="en-IN" sz="2800" b="1" dirty="0">
                <a:solidFill>
                  <a:schemeClr val="bg1"/>
                </a:solidFill>
              </a:rPr>
              <a:t>Literature Review</a:t>
            </a:r>
          </a:p>
          <a:p>
            <a:pPr marL="342900" indent="-342900" algn="just">
              <a:buAutoNum type="arabicPeriod"/>
            </a:pPr>
            <a:r>
              <a:rPr lang="en-IN" sz="2800" b="1" dirty="0">
                <a:solidFill>
                  <a:schemeClr val="bg1"/>
                </a:solidFill>
              </a:rPr>
              <a:t>Three Level of Security</a:t>
            </a:r>
          </a:p>
          <a:p>
            <a:pPr marL="342900" indent="-342900" algn="just">
              <a:buFontTx/>
              <a:buAutoNum type="arabicPeriod"/>
            </a:pPr>
            <a:r>
              <a:rPr lang="en-IN" sz="2800" b="1" dirty="0">
                <a:solidFill>
                  <a:schemeClr val="bg1"/>
                </a:solidFill>
              </a:rPr>
              <a:t>Software and Hardware Requirements</a:t>
            </a:r>
            <a:endParaRPr lang="en-IN" sz="2800" b="1" dirty="0">
              <a:solidFill>
                <a:schemeClr val="bg1"/>
              </a:solidFill>
              <a:cs typeface="Times New Roman" panose="02020603050405020304" pitchFamily="18" charset="0"/>
            </a:endParaRPr>
          </a:p>
          <a:p>
            <a:pPr marL="342900" indent="-342900" algn="just">
              <a:buFontTx/>
              <a:buAutoNum type="arabicPeriod"/>
            </a:pPr>
            <a:r>
              <a:rPr lang="en-IN" sz="2800" b="1" dirty="0">
                <a:solidFill>
                  <a:schemeClr val="bg1"/>
                </a:solidFill>
                <a:cs typeface="Times New Roman" panose="02020603050405020304" pitchFamily="18" charset="0"/>
              </a:rPr>
              <a:t>Online Voting System Architecture</a:t>
            </a:r>
          </a:p>
          <a:p>
            <a:pPr marL="342900" indent="-342900" algn="just">
              <a:buFontTx/>
              <a:buAutoNum type="arabicPeriod"/>
            </a:pPr>
            <a:r>
              <a:rPr lang="en-IN" sz="2800" b="1" dirty="0">
                <a:solidFill>
                  <a:schemeClr val="bg1"/>
                </a:solidFill>
              </a:rPr>
              <a:t>Face Recognition Flow Chart</a:t>
            </a:r>
          </a:p>
          <a:p>
            <a:pPr marL="342900" indent="-342900" algn="just">
              <a:buFontTx/>
              <a:buAutoNum type="arabicPeriod"/>
            </a:pPr>
            <a:r>
              <a:rPr lang="en-IN" sz="2800" b="1" dirty="0">
                <a:solidFill>
                  <a:schemeClr val="bg1"/>
                </a:solidFill>
              </a:rPr>
              <a:t>Use Case Diagram</a:t>
            </a:r>
          </a:p>
          <a:p>
            <a:pPr marL="342900" indent="-342900" algn="just">
              <a:buFontTx/>
              <a:buAutoNum type="arabicPeriod"/>
            </a:pPr>
            <a:r>
              <a:rPr lang="en-IN" sz="2800" b="1" dirty="0">
                <a:solidFill>
                  <a:schemeClr val="bg1"/>
                </a:solidFill>
              </a:rPr>
              <a:t>Advantages of Online voting system</a:t>
            </a:r>
          </a:p>
          <a:p>
            <a:pPr marL="342900" indent="-342900" algn="just">
              <a:buFontTx/>
              <a:buAutoNum type="arabicPeriod"/>
            </a:pPr>
            <a:r>
              <a:rPr lang="en-IN" sz="2800" b="1" dirty="0">
                <a:solidFill>
                  <a:schemeClr val="bg1"/>
                </a:solidFill>
              </a:rPr>
              <a:t>Our Project Overview </a:t>
            </a:r>
          </a:p>
          <a:p>
            <a:pPr marL="342900" indent="-342900" algn="just">
              <a:buFontTx/>
              <a:buAutoNum type="arabicPeriod"/>
            </a:pPr>
            <a:r>
              <a:rPr lang="en-IN" sz="2800" b="1" dirty="0">
                <a:solidFill>
                  <a:schemeClr val="bg1"/>
                </a:solidFill>
              </a:rPr>
              <a:t>Conclusion</a:t>
            </a:r>
          </a:p>
          <a:p>
            <a:pPr marL="342900" indent="-342900" algn="just">
              <a:buFontTx/>
              <a:buAutoNum type="arabicPeriod"/>
            </a:pPr>
            <a:r>
              <a:rPr lang="en-IN" sz="2800" b="1" dirty="0">
                <a:solidFill>
                  <a:schemeClr val="bg1"/>
                </a:solidFill>
              </a:rPr>
              <a:t>References</a:t>
            </a:r>
          </a:p>
          <a:p>
            <a:pPr marL="342900" indent="-342900">
              <a:buFontTx/>
              <a:buAutoNum type="arabicPeriod"/>
            </a:pPr>
            <a:endParaRPr lang="en-IN" sz="1800" dirty="0">
              <a:solidFill>
                <a:schemeClr val="bg1"/>
              </a:solidFill>
            </a:endParaRPr>
          </a:p>
          <a:p>
            <a:pPr marL="342900" indent="-342900">
              <a:buFontTx/>
              <a:buAutoNum type="arabicPeriod"/>
            </a:pPr>
            <a:endParaRPr lang="en-IN" sz="1800" b="1" dirty="0">
              <a:solidFill>
                <a:srgbClr val="FF0000"/>
              </a:solidFill>
              <a:latin typeface="Times New Roman" panose="02020603050405020304" pitchFamily="18" charset="0"/>
              <a:cs typeface="Times New Roman" panose="02020603050405020304" pitchFamily="18" charset="0"/>
            </a:endParaRPr>
          </a:p>
          <a:p>
            <a:pPr marL="342900" indent="-342900">
              <a:buAutoNum type="arabicPeriod"/>
            </a:pPr>
            <a:endParaRPr lang="en-IN" dirty="0"/>
          </a:p>
          <a:p>
            <a:pPr marL="342900" indent="-342900">
              <a:buAutoNum type="arabicPeriod"/>
            </a:pPr>
            <a:endParaRPr lang="en-IN" dirty="0"/>
          </a:p>
          <a:p>
            <a:pPr marL="342900" indent="-342900">
              <a:buAutoNum type="arabicPeriod"/>
            </a:pPr>
            <a:endParaRPr lang="en-IN" dirty="0"/>
          </a:p>
          <a:p>
            <a:pPr marL="342900" indent="-342900">
              <a:buAutoNum type="arabicPeriod"/>
            </a:pPr>
            <a:endParaRPr lang="en-IN" dirty="0"/>
          </a:p>
          <a:p>
            <a:pPr marL="342900" indent="-342900">
              <a:buAutoNum type="arabicPeriod"/>
            </a:pPr>
            <a:endParaRPr lang="en-IN" dirty="0"/>
          </a:p>
        </p:txBody>
      </p:sp>
    </p:spTree>
    <p:extLst>
      <p:ext uri="{BB962C8B-B14F-4D97-AF65-F5344CB8AC3E}">
        <p14:creationId xmlns:p14="http://schemas.microsoft.com/office/powerpoint/2010/main" val="39398711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C77630-3DA5-2191-DD7C-4B5D64BAA4E9}"/>
              </a:ext>
            </a:extLst>
          </p:cNvPr>
          <p:cNvPicPr>
            <a:picLocks noChangeAspect="1"/>
          </p:cNvPicPr>
          <p:nvPr/>
        </p:nvPicPr>
        <p:blipFill>
          <a:blip r:embed="rId2"/>
          <a:stretch>
            <a:fillRect/>
          </a:stretch>
        </p:blipFill>
        <p:spPr>
          <a:xfrm>
            <a:off x="579484" y="646331"/>
            <a:ext cx="10904304" cy="5956175"/>
          </a:xfrm>
          <a:prstGeom prst="rect">
            <a:avLst/>
          </a:prstGeom>
        </p:spPr>
      </p:pic>
      <p:sp>
        <p:nvSpPr>
          <p:cNvPr id="5" name="TextBox 4">
            <a:extLst>
              <a:ext uri="{FF2B5EF4-FFF2-40B4-BE49-F238E27FC236}">
                <a16:creationId xmlns:a16="http://schemas.microsoft.com/office/drawing/2014/main" id="{046C69B5-7C2D-F452-2D5B-2E8845173E56}"/>
              </a:ext>
            </a:extLst>
          </p:cNvPr>
          <p:cNvSpPr txBox="1"/>
          <p:nvPr/>
        </p:nvSpPr>
        <p:spPr>
          <a:xfrm>
            <a:off x="579484" y="0"/>
            <a:ext cx="6399540" cy="646331"/>
          </a:xfrm>
          <a:prstGeom prst="rect">
            <a:avLst/>
          </a:prstGeom>
          <a:noFill/>
        </p:spPr>
        <p:txBody>
          <a:bodyPr wrap="square">
            <a:spAutoFit/>
          </a:bodyPr>
          <a:lstStyle/>
          <a:p>
            <a:r>
              <a:rPr lang="en-IN" sz="3600" b="1" dirty="0">
                <a:solidFill>
                  <a:srgbClr val="FF0000"/>
                </a:solidFill>
                <a:cs typeface="Times New Roman" panose="02020603050405020304" pitchFamily="18" charset="0"/>
              </a:rPr>
              <a:t>7. </a:t>
            </a:r>
            <a:r>
              <a:rPr lang="en-US" sz="3600" b="1" dirty="0">
                <a:solidFill>
                  <a:srgbClr val="FF0000"/>
                </a:solidFill>
                <a:cs typeface="Times New Roman" panose="02020603050405020304" pitchFamily="18" charset="0"/>
              </a:rPr>
              <a:t>Mobile OTP Verification Page</a:t>
            </a:r>
            <a:endParaRPr lang="en-US" sz="36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4463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96F86CB-8BC0-CCFB-9347-5C491C8C8BE6}"/>
              </a:ext>
            </a:extLst>
          </p:cNvPr>
          <p:cNvPicPr>
            <a:picLocks noChangeAspect="1"/>
          </p:cNvPicPr>
          <p:nvPr/>
        </p:nvPicPr>
        <p:blipFill>
          <a:blip r:embed="rId2"/>
          <a:stretch>
            <a:fillRect/>
          </a:stretch>
        </p:blipFill>
        <p:spPr>
          <a:xfrm>
            <a:off x="402344" y="842961"/>
            <a:ext cx="11660560" cy="5872163"/>
          </a:xfrm>
          <a:prstGeom prst="rect">
            <a:avLst/>
          </a:prstGeom>
        </p:spPr>
      </p:pic>
      <p:sp>
        <p:nvSpPr>
          <p:cNvPr id="7" name="TextBox 6">
            <a:extLst>
              <a:ext uri="{FF2B5EF4-FFF2-40B4-BE49-F238E27FC236}">
                <a16:creationId xmlns:a16="http://schemas.microsoft.com/office/drawing/2014/main" id="{EBAC2666-1622-B372-576E-A65B26953640}"/>
              </a:ext>
            </a:extLst>
          </p:cNvPr>
          <p:cNvSpPr txBox="1"/>
          <p:nvPr/>
        </p:nvSpPr>
        <p:spPr>
          <a:xfrm>
            <a:off x="402344" y="142876"/>
            <a:ext cx="4613409" cy="646331"/>
          </a:xfrm>
          <a:prstGeom prst="rect">
            <a:avLst/>
          </a:prstGeom>
          <a:noFill/>
        </p:spPr>
        <p:txBody>
          <a:bodyPr wrap="square">
            <a:spAutoFit/>
          </a:bodyPr>
          <a:lstStyle/>
          <a:p>
            <a:r>
              <a:rPr lang="en-IN" sz="3600" b="1" dirty="0">
                <a:solidFill>
                  <a:srgbClr val="FF0000"/>
                </a:solidFill>
              </a:rPr>
              <a:t>8.View Election Result</a:t>
            </a:r>
            <a:endParaRPr lang="en-IN" sz="3600" dirty="0"/>
          </a:p>
        </p:txBody>
      </p:sp>
    </p:spTree>
    <p:extLst>
      <p:ext uri="{BB962C8B-B14F-4D97-AF65-F5344CB8AC3E}">
        <p14:creationId xmlns:p14="http://schemas.microsoft.com/office/powerpoint/2010/main" val="24018133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FD46E6D-D2E6-2069-B046-9F69B0775ADB}"/>
              </a:ext>
            </a:extLst>
          </p:cNvPr>
          <p:cNvPicPr>
            <a:picLocks noChangeAspect="1"/>
          </p:cNvPicPr>
          <p:nvPr/>
        </p:nvPicPr>
        <p:blipFill>
          <a:blip r:embed="rId2"/>
          <a:stretch>
            <a:fillRect/>
          </a:stretch>
        </p:blipFill>
        <p:spPr>
          <a:xfrm>
            <a:off x="173633" y="914400"/>
            <a:ext cx="11844733" cy="5773467"/>
          </a:xfrm>
          <a:prstGeom prst="rect">
            <a:avLst/>
          </a:prstGeom>
        </p:spPr>
      </p:pic>
      <p:sp>
        <p:nvSpPr>
          <p:cNvPr id="8" name="TextBox 7">
            <a:extLst>
              <a:ext uri="{FF2B5EF4-FFF2-40B4-BE49-F238E27FC236}">
                <a16:creationId xmlns:a16="http://schemas.microsoft.com/office/drawing/2014/main" id="{73AA1389-AFC7-7C19-54D5-2786808ECFB8}"/>
              </a:ext>
            </a:extLst>
          </p:cNvPr>
          <p:cNvSpPr txBox="1"/>
          <p:nvPr/>
        </p:nvSpPr>
        <p:spPr>
          <a:xfrm>
            <a:off x="173633" y="170133"/>
            <a:ext cx="5447238" cy="646331"/>
          </a:xfrm>
          <a:prstGeom prst="rect">
            <a:avLst/>
          </a:prstGeom>
          <a:noFill/>
        </p:spPr>
        <p:txBody>
          <a:bodyPr wrap="square" rtlCol="0">
            <a:spAutoFit/>
          </a:bodyPr>
          <a:lstStyle/>
          <a:p>
            <a:r>
              <a:rPr lang="en-IN" sz="3600" b="1" dirty="0">
                <a:solidFill>
                  <a:srgbClr val="FF0000"/>
                </a:solidFill>
              </a:rPr>
              <a:t>9.Election Complain Page</a:t>
            </a:r>
          </a:p>
        </p:txBody>
      </p:sp>
    </p:spTree>
    <p:extLst>
      <p:ext uri="{BB962C8B-B14F-4D97-AF65-F5344CB8AC3E}">
        <p14:creationId xmlns:p14="http://schemas.microsoft.com/office/powerpoint/2010/main" val="3553152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A531199-1C38-9638-DF53-49ACF8F8A5C5}"/>
              </a:ext>
            </a:extLst>
          </p:cNvPr>
          <p:cNvPicPr>
            <a:picLocks noChangeAspect="1"/>
          </p:cNvPicPr>
          <p:nvPr/>
        </p:nvPicPr>
        <p:blipFill>
          <a:blip r:embed="rId2"/>
          <a:stretch>
            <a:fillRect/>
          </a:stretch>
        </p:blipFill>
        <p:spPr>
          <a:xfrm>
            <a:off x="699248" y="591670"/>
            <a:ext cx="10784540" cy="6266329"/>
          </a:xfrm>
          <a:prstGeom prst="rect">
            <a:avLst/>
          </a:prstGeom>
        </p:spPr>
      </p:pic>
      <p:sp>
        <p:nvSpPr>
          <p:cNvPr id="5" name="TextBox 4">
            <a:extLst>
              <a:ext uri="{FF2B5EF4-FFF2-40B4-BE49-F238E27FC236}">
                <a16:creationId xmlns:a16="http://schemas.microsoft.com/office/drawing/2014/main" id="{9E237B60-3AB1-237A-5E1D-88B316D0FB58}"/>
              </a:ext>
            </a:extLst>
          </p:cNvPr>
          <p:cNvSpPr txBox="1"/>
          <p:nvPr/>
        </p:nvSpPr>
        <p:spPr>
          <a:xfrm>
            <a:off x="578926" y="0"/>
            <a:ext cx="6104964" cy="646331"/>
          </a:xfrm>
          <a:prstGeom prst="rect">
            <a:avLst/>
          </a:prstGeom>
          <a:noFill/>
        </p:spPr>
        <p:txBody>
          <a:bodyPr wrap="square">
            <a:spAutoFit/>
          </a:bodyPr>
          <a:lstStyle/>
          <a:p>
            <a:r>
              <a:rPr lang="en-IN" sz="3600" b="1" dirty="0">
                <a:solidFill>
                  <a:srgbClr val="FF0000"/>
                </a:solidFill>
                <a:cs typeface="Times New Roman" panose="02020603050405020304" pitchFamily="18" charset="0"/>
              </a:rPr>
              <a:t>10.Database Tables</a:t>
            </a:r>
            <a:endParaRPr lang="en-US" sz="36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65139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5037B8-7904-6647-D539-2E0B127A4071}"/>
              </a:ext>
            </a:extLst>
          </p:cNvPr>
          <p:cNvPicPr>
            <a:picLocks noChangeAspect="1"/>
          </p:cNvPicPr>
          <p:nvPr/>
        </p:nvPicPr>
        <p:blipFill>
          <a:blip r:embed="rId2"/>
          <a:stretch>
            <a:fillRect/>
          </a:stretch>
        </p:blipFill>
        <p:spPr>
          <a:xfrm>
            <a:off x="489755" y="542044"/>
            <a:ext cx="11212490" cy="6315956"/>
          </a:xfrm>
          <a:prstGeom prst="rect">
            <a:avLst/>
          </a:prstGeom>
        </p:spPr>
      </p:pic>
      <p:sp>
        <p:nvSpPr>
          <p:cNvPr id="5" name="TextBox 4">
            <a:extLst>
              <a:ext uri="{FF2B5EF4-FFF2-40B4-BE49-F238E27FC236}">
                <a16:creationId xmlns:a16="http://schemas.microsoft.com/office/drawing/2014/main" id="{6B364501-2055-1173-5D3E-4B68C82CA9E5}"/>
              </a:ext>
            </a:extLst>
          </p:cNvPr>
          <p:cNvSpPr txBox="1"/>
          <p:nvPr/>
        </p:nvSpPr>
        <p:spPr>
          <a:xfrm>
            <a:off x="395625" y="0"/>
            <a:ext cx="5561422" cy="646331"/>
          </a:xfrm>
          <a:prstGeom prst="rect">
            <a:avLst/>
          </a:prstGeom>
          <a:noFill/>
        </p:spPr>
        <p:txBody>
          <a:bodyPr wrap="square">
            <a:spAutoFit/>
          </a:bodyPr>
          <a:lstStyle/>
          <a:p>
            <a:r>
              <a:rPr lang="en-IN" sz="3600" b="1" dirty="0">
                <a:solidFill>
                  <a:srgbClr val="FF0000"/>
                </a:solidFill>
                <a:cs typeface="Times New Roman" panose="02020603050405020304" pitchFamily="18" charset="0"/>
              </a:rPr>
              <a:t>11.Schema of Voters </a:t>
            </a:r>
            <a:endParaRPr lang="en-US" sz="36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87623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10605D-57CE-8C8B-406B-F0FCF808E5AE}"/>
              </a:ext>
            </a:extLst>
          </p:cNvPr>
          <p:cNvPicPr>
            <a:picLocks noChangeAspect="1"/>
          </p:cNvPicPr>
          <p:nvPr/>
        </p:nvPicPr>
        <p:blipFill>
          <a:blip r:embed="rId2"/>
          <a:stretch>
            <a:fillRect/>
          </a:stretch>
        </p:blipFill>
        <p:spPr>
          <a:xfrm>
            <a:off x="455570" y="664927"/>
            <a:ext cx="10880301" cy="6086369"/>
          </a:xfrm>
          <a:prstGeom prst="rect">
            <a:avLst/>
          </a:prstGeom>
        </p:spPr>
      </p:pic>
      <p:sp>
        <p:nvSpPr>
          <p:cNvPr id="5" name="TextBox 4">
            <a:extLst>
              <a:ext uri="{FF2B5EF4-FFF2-40B4-BE49-F238E27FC236}">
                <a16:creationId xmlns:a16="http://schemas.microsoft.com/office/drawing/2014/main" id="{D986D239-90E4-A623-10C6-B5472EC60827}"/>
              </a:ext>
            </a:extLst>
          </p:cNvPr>
          <p:cNvSpPr txBox="1"/>
          <p:nvPr/>
        </p:nvSpPr>
        <p:spPr>
          <a:xfrm>
            <a:off x="307652" y="6021"/>
            <a:ext cx="5098065" cy="646331"/>
          </a:xfrm>
          <a:prstGeom prst="rect">
            <a:avLst/>
          </a:prstGeom>
          <a:noFill/>
        </p:spPr>
        <p:txBody>
          <a:bodyPr wrap="square">
            <a:spAutoFit/>
          </a:bodyPr>
          <a:lstStyle/>
          <a:p>
            <a:r>
              <a:rPr lang="en-IN" sz="3600" b="1" dirty="0">
                <a:solidFill>
                  <a:srgbClr val="FF0000"/>
                </a:solidFill>
                <a:cs typeface="Times New Roman" panose="02020603050405020304" pitchFamily="18" charset="0"/>
              </a:rPr>
              <a:t>12.Schema of Candidates </a:t>
            </a:r>
            <a:endParaRPr lang="en-US" sz="36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98585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EAF165-C0B4-710A-3B5D-072C3D4C1F0C}"/>
              </a:ext>
            </a:extLst>
          </p:cNvPr>
          <p:cNvSpPr txBox="1"/>
          <p:nvPr/>
        </p:nvSpPr>
        <p:spPr>
          <a:xfrm>
            <a:off x="4510087" y="157162"/>
            <a:ext cx="3171826" cy="707886"/>
          </a:xfrm>
          <a:prstGeom prst="rect">
            <a:avLst/>
          </a:prstGeom>
          <a:noFill/>
        </p:spPr>
        <p:txBody>
          <a:bodyPr wrap="square" rtlCol="0">
            <a:spAutoFit/>
          </a:bodyPr>
          <a:lstStyle/>
          <a:p>
            <a:r>
              <a:rPr lang="en-IN" sz="4000" b="1" dirty="0">
                <a:solidFill>
                  <a:srgbClr val="FF0000"/>
                </a:solidFill>
              </a:rPr>
              <a:t>CONCLUSION</a:t>
            </a:r>
          </a:p>
        </p:txBody>
      </p:sp>
      <p:sp>
        <p:nvSpPr>
          <p:cNvPr id="3" name="TextBox 2">
            <a:extLst>
              <a:ext uri="{FF2B5EF4-FFF2-40B4-BE49-F238E27FC236}">
                <a16:creationId xmlns:a16="http://schemas.microsoft.com/office/drawing/2014/main" id="{7E8C4C33-D55F-2852-C33F-0CF99020EB1C}"/>
              </a:ext>
            </a:extLst>
          </p:cNvPr>
          <p:cNvSpPr txBox="1"/>
          <p:nvPr/>
        </p:nvSpPr>
        <p:spPr>
          <a:xfrm>
            <a:off x="714373" y="1007923"/>
            <a:ext cx="10519683" cy="5632311"/>
          </a:xfrm>
          <a:prstGeom prst="rect">
            <a:avLst/>
          </a:prstGeom>
          <a:noFill/>
        </p:spPr>
        <p:txBody>
          <a:bodyPr wrap="square" rtlCol="0">
            <a:spAutoFit/>
          </a:bodyPr>
          <a:lstStyle/>
          <a:p>
            <a:pPr marL="285750" indent="-285750" algn="just">
              <a:buFont typeface="Wingdings" panose="05000000000000000000" pitchFamily="2" charset="2"/>
              <a:buChar char="Ø"/>
            </a:pPr>
            <a:r>
              <a:rPr lang="en-US" sz="2400" b="1" i="0" u="none" strike="noStrike" baseline="0" dirty="0">
                <a:solidFill>
                  <a:srgbClr val="000000"/>
                </a:solidFill>
                <a:latin typeface="Times New Roman" panose="02020603050405020304" pitchFamily="18" charset="0"/>
                <a:cs typeface="Times New Roman" panose="02020603050405020304" pitchFamily="18" charset="0"/>
              </a:rPr>
              <a:t>We conclude that with the implementation of the online voting system we will able to help election authority and voters to save their time.</a:t>
            </a:r>
            <a:r>
              <a:rPr lang="en-US" sz="2400" b="1" dirty="0">
                <a:solidFill>
                  <a:srgbClr val="000000"/>
                </a:solidFill>
                <a:latin typeface="Times New Roman" panose="02020603050405020304" pitchFamily="18" charset="0"/>
                <a:cs typeface="Times New Roman" panose="02020603050405020304" pitchFamily="18" charset="0"/>
              </a:rPr>
              <a:t> </a:t>
            </a:r>
          </a:p>
          <a:p>
            <a:pPr algn="just"/>
            <a:endParaRPr lang="en-US" sz="2400" b="1" i="0" u="none" strike="noStrike" baseline="0" dirty="0">
              <a:solidFill>
                <a:srgbClr val="00000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400" b="1" dirty="0">
                <a:solidFill>
                  <a:schemeClr val="bg1"/>
                </a:solidFill>
                <a:latin typeface="Times New Roman" panose="02020603050405020304" pitchFamily="18" charset="0"/>
                <a:cs typeface="Times New Roman" panose="02020603050405020304" pitchFamily="18" charset="0"/>
              </a:rPr>
              <a:t>The online voting system with face recognition is like a big step in making voting better and safer.</a:t>
            </a:r>
          </a:p>
          <a:p>
            <a:pPr algn="just"/>
            <a:endParaRPr lang="en-US" sz="2400" b="1" dirty="0">
              <a:solidFill>
                <a:schemeClr val="bg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400" b="1" dirty="0">
                <a:solidFill>
                  <a:schemeClr val="bg1"/>
                </a:solidFill>
                <a:latin typeface="Times New Roman" panose="02020603050405020304" pitchFamily="18" charset="0"/>
                <a:cs typeface="Times New Roman" panose="02020603050405020304" pitchFamily="18" charset="0"/>
              </a:rPr>
              <a:t>People can easily vote from their computers or phones instead of going to a voting place.</a:t>
            </a:r>
          </a:p>
          <a:p>
            <a:pPr algn="just"/>
            <a:endParaRPr lang="en-US" sz="2400" b="1" dirty="0">
              <a:solidFill>
                <a:schemeClr val="bg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400" b="1" dirty="0">
                <a:solidFill>
                  <a:schemeClr val="bg1"/>
                </a:solidFill>
                <a:latin typeface="Times New Roman" panose="02020603050405020304" pitchFamily="18" charset="0"/>
                <a:cs typeface="Times New Roman" panose="02020603050405020304" pitchFamily="18" charset="0"/>
              </a:rPr>
              <a:t> Provide three level of security including OTP verification and face recognition.</a:t>
            </a:r>
          </a:p>
          <a:p>
            <a:pPr algn="just"/>
            <a:endParaRPr lang="en-US" sz="2400" b="1" dirty="0">
              <a:solidFill>
                <a:schemeClr val="bg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400" b="1" dirty="0">
                <a:solidFill>
                  <a:schemeClr val="bg1"/>
                </a:solidFill>
                <a:latin typeface="Times New Roman" panose="02020603050405020304" pitchFamily="18" charset="0"/>
                <a:cs typeface="Times New Roman" panose="02020603050405020304" pitchFamily="18" charset="0"/>
              </a:rPr>
              <a:t>Online voting will able to increase the voting percentage and make voting process easy.</a:t>
            </a:r>
          </a:p>
          <a:p>
            <a:pPr algn="just"/>
            <a:endParaRPr lang="en-IN" sz="2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16410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4A9ED-8ADC-1FC2-FED4-F16ECE432CB3}"/>
              </a:ext>
            </a:extLst>
          </p:cNvPr>
          <p:cNvSpPr txBox="1"/>
          <p:nvPr/>
        </p:nvSpPr>
        <p:spPr>
          <a:xfrm>
            <a:off x="4739947" y="154524"/>
            <a:ext cx="2712106" cy="1323439"/>
          </a:xfrm>
          <a:prstGeom prst="rect">
            <a:avLst/>
          </a:prstGeom>
          <a:noFill/>
        </p:spPr>
        <p:txBody>
          <a:bodyPr wrap="square" rtlCol="0">
            <a:spAutoFit/>
          </a:bodyPr>
          <a:lstStyle/>
          <a:p>
            <a:r>
              <a:rPr lang="en-IN" sz="4000" b="1" dirty="0">
                <a:solidFill>
                  <a:srgbClr val="FF0000"/>
                </a:solidFill>
                <a:latin typeface="Times New Roman" panose="02020603050405020304" pitchFamily="18" charset="0"/>
                <a:cs typeface="Times New Roman" panose="02020603050405020304" pitchFamily="18" charset="0"/>
              </a:rPr>
              <a:t>References</a:t>
            </a:r>
          </a:p>
          <a:p>
            <a:endParaRPr lang="en-IN" sz="4000" b="1" dirty="0">
              <a:solidFill>
                <a:srgbClr val="FF0000"/>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48E91370-DDB6-8A8B-1169-C42E616F2950}"/>
              </a:ext>
            </a:extLst>
          </p:cNvPr>
          <p:cNvSpPr txBox="1"/>
          <p:nvPr/>
        </p:nvSpPr>
        <p:spPr>
          <a:xfrm>
            <a:off x="721798" y="701833"/>
            <a:ext cx="10951090" cy="5539978"/>
          </a:xfrm>
          <a:prstGeom prst="rect">
            <a:avLst/>
          </a:prstGeom>
          <a:noFill/>
        </p:spPr>
        <p:txBody>
          <a:bodyPr wrap="square">
            <a:spAutoFit/>
          </a:bodyPr>
          <a:lstStyle/>
          <a:p>
            <a:pPr algn="just"/>
            <a:r>
              <a:rPr lang="en-US" sz="2400" b="1" i="0" u="none" strike="noStrike" baseline="0" dirty="0">
                <a:solidFill>
                  <a:srgbClr val="000000"/>
                </a:solidFill>
                <a:latin typeface="Calibri" panose="020F0502020204030204" pitchFamily="34" charset="0"/>
              </a:rPr>
              <a:t>[1]</a:t>
            </a:r>
            <a:r>
              <a:rPr lang="en-US" b="0" i="0" u="none" strike="noStrike" baseline="0" dirty="0">
                <a:solidFill>
                  <a:srgbClr val="000000"/>
                </a:solidFill>
                <a:latin typeface="Times New Roman" panose="02020603050405020304" pitchFamily="18" charset="0"/>
              </a:rPr>
              <a:t> Ganesh Prabhu S, et.al., “Smart Online Voting System”, 7th International Conference on Advanced Computing and Communication Systems (ICACCS), pp. 632-634, 2021. </a:t>
            </a:r>
          </a:p>
          <a:p>
            <a:pPr algn="just"/>
            <a:endParaRPr lang="en-US" sz="800" b="0" i="0" u="none" strike="noStrike" baseline="0" dirty="0">
              <a:solidFill>
                <a:srgbClr val="0000FF"/>
              </a:solidFill>
              <a:latin typeface="Calibri" panose="020F0502020204030204" pitchFamily="34" charset="0"/>
            </a:endParaRPr>
          </a:p>
          <a:p>
            <a:pPr algn="just"/>
            <a:r>
              <a:rPr lang="en-US" sz="2400" b="1" i="0" u="none" strike="noStrike" baseline="0" dirty="0">
                <a:solidFill>
                  <a:srgbClr val="000000"/>
                </a:solidFill>
                <a:latin typeface="Calibri" panose="020F0502020204030204" pitchFamily="34" charset="0"/>
              </a:rPr>
              <a:t>[2] </a:t>
            </a:r>
            <a:r>
              <a:rPr lang="en-IN" b="0" i="0" u="none" strike="noStrike" baseline="0" dirty="0">
                <a:solidFill>
                  <a:srgbClr val="000000"/>
                </a:solidFill>
                <a:latin typeface="Times New Roman" panose="02020603050405020304" pitchFamily="18" charset="0"/>
              </a:rPr>
              <a:t>Shubham Gupta, </a:t>
            </a:r>
            <a:r>
              <a:rPr lang="en-IN" b="0" i="0" u="none" strike="noStrike" baseline="0" dirty="0" err="1">
                <a:solidFill>
                  <a:srgbClr val="000000"/>
                </a:solidFill>
                <a:latin typeface="Times New Roman" panose="02020603050405020304" pitchFamily="18" charset="0"/>
              </a:rPr>
              <a:t>Divanshu</a:t>
            </a:r>
            <a:r>
              <a:rPr lang="en-IN" b="0" i="0" u="none" strike="noStrike" baseline="0" dirty="0">
                <a:solidFill>
                  <a:srgbClr val="000000"/>
                </a:solidFill>
                <a:latin typeface="Times New Roman" panose="02020603050405020304" pitchFamily="18" charset="0"/>
              </a:rPr>
              <a:t> Jain, Milind Thomas </a:t>
            </a:r>
            <a:r>
              <a:rPr lang="en-IN" b="0" i="0" u="none" strike="noStrike" baseline="0" dirty="0" err="1">
                <a:solidFill>
                  <a:srgbClr val="000000"/>
                </a:solidFill>
                <a:latin typeface="Times New Roman" panose="02020603050405020304" pitchFamily="18" charset="0"/>
              </a:rPr>
              <a:t>Themalil</a:t>
            </a:r>
            <a:r>
              <a:rPr lang="en-IN" b="0" i="0" u="none" strike="noStrike" baseline="0" dirty="0">
                <a:solidFill>
                  <a:srgbClr val="000000"/>
                </a:solidFill>
                <a:latin typeface="Times New Roman" panose="02020603050405020304" pitchFamily="18" charset="0"/>
              </a:rPr>
              <a:t>, “Electronic Voting Mechanism using Microcontroller ATmega328P with Face Recognition”, Proceedings of the Fifth International Conference on Computing Methodologies and Communication (ICCMC 2021), pp. 1471-147, 2021.</a:t>
            </a:r>
          </a:p>
          <a:p>
            <a:pPr algn="just"/>
            <a:endParaRPr lang="en-IN" sz="800" b="0" i="0" u="none" strike="noStrike" baseline="0" dirty="0">
              <a:solidFill>
                <a:srgbClr val="000000"/>
              </a:solidFill>
              <a:latin typeface="Times New Roman" panose="02020603050405020304" pitchFamily="18" charset="0"/>
            </a:endParaRPr>
          </a:p>
          <a:p>
            <a:r>
              <a:rPr lang="en-IN" sz="2400" b="1" i="0" u="none" strike="noStrike" baseline="0" dirty="0">
                <a:solidFill>
                  <a:srgbClr val="000000"/>
                </a:solidFill>
                <a:latin typeface="Times New Roman" panose="02020603050405020304" pitchFamily="18" charset="0"/>
              </a:rPr>
              <a:t>[3]</a:t>
            </a:r>
            <a:r>
              <a:rPr lang="en-IN" dirty="0" err="1">
                <a:solidFill>
                  <a:srgbClr val="000000"/>
                </a:solidFill>
                <a:latin typeface="Times New Roman" panose="02020603050405020304" pitchFamily="18" charset="0"/>
              </a:rPr>
              <a:t>Dr</a:t>
            </a:r>
            <a:r>
              <a:rPr lang="en-IN" sz="900" dirty="0" err="1">
                <a:solidFill>
                  <a:srgbClr val="000000"/>
                </a:solidFill>
                <a:latin typeface="Times New Roman" panose="02020603050405020304" pitchFamily="18" charset="0"/>
              </a:rPr>
              <a:t>.</a:t>
            </a:r>
            <a:r>
              <a:rPr lang="en-IN" sz="900" dirty="0">
                <a:solidFill>
                  <a:srgbClr val="000000"/>
                </a:solidFill>
                <a:latin typeface="Times New Roman" panose="02020603050405020304" pitchFamily="18" charset="0"/>
              </a:rPr>
              <a:t> </a:t>
            </a:r>
            <a:r>
              <a:rPr lang="en-IN" dirty="0">
                <a:solidFill>
                  <a:srgbClr val="000000"/>
                </a:solidFill>
                <a:latin typeface="Times New Roman" panose="02020603050405020304" pitchFamily="18" charset="0"/>
              </a:rPr>
              <a:t>Sanjay </a:t>
            </a:r>
            <a:r>
              <a:rPr lang="en-IN" dirty="0" err="1">
                <a:solidFill>
                  <a:srgbClr val="000000"/>
                </a:solidFill>
                <a:latin typeface="Times New Roman" panose="02020603050405020304" pitchFamily="18" charset="0"/>
              </a:rPr>
              <a:t>Sange</a:t>
            </a:r>
            <a:r>
              <a:rPr lang="en-IN" dirty="0">
                <a:solidFill>
                  <a:srgbClr val="000000"/>
                </a:solidFill>
                <a:latin typeface="Times New Roman" panose="02020603050405020304" pitchFamily="18" charset="0"/>
              </a:rPr>
              <a:t>,</a:t>
            </a:r>
            <a:r>
              <a:rPr lang="en-IN" sz="800" dirty="0">
                <a:solidFill>
                  <a:srgbClr val="000000"/>
                </a:solidFill>
                <a:latin typeface="Times New Roman" panose="02020603050405020304" pitchFamily="18" charset="0"/>
              </a:rPr>
              <a:t> </a:t>
            </a:r>
            <a:r>
              <a:rPr lang="en-IN" dirty="0">
                <a:solidFill>
                  <a:srgbClr val="000000"/>
                </a:solidFill>
                <a:latin typeface="Times New Roman" panose="02020603050405020304" pitchFamily="18" charset="0"/>
              </a:rPr>
              <a:t>“</a:t>
            </a:r>
            <a:r>
              <a:rPr lang="en-US" dirty="0">
                <a:solidFill>
                  <a:schemeClr val="bg1"/>
                </a:solidFill>
                <a:latin typeface="Times New Roman" panose="02020603050405020304" pitchFamily="18" charset="0"/>
                <a:cs typeface="Times New Roman" panose="02020603050405020304" pitchFamily="18" charset="0"/>
              </a:rPr>
              <a:t>Online Voting System Using Face Recognition and mobile no. OTP(One Time Password) verification”</a:t>
            </a:r>
            <a:r>
              <a:rPr lang="en-US" b="1" i="0" u="none" strike="noStrike" baseline="0" dirty="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https://www.irjet.net/archives/V8/i6/IRJET-V8I6132.pdf</a:t>
            </a:r>
            <a:endParaRPr lang="en-IN" b="0" i="0" u="none" strike="noStrike" baseline="0" dirty="0">
              <a:solidFill>
                <a:srgbClr val="000000"/>
              </a:solidFill>
              <a:latin typeface="Times New Roman" panose="02020603050405020304" pitchFamily="18" charset="0"/>
              <a:cs typeface="Times New Roman" panose="02020603050405020304" pitchFamily="18" charset="0"/>
            </a:endParaRPr>
          </a:p>
          <a:p>
            <a:pPr algn="just"/>
            <a:r>
              <a:rPr lang="en-IN" sz="2400" b="1" i="0" u="none" strike="noStrike" baseline="0" dirty="0">
                <a:solidFill>
                  <a:srgbClr val="000000"/>
                </a:solidFill>
                <a:latin typeface="Times New Roman" panose="02020603050405020304" pitchFamily="18" charset="0"/>
              </a:rPr>
              <a:t>[4]</a:t>
            </a:r>
            <a:r>
              <a:rPr lang="en-US" b="0" i="0" u="none" strike="noStrike" baseline="0" dirty="0">
                <a:solidFill>
                  <a:srgbClr val="000000"/>
                </a:solidFill>
                <a:latin typeface="Calibri" panose="020F0502020204030204" pitchFamily="34" charset="0"/>
              </a:rPr>
              <a:t> Abdul </a:t>
            </a:r>
            <a:r>
              <a:rPr lang="en-US" b="0" i="0" u="none" strike="noStrike" baseline="0" dirty="0" err="1">
                <a:solidFill>
                  <a:srgbClr val="000000"/>
                </a:solidFill>
                <a:latin typeface="Calibri" panose="020F0502020204030204" pitchFamily="34" charset="0"/>
              </a:rPr>
              <a:t>hamid</a:t>
            </a:r>
            <a:r>
              <a:rPr lang="en-US" b="0" i="0" u="none" strike="noStrike" baseline="0" dirty="0">
                <a:solidFill>
                  <a:srgbClr val="000000"/>
                </a:solidFill>
                <a:latin typeface="Calibri" panose="020F0502020204030204" pitchFamily="34" charset="0"/>
              </a:rPr>
              <a:t>, S. M., Adebayo, O. S., </a:t>
            </a:r>
            <a:r>
              <a:rPr lang="en-US" b="0" i="0" u="none" strike="noStrike" baseline="0" dirty="0" err="1">
                <a:solidFill>
                  <a:srgbClr val="000000"/>
                </a:solidFill>
                <a:latin typeface="Calibri" panose="020F0502020204030204" pitchFamily="34" charset="0"/>
              </a:rPr>
              <a:t>Ugiomoh</a:t>
            </a:r>
            <a:r>
              <a:rPr lang="en-US" b="0" i="0" u="none" strike="noStrike" baseline="0" dirty="0">
                <a:solidFill>
                  <a:srgbClr val="000000"/>
                </a:solidFill>
                <a:latin typeface="Calibri" panose="020F0502020204030204" pitchFamily="34" charset="0"/>
              </a:rPr>
              <a:t>, D. O., &amp; Abdul Malik, M. D. (2013). The Design and Development of Real-Time E-Voting System in Nigeria with Emphasis on Security and Result Veracity. International Journal of Computer Network and Information Security,5(5),9–18.</a:t>
            </a:r>
          </a:p>
          <a:p>
            <a:pPr algn="just"/>
            <a:endParaRPr lang="en-US" sz="800" b="0" i="0" u="none" strike="noStrike" baseline="0" dirty="0">
              <a:solidFill>
                <a:srgbClr val="000000"/>
              </a:solidFill>
              <a:latin typeface="Calibri" panose="020F0502020204030204" pitchFamily="34" charset="0"/>
            </a:endParaRPr>
          </a:p>
          <a:p>
            <a:pPr algn="just"/>
            <a:r>
              <a:rPr lang="en-US" sz="2000" b="1" dirty="0">
                <a:solidFill>
                  <a:srgbClr val="000000"/>
                </a:solidFill>
                <a:latin typeface="Calibri" panose="020F0502020204030204" pitchFamily="34" charset="0"/>
              </a:rPr>
              <a:t>[5]</a:t>
            </a:r>
            <a:r>
              <a:rPr lang="en-US" dirty="0">
                <a:solidFill>
                  <a:srgbClr val="000000"/>
                </a:solidFill>
                <a:latin typeface="Calibri" panose="020F0502020204030204" pitchFamily="34" charset="0"/>
              </a:rPr>
              <a:t> M. Kandan, K. D. Devi, K. D. N. Sri, N. Ramya and N. K. Vamsi, "Smart Voting System using Face Detection and Recognition Algorithms," 2021 IEEE International Conference on Intelligent Systems, Smart and Green Technologies (ICISSGT), Visakhapatnam, India, 2021, pp. 202-206, </a:t>
            </a:r>
            <a:r>
              <a:rPr lang="en-US" dirty="0" err="1">
                <a:solidFill>
                  <a:srgbClr val="000000"/>
                </a:solidFill>
                <a:latin typeface="Calibri" panose="020F0502020204030204" pitchFamily="34" charset="0"/>
              </a:rPr>
              <a:t>doi</a:t>
            </a:r>
            <a:r>
              <a:rPr lang="en-US" dirty="0">
                <a:solidFill>
                  <a:srgbClr val="000000"/>
                </a:solidFill>
                <a:latin typeface="Calibri" panose="020F0502020204030204" pitchFamily="34" charset="0"/>
              </a:rPr>
              <a:t>: 10.1109/ICISSGT52025.2021.00050. </a:t>
            </a:r>
          </a:p>
          <a:p>
            <a:pPr algn="just"/>
            <a:endParaRPr lang="en-US" sz="800" dirty="0">
              <a:solidFill>
                <a:srgbClr val="000000"/>
              </a:solidFill>
              <a:latin typeface="Calibri" panose="020F0502020204030204" pitchFamily="34" charset="0"/>
            </a:endParaRPr>
          </a:p>
          <a:p>
            <a:pPr algn="just"/>
            <a:r>
              <a:rPr lang="en-US" sz="2000" b="1" dirty="0">
                <a:solidFill>
                  <a:srgbClr val="000000"/>
                </a:solidFill>
                <a:latin typeface="Calibri" panose="020F0502020204030204" pitchFamily="34" charset="0"/>
              </a:rPr>
              <a:t>[6]</a:t>
            </a:r>
            <a:r>
              <a:rPr lang="en-US" dirty="0">
                <a:solidFill>
                  <a:srgbClr val="000000"/>
                </a:solidFill>
                <a:latin typeface="Calibri" panose="020F0502020204030204" pitchFamily="34" charset="0"/>
              </a:rPr>
              <a:t> S.G. Prabhu, A. </a:t>
            </a:r>
            <a:r>
              <a:rPr lang="en-US" dirty="0" err="1">
                <a:solidFill>
                  <a:srgbClr val="000000"/>
                </a:solidFill>
                <a:latin typeface="Calibri" panose="020F0502020204030204" pitchFamily="34" charset="0"/>
              </a:rPr>
              <a:t>Nizarahammed</a:t>
            </a:r>
            <a:r>
              <a:rPr lang="en-US" dirty="0">
                <a:solidFill>
                  <a:srgbClr val="000000"/>
                </a:solidFill>
                <a:latin typeface="Calibri" panose="020F0502020204030204" pitchFamily="34" charset="0"/>
              </a:rPr>
              <a:t>, S. Prabu, S. Raghul, R.R. </a:t>
            </a:r>
            <a:r>
              <a:rPr lang="en-US" dirty="0" err="1">
                <a:solidFill>
                  <a:srgbClr val="000000"/>
                </a:solidFill>
                <a:latin typeface="Calibri" panose="020F0502020204030204" pitchFamily="34" charset="0"/>
              </a:rPr>
              <a:t>Thirrunavukkarasu</a:t>
            </a:r>
            <a:r>
              <a:rPr lang="en-US" dirty="0">
                <a:solidFill>
                  <a:srgbClr val="000000"/>
                </a:solidFill>
                <a:latin typeface="Calibri" panose="020F0502020204030204" pitchFamily="34" charset="0"/>
              </a:rPr>
              <a:t>, P. </a:t>
            </a:r>
            <a:r>
              <a:rPr lang="en-US" dirty="0" err="1">
                <a:solidFill>
                  <a:srgbClr val="000000"/>
                </a:solidFill>
                <a:latin typeface="Calibri" panose="020F0502020204030204" pitchFamily="34" charset="0"/>
              </a:rPr>
              <a:t>Jayarajan</a:t>
            </a:r>
            <a:r>
              <a:rPr lang="en-US" dirty="0">
                <a:solidFill>
                  <a:srgbClr val="000000"/>
                </a:solidFill>
                <a:latin typeface="Calibri" panose="020F0502020204030204" pitchFamily="34" charset="0"/>
              </a:rPr>
              <a:t>, ‘Smart Online Voting System’, In 2021 7th International Conference on Advanced Computing and Communication Systems (ICACCS), Vol. 1, pp. 632-634, 2021.</a:t>
            </a:r>
            <a:endParaRPr lang="en-IN" dirty="0"/>
          </a:p>
        </p:txBody>
      </p:sp>
    </p:spTree>
    <p:extLst>
      <p:ext uri="{BB962C8B-B14F-4D97-AF65-F5344CB8AC3E}">
        <p14:creationId xmlns:p14="http://schemas.microsoft.com/office/powerpoint/2010/main" val="20369089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2">
            <a:extLst>
              <a:ext uri="{FF2B5EF4-FFF2-40B4-BE49-F238E27FC236}">
                <a16:creationId xmlns:a16="http://schemas.microsoft.com/office/drawing/2014/main" id="{47BB5FDE-30F5-9FAA-A988-39A7335DE48B}"/>
              </a:ext>
            </a:extLst>
          </p:cNvPr>
          <p:cNvSpPr txBox="1">
            <a:spLocks/>
          </p:cNvSpPr>
          <p:nvPr/>
        </p:nvSpPr>
        <p:spPr>
          <a:xfrm>
            <a:off x="1057835" y="2124634"/>
            <a:ext cx="10318378" cy="2299448"/>
          </a:xfrm>
          <a:prstGeom prst="rect">
            <a:avLst/>
          </a:prstGeom>
        </p:spPr>
        <p:txBody>
          <a:bodyPr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IN" sz="8000" dirty="0">
                <a:solidFill>
                  <a:srgbClr val="FFFF00"/>
                </a:solidFill>
                <a:latin typeface="Arial Rounded MT Bold" panose="020F0704030504030204" pitchFamily="34" charset="0"/>
              </a:rPr>
              <a:t>THANK YOU !!!</a:t>
            </a:r>
          </a:p>
        </p:txBody>
      </p:sp>
    </p:spTree>
    <p:extLst>
      <p:ext uri="{BB962C8B-B14F-4D97-AF65-F5344CB8AC3E}">
        <p14:creationId xmlns:p14="http://schemas.microsoft.com/office/powerpoint/2010/main" val="88826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ext uri="{BEBA8EAE-BF5A-486C-A8C5-ECC9F3942E4B}">
                <a14:imgProps xmlns:a14="http://schemas.microsoft.com/office/drawing/2010/main">
                  <a14:imgLayer r:embed="rId3">
                    <a14:imgEffect>
                      <a14:artisticPhotocopy/>
                    </a14:imgEffect>
                  </a14:imgLayer>
                </a14:imgProps>
              </a:ext>
            </a:extLst>
          </a:blip>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D1F7C6-D592-1511-847D-B5AD09D76297}"/>
              </a:ext>
            </a:extLst>
          </p:cNvPr>
          <p:cNvSpPr txBox="1"/>
          <p:nvPr/>
        </p:nvSpPr>
        <p:spPr>
          <a:xfrm>
            <a:off x="3675550" y="217884"/>
            <a:ext cx="3747247" cy="707886"/>
          </a:xfrm>
          <a:prstGeom prst="rect">
            <a:avLst/>
          </a:prstGeom>
          <a:noFill/>
        </p:spPr>
        <p:txBody>
          <a:bodyPr wrap="square">
            <a:spAutoFit/>
          </a:bodyPr>
          <a:lstStyle/>
          <a:p>
            <a:pPr algn="ctr"/>
            <a:r>
              <a:rPr lang="en-IN" sz="4000" b="1" dirty="0">
                <a:solidFill>
                  <a:srgbClr val="FF0000"/>
                </a:solidFill>
              </a:rPr>
              <a:t>INTRODUCTION</a:t>
            </a:r>
          </a:p>
        </p:txBody>
      </p:sp>
      <p:sp>
        <p:nvSpPr>
          <p:cNvPr id="6" name="TextBox 5">
            <a:extLst>
              <a:ext uri="{FF2B5EF4-FFF2-40B4-BE49-F238E27FC236}">
                <a16:creationId xmlns:a16="http://schemas.microsoft.com/office/drawing/2014/main" id="{FB765F07-E543-4990-354B-B99CFEF74AE1}"/>
              </a:ext>
            </a:extLst>
          </p:cNvPr>
          <p:cNvSpPr txBox="1"/>
          <p:nvPr/>
        </p:nvSpPr>
        <p:spPr>
          <a:xfrm>
            <a:off x="663409" y="742361"/>
            <a:ext cx="6024282" cy="4801314"/>
          </a:xfrm>
          <a:prstGeom prst="rect">
            <a:avLst/>
          </a:prstGeom>
          <a:noFill/>
        </p:spPr>
        <p:txBody>
          <a:bodyPr wrap="square">
            <a:spAutoFit/>
          </a:bodyPr>
          <a:lstStyle/>
          <a:p>
            <a:pPr algn="ctr"/>
            <a:endParaRPr lang="en-IN" b="1" dirty="0">
              <a:solidFill>
                <a:schemeClr val="bg1"/>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Ø"/>
            </a:pPr>
            <a:r>
              <a:rPr lang="en-US" sz="2400" b="1" i="0" u="none" strike="noStrike" baseline="0" dirty="0">
                <a:solidFill>
                  <a:srgbClr val="000000"/>
                </a:solidFill>
                <a:latin typeface="Times New Roman" panose="02020603050405020304" pitchFamily="18" charset="0"/>
                <a:cs typeface="Times New Roman" panose="02020603050405020304" pitchFamily="18" charset="0"/>
              </a:rPr>
              <a:t>Election plays an important role in such a huge democratic country like India where the leader is elected by the people. </a:t>
            </a:r>
          </a:p>
          <a:p>
            <a:pPr algn="just"/>
            <a:endParaRPr lang="en-US" sz="2400" b="1" i="0" u="none" strike="noStrike" baseline="0" dirty="0">
              <a:solidFill>
                <a:srgbClr val="000000"/>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IN" sz="2400" b="1" dirty="0">
                <a:solidFill>
                  <a:schemeClr val="bg1"/>
                </a:solidFill>
                <a:latin typeface="Times New Roman" panose="02020603050405020304" pitchFamily="18" charset="0"/>
                <a:cs typeface="Times New Roman" panose="02020603050405020304" pitchFamily="18" charset="0"/>
              </a:rPr>
              <a:t>In today's digital age, our society is undergoing a transformative shift towards technology.</a:t>
            </a:r>
          </a:p>
          <a:p>
            <a:pPr algn="just"/>
            <a:endParaRPr lang="en-IN" sz="2400" b="1" dirty="0">
              <a:solidFill>
                <a:schemeClr val="bg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b="1" i="0" u="none" strike="noStrike" baseline="0" dirty="0">
                <a:solidFill>
                  <a:srgbClr val="000000"/>
                </a:solidFill>
                <a:latin typeface="Times New Roman" panose="02020603050405020304" pitchFamily="18" charset="0"/>
                <a:cs typeface="Times New Roman" panose="02020603050405020304" pitchFamily="18" charset="0"/>
              </a:rPr>
              <a:t>Online voting will increases participation of people in voting as they can cast their vote from any place.</a:t>
            </a:r>
          </a:p>
          <a:p>
            <a:pPr marL="342900" indent="-342900">
              <a:buFont typeface="Wingdings" panose="05000000000000000000" pitchFamily="2" charset="2"/>
              <a:buChar char="Ø"/>
            </a:pPr>
            <a:endParaRPr lang="en-IN" sz="2400" b="1" dirty="0">
              <a:solidFill>
                <a:schemeClr val="bg1"/>
              </a:solidFill>
            </a:endParaRPr>
          </a:p>
        </p:txBody>
      </p:sp>
      <p:pic>
        <p:nvPicPr>
          <p:cNvPr id="7" name="Picture 2" descr="Elections and voting isometric flowchart with voting day symbols">
            <a:extLst>
              <a:ext uri="{FF2B5EF4-FFF2-40B4-BE49-F238E27FC236}">
                <a16:creationId xmlns:a16="http://schemas.microsoft.com/office/drawing/2014/main" id="{C270F01F-EA0D-13D4-07E0-90436D6FAF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33323" y="925770"/>
            <a:ext cx="4725651" cy="537501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82CC010-22C0-54E6-090E-FE0CAEA51794}"/>
              </a:ext>
            </a:extLst>
          </p:cNvPr>
          <p:cNvSpPr txBox="1"/>
          <p:nvPr/>
        </p:nvSpPr>
        <p:spPr>
          <a:xfrm>
            <a:off x="7133323" y="6437165"/>
            <a:ext cx="4725651" cy="430887"/>
          </a:xfrm>
          <a:prstGeom prst="rect">
            <a:avLst/>
          </a:prstGeom>
          <a:noFill/>
        </p:spPr>
        <p:txBody>
          <a:bodyPr wrap="square" rtlCol="0">
            <a:spAutoFit/>
          </a:bodyPr>
          <a:lstStyle/>
          <a:p>
            <a:pPr algn="just"/>
            <a:r>
              <a:rPr lang="en-IN" sz="1100" b="1" dirty="0"/>
              <a:t>https://www.istockphoto.com/vector/elections-voting-isometric-flowchart-gm1201407177-344526531</a:t>
            </a:r>
          </a:p>
        </p:txBody>
      </p:sp>
    </p:spTree>
    <p:extLst>
      <p:ext uri="{BB962C8B-B14F-4D97-AF65-F5344CB8AC3E}">
        <p14:creationId xmlns:p14="http://schemas.microsoft.com/office/powerpoint/2010/main" val="915678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5ECE95-BFB1-99C0-FA11-0D618CA1C8E3}"/>
              </a:ext>
            </a:extLst>
          </p:cNvPr>
          <p:cNvSpPr txBox="1"/>
          <p:nvPr/>
        </p:nvSpPr>
        <p:spPr>
          <a:xfrm>
            <a:off x="3588123" y="215152"/>
            <a:ext cx="5015753" cy="707886"/>
          </a:xfrm>
          <a:prstGeom prst="rect">
            <a:avLst/>
          </a:prstGeom>
          <a:noFill/>
        </p:spPr>
        <p:txBody>
          <a:bodyPr wrap="square" rtlCol="0">
            <a:spAutoFit/>
          </a:bodyPr>
          <a:lstStyle/>
          <a:p>
            <a:r>
              <a:rPr lang="en-IN" sz="4000" b="1" i="0" u="none" strike="noStrike" baseline="0" dirty="0">
                <a:solidFill>
                  <a:srgbClr val="FF0000"/>
                </a:solidFill>
                <a:latin typeface="Calibri" panose="020F0502020204030204" pitchFamily="34" charset="0"/>
              </a:rPr>
              <a:t>AIMS AND OBJECTIVES </a:t>
            </a:r>
            <a:endParaRPr lang="en-IN" sz="4000" dirty="0">
              <a:solidFill>
                <a:srgbClr val="FF0000"/>
              </a:solidFill>
            </a:endParaRPr>
          </a:p>
        </p:txBody>
      </p:sp>
      <p:sp>
        <p:nvSpPr>
          <p:cNvPr id="4" name="TextBox 3">
            <a:extLst>
              <a:ext uri="{FF2B5EF4-FFF2-40B4-BE49-F238E27FC236}">
                <a16:creationId xmlns:a16="http://schemas.microsoft.com/office/drawing/2014/main" id="{76285BDD-360F-5C55-39A7-9344242647F0}"/>
              </a:ext>
            </a:extLst>
          </p:cNvPr>
          <p:cNvSpPr txBox="1"/>
          <p:nvPr/>
        </p:nvSpPr>
        <p:spPr>
          <a:xfrm>
            <a:off x="1322361" y="1183253"/>
            <a:ext cx="8991533" cy="3662541"/>
          </a:xfrm>
          <a:prstGeom prst="rect">
            <a:avLst/>
          </a:prstGeom>
          <a:noFill/>
        </p:spPr>
        <p:txBody>
          <a:bodyPr wrap="square">
            <a:spAutoFit/>
          </a:bodyPr>
          <a:lstStyle/>
          <a:p>
            <a:pPr algn="just"/>
            <a:r>
              <a:rPr lang="en-IN" sz="2400" b="1" dirty="0">
                <a:solidFill>
                  <a:schemeClr val="bg1"/>
                </a:solidFill>
                <a:latin typeface="Times New Roman" panose="02020603050405020304" pitchFamily="18" charset="0"/>
                <a:cs typeface="Times New Roman" panose="02020603050405020304" pitchFamily="18" charset="0"/>
              </a:rPr>
              <a:t>The main goal of this project is to make a new and improved way for people to vote using the internet. We want to build a system  that recognizes people's faces to make sure they are the right voters. Our project aims to do the following things:</a:t>
            </a:r>
          </a:p>
          <a:p>
            <a:r>
              <a:rPr lang="en-IN" sz="2400" dirty="0">
                <a:solidFill>
                  <a:schemeClr val="bg1"/>
                </a:solidFill>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Ø"/>
            </a:pPr>
            <a:r>
              <a:rPr lang="en-IN" sz="2800" b="1" dirty="0">
                <a:solidFill>
                  <a:schemeClr val="bg1"/>
                </a:solidFill>
                <a:latin typeface="Times New Roman" panose="02020603050405020304" pitchFamily="18" charset="0"/>
                <a:cs typeface="Times New Roman" panose="02020603050405020304" pitchFamily="18" charset="0"/>
              </a:rPr>
              <a:t>Make sure voting is safe and protected.</a:t>
            </a:r>
          </a:p>
          <a:p>
            <a:pPr marL="285750" indent="-285750">
              <a:buFont typeface="Wingdings" panose="05000000000000000000" pitchFamily="2" charset="2"/>
              <a:buChar char="Ø"/>
            </a:pPr>
            <a:r>
              <a:rPr lang="en-IN" sz="2800" b="1" dirty="0">
                <a:solidFill>
                  <a:schemeClr val="bg1"/>
                </a:solidFill>
                <a:latin typeface="Times New Roman" panose="02020603050405020304" pitchFamily="18" charset="0"/>
                <a:cs typeface="Times New Roman" panose="02020603050405020304" pitchFamily="18" charset="0"/>
              </a:rPr>
              <a:t>Show exactly how voting works so that it is easy to use.</a:t>
            </a:r>
          </a:p>
          <a:p>
            <a:pPr marL="285750" indent="-285750">
              <a:buFont typeface="Wingdings" panose="05000000000000000000" pitchFamily="2" charset="2"/>
              <a:buChar char="Ø"/>
            </a:pPr>
            <a:r>
              <a:rPr lang="en-IN" sz="2800" b="1" dirty="0">
                <a:solidFill>
                  <a:schemeClr val="bg1"/>
                </a:solidFill>
                <a:latin typeface="Times New Roman" panose="02020603050405020304" pitchFamily="18" charset="0"/>
                <a:cs typeface="Times New Roman" panose="02020603050405020304" pitchFamily="18" charset="0"/>
              </a:rPr>
              <a:t>Follow the rules and laws about voting.</a:t>
            </a:r>
          </a:p>
          <a:p>
            <a:pPr marL="285750" indent="-285750">
              <a:buFont typeface="Wingdings" panose="05000000000000000000" pitchFamily="2" charset="2"/>
              <a:buChar char="Ø"/>
            </a:pPr>
            <a:r>
              <a:rPr lang="en-IN" sz="2800" b="1" dirty="0">
                <a:solidFill>
                  <a:schemeClr val="bg1"/>
                </a:solidFill>
                <a:latin typeface="Times New Roman" panose="02020603050405020304" pitchFamily="18" charset="0"/>
                <a:cs typeface="Times New Roman" panose="02020603050405020304" pitchFamily="18" charset="0"/>
              </a:rPr>
              <a:t>Make voting quicker and more accurate.</a:t>
            </a:r>
          </a:p>
        </p:txBody>
      </p:sp>
    </p:spTree>
    <p:extLst>
      <p:ext uri="{BB962C8B-B14F-4D97-AF65-F5344CB8AC3E}">
        <p14:creationId xmlns:p14="http://schemas.microsoft.com/office/powerpoint/2010/main" val="2680272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FF8C34-8FE6-5AA6-387E-46AFC41193B9}"/>
              </a:ext>
            </a:extLst>
          </p:cNvPr>
          <p:cNvSpPr txBox="1"/>
          <p:nvPr/>
        </p:nvSpPr>
        <p:spPr>
          <a:xfrm>
            <a:off x="3789830" y="-4606"/>
            <a:ext cx="4612340" cy="769441"/>
          </a:xfrm>
          <a:prstGeom prst="rect">
            <a:avLst/>
          </a:prstGeom>
          <a:noFill/>
        </p:spPr>
        <p:txBody>
          <a:bodyPr wrap="square" rtlCol="0">
            <a:spAutoFit/>
          </a:bodyPr>
          <a:lstStyle/>
          <a:p>
            <a:r>
              <a:rPr lang="en-IN" sz="4400" b="1" dirty="0">
                <a:solidFill>
                  <a:srgbClr val="FF0000"/>
                </a:solidFill>
                <a:latin typeface="Times New Roman" panose="02020603050405020304" pitchFamily="18" charset="0"/>
                <a:cs typeface="Times New Roman" panose="02020603050405020304" pitchFamily="18" charset="0"/>
              </a:rPr>
              <a:t>Literature Review</a:t>
            </a:r>
          </a:p>
        </p:txBody>
      </p:sp>
      <p:sp>
        <p:nvSpPr>
          <p:cNvPr id="5" name="TextBox 4">
            <a:extLst>
              <a:ext uri="{FF2B5EF4-FFF2-40B4-BE49-F238E27FC236}">
                <a16:creationId xmlns:a16="http://schemas.microsoft.com/office/drawing/2014/main" id="{0F6EE38C-7D28-FFF4-3CBD-C37115A38544}"/>
              </a:ext>
            </a:extLst>
          </p:cNvPr>
          <p:cNvSpPr txBox="1"/>
          <p:nvPr/>
        </p:nvSpPr>
        <p:spPr>
          <a:xfrm>
            <a:off x="700087" y="764835"/>
            <a:ext cx="11187113" cy="5693866"/>
          </a:xfrm>
          <a:prstGeom prst="rect">
            <a:avLst/>
          </a:prstGeom>
          <a:noFill/>
        </p:spPr>
        <p:txBody>
          <a:bodyPr wrap="square">
            <a:spAutoFit/>
          </a:bodyPr>
          <a:lstStyle/>
          <a:p>
            <a:pPr marL="285750" indent="-285750" algn="just">
              <a:buFont typeface="Wingdings" panose="05000000000000000000" pitchFamily="2" charset="2"/>
              <a:buChar char="Ø"/>
            </a:pPr>
            <a:r>
              <a:rPr lang="en-US" sz="2400" b="0" dirty="0">
                <a:solidFill>
                  <a:schemeClr val="bg1"/>
                </a:solidFill>
                <a:effectLst/>
                <a:latin typeface="Times New Roman" panose="02020603050405020304" pitchFamily="18" charset="0"/>
                <a:ea typeface="Calibri" panose="020F0502020204030204" pitchFamily="34" charset="0"/>
              </a:rPr>
              <a:t>In 2021, Ganesh Prabhu and his team created a system for voting. Instead of a voter ID, they use RFID tags and face scanning to record each voter's face. People can vote from anywhere using a computer or phone with face recognition and an OTP.</a:t>
            </a:r>
            <a:endParaRPr lang="en-US" sz="1600" b="0" dirty="0">
              <a:solidFill>
                <a:schemeClr val="bg1"/>
              </a:solidFill>
              <a:effectLst/>
              <a:latin typeface="Times New Roman" panose="02020603050405020304" pitchFamily="18" charset="0"/>
              <a:ea typeface="Calibri" panose="020F0502020204030204" pitchFamily="34" charset="0"/>
            </a:endParaRPr>
          </a:p>
          <a:p>
            <a:pPr marL="285750" indent="-285750" algn="just">
              <a:buFont typeface="Wingdings" panose="05000000000000000000" pitchFamily="2" charset="2"/>
              <a:buChar char="Ø"/>
            </a:pPr>
            <a:endParaRPr lang="en-US" sz="1400" b="0" dirty="0">
              <a:solidFill>
                <a:schemeClr val="bg1"/>
              </a:solidFill>
              <a:effectLst/>
              <a:latin typeface="Times New Roman" panose="02020603050405020304" pitchFamily="18" charset="0"/>
              <a:ea typeface="Calibri" panose="020F0502020204030204" pitchFamily="34" charset="0"/>
            </a:endParaRPr>
          </a:p>
          <a:p>
            <a:pPr marL="285750" indent="-285750" algn="just">
              <a:buFont typeface="Wingdings" panose="05000000000000000000" pitchFamily="2" charset="2"/>
              <a:buChar char="Ø"/>
            </a:pPr>
            <a:r>
              <a:rPr lang="en-US" sz="2400" b="0" kern="100" dirty="0">
                <a:solidFill>
                  <a:schemeClr val="bg1"/>
                </a:solidFill>
                <a:effectLst/>
                <a:latin typeface="Times New Roman" panose="02020603050405020304" pitchFamily="18" charset="0"/>
                <a:ea typeface="Calibri" panose="020F0502020204030204" pitchFamily="34" charset="0"/>
              </a:rPr>
              <a:t>In 2021, Shubham Gupta and </a:t>
            </a:r>
            <a:r>
              <a:rPr lang="en-US" sz="2400" b="0" kern="100" dirty="0" err="1">
                <a:solidFill>
                  <a:schemeClr val="bg1"/>
                </a:solidFill>
                <a:effectLst/>
                <a:latin typeface="Times New Roman" panose="02020603050405020304" pitchFamily="18" charset="0"/>
                <a:ea typeface="Calibri" panose="020F0502020204030204" pitchFamily="34" charset="0"/>
              </a:rPr>
              <a:t>Divanshu</a:t>
            </a:r>
            <a:r>
              <a:rPr lang="en-US" sz="2400" b="0" kern="100" dirty="0">
                <a:solidFill>
                  <a:schemeClr val="bg1"/>
                </a:solidFill>
                <a:effectLst/>
                <a:latin typeface="Times New Roman" panose="02020603050405020304" pitchFamily="18" charset="0"/>
                <a:ea typeface="Calibri" panose="020F0502020204030204" pitchFamily="34" charset="0"/>
              </a:rPr>
              <a:t> Jain created a system for elections. system first verify their voter ID, then go through a face check and then the data is sent to a server for monitoring, making sure everything is reliable.</a:t>
            </a:r>
          </a:p>
          <a:p>
            <a:pPr algn="just"/>
            <a:endParaRPr lang="en-US" sz="1400" b="0" kern="100" dirty="0">
              <a:solidFill>
                <a:schemeClr val="bg1"/>
              </a:solidFill>
              <a:effectLst/>
              <a:latin typeface="Times New Roman" panose="02020603050405020304" pitchFamily="18" charset="0"/>
              <a:ea typeface="Calibri" panose="020F0502020204030204" pitchFamily="34" charset="0"/>
            </a:endParaRPr>
          </a:p>
          <a:p>
            <a:pPr marL="285750" indent="-285750" algn="just">
              <a:buFont typeface="Wingdings" panose="05000000000000000000" pitchFamily="2" charset="2"/>
              <a:buChar char="Ø"/>
            </a:pPr>
            <a:r>
              <a:rPr lang="en-US" sz="2400" b="0" kern="100" dirty="0">
                <a:solidFill>
                  <a:schemeClr val="bg1"/>
                </a:solidFill>
                <a:effectLst/>
                <a:latin typeface="Times New Roman" panose="02020603050405020304" pitchFamily="18" charset="0"/>
                <a:ea typeface="Calibri" panose="020F0502020204030204" pitchFamily="34" charset="0"/>
              </a:rPr>
              <a:t>In 2013, </a:t>
            </a:r>
            <a:r>
              <a:rPr lang="en-IN" sz="2400" b="0" i="0" u="none" strike="noStrike" baseline="0" dirty="0">
                <a:solidFill>
                  <a:schemeClr val="bg1"/>
                </a:solidFill>
                <a:latin typeface="Times New Roman" panose="02020603050405020304" pitchFamily="18" charset="0"/>
                <a:cs typeface="Times New Roman" panose="02020603050405020304" pitchFamily="18" charset="0"/>
              </a:rPr>
              <a:t>Abdul </a:t>
            </a:r>
            <a:r>
              <a:rPr lang="en-IN" sz="2400" dirty="0">
                <a:solidFill>
                  <a:schemeClr val="bg1"/>
                </a:solidFill>
                <a:latin typeface="Times New Roman" panose="02020603050405020304" pitchFamily="18" charset="0"/>
                <a:cs typeface="Times New Roman" panose="02020603050405020304" pitchFamily="18" charset="0"/>
              </a:rPr>
              <a:t>H</a:t>
            </a:r>
            <a:r>
              <a:rPr lang="en-IN" sz="2400" b="0" i="0" u="none" strike="noStrike" baseline="0" dirty="0">
                <a:solidFill>
                  <a:schemeClr val="bg1"/>
                </a:solidFill>
                <a:latin typeface="Times New Roman" panose="02020603050405020304" pitchFamily="18" charset="0"/>
                <a:cs typeface="Times New Roman" panose="02020603050405020304" pitchFamily="18" charset="0"/>
              </a:rPr>
              <a:t>amid, &amp; Abdul Malik, design a real time E-Voting system</a:t>
            </a:r>
            <a:r>
              <a:rPr lang="en-US" sz="2400" b="0" i="0" u="none" strike="noStrike" baseline="0"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i</a:t>
            </a:r>
            <a:r>
              <a:rPr lang="en-US" sz="2400" b="0" i="0" u="none" strike="noStrike" baseline="0" dirty="0">
                <a:solidFill>
                  <a:schemeClr val="bg1"/>
                </a:solidFill>
                <a:latin typeface="Times New Roman" panose="02020603050405020304" pitchFamily="18" charset="0"/>
                <a:cs typeface="Times New Roman" panose="02020603050405020304" pitchFamily="18" charset="0"/>
              </a:rPr>
              <a:t>n Nigeria that included face recognition technology. People registered by taking pictures of their faces, creating unique templates for security. Only verified individuals could vote, making sure the election results were accurate.</a:t>
            </a:r>
          </a:p>
          <a:p>
            <a:pPr marL="285750" indent="-285750" algn="just">
              <a:buFont typeface="Wingdings" panose="05000000000000000000" pitchFamily="2" charset="2"/>
              <a:buChar char="Ø"/>
            </a:pPr>
            <a:endParaRPr lang="en-US" sz="2400" b="0" kern="100" dirty="0">
              <a:solidFill>
                <a:schemeClr val="bg1"/>
              </a:solidFill>
              <a:effectLst/>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Ø"/>
            </a:pPr>
            <a:endParaRPr lang="en-US" sz="2400" b="0" kern="100" dirty="0">
              <a:solidFill>
                <a:schemeClr val="bg1"/>
              </a:solidFill>
              <a:effectLst/>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Ø"/>
            </a:pPr>
            <a:endParaRPr lang="en-IN" sz="2400" b="1" kern="100" dirty="0">
              <a:solidFill>
                <a:schemeClr val="bg1"/>
              </a:solidFill>
              <a:effectLst/>
              <a:latin typeface="Times New Roman" panose="02020603050405020304" pitchFamily="18" charset="0"/>
              <a:ea typeface="Calibri" panose="020F0502020204030204" pitchFamily="34" charset="0"/>
            </a:endParaRPr>
          </a:p>
          <a:p>
            <a:pPr marL="285750" indent="-285750" algn="l">
              <a:buFont typeface="Wingdings" panose="05000000000000000000" pitchFamily="2" charset="2"/>
              <a:buChar char="Ø"/>
            </a:pPr>
            <a:endParaRPr lang="en-US" sz="2400" b="1" i="0" dirty="0">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6944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3E2D99-9537-2042-EE01-B7E43AFFD9B2}"/>
              </a:ext>
            </a:extLst>
          </p:cNvPr>
          <p:cNvSpPr txBox="1"/>
          <p:nvPr/>
        </p:nvSpPr>
        <p:spPr>
          <a:xfrm>
            <a:off x="3335991" y="181126"/>
            <a:ext cx="5520018" cy="707886"/>
          </a:xfrm>
          <a:prstGeom prst="rect">
            <a:avLst/>
          </a:prstGeom>
          <a:noFill/>
        </p:spPr>
        <p:txBody>
          <a:bodyPr wrap="square">
            <a:spAutoFit/>
          </a:bodyPr>
          <a:lstStyle/>
          <a:p>
            <a:pPr algn="ctr"/>
            <a:r>
              <a:rPr lang="en-IN" sz="4000" b="1" i="0" u="none" strike="noStrike" baseline="0" dirty="0">
                <a:solidFill>
                  <a:srgbClr val="FF0000"/>
                </a:solidFill>
                <a:latin typeface="Times New Roman" panose="02020603050405020304" pitchFamily="18" charset="0"/>
                <a:cs typeface="Times New Roman" panose="02020603050405020304" pitchFamily="18" charset="0"/>
              </a:rPr>
              <a:t>Three Level of Security</a:t>
            </a:r>
          </a:p>
        </p:txBody>
      </p:sp>
      <p:sp>
        <p:nvSpPr>
          <p:cNvPr id="5" name="TextBox 4">
            <a:extLst>
              <a:ext uri="{FF2B5EF4-FFF2-40B4-BE49-F238E27FC236}">
                <a16:creationId xmlns:a16="http://schemas.microsoft.com/office/drawing/2014/main" id="{068ABD51-7838-32BF-2B9E-46C01ADE96E3}"/>
              </a:ext>
            </a:extLst>
          </p:cNvPr>
          <p:cNvSpPr txBox="1"/>
          <p:nvPr/>
        </p:nvSpPr>
        <p:spPr>
          <a:xfrm>
            <a:off x="954740" y="1236695"/>
            <a:ext cx="8727141" cy="2246769"/>
          </a:xfrm>
          <a:prstGeom prst="rect">
            <a:avLst/>
          </a:prstGeom>
          <a:noFill/>
        </p:spPr>
        <p:txBody>
          <a:bodyPr wrap="square">
            <a:spAutoFit/>
          </a:bodyPr>
          <a:lstStyle/>
          <a:p>
            <a:pPr marL="285750" indent="-285750">
              <a:buFont typeface="Wingdings" panose="05000000000000000000" pitchFamily="2" charset="2"/>
              <a:buChar char="Ø"/>
            </a:pPr>
            <a:r>
              <a:rPr lang="en-IN" sz="2800" b="1" dirty="0">
                <a:solidFill>
                  <a:schemeClr val="bg1"/>
                </a:solidFill>
                <a:latin typeface="Times New Roman" panose="02020603050405020304" pitchFamily="18" charset="0"/>
                <a:cs typeface="Times New Roman" panose="02020603050405020304" pitchFamily="18" charset="0"/>
              </a:rPr>
              <a:t>The first level involves the unique voter ID number.</a:t>
            </a:r>
          </a:p>
          <a:p>
            <a:endParaRPr lang="en-IN" sz="2800" b="1"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800" b="1" dirty="0">
                <a:solidFill>
                  <a:schemeClr val="bg1"/>
                </a:solidFill>
                <a:latin typeface="Times New Roman" panose="02020603050405020304" pitchFamily="18" charset="0"/>
                <a:cs typeface="Times New Roman" panose="02020603050405020304" pitchFamily="18" charset="0"/>
              </a:rPr>
              <a:t>The second</a:t>
            </a:r>
            <a:r>
              <a:rPr lang="en-US" sz="2800" b="1" dirty="0">
                <a:solidFill>
                  <a:schemeClr val="bg1"/>
                </a:solidFill>
                <a:latin typeface="Times New Roman" panose="02020603050405020304" pitchFamily="18" charset="0"/>
                <a:cs typeface="Times New Roman" panose="02020603050405020304" pitchFamily="18" charset="0"/>
              </a:rPr>
              <a:t> level of security is OTP verification.</a:t>
            </a:r>
          </a:p>
          <a:p>
            <a:endParaRPr lang="en-US" sz="2800" b="1"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800" b="1" dirty="0">
                <a:solidFill>
                  <a:schemeClr val="bg1"/>
                </a:solidFill>
                <a:latin typeface="Times New Roman" panose="02020603050405020304" pitchFamily="18" charset="0"/>
                <a:cs typeface="Times New Roman" panose="02020603050405020304" pitchFamily="18" charset="0"/>
              </a:rPr>
              <a:t>The third level is Voter face recognition.</a:t>
            </a:r>
            <a:endParaRPr lang="en-IN" sz="2800" b="1" dirty="0">
              <a:solidFill>
                <a:schemeClr val="bg1"/>
              </a:solidFill>
              <a:latin typeface="Times New Roman" panose="02020603050405020304" pitchFamily="18" charset="0"/>
              <a:cs typeface="Times New Roman" panose="02020603050405020304" pitchFamily="18" charset="0"/>
            </a:endParaRPr>
          </a:p>
        </p:txBody>
      </p:sp>
      <p:pic>
        <p:nvPicPr>
          <p:cNvPr id="6" name="Picture 2">
            <a:extLst>
              <a:ext uri="{FF2B5EF4-FFF2-40B4-BE49-F238E27FC236}">
                <a16:creationId xmlns:a16="http://schemas.microsoft.com/office/drawing/2014/main" id="{BB16B31A-D7CD-79BA-7F40-7D90D1DDE48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1707"/>
          <a:stretch/>
        </p:blipFill>
        <p:spPr bwMode="auto">
          <a:xfrm>
            <a:off x="13447" y="3470327"/>
            <a:ext cx="12191999" cy="3387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9120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412173-E996-AE65-BE1C-A780743BAD1B}"/>
              </a:ext>
            </a:extLst>
          </p:cNvPr>
          <p:cNvSpPr txBox="1"/>
          <p:nvPr/>
        </p:nvSpPr>
        <p:spPr>
          <a:xfrm>
            <a:off x="1223683" y="134012"/>
            <a:ext cx="8738347" cy="1077218"/>
          </a:xfrm>
          <a:prstGeom prst="rect">
            <a:avLst/>
          </a:prstGeom>
          <a:noFill/>
        </p:spPr>
        <p:txBody>
          <a:bodyPr wrap="square" rtlCol="0">
            <a:spAutoFit/>
          </a:bodyPr>
          <a:lstStyle/>
          <a:p>
            <a:r>
              <a:rPr lang="en-IN" sz="4000" b="1" dirty="0">
                <a:solidFill>
                  <a:srgbClr val="FF0000"/>
                </a:solidFill>
              </a:rPr>
              <a:t>Software and Hardware Requirements</a:t>
            </a:r>
          </a:p>
          <a:p>
            <a:endParaRPr lang="en-IN" sz="2400" b="1" dirty="0">
              <a:solidFill>
                <a:srgbClr val="FF0000"/>
              </a:solidFill>
            </a:endParaRPr>
          </a:p>
        </p:txBody>
      </p:sp>
      <p:sp>
        <p:nvSpPr>
          <p:cNvPr id="3" name="TextBox 2">
            <a:extLst>
              <a:ext uri="{FF2B5EF4-FFF2-40B4-BE49-F238E27FC236}">
                <a16:creationId xmlns:a16="http://schemas.microsoft.com/office/drawing/2014/main" id="{EB59DB25-EFE3-9839-B1A9-00B9EECF058C}"/>
              </a:ext>
            </a:extLst>
          </p:cNvPr>
          <p:cNvSpPr txBox="1"/>
          <p:nvPr/>
        </p:nvSpPr>
        <p:spPr>
          <a:xfrm>
            <a:off x="732865" y="3733800"/>
            <a:ext cx="8048064" cy="1261884"/>
          </a:xfrm>
          <a:prstGeom prst="rect">
            <a:avLst/>
          </a:prstGeom>
          <a:noFill/>
        </p:spPr>
        <p:txBody>
          <a:bodyPr wrap="square" rtlCol="0">
            <a:spAutoFit/>
          </a:bodyPr>
          <a:lstStyle/>
          <a:p>
            <a:pPr marL="342900" indent="-342900" algn="just">
              <a:buFont typeface="Wingdings" panose="05000000000000000000" pitchFamily="2" charset="2"/>
              <a:buChar char="Ø"/>
            </a:pPr>
            <a:r>
              <a:rPr lang="en-US" sz="2800" b="1" i="0" u="none" strike="noStrike" baseline="0" dirty="0">
                <a:solidFill>
                  <a:srgbClr val="FFFF00"/>
                </a:solidFill>
                <a:latin typeface="Times New Roman" panose="02020603050405020304" pitchFamily="18" charset="0"/>
              </a:rPr>
              <a:t>Facial Recognition: </a:t>
            </a:r>
            <a:r>
              <a:rPr lang="en-US" sz="2400" b="1" i="0" u="none" strike="noStrike" baseline="0" dirty="0">
                <a:solidFill>
                  <a:srgbClr val="000000"/>
                </a:solidFill>
                <a:latin typeface="Times New Roman" panose="02020603050405020304" pitchFamily="18" charset="0"/>
              </a:rPr>
              <a:t>Use cameras or webcams with good resolution and lighting to capture voter faces during authentication. </a:t>
            </a:r>
            <a:endParaRPr lang="en-IN" sz="2400" b="1" i="0" u="none" strike="noStrike" baseline="0" dirty="0">
              <a:solidFill>
                <a:srgbClr val="000000"/>
              </a:solidFill>
              <a:latin typeface="Times New Roman" panose="02020603050405020304" pitchFamily="18" charset="0"/>
            </a:endParaRPr>
          </a:p>
        </p:txBody>
      </p:sp>
      <p:sp>
        <p:nvSpPr>
          <p:cNvPr id="4" name="TextBox 3">
            <a:extLst>
              <a:ext uri="{FF2B5EF4-FFF2-40B4-BE49-F238E27FC236}">
                <a16:creationId xmlns:a16="http://schemas.microsoft.com/office/drawing/2014/main" id="{E5BD3776-68E4-B78E-1F8C-28AE568C9A80}"/>
              </a:ext>
            </a:extLst>
          </p:cNvPr>
          <p:cNvSpPr txBox="1"/>
          <p:nvPr/>
        </p:nvSpPr>
        <p:spPr>
          <a:xfrm>
            <a:off x="732865" y="857432"/>
            <a:ext cx="8249770" cy="3077766"/>
          </a:xfrm>
          <a:prstGeom prst="rect">
            <a:avLst/>
          </a:prstGeom>
          <a:noFill/>
        </p:spPr>
        <p:txBody>
          <a:bodyPr wrap="square" rtlCol="0">
            <a:spAutoFit/>
          </a:bodyPr>
          <a:lstStyle/>
          <a:p>
            <a:pPr algn="l"/>
            <a:endParaRPr lang="en-IN" sz="1800" b="0" i="0" u="none" strike="noStrike" baseline="0" dirty="0">
              <a:solidFill>
                <a:srgbClr val="000000"/>
              </a:solidFill>
              <a:latin typeface="Times New Roman" panose="02020603050405020304" pitchFamily="18" charset="0"/>
            </a:endParaRPr>
          </a:p>
          <a:p>
            <a:pPr marL="342900" indent="-342900">
              <a:buFont typeface="Wingdings" panose="05000000000000000000" pitchFamily="2" charset="2"/>
              <a:buChar char="Ø"/>
            </a:pPr>
            <a:r>
              <a:rPr lang="en-US" sz="2800" b="1" i="0" u="none" strike="noStrike" baseline="0" dirty="0">
                <a:solidFill>
                  <a:srgbClr val="FFFF00"/>
                </a:solidFill>
                <a:latin typeface="Times New Roman" panose="02020603050405020304" pitchFamily="18" charset="0"/>
              </a:rPr>
              <a:t>Frontend Technologies: </a:t>
            </a:r>
            <a:r>
              <a:rPr lang="en-US" sz="2400" b="1" i="0" u="none" strike="noStrike" baseline="0" dirty="0">
                <a:solidFill>
                  <a:srgbClr val="000000"/>
                </a:solidFill>
                <a:latin typeface="Times New Roman" panose="02020603050405020304" pitchFamily="18" charset="0"/>
              </a:rPr>
              <a:t>HTML, CSS, and JavaScript to design the user interface for voters. </a:t>
            </a:r>
          </a:p>
          <a:p>
            <a:endParaRPr lang="en-IN" sz="1200" b="1" i="0" u="none" strike="noStrike" baseline="0" dirty="0">
              <a:solidFill>
                <a:srgbClr val="000000"/>
              </a:solidFill>
              <a:latin typeface="Times New Roman" panose="02020603050405020304" pitchFamily="18" charset="0"/>
            </a:endParaRPr>
          </a:p>
          <a:p>
            <a:pPr marL="342900" indent="-342900">
              <a:buFont typeface="Wingdings" panose="05000000000000000000" pitchFamily="2" charset="2"/>
              <a:buChar char="Ø"/>
            </a:pPr>
            <a:r>
              <a:rPr lang="en-US" sz="2800" b="1" i="0" u="none" strike="noStrike" baseline="0" dirty="0">
                <a:solidFill>
                  <a:srgbClr val="FFFF00"/>
                </a:solidFill>
                <a:latin typeface="Times New Roman" panose="02020603050405020304" pitchFamily="18" charset="0"/>
              </a:rPr>
              <a:t>Database Management System:</a:t>
            </a:r>
            <a:r>
              <a:rPr lang="en-US" sz="2400" b="1" i="0" u="none" strike="noStrike" baseline="0" dirty="0">
                <a:solidFill>
                  <a:srgbClr val="FFFF00"/>
                </a:solidFill>
                <a:latin typeface="Times New Roman" panose="02020603050405020304" pitchFamily="18" charset="0"/>
              </a:rPr>
              <a:t> </a:t>
            </a:r>
            <a:r>
              <a:rPr lang="en-US" sz="2400" b="1" i="0" u="none" strike="noStrike" baseline="0" dirty="0">
                <a:solidFill>
                  <a:srgbClr val="000000"/>
                </a:solidFill>
                <a:latin typeface="Times New Roman" panose="02020603050405020304" pitchFamily="18" charset="0"/>
              </a:rPr>
              <a:t>PostgreSQL to store voter data, voting records. </a:t>
            </a:r>
            <a:endParaRPr lang="en-US" sz="2400" b="1" dirty="0">
              <a:solidFill>
                <a:srgbClr val="000000"/>
              </a:solidFill>
              <a:latin typeface="Times New Roman" panose="02020603050405020304" pitchFamily="18" charset="0"/>
            </a:endParaRPr>
          </a:p>
          <a:p>
            <a:endParaRPr lang="en-IN" sz="1400" b="1" i="0" u="none" strike="noStrike" baseline="0" dirty="0">
              <a:solidFill>
                <a:srgbClr val="000000"/>
              </a:solidFill>
              <a:latin typeface="Times New Roman" panose="02020603050405020304" pitchFamily="18" charset="0"/>
            </a:endParaRPr>
          </a:p>
          <a:p>
            <a:pPr marL="342900" indent="-342900">
              <a:buFont typeface="Wingdings" panose="05000000000000000000" pitchFamily="2" charset="2"/>
              <a:buChar char="Ø"/>
            </a:pPr>
            <a:r>
              <a:rPr lang="en-US" sz="2800" b="1" i="0" u="none" strike="noStrike" baseline="0" dirty="0">
                <a:solidFill>
                  <a:srgbClr val="FFFF00"/>
                </a:solidFill>
                <a:latin typeface="Times New Roman" panose="02020603050405020304" pitchFamily="18" charset="0"/>
              </a:rPr>
              <a:t>Web Development Framework: </a:t>
            </a:r>
            <a:r>
              <a:rPr lang="en-US" sz="2400" b="1" i="0" u="none" strike="noStrike" baseline="0" dirty="0">
                <a:solidFill>
                  <a:srgbClr val="000000"/>
                </a:solidFill>
                <a:latin typeface="Times New Roman" panose="02020603050405020304" pitchFamily="18" charset="0"/>
              </a:rPr>
              <a:t>Django.</a:t>
            </a:r>
          </a:p>
          <a:p>
            <a:endParaRPr lang="en-US" sz="1800" b="0" i="0" u="none" strike="noStrike" baseline="0" dirty="0">
              <a:solidFill>
                <a:srgbClr val="000000"/>
              </a:solidFill>
              <a:latin typeface="Times New Roman" panose="02020603050405020304" pitchFamily="18" charset="0"/>
            </a:endParaRPr>
          </a:p>
        </p:txBody>
      </p:sp>
      <p:sp>
        <p:nvSpPr>
          <p:cNvPr id="5" name="AutoShape 4" descr="Top 14 PostgreSQL Software Training Youtube Channels - Interested Videos">
            <a:extLst>
              <a:ext uri="{FF2B5EF4-FFF2-40B4-BE49-F238E27FC236}">
                <a16:creationId xmlns:a16="http://schemas.microsoft.com/office/drawing/2014/main" id="{444076FA-52AF-D971-53FA-34DD0CA86A6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Top 14 PostgreSQL Software Training Youtube Channels - Interested Videos">
            <a:extLst>
              <a:ext uri="{FF2B5EF4-FFF2-40B4-BE49-F238E27FC236}">
                <a16:creationId xmlns:a16="http://schemas.microsoft.com/office/drawing/2014/main" id="{F92A6CC5-DACA-B9F3-070A-DDDE9C77689D}"/>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8" descr="Top 14 PostgreSQL Software Training Youtube Channels - Interested Videos">
            <a:extLst>
              <a:ext uri="{FF2B5EF4-FFF2-40B4-BE49-F238E27FC236}">
                <a16:creationId xmlns:a16="http://schemas.microsoft.com/office/drawing/2014/main" id="{2281B3B4-C448-966A-A3FD-8DBD30019758}"/>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5" name="Picture 14">
            <a:extLst>
              <a:ext uri="{FF2B5EF4-FFF2-40B4-BE49-F238E27FC236}">
                <a16:creationId xmlns:a16="http://schemas.microsoft.com/office/drawing/2014/main" id="{FCB00565-BB8E-1578-D2D1-9E9383F31BAF}"/>
              </a:ext>
            </a:extLst>
          </p:cNvPr>
          <p:cNvPicPr>
            <a:picLocks noChangeAspect="1"/>
          </p:cNvPicPr>
          <p:nvPr/>
        </p:nvPicPr>
        <p:blipFill>
          <a:blip r:embed="rId2"/>
          <a:stretch>
            <a:fillRect/>
          </a:stretch>
        </p:blipFill>
        <p:spPr>
          <a:xfrm>
            <a:off x="9520165" y="612844"/>
            <a:ext cx="2350440" cy="2350440"/>
          </a:xfrm>
          <a:prstGeom prst="rect">
            <a:avLst/>
          </a:prstGeom>
        </p:spPr>
      </p:pic>
      <p:pic>
        <p:nvPicPr>
          <p:cNvPr id="8204" name="Picture 12" descr="PostgreSQL Object-relational database Oracle Database, freebsd icon, text, logo, head png thumbnail">
            <a:extLst>
              <a:ext uri="{FF2B5EF4-FFF2-40B4-BE49-F238E27FC236}">
                <a16:creationId xmlns:a16="http://schemas.microsoft.com/office/drawing/2014/main" id="{BDDD48DA-7D1C-635F-6117-382FE4F3E5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5681" y="3604720"/>
            <a:ext cx="2350441" cy="2298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7134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Terminator 1">
            <a:extLst>
              <a:ext uri="{FF2B5EF4-FFF2-40B4-BE49-F238E27FC236}">
                <a16:creationId xmlns:a16="http://schemas.microsoft.com/office/drawing/2014/main" id="{4B2C41EC-3BF0-2A95-BC60-8B1E6B8233CD}"/>
              </a:ext>
            </a:extLst>
          </p:cNvPr>
          <p:cNvSpPr/>
          <p:nvPr/>
        </p:nvSpPr>
        <p:spPr>
          <a:xfrm>
            <a:off x="5221941" y="2635623"/>
            <a:ext cx="1748117" cy="618565"/>
          </a:xfrm>
          <a:prstGeom prst="flowChartTermina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bg1"/>
                </a:solidFill>
              </a:rPr>
              <a:t>Server</a:t>
            </a:r>
          </a:p>
        </p:txBody>
      </p:sp>
      <p:sp>
        <p:nvSpPr>
          <p:cNvPr id="3" name="Cylinder 2">
            <a:extLst>
              <a:ext uri="{FF2B5EF4-FFF2-40B4-BE49-F238E27FC236}">
                <a16:creationId xmlns:a16="http://schemas.microsoft.com/office/drawing/2014/main" id="{F7EE5FD3-CA07-F14E-9621-A9A8D39D3583}"/>
              </a:ext>
            </a:extLst>
          </p:cNvPr>
          <p:cNvSpPr/>
          <p:nvPr/>
        </p:nvSpPr>
        <p:spPr>
          <a:xfrm>
            <a:off x="8814547" y="2370045"/>
            <a:ext cx="1250576" cy="1143000"/>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rPr>
              <a:t>Data Base- PostgreSQL</a:t>
            </a:r>
          </a:p>
        </p:txBody>
      </p:sp>
      <p:sp>
        <p:nvSpPr>
          <p:cNvPr id="4" name="Flowchart: Process 3">
            <a:extLst>
              <a:ext uri="{FF2B5EF4-FFF2-40B4-BE49-F238E27FC236}">
                <a16:creationId xmlns:a16="http://schemas.microsoft.com/office/drawing/2014/main" id="{BCEDD3AF-0DDD-B764-587C-7FF2EBFA7B02}"/>
              </a:ext>
            </a:extLst>
          </p:cNvPr>
          <p:cNvSpPr/>
          <p:nvPr/>
        </p:nvSpPr>
        <p:spPr>
          <a:xfrm>
            <a:off x="1411941" y="907675"/>
            <a:ext cx="1680883" cy="484094"/>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rPr>
              <a:t>Voter</a:t>
            </a:r>
          </a:p>
        </p:txBody>
      </p:sp>
      <p:sp>
        <p:nvSpPr>
          <p:cNvPr id="5" name="Flowchart: Process 4">
            <a:extLst>
              <a:ext uri="{FF2B5EF4-FFF2-40B4-BE49-F238E27FC236}">
                <a16:creationId xmlns:a16="http://schemas.microsoft.com/office/drawing/2014/main" id="{D56B2D94-2796-5EBA-D964-AAE8A826F662}"/>
              </a:ext>
            </a:extLst>
          </p:cNvPr>
          <p:cNvSpPr/>
          <p:nvPr/>
        </p:nvSpPr>
        <p:spPr>
          <a:xfrm>
            <a:off x="1411941" y="1828799"/>
            <a:ext cx="1680882" cy="484094"/>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rPr>
              <a:t>Casting Vote Process</a:t>
            </a:r>
          </a:p>
        </p:txBody>
      </p:sp>
      <p:sp>
        <p:nvSpPr>
          <p:cNvPr id="6" name="Flowchart: Process 5">
            <a:extLst>
              <a:ext uri="{FF2B5EF4-FFF2-40B4-BE49-F238E27FC236}">
                <a16:creationId xmlns:a16="http://schemas.microsoft.com/office/drawing/2014/main" id="{B4054B2E-F304-8ABE-B403-72CDF107F6A7}"/>
              </a:ext>
            </a:extLst>
          </p:cNvPr>
          <p:cNvSpPr/>
          <p:nvPr/>
        </p:nvSpPr>
        <p:spPr>
          <a:xfrm>
            <a:off x="1411941" y="2702859"/>
            <a:ext cx="1680882" cy="484094"/>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rPr>
              <a:t>Three Level of Security</a:t>
            </a:r>
          </a:p>
        </p:txBody>
      </p:sp>
      <p:sp>
        <p:nvSpPr>
          <p:cNvPr id="7" name="Flowchart: Process 6">
            <a:extLst>
              <a:ext uri="{FF2B5EF4-FFF2-40B4-BE49-F238E27FC236}">
                <a16:creationId xmlns:a16="http://schemas.microsoft.com/office/drawing/2014/main" id="{6E5E3D35-889F-DA2B-93BA-3DFB354857E5}"/>
              </a:ext>
            </a:extLst>
          </p:cNvPr>
          <p:cNvSpPr/>
          <p:nvPr/>
        </p:nvSpPr>
        <p:spPr>
          <a:xfrm>
            <a:off x="5042647" y="907674"/>
            <a:ext cx="1748117" cy="510147"/>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rPr>
              <a:t>Voter Registration</a:t>
            </a:r>
          </a:p>
        </p:txBody>
      </p:sp>
      <p:sp>
        <p:nvSpPr>
          <p:cNvPr id="8" name="Flowchart: Process 7">
            <a:extLst>
              <a:ext uri="{FF2B5EF4-FFF2-40B4-BE49-F238E27FC236}">
                <a16:creationId xmlns:a16="http://schemas.microsoft.com/office/drawing/2014/main" id="{5AD77EFA-0357-3A81-4FA5-E13AB691989C}"/>
              </a:ext>
            </a:extLst>
          </p:cNvPr>
          <p:cNvSpPr/>
          <p:nvPr/>
        </p:nvSpPr>
        <p:spPr>
          <a:xfrm>
            <a:off x="8538882" y="3916455"/>
            <a:ext cx="1801906" cy="645459"/>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rPr>
              <a:t>Admin-Election Authority </a:t>
            </a:r>
          </a:p>
        </p:txBody>
      </p:sp>
      <p:sp>
        <p:nvSpPr>
          <p:cNvPr id="9" name="Flowchart: Process 8">
            <a:extLst>
              <a:ext uri="{FF2B5EF4-FFF2-40B4-BE49-F238E27FC236}">
                <a16:creationId xmlns:a16="http://schemas.microsoft.com/office/drawing/2014/main" id="{AE91A457-FA94-1FF4-DD7B-240D6E64CF9C}"/>
              </a:ext>
            </a:extLst>
          </p:cNvPr>
          <p:cNvSpPr/>
          <p:nvPr/>
        </p:nvSpPr>
        <p:spPr>
          <a:xfrm>
            <a:off x="8364071" y="800098"/>
            <a:ext cx="2151529" cy="699248"/>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rPr>
              <a:t>Voter details- Id No. Mobile No. &amp; Image</a:t>
            </a:r>
          </a:p>
        </p:txBody>
      </p:sp>
      <p:sp>
        <p:nvSpPr>
          <p:cNvPr id="10" name="Flowchart: Process 9">
            <a:extLst>
              <a:ext uri="{FF2B5EF4-FFF2-40B4-BE49-F238E27FC236}">
                <a16:creationId xmlns:a16="http://schemas.microsoft.com/office/drawing/2014/main" id="{FBCC9215-89FB-CAA7-EE35-324BF48CF2D3}"/>
              </a:ext>
            </a:extLst>
          </p:cNvPr>
          <p:cNvSpPr/>
          <p:nvPr/>
        </p:nvSpPr>
        <p:spPr>
          <a:xfrm>
            <a:off x="1411940" y="3590366"/>
            <a:ext cx="1680882" cy="484094"/>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rPr>
              <a:t>Voter Id No. Verification</a:t>
            </a:r>
          </a:p>
        </p:txBody>
      </p:sp>
      <p:sp>
        <p:nvSpPr>
          <p:cNvPr id="11" name="Flowchart: Process 10">
            <a:extLst>
              <a:ext uri="{FF2B5EF4-FFF2-40B4-BE49-F238E27FC236}">
                <a16:creationId xmlns:a16="http://schemas.microsoft.com/office/drawing/2014/main" id="{8629F104-8F45-E02E-3BAE-26CCBFF9A504}"/>
              </a:ext>
            </a:extLst>
          </p:cNvPr>
          <p:cNvSpPr/>
          <p:nvPr/>
        </p:nvSpPr>
        <p:spPr>
          <a:xfrm>
            <a:off x="1411941" y="4477871"/>
            <a:ext cx="1680882" cy="484094"/>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rPr>
              <a:t>Mobile OTP Verification</a:t>
            </a:r>
          </a:p>
        </p:txBody>
      </p:sp>
      <p:sp>
        <p:nvSpPr>
          <p:cNvPr id="12" name="Flowchart: Process 11">
            <a:extLst>
              <a:ext uri="{FF2B5EF4-FFF2-40B4-BE49-F238E27FC236}">
                <a16:creationId xmlns:a16="http://schemas.microsoft.com/office/drawing/2014/main" id="{9A949B83-AA4D-6809-367C-36EA4D6290DC}"/>
              </a:ext>
            </a:extLst>
          </p:cNvPr>
          <p:cNvSpPr/>
          <p:nvPr/>
        </p:nvSpPr>
        <p:spPr>
          <a:xfrm>
            <a:off x="1351427" y="5237630"/>
            <a:ext cx="1788459" cy="45720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rPr>
              <a:t>Face Recognition</a:t>
            </a:r>
          </a:p>
        </p:txBody>
      </p:sp>
      <p:sp>
        <p:nvSpPr>
          <p:cNvPr id="13" name="Rectangle 12">
            <a:extLst>
              <a:ext uri="{FF2B5EF4-FFF2-40B4-BE49-F238E27FC236}">
                <a16:creationId xmlns:a16="http://schemas.microsoft.com/office/drawing/2014/main" id="{00C319C2-E7AF-8936-1A0C-2B5CB2EC8B27}"/>
              </a:ext>
            </a:extLst>
          </p:cNvPr>
          <p:cNvSpPr/>
          <p:nvPr/>
        </p:nvSpPr>
        <p:spPr>
          <a:xfrm>
            <a:off x="1411941" y="6064624"/>
            <a:ext cx="1680881" cy="4840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rPr>
              <a:t>Caste Your Vote</a:t>
            </a:r>
          </a:p>
        </p:txBody>
      </p:sp>
      <p:sp>
        <p:nvSpPr>
          <p:cNvPr id="14" name="Flowchart: Process 13">
            <a:extLst>
              <a:ext uri="{FF2B5EF4-FFF2-40B4-BE49-F238E27FC236}">
                <a16:creationId xmlns:a16="http://schemas.microsoft.com/office/drawing/2014/main" id="{754C0834-676D-38C7-9591-2325C04BE66F}"/>
              </a:ext>
            </a:extLst>
          </p:cNvPr>
          <p:cNvSpPr/>
          <p:nvPr/>
        </p:nvSpPr>
        <p:spPr>
          <a:xfrm>
            <a:off x="8538882" y="5069541"/>
            <a:ext cx="1801906" cy="537883"/>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rPr>
              <a:t>Display Election Result</a:t>
            </a:r>
          </a:p>
        </p:txBody>
      </p:sp>
      <p:cxnSp>
        <p:nvCxnSpPr>
          <p:cNvPr id="16" name="Straight Arrow Connector 15">
            <a:extLst>
              <a:ext uri="{FF2B5EF4-FFF2-40B4-BE49-F238E27FC236}">
                <a16:creationId xmlns:a16="http://schemas.microsoft.com/office/drawing/2014/main" id="{36495950-97C2-2D05-D104-B4320FA953F5}"/>
              </a:ext>
            </a:extLst>
          </p:cNvPr>
          <p:cNvCxnSpPr>
            <a:cxnSpLocks/>
            <a:stCxn id="4" idx="3"/>
            <a:endCxn id="7" idx="1"/>
          </p:cNvCxnSpPr>
          <p:nvPr/>
        </p:nvCxnSpPr>
        <p:spPr>
          <a:xfrm>
            <a:off x="3092824" y="1149722"/>
            <a:ext cx="1949823" cy="13026"/>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5340C24-1EC5-AE98-D993-0E369318999D}"/>
              </a:ext>
            </a:extLst>
          </p:cNvPr>
          <p:cNvCxnSpPr>
            <a:cxnSpLocks/>
            <a:stCxn id="7" idx="3"/>
          </p:cNvCxnSpPr>
          <p:nvPr/>
        </p:nvCxnSpPr>
        <p:spPr>
          <a:xfrm flipV="1">
            <a:off x="6790764" y="1149722"/>
            <a:ext cx="1573307" cy="13026"/>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1439653-4D13-7483-59B3-E4B64B715A2F}"/>
              </a:ext>
            </a:extLst>
          </p:cNvPr>
          <p:cNvCxnSpPr>
            <a:stCxn id="9" idx="2"/>
            <a:endCxn id="3" idx="1"/>
          </p:cNvCxnSpPr>
          <p:nvPr/>
        </p:nvCxnSpPr>
        <p:spPr>
          <a:xfrm flipH="1">
            <a:off x="9439835" y="1499346"/>
            <a:ext cx="1" cy="870699"/>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D5EA1ED-AB07-039D-90C6-7A6EC3569F33}"/>
              </a:ext>
            </a:extLst>
          </p:cNvPr>
          <p:cNvCxnSpPr>
            <a:stCxn id="4" idx="2"/>
            <a:endCxn id="5" idx="0"/>
          </p:cNvCxnSpPr>
          <p:nvPr/>
        </p:nvCxnSpPr>
        <p:spPr>
          <a:xfrm flipH="1">
            <a:off x="2252382" y="1391769"/>
            <a:ext cx="1" cy="43703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8AE150AF-FBA2-A595-A8F8-B0BCE981B389}"/>
              </a:ext>
            </a:extLst>
          </p:cNvPr>
          <p:cNvCxnSpPr>
            <a:stCxn id="5" idx="2"/>
            <a:endCxn id="6" idx="0"/>
          </p:cNvCxnSpPr>
          <p:nvPr/>
        </p:nvCxnSpPr>
        <p:spPr>
          <a:xfrm>
            <a:off x="2252382" y="2312893"/>
            <a:ext cx="0" cy="38996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C0303AF2-50DE-D375-112B-15BC6EF295CC}"/>
              </a:ext>
            </a:extLst>
          </p:cNvPr>
          <p:cNvCxnSpPr>
            <a:stCxn id="6" idx="2"/>
            <a:endCxn id="10" idx="0"/>
          </p:cNvCxnSpPr>
          <p:nvPr/>
        </p:nvCxnSpPr>
        <p:spPr>
          <a:xfrm flipH="1">
            <a:off x="2252381" y="3186953"/>
            <a:ext cx="1" cy="40341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4E0BDE66-C134-FA3C-28DD-77B24BF5FA36}"/>
              </a:ext>
            </a:extLst>
          </p:cNvPr>
          <p:cNvCxnSpPr>
            <a:stCxn id="10" idx="2"/>
            <a:endCxn id="11" idx="0"/>
          </p:cNvCxnSpPr>
          <p:nvPr/>
        </p:nvCxnSpPr>
        <p:spPr>
          <a:xfrm>
            <a:off x="2252381" y="4074460"/>
            <a:ext cx="1" cy="40341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7A9CCB65-1941-1FBC-6904-16034B9138DA}"/>
              </a:ext>
            </a:extLst>
          </p:cNvPr>
          <p:cNvCxnSpPr>
            <a:stCxn id="11" idx="2"/>
            <a:endCxn id="12" idx="0"/>
          </p:cNvCxnSpPr>
          <p:nvPr/>
        </p:nvCxnSpPr>
        <p:spPr>
          <a:xfrm flipH="1">
            <a:off x="2245657" y="4961965"/>
            <a:ext cx="6725" cy="275665"/>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808E912-925B-F9F6-BC3B-7D9CE29F33AD}"/>
              </a:ext>
            </a:extLst>
          </p:cNvPr>
          <p:cNvCxnSpPr>
            <a:cxnSpLocks/>
            <a:stCxn id="12" idx="2"/>
            <a:endCxn id="13" idx="0"/>
          </p:cNvCxnSpPr>
          <p:nvPr/>
        </p:nvCxnSpPr>
        <p:spPr>
          <a:xfrm>
            <a:off x="2245657" y="5694831"/>
            <a:ext cx="6725" cy="36979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4" name="Connector: Elbow 43">
            <a:extLst>
              <a:ext uri="{FF2B5EF4-FFF2-40B4-BE49-F238E27FC236}">
                <a16:creationId xmlns:a16="http://schemas.microsoft.com/office/drawing/2014/main" id="{7AD72F6B-756D-BA85-F4D7-6F348CB21AE0}"/>
              </a:ext>
            </a:extLst>
          </p:cNvPr>
          <p:cNvCxnSpPr>
            <a:cxnSpLocks/>
            <a:stCxn id="13" idx="3"/>
          </p:cNvCxnSpPr>
          <p:nvPr/>
        </p:nvCxnSpPr>
        <p:spPr>
          <a:xfrm flipV="1">
            <a:off x="3092822" y="3254188"/>
            <a:ext cx="2723029" cy="3052483"/>
          </a:xfrm>
          <a:prstGeom prst="bentConnector2">
            <a:avLst/>
          </a:prstGeom>
          <a:ln w="38100">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28294CAD-2057-9A5C-4411-DAA7C9CBB0F3}"/>
              </a:ext>
            </a:extLst>
          </p:cNvPr>
          <p:cNvCxnSpPr>
            <a:stCxn id="8" idx="2"/>
            <a:endCxn id="14" idx="0"/>
          </p:cNvCxnSpPr>
          <p:nvPr/>
        </p:nvCxnSpPr>
        <p:spPr>
          <a:xfrm>
            <a:off x="9439835" y="4561914"/>
            <a:ext cx="0" cy="50762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id="{9C69A787-1047-CB7D-1559-79B5D3E3C31C}"/>
              </a:ext>
            </a:extLst>
          </p:cNvPr>
          <p:cNvCxnSpPr>
            <a:stCxn id="3" idx="3"/>
            <a:endCxn id="8" idx="0"/>
          </p:cNvCxnSpPr>
          <p:nvPr/>
        </p:nvCxnSpPr>
        <p:spPr>
          <a:xfrm>
            <a:off x="9439835" y="3513045"/>
            <a:ext cx="0" cy="403410"/>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cxnSp>
        <p:nvCxnSpPr>
          <p:cNvPr id="66" name="Connector: Elbow 65">
            <a:extLst>
              <a:ext uri="{FF2B5EF4-FFF2-40B4-BE49-F238E27FC236}">
                <a16:creationId xmlns:a16="http://schemas.microsoft.com/office/drawing/2014/main" id="{7E01D5E0-3201-F715-868D-00FF98975CC0}"/>
              </a:ext>
            </a:extLst>
          </p:cNvPr>
          <p:cNvCxnSpPr>
            <a:cxnSpLocks/>
          </p:cNvCxnSpPr>
          <p:nvPr/>
        </p:nvCxnSpPr>
        <p:spPr>
          <a:xfrm rot="10800000">
            <a:off x="6389592" y="3255031"/>
            <a:ext cx="2167218" cy="1016932"/>
          </a:xfrm>
          <a:prstGeom prst="bentConnector3">
            <a:avLst>
              <a:gd name="adj1" fmla="val 99018"/>
            </a:avLst>
          </a:prstGeom>
          <a:ln w="38100">
            <a:tailEnd type="triangle"/>
          </a:ln>
        </p:spPr>
        <p:style>
          <a:lnRef idx="1">
            <a:schemeClr val="dk1"/>
          </a:lnRef>
          <a:fillRef idx="0">
            <a:schemeClr val="dk1"/>
          </a:fillRef>
          <a:effectRef idx="0">
            <a:schemeClr val="dk1"/>
          </a:effectRef>
          <a:fontRef idx="minor">
            <a:schemeClr val="tx1"/>
          </a:fontRef>
        </p:style>
      </p:cxnSp>
      <p:cxnSp>
        <p:nvCxnSpPr>
          <p:cNvPr id="70" name="Straight Arrow Connector 69">
            <a:extLst>
              <a:ext uri="{FF2B5EF4-FFF2-40B4-BE49-F238E27FC236}">
                <a16:creationId xmlns:a16="http://schemas.microsoft.com/office/drawing/2014/main" id="{2D355D37-8E85-E5EB-9651-453044156B1D}"/>
              </a:ext>
            </a:extLst>
          </p:cNvPr>
          <p:cNvCxnSpPr>
            <a:stCxn id="6" idx="3"/>
            <a:endCxn id="2" idx="1"/>
          </p:cNvCxnSpPr>
          <p:nvPr/>
        </p:nvCxnSpPr>
        <p:spPr>
          <a:xfrm>
            <a:off x="3092823" y="2944906"/>
            <a:ext cx="2129118" cy="0"/>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71" name="TextBox 70">
            <a:extLst>
              <a:ext uri="{FF2B5EF4-FFF2-40B4-BE49-F238E27FC236}">
                <a16:creationId xmlns:a16="http://schemas.microsoft.com/office/drawing/2014/main" id="{6447F6E9-A6BF-8AF8-0E05-CFD674FFBF8C}"/>
              </a:ext>
            </a:extLst>
          </p:cNvPr>
          <p:cNvSpPr txBox="1"/>
          <p:nvPr/>
        </p:nvSpPr>
        <p:spPr>
          <a:xfrm>
            <a:off x="1566582" y="-15365"/>
            <a:ext cx="10448363" cy="707886"/>
          </a:xfrm>
          <a:prstGeom prst="rect">
            <a:avLst/>
          </a:prstGeom>
          <a:noFill/>
        </p:spPr>
        <p:txBody>
          <a:bodyPr wrap="square" rtlCol="0">
            <a:spAutoFit/>
          </a:bodyPr>
          <a:lstStyle/>
          <a:p>
            <a:pPr algn="ctr"/>
            <a:r>
              <a:rPr lang="en-IN" sz="4000" b="1" dirty="0">
                <a:solidFill>
                  <a:srgbClr val="FF0000"/>
                </a:solidFill>
                <a:latin typeface="Times New Roman" panose="02020603050405020304" pitchFamily="18" charset="0"/>
                <a:cs typeface="Times New Roman" panose="02020603050405020304" pitchFamily="18" charset="0"/>
              </a:rPr>
              <a:t>Online Voting System Architecture</a:t>
            </a:r>
          </a:p>
        </p:txBody>
      </p:sp>
      <p:cxnSp>
        <p:nvCxnSpPr>
          <p:cNvPr id="73" name="Straight Arrow Connector 72">
            <a:extLst>
              <a:ext uri="{FF2B5EF4-FFF2-40B4-BE49-F238E27FC236}">
                <a16:creationId xmlns:a16="http://schemas.microsoft.com/office/drawing/2014/main" id="{9488FB45-380C-6E16-483A-A72C765728C3}"/>
              </a:ext>
            </a:extLst>
          </p:cNvPr>
          <p:cNvCxnSpPr>
            <a:stCxn id="2" idx="3"/>
            <a:endCxn id="3" idx="2"/>
          </p:cNvCxnSpPr>
          <p:nvPr/>
        </p:nvCxnSpPr>
        <p:spPr>
          <a:xfrm flipV="1">
            <a:off x="6970058" y="2941545"/>
            <a:ext cx="1844489" cy="3361"/>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cxnSp>
        <p:nvCxnSpPr>
          <p:cNvPr id="77" name="Straight Arrow Connector 76">
            <a:extLst>
              <a:ext uri="{FF2B5EF4-FFF2-40B4-BE49-F238E27FC236}">
                <a16:creationId xmlns:a16="http://schemas.microsoft.com/office/drawing/2014/main" id="{7DF393F4-500B-613A-4200-8B987D3E9419}"/>
              </a:ext>
            </a:extLst>
          </p:cNvPr>
          <p:cNvCxnSpPr/>
          <p:nvPr/>
        </p:nvCxnSpPr>
        <p:spPr>
          <a:xfrm flipH="1" flipV="1">
            <a:off x="6347012" y="3886200"/>
            <a:ext cx="24652" cy="30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0189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Terminator 1">
            <a:extLst>
              <a:ext uri="{FF2B5EF4-FFF2-40B4-BE49-F238E27FC236}">
                <a16:creationId xmlns:a16="http://schemas.microsoft.com/office/drawing/2014/main" id="{3CECF1D4-F86D-BFF7-94F2-D510DED54DC2}"/>
              </a:ext>
            </a:extLst>
          </p:cNvPr>
          <p:cNvSpPr/>
          <p:nvPr/>
        </p:nvSpPr>
        <p:spPr>
          <a:xfrm>
            <a:off x="1824111" y="313347"/>
            <a:ext cx="2581633" cy="634780"/>
          </a:xfrm>
          <a:prstGeom prst="flowChartTerminator">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IN" b="1" dirty="0"/>
              <a:t>Start</a:t>
            </a:r>
          </a:p>
        </p:txBody>
      </p:sp>
      <p:sp>
        <p:nvSpPr>
          <p:cNvPr id="3" name="Rectangle 2">
            <a:extLst>
              <a:ext uri="{FF2B5EF4-FFF2-40B4-BE49-F238E27FC236}">
                <a16:creationId xmlns:a16="http://schemas.microsoft.com/office/drawing/2014/main" id="{C5A273C7-F696-4DF2-D713-E22C8DC88BCE}"/>
              </a:ext>
            </a:extLst>
          </p:cNvPr>
          <p:cNvSpPr/>
          <p:nvPr/>
        </p:nvSpPr>
        <p:spPr>
          <a:xfrm>
            <a:off x="1824111" y="1192236"/>
            <a:ext cx="2581633" cy="691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rPr>
              <a:t>Input Face Image</a:t>
            </a:r>
          </a:p>
        </p:txBody>
      </p:sp>
      <p:sp>
        <p:nvSpPr>
          <p:cNvPr id="4" name="Flowchart: Process 3">
            <a:extLst>
              <a:ext uri="{FF2B5EF4-FFF2-40B4-BE49-F238E27FC236}">
                <a16:creationId xmlns:a16="http://schemas.microsoft.com/office/drawing/2014/main" id="{DDB1A27C-5558-5811-C39B-6CD0CA5963F0}"/>
              </a:ext>
            </a:extLst>
          </p:cNvPr>
          <p:cNvSpPr/>
          <p:nvPr/>
        </p:nvSpPr>
        <p:spPr>
          <a:xfrm>
            <a:off x="1824111" y="2059158"/>
            <a:ext cx="2581633" cy="578534"/>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rPr>
              <a:t>Divide the face image into block</a:t>
            </a:r>
          </a:p>
        </p:txBody>
      </p:sp>
      <p:sp>
        <p:nvSpPr>
          <p:cNvPr id="5" name="Flowchart: Process 4">
            <a:extLst>
              <a:ext uri="{FF2B5EF4-FFF2-40B4-BE49-F238E27FC236}">
                <a16:creationId xmlns:a16="http://schemas.microsoft.com/office/drawing/2014/main" id="{641D0D30-753D-554B-9B5D-E39313BC4ED5}"/>
              </a:ext>
            </a:extLst>
          </p:cNvPr>
          <p:cNvSpPr/>
          <p:nvPr/>
        </p:nvSpPr>
        <p:spPr>
          <a:xfrm>
            <a:off x="1824111" y="2850466"/>
            <a:ext cx="2581633" cy="578534"/>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rPr>
              <a:t>Calculate the histogram for each block LBPH</a:t>
            </a:r>
          </a:p>
        </p:txBody>
      </p:sp>
      <p:sp>
        <p:nvSpPr>
          <p:cNvPr id="6" name="Flowchart: Decision 5">
            <a:extLst>
              <a:ext uri="{FF2B5EF4-FFF2-40B4-BE49-F238E27FC236}">
                <a16:creationId xmlns:a16="http://schemas.microsoft.com/office/drawing/2014/main" id="{6A241F71-744C-0381-8439-94B80DFC74A8}"/>
              </a:ext>
            </a:extLst>
          </p:cNvPr>
          <p:cNvSpPr/>
          <p:nvPr/>
        </p:nvSpPr>
        <p:spPr>
          <a:xfrm>
            <a:off x="1849048" y="3791228"/>
            <a:ext cx="2581634" cy="1150059"/>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rPr>
              <a:t>Face image processed</a:t>
            </a:r>
          </a:p>
        </p:txBody>
      </p:sp>
      <p:sp>
        <p:nvSpPr>
          <p:cNvPr id="7" name="Flowchart: Process 6">
            <a:extLst>
              <a:ext uri="{FF2B5EF4-FFF2-40B4-BE49-F238E27FC236}">
                <a16:creationId xmlns:a16="http://schemas.microsoft.com/office/drawing/2014/main" id="{CE87568B-BCB6-0ADA-8681-2A664706C8C5}"/>
              </a:ext>
            </a:extLst>
          </p:cNvPr>
          <p:cNvSpPr/>
          <p:nvPr/>
        </p:nvSpPr>
        <p:spPr>
          <a:xfrm>
            <a:off x="1897325" y="5196969"/>
            <a:ext cx="2485079" cy="44260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rPr>
              <a:t>Recognition Result</a:t>
            </a:r>
          </a:p>
        </p:txBody>
      </p:sp>
      <p:sp>
        <p:nvSpPr>
          <p:cNvPr id="8" name="Flowchart: Terminator 7">
            <a:extLst>
              <a:ext uri="{FF2B5EF4-FFF2-40B4-BE49-F238E27FC236}">
                <a16:creationId xmlns:a16="http://schemas.microsoft.com/office/drawing/2014/main" id="{3096D73F-2FCE-4E03-419C-61A9A3A8945B}"/>
              </a:ext>
            </a:extLst>
          </p:cNvPr>
          <p:cNvSpPr/>
          <p:nvPr/>
        </p:nvSpPr>
        <p:spPr>
          <a:xfrm>
            <a:off x="1861304" y="6007035"/>
            <a:ext cx="2581634" cy="469381"/>
          </a:xfrm>
          <a:prstGeom prst="flowChartTermina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rPr>
              <a:t>End</a:t>
            </a:r>
          </a:p>
        </p:txBody>
      </p:sp>
      <p:cxnSp>
        <p:nvCxnSpPr>
          <p:cNvPr id="16" name="Straight Arrow Connector 15">
            <a:extLst>
              <a:ext uri="{FF2B5EF4-FFF2-40B4-BE49-F238E27FC236}">
                <a16:creationId xmlns:a16="http://schemas.microsoft.com/office/drawing/2014/main" id="{DF3D43A0-21D3-BAB4-FC3F-7CA3CF996B67}"/>
              </a:ext>
            </a:extLst>
          </p:cNvPr>
          <p:cNvCxnSpPr>
            <a:cxnSpLocks/>
            <a:stCxn id="3" idx="2"/>
            <a:endCxn id="4" idx="0"/>
          </p:cNvCxnSpPr>
          <p:nvPr/>
        </p:nvCxnSpPr>
        <p:spPr>
          <a:xfrm>
            <a:off x="3114928" y="1883286"/>
            <a:ext cx="0" cy="175872"/>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696A906-8FBD-860B-E21D-44D25C11E64C}"/>
              </a:ext>
            </a:extLst>
          </p:cNvPr>
          <p:cNvCxnSpPr>
            <a:cxnSpLocks/>
            <a:stCxn id="4" idx="2"/>
            <a:endCxn id="5" idx="0"/>
          </p:cNvCxnSpPr>
          <p:nvPr/>
        </p:nvCxnSpPr>
        <p:spPr>
          <a:xfrm>
            <a:off x="3114928" y="2637692"/>
            <a:ext cx="0" cy="212774"/>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AE9EFAB-26A6-ADF9-65CF-A020EE3D433D}"/>
              </a:ext>
            </a:extLst>
          </p:cNvPr>
          <p:cNvCxnSpPr>
            <a:stCxn id="2" idx="2"/>
            <a:endCxn id="3" idx="0"/>
          </p:cNvCxnSpPr>
          <p:nvPr/>
        </p:nvCxnSpPr>
        <p:spPr>
          <a:xfrm>
            <a:off x="3114928" y="948127"/>
            <a:ext cx="0" cy="244109"/>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2D40D82-D6B5-354D-69CC-46BF78825F34}"/>
              </a:ext>
            </a:extLst>
          </p:cNvPr>
          <p:cNvCxnSpPr>
            <a:cxnSpLocks/>
          </p:cNvCxnSpPr>
          <p:nvPr/>
        </p:nvCxnSpPr>
        <p:spPr>
          <a:xfrm>
            <a:off x="3114928" y="3468028"/>
            <a:ext cx="24937" cy="362228"/>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9E6DAA9-1F88-E704-C03C-909C2D796F00}"/>
              </a:ext>
            </a:extLst>
          </p:cNvPr>
          <p:cNvCxnSpPr>
            <a:cxnSpLocks/>
            <a:stCxn id="6" idx="2"/>
            <a:endCxn id="7" idx="0"/>
          </p:cNvCxnSpPr>
          <p:nvPr/>
        </p:nvCxnSpPr>
        <p:spPr>
          <a:xfrm>
            <a:off x="3139865" y="4941287"/>
            <a:ext cx="0" cy="255682"/>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166D105-0977-05D6-4623-CFC53E4204DE}"/>
              </a:ext>
            </a:extLst>
          </p:cNvPr>
          <p:cNvCxnSpPr>
            <a:cxnSpLocks/>
            <a:endCxn id="8" idx="0"/>
          </p:cNvCxnSpPr>
          <p:nvPr/>
        </p:nvCxnSpPr>
        <p:spPr>
          <a:xfrm flipH="1">
            <a:off x="3152121" y="5639569"/>
            <a:ext cx="12681" cy="367466"/>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34779E4B-03E3-FD79-2B16-E59CB8BB8174}"/>
              </a:ext>
            </a:extLst>
          </p:cNvPr>
          <p:cNvCxnSpPr/>
          <p:nvPr/>
        </p:nvCxnSpPr>
        <p:spPr>
          <a:xfrm rot="5400000">
            <a:off x="1981423" y="4401893"/>
            <a:ext cx="71272"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9AA08B60-FA2D-2395-05C4-8E5947AD0067}"/>
              </a:ext>
            </a:extLst>
          </p:cNvPr>
          <p:cNvCxnSpPr>
            <a:cxnSpLocks/>
            <a:stCxn id="6" idx="1"/>
          </p:cNvCxnSpPr>
          <p:nvPr/>
        </p:nvCxnSpPr>
        <p:spPr>
          <a:xfrm rot="10800000" flipH="1">
            <a:off x="1849047" y="1046962"/>
            <a:ext cx="1188099" cy="3319297"/>
          </a:xfrm>
          <a:prstGeom prst="bentConnector4">
            <a:avLst>
              <a:gd name="adj1" fmla="val -50932"/>
              <a:gd name="adj2" fmla="val 99984"/>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4109" name="TextBox 4108">
            <a:extLst>
              <a:ext uri="{FF2B5EF4-FFF2-40B4-BE49-F238E27FC236}">
                <a16:creationId xmlns:a16="http://schemas.microsoft.com/office/drawing/2014/main" id="{FA4877A4-9F93-40C6-7E84-ECABF49ECF76}"/>
              </a:ext>
            </a:extLst>
          </p:cNvPr>
          <p:cNvSpPr txBox="1"/>
          <p:nvPr/>
        </p:nvSpPr>
        <p:spPr>
          <a:xfrm>
            <a:off x="1331169" y="4050966"/>
            <a:ext cx="766482" cy="369332"/>
          </a:xfrm>
          <a:prstGeom prst="rect">
            <a:avLst/>
          </a:prstGeom>
          <a:noFill/>
        </p:spPr>
        <p:txBody>
          <a:bodyPr wrap="square" rtlCol="0">
            <a:spAutoFit/>
          </a:bodyPr>
          <a:lstStyle/>
          <a:p>
            <a:r>
              <a:rPr lang="en-IN" b="1" dirty="0">
                <a:solidFill>
                  <a:schemeClr val="bg1"/>
                </a:solidFill>
              </a:rPr>
              <a:t>No</a:t>
            </a:r>
          </a:p>
        </p:txBody>
      </p:sp>
      <p:sp>
        <p:nvSpPr>
          <p:cNvPr id="4110" name="TextBox 4109">
            <a:extLst>
              <a:ext uri="{FF2B5EF4-FFF2-40B4-BE49-F238E27FC236}">
                <a16:creationId xmlns:a16="http://schemas.microsoft.com/office/drawing/2014/main" id="{03A36DC4-CA20-B4DB-14F1-742FC472F740}"/>
              </a:ext>
            </a:extLst>
          </p:cNvPr>
          <p:cNvSpPr txBox="1"/>
          <p:nvPr/>
        </p:nvSpPr>
        <p:spPr>
          <a:xfrm>
            <a:off x="3174600" y="4884462"/>
            <a:ext cx="793376" cy="369332"/>
          </a:xfrm>
          <a:prstGeom prst="rect">
            <a:avLst/>
          </a:prstGeom>
          <a:noFill/>
        </p:spPr>
        <p:txBody>
          <a:bodyPr wrap="square" rtlCol="0">
            <a:spAutoFit/>
          </a:bodyPr>
          <a:lstStyle/>
          <a:p>
            <a:r>
              <a:rPr lang="en-IN" b="1" dirty="0">
                <a:solidFill>
                  <a:schemeClr val="bg1"/>
                </a:solidFill>
              </a:rPr>
              <a:t>Yes</a:t>
            </a:r>
          </a:p>
        </p:txBody>
      </p:sp>
      <p:pic>
        <p:nvPicPr>
          <p:cNvPr id="4111" name="Picture 2" descr="WeThrive | Team Coaching | Group Coaching - Thrive Partners">
            <a:extLst>
              <a:ext uri="{FF2B5EF4-FFF2-40B4-BE49-F238E27FC236}">
                <a16:creationId xmlns:a16="http://schemas.microsoft.com/office/drawing/2014/main" id="{DD138575-0F22-6C81-B008-2C896E6DEA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4727" y="3581025"/>
            <a:ext cx="6351907" cy="2836865"/>
          </a:xfrm>
          <a:prstGeom prst="rect">
            <a:avLst/>
          </a:prstGeom>
          <a:noFill/>
          <a:extLst>
            <a:ext uri="{909E8E84-426E-40DD-AFC4-6F175D3DCCD1}">
              <a14:hiddenFill xmlns:a14="http://schemas.microsoft.com/office/drawing/2010/main">
                <a:solidFill>
                  <a:srgbClr val="FFFFFF"/>
                </a:solidFill>
              </a14:hiddenFill>
            </a:ext>
          </a:extLst>
        </p:spPr>
      </p:pic>
      <p:pic>
        <p:nvPicPr>
          <p:cNvPr id="4112" name="Picture 8">
            <a:extLst>
              <a:ext uri="{FF2B5EF4-FFF2-40B4-BE49-F238E27FC236}">
                <a16:creationId xmlns:a16="http://schemas.microsoft.com/office/drawing/2014/main" id="{AD70125A-E83C-2830-F41E-441E23922A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4727" y="723106"/>
            <a:ext cx="6351907" cy="2960964"/>
          </a:xfrm>
          <a:prstGeom prst="rect">
            <a:avLst/>
          </a:prstGeom>
          <a:noFill/>
          <a:extLst>
            <a:ext uri="{909E8E84-426E-40DD-AFC4-6F175D3DCCD1}">
              <a14:hiddenFill xmlns:a14="http://schemas.microsoft.com/office/drawing/2010/main">
                <a:solidFill>
                  <a:srgbClr val="FFFFFF"/>
                </a:solidFill>
              </a14:hiddenFill>
            </a:ext>
          </a:extLst>
        </p:spPr>
      </p:pic>
      <p:sp>
        <p:nvSpPr>
          <p:cNvPr id="4113" name="TextBox 4112">
            <a:extLst>
              <a:ext uri="{FF2B5EF4-FFF2-40B4-BE49-F238E27FC236}">
                <a16:creationId xmlns:a16="http://schemas.microsoft.com/office/drawing/2014/main" id="{FB950D89-A7B1-FC94-D7A1-23AD2BEC70F2}"/>
              </a:ext>
            </a:extLst>
          </p:cNvPr>
          <p:cNvSpPr txBox="1"/>
          <p:nvPr/>
        </p:nvSpPr>
        <p:spPr>
          <a:xfrm>
            <a:off x="4082367" y="-83993"/>
            <a:ext cx="7202207" cy="769441"/>
          </a:xfrm>
          <a:prstGeom prst="rect">
            <a:avLst/>
          </a:prstGeom>
          <a:noFill/>
        </p:spPr>
        <p:txBody>
          <a:bodyPr wrap="square" rtlCol="0">
            <a:spAutoFit/>
          </a:bodyPr>
          <a:lstStyle/>
          <a:p>
            <a:pPr algn="ctr"/>
            <a:r>
              <a:rPr lang="en-IN" b="1" dirty="0">
                <a:solidFill>
                  <a:srgbClr val="FF0000"/>
                </a:solidFill>
              </a:rPr>
              <a:t>  </a:t>
            </a:r>
            <a:r>
              <a:rPr lang="en-IN" sz="4400" b="1" dirty="0">
                <a:solidFill>
                  <a:srgbClr val="FF0000"/>
                </a:solidFill>
              </a:rPr>
              <a:t>Face</a:t>
            </a:r>
            <a:r>
              <a:rPr lang="en-IN" sz="4000" b="1" dirty="0">
                <a:solidFill>
                  <a:srgbClr val="FF0000"/>
                </a:solidFill>
              </a:rPr>
              <a:t> </a:t>
            </a:r>
            <a:r>
              <a:rPr lang="en-IN" sz="4400" b="1" dirty="0">
                <a:solidFill>
                  <a:srgbClr val="FF0000"/>
                </a:solidFill>
              </a:rPr>
              <a:t>Recognition Flow Chart</a:t>
            </a:r>
          </a:p>
        </p:txBody>
      </p:sp>
      <p:sp>
        <p:nvSpPr>
          <p:cNvPr id="4114" name="TextBox 4113">
            <a:extLst>
              <a:ext uri="{FF2B5EF4-FFF2-40B4-BE49-F238E27FC236}">
                <a16:creationId xmlns:a16="http://schemas.microsoft.com/office/drawing/2014/main" id="{57953973-6D41-F83A-1438-25B692E47CA7}"/>
              </a:ext>
            </a:extLst>
          </p:cNvPr>
          <p:cNvSpPr txBox="1"/>
          <p:nvPr/>
        </p:nvSpPr>
        <p:spPr>
          <a:xfrm>
            <a:off x="1796431" y="6471430"/>
            <a:ext cx="3047663" cy="461665"/>
          </a:xfrm>
          <a:prstGeom prst="rect">
            <a:avLst/>
          </a:prstGeom>
          <a:noFill/>
        </p:spPr>
        <p:txBody>
          <a:bodyPr wrap="square" rtlCol="0">
            <a:spAutoFit/>
          </a:bodyPr>
          <a:lstStyle/>
          <a:p>
            <a:r>
              <a:rPr lang="en-IN" sz="2400" b="1" dirty="0"/>
              <a:t>Algorithm: LBPH</a:t>
            </a:r>
          </a:p>
        </p:txBody>
      </p:sp>
      <p:sp>
        <p:nvSpPr>
          <p:cNvPr id="9" name="TextBox 8">
            <a:extLst>
              <a:ext uri="{FF2B5EF4-FFF2-40B4-BE49-F238E27FC236}">
                <a16:creationId xmlns:a16="http://schemas.microsoft.com/office/drawing/2014/main" id="{BB14BDB0-B536-F5B3-01F0-E7CA8B964D1C}"/>
              </a:ext>
            </a:extLst>
          </p:cNvPr>
          <p:cNvSpPr txBox="1"/>
          <p:nvPr/>
        </p:nvSpPr>
        <p:spPr>
          <a:xfrm>
            <a:off x="5534726" y="6417890"/>
            <a:ext cx="6351907" cy="400110"/>
          </a:xfrm>
          <a:prstGeom prst="rect">
            <a:avLst/>
          </a:prstGeom>
          <a:noFill/>
        </p:spPr>
        <p:txBody>
          <a:bodyPr wrap="square" rtlCol="0">
            <a:spAutoFit/>
          </a:bodyPr>
          <a:lstStyle/>
          <a:p>
            <a:pPr algn="just"/>
            <a:r>
              <a:rPr lang="en-IN" sz="2000" dirty="0"/>
              <a:t>https://onlinelibrary.wiley.com/doi/10.1002/dac.4651</a:t>
            </a:r>
          </a:p>
        </p:txBody>
      </p:sp>
    </p:spTree>
    <p:extLst>
      <p:ext uri="{BB962C8B-B14F-4D97-AF65-F5344CB8AC3E}">
        <p14:creationId xmlns:p14="http://schemas.microsoft.com/office/powerpoint/2010/main" val="23738058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6647</TotalTime>
  <Words>1186</Words>
  <Application>Microsoft Office PowerPoint</Application>
  <PresentationFormat>Widescreen</PresentationFormat>
  <Paragraphs>159</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Arial Rounded MT Bold</vt:lpstr>
      <vt:lpstr>Calibri</vt:lpstr>
      <vt:lpstr>Times New Roman</vt:lpstr>
      <vt:lpstr>Tw Cen MT</vt:lpstr>
      <vt:lpstr>Wingdings</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AKMAL AHMAD</dc:creator>
  <cp:lastModifiedBy>AKMAL AHMAD</cp:lastModifiedBy>
  <cp:revision>15</cp:revision>
  <dcterms:created xsi:type="dcterms:W3CDTF">2023-08-17T16:23:07Z</dcterms:created>
  <dcterms:modified xsi:type="dcterms:W3CDTF">2024-04-20T08:18:36Z</dcterms:modified>
</cp:coreProperties>
</file>