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11" r:id="rId3"/>
    <p:sldId id="312" r:id="rId4"/>
    <p:sldId id="257" r:id="rId5"/>
    <p:sldId id="282" r:id="rId6"/>
    <p:sldId id="283" r:id="rId7"/>
    <p:sldId id="265" r:id="rId8"/>
    <p:sldId id="313" r:id="rId9"/>
    <p:sldId id="279" r:id="rId10"/>
    <p:sldId id="315" r:id="rId11"/>
    <p:sldId id="281" r:id="rId12"/>
    <p:sldId id="280" r:id="rId13"/>
    <p:sldId id="285" r:id="rId14"/>
    <p:sldId id="288" r:id="rId15"/>
    <p:sldId id="293" r:id="rId16"/>
    <p:sldId id="289" r:id="rId17"/>
    <p:sldId id="271" r:id="rId18"/>
    <p:sldId id="270" r:id="rId19"/>
    <p:sldId id="272" r:id="rId20"/>
    <p:sldId id="268" r:id="rId21"/>
    <p:sldId id="290" r:id="rId22"/>
    <p:sldId id="314" r:id="rId23"/>
    <p:sldId id="286" r:id="rId24"/>
    <p:sldId id="287" r:id="rId25"/>
    <p:sldId id="297" r:id="rId26"/>
    <p:sldId id="301" r:id="rId27"/>
    <p:sldId id="305" r:id="rId28"/>
    <p:sldId id="307" r:id="rId29"/>
    <p:sldId id="308" r:id="rId30"/>
    <p:sldId id="309" r:id="rId31"/>
    <p:sldId id="317" r:id="rId32"/>
    <p:sldId id="318" r:id="rId33"/>
    <p:sldId id="274" r:id="rId34"/>
    <p:sldId id="316" r:id="rId35"/>
    <p:sldId id="275" r:id="rId36"/>
    <p:sldId id="276" r:id="rId37"/>
    <p:sldId id="27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CD0"/>
    <a:srgbClr val="F5F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3447" autoAdjust="0"/>
  </p:normalViewPr>
  <p:slideViewPr>
    <p:cSldViewPr snapToGrid="0">
      <p:cViewPr varScale="1">
        <p:scale>
          <a:sx n="60" d="100"/>
          <a:sy n="60" d="100"/>
        </p:scale>
        <p:origin x="7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F5684-DC87-4339-A141-E3C475CF30B4}" type="datetimeFigureOut">
              <a:rPr lang="en-ID" smtClean="0"/>
              <a:t>24/08/2025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0DF73-1BF2-49DA-905E-E7A9AFCBD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806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0DF73-1BF2-49DA-905E-E7A9AFCBDF60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908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Tipe</a:t>
            </a:r>
            <a:r>
              <a:rPr lang="en-ID" dirty="0"/>
              <a:t> Data Tunggal: </a:t>
            </a:r>
            <a:r>
              <a:rPr lang="en-ID" dirty="0" err="1"/>
              <a:t>Representasi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tunggal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.</a:t>
            </a:r>
          </a:p>
          <a:p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Kolektif</a:t>
            </a:r>
            <a:r>
              <a:rPr lang="en-ID" dirty="0"/>
              <a:t>: </a:t>
            </a:r>
            <a:r>
              <a:rPr lang="en-ID" dirty="0" err="1"/>
              <a:t>Grup</a:t>
            </a:r>
            <a:r>
              <a:rPr lang="en-ID" dirty="0"/>
              <a:t> </a:t>
            </a:r>
            <a:r>
              <a:rPr lang="en-ID" dirty="0" err="1"/>
              <a:t>nilai-nilai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array </a:t>
            </a:r>
            <a:r>
              <a:rPr lang="en-ID" dirty="0" err="1"/>
              <a:t>atau</a:t>
            </a:r>
            <a:r>
              <a:rPr lang="en-ID" dirty="0"/>
              <a:t> list.</a:t>
            </a:r>
          </a:p>
          <a:p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Komposit</a:t>
            </a:r>
            <a:r>
              <a:rPr lang="en-ID" dirty="0"/>
              <a:t>: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 yang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lain, </a:t>
            </a:r>
            <a:r>
              <a:rPr lang="en-ID" dirty="0" err="1"/>
              <a:t>seperti</a:t>
            </a:r>
            <a:r>
              <a:rPr lang="en-ID" dirty="0"/>
              <a:t> struct </a:t>
            </a:r>
            <a:r>
              <a:rPr lang="en-ID" dirty="0" err="1"/>
              <a:t>atau</a:t>
            </a:r>
            <a:r>
              <a:rPr lang="en-ID" dirty="0"/>
              <a:t> class.</a:t>
            </a:r>
          </a:p>
          <a:p>
            <a:endParaRPr lang="en-ID" dirty="0"/>
          </a:p>
          <a:p>
            <a:r>
              <a:rPr lang="en-ID" dirty="0"/>
              <a:t>Integer: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merepresentasikan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-3, 0, dan 42. Pada </a:t>
            </a:r>
            <a:r>
              <a:rPr lang="en-ID" dirty="0" err="1"/>
              <a:t>tingkat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,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integer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biner (0 dan 1).</a:t>
            </a:r>
          </a:p>
          <a:p>
            <a:r>
              <a:rPr lang="en-ID" dirty="0"/>
              <a:t>Real: </a:t>
            </a:r>
            <a:r>
              <a:rPr lang="en-ID" dirty="0" err="1"/>
              <a:t>Tipe</a:t>
            </a:r>
            <a:r>
              <a:rPr lang="en-ID" dirty="0"/>
              <a:t> data real </a:t>
            </a:r>
            <a:r>
              <a:rPr lang="en-ID" dirty="0" err="1"/>
              <a:t>atau</a:t>
            </a:r>
            <a:r>
              <a:rPr lang="en-ID" dirty="0"/>
              <a:t> floating-point </a:t>
            </a:r>
            <a:r>
              <a:rPr lang="en-ID" dirty="0" err="1"/>
              <a:t>merepresentasikan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desimal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3.14 </a:t>
            </a:r>
            <a:r>
              <a:rPr lang="en-ID" dirty="0" err="1"/>
              <a:t>atau</a:t>
            </a:r>
            <a:r>
              <a:rPr lang="en-ID" dirty="0"/>
              <a:t> -0.001.</a:t>
            </a:r>
          </a:p>
          <a:p>
            <a:r>
              <a:rPr lang="en-ID" dirty="0"/>
              <a:t>Character: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karakter</a:t>
            </a:r>
            <a:r>
              <a:rPr lang="en-ID" dirty="0"/>
              <a:t> </a:t>
            </a:r>
            <a:r>
              <a:rPr lang="en-ID" dirty="0" err="1"/>
              <a:t>merepresentasikan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set </a:t>
            </a:r>
            <a:r>
              <a:rPr lang="en-ID" dirty="0" err="1"/>
              <a:t>karakter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simbol</a:t>
            </a:r>
            <a:r>
              <a:rPr lang="en-ID" dirty="0"/>
              <a:t>.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'A', '$', </a:t>
            </a:r>
            <a:r>
              <a:rPr lang="en-ID" dirty="0" err="1"/>
              <a:t>atau</a:t>
            </a:r>
            <a:r>
              <a:rPr lang="en-ID" dirty="0"/>
              <a:t> '5’.</a:t>
            </a:r>
          </a:p>
          <a:p>
            <a:r>
              <a:rPr lang="en-ID" dirty="0"/>
              <a:t>String: </a:t>
            </a:r>
            <a:r>
              <a:rPr lang="en-ID" dirty="0" err="1"/>
              <a:t>Tipe</a:t>
            </a:r>
            <a:r>
              <a:rPr lang="en-ID" dirty="0"/>
              <a:t> data string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yang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. </a:t>
            </a:r>
            <a:r>
              <a:rPr lang="en-ID" dirty="0" err="1"/>
              <a:t>Misalnya</a:t>
            </a:r>
            <a:r>
              <a:rPr lang="en-ID" dirty="0"/>
              <a:t>, "Halo, dunia!"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string. </a:t>
            </a:r>
          </a:p>
          <a:p>
            <a:r>
              <a:rPr lang="en-ID" dirty="0"/>
              <a:t>Boolean: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boolean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dua </a:t>
            </a:r>
            <a:r>
              <a:rPr lang="en-ID" dirty="0" err="1"/>
              <a:t>nilai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true dan false.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umumnya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ekspresi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perbandingan</a:t>
            </a:r>
            <a:r>
              <a:rPr lang="en-ID" dirty="0"/>
              <a:t> dan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 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0DF73-1BF2-49DA-905E-E7A9AFCBDF60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345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dirty="0" err="1"/>
              <a:t>Subrutin</a:t>
            </a:r>
            <a:r>
              <a:rPr lang="en-ID" dirty="0"/>
              <a:t>: 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blok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instruksi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/subprogram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dapat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dipanggil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secara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terpisah</a:t>
            </a:r>
            <a:endParaRPr lang="en-ID" dirty="0"/>
          </a:p>
          <a:p>
            <a:endParaRPr lang="en-ID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Fungsi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jenis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subrutin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mengembalikan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nilai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setelah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dieksekusi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Fungsi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memungkinkan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Anda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menghitung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nilai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berdasarkan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input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diberikan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mengembalikan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hasilnya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Prosedur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jenis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subrutin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tidak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mengembalikan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nilai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fokus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pada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eksekusi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instruksi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Prosedur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melakukan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tugas-tugas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bersifat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prosedural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seperti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mencetak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teks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memanipulasi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D1D5DB"/>
                </a:solidFill>
                <a:effectLst/>
                <a:latin typeface="Söhne"/>
              </a:rPr>
              <a:t>Parameter Formal: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Ini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variabel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penanda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didefinisikan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deklarasi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fungsi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prosedur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menerima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nilai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pemanggil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D1D5DB"/>
                </a:solidFill>
                <a:effectLst/>
                <a:latin typeface="Söhne"/>
              </a:rPr>
              <a:t>Parameter </a:t>
            </a:r>
            <a:r>
              <a:rPr lang="en-ID" b="1" i="0" dirty="0" err="1">
                <a:solidFill>
                  <a:srgbClr val="D1D5DB"/>
                </a:solidFill>
                <a:effectLst/>
                <a:latin typeface="Söhne"/>
              </a:rPr>
              <a:t>Aktual</a:t>
            </a:r>
            <a:r>
              <a:rPr lang="en-ID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Ini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nilai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sebenarnya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diberikan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oleh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pemanggil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saat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memanggil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fungsi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prosedur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A925-954B-4DEB-9260-45095FCFF250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297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0DF73-1BF2-49DA-905E-E7A9AFCBDF60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597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D6B338-71C7-BCA0-45DB-2478AE14A30A}"/>
              </a:ext>
            </a:extLst>
          </p:cNvPr>
          <p:cNvSpPr/>
          <p:nvPr/>
        </p:nvSpPr>
        <p:spPr>
          <a:xfrm>
            <a:off x="4115579" y="995680"/>
            <a:ext cx="7899401" cy="5059680"/>
          </a:xfrm>
          <a:prstGeom prst="rect">
            <a:avLst/>
          </a:prstGeom>
          <a:solidFill>
            <a:schemeClr val="tx1">
              <a:lumMod val="95000"/>
              <a:lumOff val="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95595-F432-BFE8-C03C-BEACE4C25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1319" y="1122362"/>
            <a:ext cx="7707923" cy="298741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C5010-D0AA-68E2-8063-508B86FE7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592" y="4250452"/>
            <a:ext cx="7616650" cy="100734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10C35-09EA-E536-5C60-D001E8A9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9B299-341E-E2A1-B695-EC6931C2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291E75-CF71-4F38-99B3-5B9144A0F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527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561D-8DCD-E250-20A0-B7F90FF1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711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79EB8-0408-5BC2-844D-9C0210CC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005012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8E50F-08FA-B99B-0FD3-83AFC51E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BBABF-E789-EDEA-E923-6663B352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1E75-CF71-4F38-99B3-5B9144A0F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3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51B9B-3A36-2C81-FDE7-019624017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79460" y="34480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84668-D314-A565-9634-B98DC2555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2760" y="34480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FEFC-0879-7417-9D00-9E1B23D2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D9A30-B237-A4A1-0138-4C97062D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1E75-CF71-4F38-99B3-5B9144A0F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408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34CB-D024-8902-A222-9EF4B07C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44100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18CBE-F6F2-3DB8-183C-4193C2933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944370"/>
            <a:ext cx="11404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63CC5-9712-5985-3784-F4A2B06D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8D2BE-5201-7A3C-6646-C96FD0CB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1E75-CF71-4F38-99B3-5B9144A0F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507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B25A-AECC-3502-C83B-98CD3527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115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7FDA-B312-412E-739E-B54CC0273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3922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99EEA-BCD3-6838-213C-6BFCD932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B4D8-1EEB-3FAF-3369-E8730634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1E75-CF71-4F38-99B3-5B9144A0F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99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0C34-42CD-5AC0-9731-5418D12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3306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21D7-51C0-8161-8564-34EB68D80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940401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241E9-2AAE-94F3-08BC-B4E179F7A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5800" y="1940401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AE1B8-2BA1-6C60-5E7B-67C834AF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A9F3E-0FAC-26FF-E516-A4FAB946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1E75-CF71-4F38-99B3-5B9144A0F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637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9704-CA00-F343-5C86-6F2B9AB8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68" y="45656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7C74F-8CEB-5427-19D0-FF84E5157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68" y="177260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EC7C7-269A-7111-0478-095E4A4D4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868" y="259651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EAE56-91D6-7591-6DD1-7E113CC43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6280" y="17726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98D11-6C9F-0557-58A5-8AC4A72FF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6280" y="259651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16CB6-D0E4-7045-44D5-826F647F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D13C3-D4C5-FAE4-DC57-B13C071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1E75-CF71-4F38-99B3-5B9144A0F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910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D3F9-304D-D146-726F-FC2C0EB6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5116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47B75-0AC0-47F0-7F5F-3B1C0808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F8457-30CA-FD83-E7A3-55C86E9F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1E75-CF71-4F38-99B3-5B9144A0F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109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2709F-A7B0-22AB-A1D8-547BA559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01FF7-4D34-93DC-F033-4BC1DFED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1E75-CF71-4F38-99B3-5B9144A0F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736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3796-D09F-9343-0B56-A89E7880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8" y="46196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DAF63-8B79-72BF-DAD7-223775188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388" y="461962"/>
            <a:ext cx="6571932" cy="57559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1F785-FF54-810B-5540-C51695D8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0988" y="2062161"/>
            <a:ext cx="3932237" cy="41557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8E575-4962-D63E-F4A9-54523EBD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DD4C3-612F-872F-0FD8-882EE467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1E75-CF71-4F38-99B3-5B9144A0F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633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AA75-CA40-F264-F9D5-9FC8EC4A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D312E-0484-205F-077B-756B53F35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34548" y="457201"/>
            <a:ext cx="6470332" cy="5852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0D47F-20AA-82A9-5AFD-9AA1D7615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2057400"/>
            <a:ext cx="3932237" cy="42519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860F9-1014-76DC-7B64-06E889C4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4E90-928D-FD19-9C95-01C23E4A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1E75-CF71-4F38-99B3-5B9144A0F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808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27C7A-DE30-93AD-8D3D-FEB80CB2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66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F62F9-6DA7-E659-388A-1AD4C3B9D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304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B6AD3-00EF-C388-845C-83CA92163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249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1277C-AAA0-479F-B475-83922A08F398}" type="datetimeFigureOut">
              <a:rPr lang="en-ID" smtClean="0"/>
              <a:t>24/08/2025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FD2A-D0DF-0386-B3B5-A358F3AB5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494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51DD-7E69-18E6-B18B-CA94E6990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1960" y="64992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291E75-CF71-4F38-99B3-5B9144A0F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525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2E04-9016-CB70-8D96-61F34C31E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4800" dirty="0"/>
              <a:t>PAIK6301 - </a:t>
            </a:r>
            <a:r>
              <a:rPr lang="en-ID" sz="4800" dirty="0" err="1"/>
              <a:t>Struktur</a:t>
            </a:r>
            <a:r>
              <a:rPr lang="en-ID" sz="4800" dirty="0"/>
              <a:t> Data </a:t>
            </a:r>
            <a:br>
              <a:rPr lang="en-ID" sz="6000" dirty="0"/>
            </a:br>
            <a:r>
              <a:rPr lang="en-US" dirty="0"/>
              <a:t>Abstract Data Type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69A47-DF98-5955-3B5B-F3FFD5B34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Gasal 2025/2026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500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64C4-3502-F150-3DFF-84AD0CFC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Abstract Data Type (ADT)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7371-4312-CC28-7BD0-0383C57E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abstraksi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data, focus pada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i="1" dirty="0"/>
              <a:t>(what)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mempedulikan</a:t>
            </a:r>
            <a:r>
              <a:rPr lang="en-US" dirty="0"/>
              <a:t> detail </a:t>
            </a:r>
            <a:r>
              <a:rPr lang="en-US" dirty="0" err="1"/>
              <a:t>bagaimana</a:t>
            </a:r>
            <a:r>
              <a:rPr lang="en-US" dirty="0"/>
              <a:t> (</a:t>
            </a:r>
            <a:r>
              <a:rPr lang="en-US" i="1" dirty="0"/>
              <a:t>how</a:t>
            </a:r>
            <a:r>
              <a:rPr lang="en-US" dirty="0"/>
              <a:t>) </a:t>
            </a:r>
            <a:r>
              <a:rPr lang="en-US" dirty="0" err="1"/>
              <a:t>melakukannya</a:t>
            </a:r>
            <a:r>
              <a:rPr lang="en-US" dirty="0"/>
              <a:t>. </a:t>
            </a:r>
          </a:p>
          <a:p>
            <a:r>
              <a:rPr lang="en-US" dirty="0"/>
              <a:t>ADT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b="1" dirty="0"/>
              <a:t>TYPE</a:t>
            </a:r>
          </a:p>
          <a:p>
            <a:pPr lvl="1"/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b="1" dirty="0"/>
              <a:t>PRIMITIF</a:t>
            </a:r>
            <a:r>
              <a:rPr lang="en-US" dirty="0"/>
              <a:t> (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)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TYPE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/>
              <a:t>ADT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7057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64C4-3502-F150-3DFF-84AD0CFC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Type </a:t>
            </a:r>
            <a:r>
              <a:rPr lang="en-ID" dirty="0" err="1"/>
              <a:t>dalam</a:t>
            </a:r>
            <a:r>
              <a:rPr lang="en-ID" dirty="0"/>
              <a:t>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7371-4312-CC28-7BD0-0383C57E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Definisi</a:t>
            </a:r>
            <a:r>
              <a:rPr lang="en-US" dirty="0"/>
              <a:t> type </a:t>
            </a:r>
            <a:r>
              <a:rPr lang="en-US" dirty="0" err="1"/>
              <a:t>dalam</a:t>
            </a:r>
            <a:r>
              <a:rPr lang="en-US" dirty="0"/>
              <a:t> ADT </a:t>
            </a:r>
            <a:r>
              <a:rPr lang="en-US" dirty="0" err="1"/>
              <a:t>mencakup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Nama type</a:t>
            </a:r>
          </a:p>
          <a:p>
            <a:pPr lvl="1"/>
            <a:r>
              <a:rPr lang="en-US" dirty="0" err="1"/>
              <a:t>Komponen-komponen</a:t>
            </a:r>
            <a:r>
              <a:rPr lang="en-US" dirty="0"/>
              <a:t> </a:t>
            </a:r>
            <a:r>
              <a:rPr lang="en-US" dirty="0" err="1"/>
              <a:t>penyusun</a:t>
            </a:r>
            <a:r>
              <a:rPr lang="en-US" dirty="0"/>
              <a:t> type </a:t>
            </a:r>
            <a:r>
              <a:rPr lang="en-US" dirty="0" err="1"/>
              <a:t>beserta</a:t>
            </a:r>
            <a:r>
              <a:rPr lang="en-US" dirty="0"/>
              <a:t> type </a:t>
            </a:r>
            <a:r>
              <a:rPr lang="en-US" dirty="0" err="1"/>
              <a:t>dari</a:t>
            </a:r>
            <a:r>
              <a:rPr lang="en-US" dirty="0"/>
              <a:t> masing-masing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/>
              <a:t>Type </a:t>
            </a:r>
            <a:r>
              <a:rPr lang="en-US" dirty="0" err="1"/>
              <a:t>diterjemahkan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type </a:t>
            </a:r>
            <a:r>
              <a:rPr lang="en-US" dirty="0" err="1"/>
              <a:t>terdefinisi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: ADT </a:t>
            </a:r>
            <a:r>
              <a:rPr lang="en-US" dirty="0" err="1"/>
              <a:t>Titik</a:t>
            </a:r>
            <a:endParaRPr lang="en-US" dirty="0"/>
          </a:p>
          <a:p>
            <a:endParaRPr lang="en-US" dirty="0"/>
          </a:p>
          <a:p>
            <a:pPr marL="265113" indent="0">
              <a:lnSpc>
                <a:spcPct val="100000"/>
              </a:lnSpc>
              <a:buNone/>
            </a:pP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&lt; x : </a:t>
            </a:r>
            <a:r>
              <a:rPr lang="en-ID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absis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y : </a:t>
            </a:r>
            <a:r>
              <a:rPr lang="en-ID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ordinat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&gt;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4866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64C4-3502-F150-3DFF-84AD0CFC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Type </a:t>
            </a:r>
            <a:r>
              <a:rPr lang="en-ID" dirty="0" err="1"/>
              <a:t>dalam</a:t>
            </a:r>
            <a:r>
              <a:rPr lang="en-ID" dirty="0"/>
              <a:t> ADT (</a:t>
            </a:r>
            <a:r>
              <a:rPr lang="en-ID" dirty="0" err="1"/>
              <a:t>lanj</a:t>
            </a:r>
            <a:r>
              <a:rPr lang="en-ID" dirty="0"/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7371-4312-CC28-7BD0-0383C57E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Definisi</a:t>
            </a:r>
            <a:r>
              <a:rPr lang="en-US" dirty="0"/>
              <a:t> type </a:t>
            </a:r>
            <a:r>
              <a:rPr lang="en-US" dirty="0" err="1"/>
              <a:t>dalam</a:t>
            </a:r>
            <a:r>
              <a:rPr lang="en-US" dirty="0"/>
              <a:t> ADT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type ADT </a:t>
            </a:r>
            <a:r>
              <a:rPr lang="en-US" dirty="0" err="1"/>
              <a:t>lainnya</a:t>
            </a:r>
            <a:r>
              <a:rPr lang="en-US" dirty="0"/>
              <a:t> (yang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):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ADT WAKTU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ADT JAM dan ADT DATE</a:t>
            </a:r>
          </a:p>
          <a:p>
            <a:pPr lvl="1"/>
            <a:r>
              <a:rPr lang="en-US" dirty="0"/>
              <a:t>ADT GARIS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2 ADT </a:t>
            </a:r>
            <a:r>
              <a:rPr lang="en-US" dirty="0" err="1"/>
              <a:t>Titik</a:t>
            </a:r>
            <a:endParaRPr lang="en-US" dirty="0"/>
          </a:p>
          <a:p>
            <a:endParaRPr lang="en-US" dirty="0"/>
          </a:p>
          <a:p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705FF-A978-6437-1A80-260907AD8AEF}"/>
              </a:ext>
            </a:extLst>
          </p:cNvPr>
          <p:cNvSpPr txBox="1"/>
          <p:nvPr/>
        </p:nvSpPr>
        <p:spPr>
          <a:xfrm>
            <a:off x="882535" y="4277583"/>
            <a:ext cx="76838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Garis : &lt; T1 : </a:t>
            </a:r>
            <a:r>
              <a:rPr lang="en-ID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awal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T2 : </a:t>
            </a:r>
            <a:r>
              <a:rPr lang="en-ID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akhir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9BA6B-81EC-6BB1-3D8B-DB08E005194E}"/>
              </a:ext>
            </a:extLst>
          </p:cNvPr>
          <p:cNvSpPr txBox="1"/>
          <p:nvPr/>
        </p:nvSpPr>
        <p:spPr>
          <a:xfrm>
            <a:off x="882535" y="5353737"/>
            <a:ext cx="9131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Waktu : &lt; J : </a:t>
            </a:r>
            <a:r>
              <a:rPr lang="en-ID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waktu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berupa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jam},</a:t>
            </a:r>
            <a:b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D : </a:t>
            </a:r>
            <a:r>
              <a:rPr lang="en-ID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waktu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berupa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tanggal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&gt;</a:t>
            </a:r>
          </a:p>
        </p:txBody>
      </p:sp>
    </p:spTree>
    <p:extLst>
      <p:ext uri="{BB962C8B-B14F-4D97-AF65-F5344CB8AC3E}">
        <p14:creationId xmlns:p14="http://schemas.microsoft.com/office/powerpoint/2010/main" val="390095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64C4-3502-F150-3DFF-84AD0CFC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Primitif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7371-4312-CC28-7BD0-0383C57EC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766569"/>
            <a:ext cx="11404600" cy="4529139"/>
          </a:xfrm>
        </p:spPr>
        <p:txBody>
          <a:bodyPr>
            <a:normAutofit/>
          </a:bodyPr>
          <a:lstStyle/>
          <a:p>
            <a:r>
              <a:rPr lang="en-US" dirty="0" err="1"/>
              <a:t>Primitif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/</a:t>
            </a:r>
            <a:r>
              <a:rPr lang="en-US" dirty="0" err="1"/>
              <a:t>prosedur</a:t>
            </a:r>
            <a:r>
              <a:rPr lang="en-US" dirty="0"/>
              <a:t> yang </a:t>
            </a:r>
            <a:r>
              <a:rPr lang="en-US" dirty="0" err="1"/>
              <a:t>mengoperasikan</a:t>
            </a:r>
            <a:r>
              <a:rPr lang="en-US" dirty="0"/>
              <a:t> type.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8249BB-DCF4-6473-E2C9-470B60F4B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88731"/>
              </p:ext>
            </p:extLst>
          </p:nvPr>
        </p:nvGraphicFramePr>
        <p:xfrm>
          <a:off x="706120" y="2275366"/>
          <a:ext cx="10655300" cy="423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030">
                  <a:extLst>
                    <a:ext uri="{9D8B030D-6E8A-4147-A177-3AD203B41FA5}">
                      <a16:colId xmlns:a16="http://schemas.microsoft.com/office/drawing/2014/main" val="2129484273"/>
                    </a:ext>
                  </a:extLst>
                </a:gridCol>
                <a:gridCol w="7875270">
                  <a:extLst>
                    <a:ext uri="{9D8B030D-6E8A-4147-A177-3AD203B41FA5}">
                      <a16:colId xmlns:a16="http://schemas.microsoft.com/office/drawing/2014/main" val="3100668919"/>
                    </a:ext>
                  </a:extLst>
                </a:gridCol>
              </a:tblGrid>
              <a:tr h="423176"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Kelompok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Primitif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Keterangan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692719"/>
                  </a:ext>
                </a:extLst>
              </a:tr>
              <a:tr h="423176">
                <a:tc>
                  <a:txBody>
                    <a:bodyPr/>
                    <a:lstStyle/>
                    <a:p>
                      <a:r>
                        <a:rPr lang="en-US" dirty="0" err="1"/>
                        <a:t>Konstruktor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membentuk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type, </a:t>
                      </a:r>
                      <a:r>
                        <a:rPr lang="en-US" dirty="0" err="1"/>
                        <a:t>namanya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diawali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Make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20455"/>
                  </a:ext>
                </a:extLst>
              </a:tr>
              <a:tr h="423176">
                <a:tc>
                  <a:txBody>
                    <a:bodyPr/>
                    <a:lstStyle/>
                    <a:p>
                      <a:r>
                        <a:rPr lang="en-US" dirty="0" err="1"/>
                        <a:t>Selektor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mengakses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komponen</a:t>
                      </a:r>
                      <a:r>
                        <a:rPr lang="en-US" dirty="0"/>
                        <a:t> type, Namanya </a:t>
                      </a:r>
                      <a:r>
                        <a:rPr lang="en-US" dirty="0" err="1"/>
                        <a:t>diawali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Get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795176"/>
                  </a:ext>
                </a:extLst>
              </a:tr>
              <a:tr h="423176">
                <a:tc>
                  <a:txBody>
                    <a:bodyPr/>
                    <a:lstStyle/>
                    <a:p>
                      <a:r>
                        <a:rPr lang="en-US" dirty="0" err="1"/>
                        <a:t>Pengubah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komponen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mengeset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komponen</a:t>
                      </a:r>
                      <a:r>
                        <a:rPr lang="en-US" dirty="0"/>
                        <a:t> type, Namanya </a:t>
                      </a:r>
                      <a:r>
                        <a:rPr lang="en-US" dirty="0" err="1"/>
                        <a:t>diawali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Set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943488"/>
                  </a:ext>
                </a:extLst>
              </a:tr>
              <a:tr h="423176">
                <a:tc>
                  <a:txBody>
                    <a:bodyPr/>
                    <a:lstStyle/>
                    <a:p>
                      <a:r>
                        <a:rPr lang="en-US" dirty="0"/>
                        <a:t>Validator </a:t>
                      </a:r>
                      <a:r>
                        <a:rPr lang="en-US" dirty="0" err="1"/>
                        <a:t>komponen</a:t>
                      </a:r>
                      <a:r>
                        <a:rPr lang="en-US" dirty="0"/>
                        <a:t> type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memvalidasi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apakah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membuat</a:t>
                      </a:r>
                      <a:r>
                        <a:rPr lang="en-US" dirty="0"/>
                        <a:t> type </a:t>
                      </a:r>
                      <a:r>
                        <a:rPr lang="en-US" dirty="0" err="1"/>
                        <a:t>sesuai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batasan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92718"/>
                  </a:ext>
                </a:extLst>
              </a:tr>
              <a:tr h="423176">
                <a:tc>
                  <a:txBody>
                    <a:bodyPr/>
                    <a:lstStyle/>
                    <a:p>
                      <a:r>
                        <a:rPr lang="en-US" dirty="0" err="1"/>
                        <a:t>Destruktor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Dealokator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menghancurkan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objek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beserta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penyimpanannya</a:t>
                      </a:r>
                      <a:r>
                        <a:rPr lang="en-US" dirty="0"/>
                        <a:t>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606779"/>
                  </a:ext>
                </a:extLst>
              </a:tr>
              <a:tr h="423176">
                <a:tc>
                  <a:txBody>
                    <a:bodyPr/>
                    <a:lstStyle/>
                    <a:p>
                      <a:r>
                        <a:rPr lang="en-US" dirty="0"/>
                        <a:t>Baca/</a:t>
                      </a:r>
                      <a:r>
                        <a:rPr lang="en-US" dirty="0" err="1"/>
                        <a:t>Tulis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menulis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membaca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I/O device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555674"/>
                  </a:ext>
                </a:extLst>
              </a:tr>
              <a:tr h="423176">
                <a:tc>
                  <a:txBody>
                    <a:bodyPr/>
                    <a:lstStyle/>
                    <a:p>
                      <a:r>
                        <a:rPr lang="en-US" dirty="0"/>
                        <a:t>Operator </a:t>
                      </a:r>
                      <a:r>
                        <a:rPr lang="en-US" dirty="0" err="1"/>
                        <a:t>Relasional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Mendefinisikan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besar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kecil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78284"/>
                  </a:ext>
                </a:extLst>
              </a:tr>
              <a:tr h="423176">
                <a:tc>
                  <a:txBody>
                    <a:bodyPr/>
                    <a:lstStyle/>
                    <a:p>
                      <a:r>
                        <a:rPr lang="en-US" dirty="0"/>
                        <a:t>Operator </a:t>
                      </a:r>
                      <a:r>
                        <a:rPr lang="en-US" dirty="0" err="1"/>
                        <a:t>Aritmatika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Mendefinisikan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perhitungan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aritmatika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biasanya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type </a:t>
                      </a:r>
                      <a:r>
                        <a:rPr lang="en-US" dirty="0" err="1"/>
                        <a:t>bernilai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numerik</a:t>
                      </a:r>
                      <a:r>
                        <a:rPr lang="en-US" dirty="0"/>
                        <a:t>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947812"/>
                  </a:ext>
                </a:extLst>
              </a:tr>
              <a:tr h="423176">
                <a:tc>
                  <a:txBody>
                    <a:bodyPr/>
                    <a:lstStyle/>
                    <a:p>
                      <a:r>
                        <a:rPr lang="en-US" dirty="0" err="1"/>
                        <a:t>Konversi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Konversi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type </a:t>
                      </a:r>
                      <a:r>
                        <a:rPr lang="en-US" dirty="0" err="1"/>
                        <a:t>dasar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sebaliknya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99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74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64C4-3502-F150-3DFF-84AD0CFC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Desain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7371-4312-CC28-7BD0-0383C57E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D" sz="2400" b="1" dirty="0" err="1"/>
              <a:t>Definisi</a:t>
            </a:r>
            <a:r>
              <a:rPr lang="en-ID" sz="2400" b="1" dirty="0"/>
              <a:t> dan </a:t>
            </a:r>
            <a:r>
              <a:rPr lang="en-ID" sz="2400" b="1" dirty="0" err="1"/>
              <a:t>Spesifikasi</a:t>
            </a:r>
            <a:r>
              <a:rPr lang="en-ID" sz="2400" b="1" dirty="0"/>
              <a:t> Type dan </a:t>
            </a:r>
            <a:r>
              <a:rPr lang="en-ID" sz="2400" b="1" dirty="0" err="1"/>
              <a:t>Prototipe</a:t>
            </a:r>
            <a:endParaRPr lang="en-ID" sz="2400" b="1" dirty="0"/>
          </a:p>
          <a:p>
            <a:pPr lvl="1"/>
            <a:r>
              <a:rPr lang="en-ID" dirty="0" err="1"/>
              <a:t>Spesifikasi</a:t>
            </a:r>
            <a:r>
              <a:rPr lang="en-ID" dirty="0"/>
              <a:t> type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, </a:t>
            </a:r>
            <a:r>
              <a:rPr lang="en-ID" dirty="0" err="1"/>
              <a:t>komponen-komponen</a:t>
            </a:r>
            <a:r>
              <a:rPr lang="en-ID" dirty="0"/>
              <a:t> </a:t>
            </a:r>
            <a:r>
              <a:rPr lang="en-ID" dirty="0" err="1"/>
              <a:t>pembentuk</a:t>
            </a:r>
            <a:r>
              <a:rPr lang="en-ID" dirty="0"/>
              <a:t> type </a:t>
            </a:r>
            <a:r>
              <a:rPr lang="en-ID" dirty="0" err="1"/>
              <a:t>beserta</a:t>
            </a:r>
            <a:r>
              <a:rPr lang="en-ID" dirty="0"/>
              <a:t> type </a:t>
            </a:r>
            <a:r>
              <a:rPr lang="en-ID" dirty="0" err="1"/>
              <a:t>komponennya</a:t>
            </a:r>
            <a:r>
              <a:rPr lang="en-ID" dirty="0"/>
              <a:t> masing-masing.</a:t>
            </a:r>
          </a:p>
          <a:p>
            <a:pPr lvl="1"/>
            <a:r>
              <a:rPr lang="en-ID" dirty="0" err="1"/>
              <a:t>Spesifikasi</a:t>
            </a:r>
            <a:r>
              <a:rPr lang="en-ID" dirty="0"/>
              <a:t> </a:t>
            </a:r>
            <a:r>
              <a:rPr lang="en-ID" dirty="0" err="1"/>
              <a:t>primitif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 </a:t>
            </a:r>
            <a:r>
              <a:rPr lang="en-ID" dirty="0" err="1"/>
              <a:t>prosedural</a:t>
            </a:r>
            <a:r>
              <a:rPr lang="en-ID" dirty="0"/>
              <a:t>:</a:t>
            </a:r>
          </a:p>
          <a:p>
            <a:pPr lvl="2"/>
            <a:r>
              <a:rPr lang="en-ID" sz="2400" dirty="0" err="1"/>
              <a:t>Fungsi</a:t>
            </a:r>
            <a:r>
              <a:rPr lang="en-ID" sz="2400" dirty="0"/>
              <a:t>: </a:t>
            </a:r>
            <a:r>
              <a:rPr lang="en-ID" sz="2400" dirty="0" err="1"/>
              <a:t>nama</a:t>
            </a:r>
            <a:r>
              <a:rPr lang="en-ID" sz="2400" dirty="0"/>
              <a:t>, domain, range, </a:t>
            </a:r>
            <a:r>
              <a:rPr lang="en-ID" sz="2400" dirty="0" err="1"/>
              <a:t>prekondisi</a:t>
            </a:r>
            <a:r>
              <a:rPr lang="en-ID" sz="2400" dirty="0"/>
              <a:t> (</a:t>
            </a:r>
            <a:r>
              <a:rPr lang="en-ID" sz="2400" dirty="0" err="1"/>
              <a:t>jika</a:t>
            </a:r>
            <a:r>
              <a:rPr lang="en-ID" sz="2400" dirty="0"/>
              <a:t> </a:t>
            </a:r>
            <a:r>
              <a:rPr lang="en-ID" sz="2400" dirty="0" err="1"/>
              <a:t>ada</a:t>
            </a:r>
            <a:r>
              <a:rPr lang="en-ID" sz="2400" dirty="0"/>
              <a:t>)</a:t>
            </a:r>
          </a:p>
          <a:p>
            <a:pPr lvl="2"/>
            <a:r>
              <a:rPr lang="en-ID" sz="2400" dirty="0" err="1"/>
              <a:t>Prosedur</a:t>
            </a:r>
            <a:r>
              <a:rPr lang="en-ID" sz="2400" dirty="0"/>
              <a:t>: I.S., F.S., dan proses yang </a:t>
            </a:r>
            <a:r>
              <a:rPr lang="en-ID" sz="2400" dirty="0" err="1"/>
              <a:t>dilakukan</a:t>
            </a:r>
            <a:endParaRPr lang="en-ID" sz="2400" dirty="0"/>
          </a:p>
          <a:p>
            <a:pPr marL="457200" indent="-457200">
              <a:buFont typeface="+mj-lt"/>
              <a:buAutoNum type="arabicPeriod"/>
            </a:pPr>
            <a:r>
              <a:rPr lang="en-ID" sz="2400" b="1" dirty="0"/>
              <a:t>Body/</a:t>
            </a:r>
            <a:r>
              <a:rPr lang="en-ID" sz="2400" b="1" dirty="0" err="1"/>
              <a:t>Realisasi</a:t>
            </a:r>
            <a:r>
              <a:rPr lang="en-ID" sz="2400" b="1" dirty="0"/>
              <a:t> </a:t>
            </a:r>
            <a:r>
              <a:rPr lang="en-ID" sz="2400" b="1" dirty="0" err="1"/>
              <a:t>Prototipe</a:t>
            </a:r>
            <a:endParaRPr lang="en-ID" sz="2400" b="1" dirty="0"/>
          </a:p>
          <a:p>
            <a:pPr lvl="1"/>
            <a:r>
              <a:rPr lang="en-ID" dirty="0" err="1"/>
              <a:t>Realisasi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/</a:t>
            </a:r>
            <a:r>
              <a:rPr lang="en-ID" dirty="0" err="1"/>
              <a:t>prosedur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sedapat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konstruktor</a:t>
            </a:r>
            <a:r>
              <a:rPr lang="en-ID" dirty="0"/>
              <a:t> dan </a:t>
            </a:r>
            <a:r>
              <a:rPr lang="en-ID" dirty="0" err="1"/>
              <a:t>selektor</a:t>
            </a:r>
            <a:r>
              <a:rPr lang="en-ID" dirty="0"/>
              <a:t>.</a:t>
            </a:r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15859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64C4-3502-F150-3DFF-84AD0CFC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5" y="2467040"/>
            <a:ext cx="2383436" cy="1325563"/>
          </a:xfrm>
        </p:spPr>
        <p:txBody>
          <a:bodyPr>
            <a:noAutofit/>
          </a:bodyPr>
          <a:lstStyle/>
          <a:p>
            <a:r>
              <a:rPr lang="en-US" sz="3600" dirty="0" err="1"/>
              <a:t>Contoh</a:t>
            </a:r>
            <a:r>
              <a:rPr lang="en-US" sz="3600" dirty="0"/>
              <a:t> Desain ADT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Notasi</a:t>
            </a:r>
            <a:r>
              <a:rPr lang="en-US" sz="3600" dirty="0"/>
              <a:t> </a:t>
            </a:r>
            <a:r>
              <a:rPr lang="en-US" sz="3600" dirty="0" err="1"/>
              <a:t>Algoritmik</a:t>
            </a:r>
            <a:endParaRPr lang="en-ID" sz="3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FCE5CA-7659-3313-EA42-99CD5B16F95D}"/>
              </a:ext>
            </a:extLst>
          </p:cNvPr>
          <p:cNvGrpSpPr/>
          <p:nvPr/>
        </p:nvGrpSpPr>
        <p:grpSpPr>
          <a:xfrm>
            <a:off x="3228479" y="350124"/>
            <a:ext cx="8190887" cy="6093201"/>
            <a:chOff x="2100720" y="477720"/>
            <a:chExt cx="7990560" cy="5902560"/>
          </a:xfrm>
        </p:grpSpPr>
        <p:sp>
          <p:nvSpPr>
            <p:cNvPr id="4" name="CustomShape 3">
              <a:extLst>
                <a:ext uri="{FF2B5EF4-FFF2-40B4-BE49-F238E27FC236}">
                  <a16:creationId xmlns:a16="http://schemas.microsoft.com/office/drawing/2014/main" id="{13DD0048-1B3C-702A-B3BB-5585C96BCB5F}"/>
                </a:ext>
              </a:extLst>
            </p:cNvPr>
            <p:cNvSpPr/>
            <p:nvPr/>
          </p:nvSpPr>
          <p:spPr>
            <a:xfrm>
              <a:off x="2100720" y="477720"/>
              <a:ext cx="7990560" cy="403762"/>
            </a:xfrm>
            <a:prstGeom prst="rect">
              <a:avLst/>
            </a:prstGeom>
            <a:solidFill>
              <a:srgbClr val="F7D1D5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id-ID" sz="1700" b="0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Modul T_Titik</a:t>
              </a:r>
              <a:endParaRPr lang="id-ID" sz="1700" b="0" strike="noStrike" spc="-1">
                <a:latin typeface="Arial"/>
              </a:endParaRPr>
            </a:p>
          </p:txBody>
        </p:sp>
        <p:sp>
          <p:nvSpPr>
            <p:cNvPr id="5" name="CustomShape 4">
              <a:extLst>
                <a:ext uri="{FF2B5EF4-FFF2-40B4-BE49-F238E27FC236}">
                  <a16:creationId xmlns:a16="http://schemas.microsoft.com/office/drawing/2014/main" id="{2AC10B40-6C29-3C97-6988-7B2094FF096D}"/>
                </a:ext>
              </a:extLst>
            </p:cNvPr>
            <p:cNvSpPr/>
            <p:nvPr/>
          </p:nvSpPr>
          <p:spPr>
            <a:xfrm>
              <a:off x="2100720" y="881483"/>
              <a:ext cx="7990560" cy="2015999"/>
            </a:xfrm>
            <a:prstGeom prst="rect">
              <a:avLst/>
            </a:prstGeom>
            <a:solidFill>
              <a:srgbClr val="FFFF6D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DEKLARASI/DEFINISI&amp;SPESIFIKASI TIPE &amp; PROTOTIPE</a:t>
              </a:r>
              <a:endParaRPr lang="id-ID" sz="17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700" u="sng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t</a:t>
              </a:r>
              <a:r>
                <a:rPr lang="id-ID" sz="1700" b="0" u="sng" strike="noStrike" spc="-1" dirty="0">
                  <a:solidFill>
                    <a:srgbClr val="000000"/>
                  </a:solidFill>
                  <a:uFillTx/>
                  <a:latin typeface="Courier New"/>
                  <a:ea typeface="DejaVu Sans"/>
                </a:rPr>
                <a:t>ype</a:t>
              </a: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 Titik </a:t>
              </a:r>
              <a:r>
                <a:rPr lang="en-US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:</a:t>
              </a: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 &lt; x:</a:t>
              </a:r>
              <a:r>
                <a:rPr lang="id-ID" sz="1700" b="0" u="sng" strike="noStrike" spc="-1" dirty="0">
                  <a:solidFill>
                    <a:srgbClr val="000000"/>
                  </a:solidFill>
                  <a:uFillTx/>
                  <a:latin typeface="Courier New"/>
                  <a:ea typeface="DejaVu Sans"/>
                </a:rPr>
                <a:t>integer</a:t>
              </a: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, y:</a:t>
              </a:r>
              <a:r>
                <a:rPr lang="id-ID" sz="1700" b="0" u="sng" strike="noStrike" spc="-1" dirty="0">
                  <a:solidFill>
                    <a:srgbClr val="000000"/>
                  </a:solidFill>
                  <a:uFillTx/>
                  <a:latin typeface="Courier New"/>
                  <a:ea typeface="DejaVu Sans"/>
                </a:rPr>
                <a:t>integer</a:t>
              </a: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 &gt;</a:t>
              </a:r>
              <a:endParaRPr lang="id-ID" sz="17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700" b="0" u="sng" strike="noStrike" spc="-1" dirty="0">
                  <a:solidFill>
                    <a:srgbClr val="000000"/>
                  </a:solidFill>
                  <a:uFillTx/>
                  <a:latin typeface="Courier New"/>
                  <a:ea typeface="DejaVu Sans"/>
                </a:rPr>
                <a:t>p</a:t>
              </a:r>
              <a:r>
                <a:rPr lang="id-ID" sz="1700" b="0" u="sng" strike="noStrike" spc="-1" dirty="0">
                  <a:solidFill>
                    <a:srgbClr val="000000"/>
                  </a:solidFill>
                  <a:uFillTx/>
                  <a:latin typeface="Courier New"/>
                  <a:ea typeface="DejaVu Sans"/>
                </a:rPr>
                <a:t>rocedure</a:t>
              </a: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 CreateTitik(</a:t>
              </a:r>
              <a:r>
                <a:rPr lang="id-ID" sz="1700" b="0" u="sng" strike="noStrike" spc="-1" dirty="0">
                  <a:solidFill>
                    <a:srgbClr val="000000"/>
                  </a:solidFill>
                  <a:uFillTx/>
                  <a:latin typeface="Courier New"/>
                  <a:ea typeface="DejaVu Sans"/>
                </a:rPr>
                <a:t>output</a:t>
              </a: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 T:Titik)</a:t>
              </a:r>
              <a:endParaRPr lang="id-ID" sz="17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{I.S: - ; F.S: T terdefinisi }</a:t>
              </a:r>
              <a:endParaRPr lang="id-ID" sz="17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{Proses mengisi absis dan ordinat dengan 0}</a:t>
              </a:r>
              <a:endParaRPr lang="id-ID" sz="17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700" u="sng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f</a:t>
              </a:r>
              <a:r>
                <a:rPr lang="id-ID" sz="1700" b="0" u="sng" strike="noStrike" spc="-1" dirty="0">
                  <a:solidFill>
                    <a:srgbClr val="000000"/>
                  </a:solidFill>
                  <a:uFillTx/>
                  <a:latin typeface="Courier New"/>
                  <a:ea typeface="DejaVu Sans"/>
                </a:rPr>
                <a:t>unction</a:t>
              </a: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 F(T:Titik) </a:t>
              </a:r>
              <a:r>
                <a:rPr lang="en-US" sz="1700" spc="-1" dirty="0">
                  <a:solidFill>
                    <a:srgbClr val="000000"/>
                  </a:solidFill>
                  <a:latin typeface="Courier New"/>
                  <a:ea typeface="DejaVu Sans"/>
                  <a:sym typeface="Wingdings" panose="05000000000000000000" pitchFamily="2" charset="2"/>
                </a:rPr>
                <a:t></a:t>
              </a: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 </a:t>
              </a:r>
              <a:r>
                <a:rPr lang="id-ID" sz="1700" b="0" u="sng" strike="noStrike" spc="-1" dirty="0">
                  <a:solidFill>
                    <a:srgbClr val="000000"/>
                  </a:solidFill>
                  <a:uFillTx/>
                  <a:latin typeface="Courier New"/>
                  <a:ea typeface="DejaVu Sans"/>
                </a:rPr>
                <a:t>integer</a:t>
              </a:r>
              <a:endParaRPr lang="id-ID" sz="17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{mengembalikan jumlah nilai absis+ordinat}</a:t>
              </a:r>
              <a:endParaRPr lang="id-ID" sz="1700" b="0" strike="noStrike" spc="-1" dirty="0">
                <a:latin typeface="Arial"/>
              </a:endParaRPr>
            </a:p>
          </p:txBody>
        </p:sp>
        <p:sp>
          <p:nvSpPr>
            <p:cNvPr id="6" name="CustomShape 5">
              <a:extLst>
                <a:ext uri="{FF2B5EF4-FFF2-40B4-BE49-F238E27FC236}">
                  <a16:creationId xmlns:a16="http://schemas.microsoft.com/office/drawing/2014/main" id="{AA1A57FA-614D-FAB5-765D-EC81D998FF9C}"/>
                </a:ext>
              </a:extLst>
            </p:cNvPr>
            <p:cNvSpPr/>
            <p:nvPr/>
          </p:nvSpPr>
          <p:spPr>
            <a:xfrm>
              <a:off x="2100720" y="2897482"/>
              <a:ext cx="7990560" cy="34827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BODY/REALISASI PROTOTIPE</a:t>
              </a:r>
              <a:endParaRPr lang="id-ID" sz="17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700" u="sng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p</a:t>
              </a:r>
              <a:r>
                <a:rPr lang="id-ID" sz="1700" b="0" u="sng" strike="noStrike" spc="-1" dirty="0">
                  <a:solidFill>
                    <a:srgbClr val="000000"/>
                  </a:solidFill>
                  <a:uFillTx/>
                  <a:latin typeface="Courier New"/>
                  <a:ea typeface="DejaVu Sans"/>
                </a:rPr>
                <a:t>rocedure</a:t>
              </a: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 CreateTitik(</a:t>
              </a:r>
              <a:r>
                <a:rPr lang="id-ID" sz="1700" b="0" u="sng" strike="noStrike" spc="-1" dirty="0">
                  <a:solidFill>
                    <a:srgbClr val="000000"/>
                  </a:solidFill>
                  <a:uFillTx/>
                  <a:latin typeface="Courier New"/>
                  <a:ea typeface="DejaVu Sans"/>
                </a:rPr>
                <a:t>output</a:t>
              </a: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 T:Titik)</a:t>
              </a:r>
              <a:endParaRPr lang="id-ID" sz="17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Kamus lokal</a:t>
              </a:r>
              <a:endParaRPr lang="id-ID" sz="17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  -</a:t>
              </a:r>
              <a:endParaRPr lang="id-ID" sz="17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Algoritma</a:t>
              </a:r>
              <a:endParaRPr lang="id-ID" sz="17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  T.x </a:t>
              </a:r>
              <a:r>
                <a:rPr lang="en-US" sz="1700" spc="-1" dirty="0">
                  <a:solidFill>
                    <a:srgbClr val="000000"/>
                  </a:solidFill>
                  <a:latin typeface="Courier New"/>
                  <a:ea typeface="DejaVu Sans"/>
                  <a:sym typeface="Wingdings" panose="05000000000000000000" pitchFamily="2" charset="2"/>
                </a:rPr>
                <a:t></a:t>
              </a: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 0</a:t>
              </a:r>
              <a:endParaRPr lang="id-ID" sz="17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  T.y </a:t>
              </a:r>
              <a:r>
                <a:rPr lang="en-US" sz="1700" spc="-1" dirty="0">
                  <a:solidFill>
                    <a:srgbClr val="000000"/>
                  </a:solidFill>
                  <a:latin typeface="Courier New"/>
                  <a:ea typeface="DejaVu Sans"/>
                  <a:sym typeface="Wingdings" panose="05000000000000000000" pitchFamily="2" charset="2"/>
                </a:rPr>
                <a:t></a:t>
              </a: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 0</a:t>
              </a:r>
              <a:endParaRPr lang="id-ID" sz="17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800"/>
                </a:spcBef>
              </a:pPr>
              <a:r>
                <a:rPr lang="en-US" sz="1700" u="sng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f</a:t>
              </a:r>
              <a:r>
                <a:rPr lang="id-ID" sz="1700" b="0" u="sng" strike="noStrike" spc="-1" dirty="0">
                  <a:solidFill>
                    <a:srgbClr val="000000"/>
                  </a:solidFill>
                  <a:uFillTx/>
                  <a:latin typeface="Courier New"/>
                  <a:ea typeface="DejaVu Sans"/>
                </a:rPr>
                <a:t>unction</a:t>
              </a: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 F(T:Titik) </a:t>
              </a:r>
              <a:r>
                <a:rPr lang="en-US" sz="1700" spc="-1" dirty="0">
                  <a:solidFill>
                    <a:srgbClr val="000000"/>
                  </a:solidFill>
                  <a:latin typeface="Courier New"/>
                  <a:ea typeface="DejaVu Sans"/>
                  <a:sym typeface="Wingdings" panose="05000000000000000000" pitchFamily="2" charset="2"/>
                </a:rPr>
                <a:t></a:t>
              </a: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 </a:t>
              </a:r>
              <a:r>
                <a:rPr lang="id-ID" sz="1700" b="0" u="sng" strike="noStrike" spc="-1" dirty="0">
                  <a:solidFill>
                    <a:srgbClr val="000000"/>
                  </a:solidFill>
                  <a:uFillTx/>
                  <a:latin typeface="Courier New"/>
                  <a:ea typeface="DejaVu Sans"/>
                </a:rPr>
                <a:t>integer</a:t>
              </a:r>
              <a:endParaRPr lang="id-ID" sz="17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Kamus lokal</a:t>
              </a:r>
              <a:endParaRPr lang="id-ID" sz="17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  -</a:t>
              </a:r>
              <a:endParaRPr lang="id-ID" sz="17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Algoritma</a:t>
              </a:r>
              <a:endParaRPr lang="id-ID" sz="17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  </a:t>
              </a:r>
              <a:r>
                <a:rPr lang="en-US" sz="1700" spc="-1" dirty="0">
                  <a:solidFill>
                    <a:srgbClr val="000000"/>
                  </a:solidFill>
                  <a:latin typeface="Courier New"/>
                  <a:ea typeface="DejaVu Sans"/>
                  <a:sym typeface="Wingdings" panose="05000000000000000000" pitchFamily="2" charset="2"/>
                </a:rPr>
                <a:t></a:t>
              </a:r>
              <a:r>
                <a:rPr lang="id-ID" sz="1700" b="0" strike="noStrike" spc="-1" dirty="0">
                  <a:solidFill>
                    <a:srgbClr val="000000"/>
                  </a:solidFill>
                  <a:latin typeface="Courier New"/>
                  <a:ea typeface="DejaVu Sans"/>
                </a:rPr>
                <a:t> T.x + T.y</a:t>
              </a:r>
              <a:endParaRPr lang="id-ID" sz="17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50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64C4-3502-F150-3DFF-84AD0CFC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Main Program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Mengetes</a:t>
            </a:r>
            <a:r>
              <a:rPr lang="en-ID" dirty="0"/>
              <a:t>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7371-4312-CC28-7BD0-0383C57E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Program </a:t>
            </a:r>
            <a:r>
              <a:rPr lang="en-US" sz="2400" dirty="0" err="1"/>
              <a:t>utama</a:t>
            </a:r>
            <a:r>
              <a:rPr lang="en-US" sz="2400" dirty="0"/>
              <a:t> yang </a:t>
            </a:r>
            <a:r>
              <a:rPr lang="en-US" sz="2400" dirty="0" err="1"/>
              <a:t>sengaja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mengetes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ADT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.</a:t>
            </a:r>
          </a:p>
          <a:p>
            <a:r>
              <a:rPr lang="en-US" sz="2400" dirty="0"/>
              <a:t>Program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memanggil</a:t>
            </a:r>
            <a:r>
              <a:rPr lang="en-US" sz="2400" dirty="0"/>
              <a:t> (</a:t>
            </a:r>
            <a:r>
              <a:rPr lang="en-US" sz="2400" i="1" dirty="0"/>
              <a:t>call</a:t>
            </a:r>
            <a:r>
              <a:rPr lang="en-US" sz="2400" dirty="0"/>
              <a:t>)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primitif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ADT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Disebut</a:t>
            </a:r>
            <a:r>
              <a:rPr lang="en-US" sz="2400" dirty="0"/>
              <a:t> juga driver.</a:t>
            </a:r>
          </a:p>
          <a:p>
            <a:r>
              <a:rPr lang="en-US" sz="2400" dirty="0"/>
              <a:t>ADT </a:t>
            </a:r>
            <a:r>
              <a:rPr lang="en-US" sz="2400" dirty="0">
                <a:sym typeface="Wingdings" panose="05000000000000000000" pitchFamily="2" charset="2"/>
              </a:rPr>
              <a:t> supplier</a:t>
            </a:r>
          </a:p>
          <a:p>
            <a:r>
              <a:rPr lang="en-US" sz="2400" dirty="0">
                <a:sym typeface="Wingdings" panose="05000000000000000000" pitchFamily="2" charset="2"/>
              </a:rPr>
              <a:t>Main program/ driver  client (</a:t>
            </a:r>
            <a:r>
              <a:rPr lang="en-US" sz="2400" dirty="0" err="1">
                <a:sym typeface="Wingdings" panose="05000000000000000000" pitchFamily="2" charset="2"/>
              </a:rPr>
              <a:t>pengguna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7223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356B-E7AC-C40A-BCD9-F61F7B91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61" y="232870"/>
            <a:ext cx="4441548" cy="1325563"/>
          </a:xfrm>
        </p:spPr>
        <p:txBody>
          <a:bodyPr/>
          <a:lstStyle/>
          <a:p>
            <a:r>
              <a:rPr lang="en-US" dirty="0" err="1"/>
              <a:t>Fungsional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BB5384-B3B5-ADAC-6651-E6ABF8F89458}"/>
              </a:ext>
            </a:extLst>
          </p:cNvPr>
          <p:cNvGrpSpPr/>
          <p:nvPr/>
        </p:nvGrpSpPr>
        <p:grpSpPr>
          <a:xfrm>
            <a:off x="1884680" y="1343402"/>
            <a:ext cx="7268258" cy="5179318"/>
            <a:chOff x="2152560" y="792000"/>
            <a:chExt cx="8512560" cy="6066000"/>
          </a:xfrm>
        </p:grpSpPr>
        <p:sp>
          <p:nvSpPr>
            <p:cNvPr id="5" name="CustomShape 1">
              <a:extLst>
                <a:ext uri="{FF2B5EF4-FFF2-40B4-BE49-F238E27FC236}">
                  <a16:creationId xmlns:a16="http://schemas.microsoft.com/office/drawing/2014/main" id="{3D96A75F-4CB0-F18B-AB23-D8F5B8157F3D}"/>
                </a:ext>
              </a:extLst>
            </p:cNvPr>
            <p:cNvSpPr/>
            <p:nvPr/>
          </p:nvSpPr>
          <p:spPr>
            <a:xfrm>
              <a:off x="5629080" y="3816000"/>
              <a:ext cx="2302200" cy="273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D" sz="1600"/>
            </a:p>
          </p:txBody>
        </p:sp>
        <p:sp>
          <p:nvSpPr>
            <p:cNvPr id="6" name="CustomShape 3">
              <a:extLst>
                <a:ext uri="{FF2B5EF4-FFF2-40B4-BE49-F238E27FC236}">
                  <a16:creationId xmlns:a16="http://schemas.microsoft.com/office/drawing/2014/main" id="{B369B355-A1DE-47F1-0FCB-F8C72C5E7793}"/>
                </a:ext>
              </a:extLst>
            </p:cNvPr>
            <p:cNvSpPr/>
            <p:nvPr/>
          </p:nvSpPr>
          <p:spPr>
            <a:xfrm>
              <a:off x="2152560" y="1825560"/>
              <a:ext cx="8512560" cy="4348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D" sz="1600"/>
            </a:p>
          </p:txBody>
        </p:sp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id="{883D2DCA-ED02-FB0C-0D1C-10CB9F331AA7}"/>
                </a:ext>
              </a:extLst>
            </p:cNvPr>
            <p:cNvSpPr/>
            <p:nvPr/>
          </p:nvSpPr>
          <p:spPr>
            <a:xfrm>
              <a:off x="2152560" y="1872000"/>
              <a:ext cx="2177280" cy="861840"/>
            </a:xfrm>
            <a:prstGeom prst="rect">
              <a:avLst/>
            </a:prstGeom>
            <a:solidFill>
              <a:srgbClr val="F7D1D5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spc="-1" dirty="0">
                  <a:solidFill>
                    <a:srgbClr val="000000"/>
                  </a:solidFill>
                  <a:latin typeface="Arial"/>
                  <a:ea typeface="DejaVu Sans"/>
                </a:rPr>
                <a:t>H</a:t>
              </a:r>
              <a:r>
                <a:rPr lang="id-ID" sz="1600" spc="-1" dirty="0">
                  <a:solidFill>
                    <a:srgbClr val="000000"/>
                  </a:solidFill>
                  <a:latin typeface="Arial"/>
                  <a:ea typeface="DejaVu Sans"/>
                </a:rPr>
                <a:t>eader</a:t>
              </a:r>
              <a:endParaRPr lang="id-ID" sz="1600" spc="-1" dirty="0">
                <a:latin typeface="Arial"/>
              </a:endParaRPr>
            </a:p>
          </p:txBody>
        </p:sp>
        <p:sp>
          <p:nvSpPr>
            <p:cNvPr id="8" name="CustomShape 5">
              <a:extLst>
                <a:ext uri="{FF2B5EF4-FFF2-40B4-BE49-F238E27FC236}">
                  <a16:creationId xmlns:a16="http://schemas.microsoft.com/office/drawing/2014/main" id="{BE9AE2A0-45C9-DE11-070E-ACACC22DCEAB}"/>
                </a:ext>
              </a:extLst>
            </p:cNvPr>
            <p:cNvSpPr/>
            <p:nvPr/>
          </p:nvSpPr>
          <p:spPr>
            <a:xfrm>
              <a:off x="2152560" y="2736000"/>
              <a:ext cx="2177280" cy="861840"/>
            </a:xfrm>
            <a:prstGeom prst="rect">
              <a:avLst/>
            </a:prstGeom>
            <a:solidFill>
              <a:srgbClr val="FFFF6D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spc="-1" dirty="0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r>
                <a:rPr lang="id-ID" sz="1600" spc="-1" dirty="0">
                  <a:solidFill>
                    <a:srgbClr val="000000"/>
                  </a:solidFill>
                  <a:latin typeface="Arial"/>
                  <a:ea typeface="DejaVu Sans"/>
                </a:rPr>
                <a:t>efinisi&amp;</a:t>
              </a:r>
              <a:r>
                <a:rPr lang="en-US" sz="1600" spc="-1" dirty="0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lang="id-ID" sz="1600" spc="-1" dirty="0">
                  <a:solidFill>
                    <a:srgbClr val="000000"/>
                  </a:solidFill>
                  <a:latin typeface="Arial"/>
                  <a:ea typeface="DejaVu Sans"/>
                </a:rPr>
                <a:t>pesifikasi</a:t>
              </a:r>
              <a:endParaRPr lang="id-ID" sz="1600" spc="-1" dirty="0">
                <a:latin typeface="Arial"/>
              </a:endParaRPr>
            </a:p>
          </p:txBody>
        </p:sp>
        <p:sp>
          <p:nvSpPr>
            <p:cNvPr id="9" name="CustomShape 6">
              <a:extLst>
                <a:ext uri="{FF2B5EF4-FFF2-40B4-BE49-F238E27FC236}">
                  <a16:creationId xmlns:a16="http://schemas.microsoft.com/office/drawing/2014/main" id="{C4DCE966-ED52-E324-9DA7-D7280DC700ED}"/>
                </a:ext>
              </a:extLst>
            </p:cNvPr>
            <p:cNvSpPr/>
            <p:nvPr/>
          </p:nvSpPr>
          <p:spPr>
            <a:xfrm>
              <a:off x="2152560" y="3600000"/>
              <a:ext cx="2177280" cy="861840"/>
            </a:xfrm>
            <a:prstGeom prst="rect">
              <a:avLst/>
            </a:prstGeom>
            <a:solidFill>
              <a:srgbClr val="AFD095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spc="-1" dirty="0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lang="id-ID" sz="1600" spc="-1" dirty="0">
                  <a:solidFill>
                    <a:srgbClr val="000000"/>
                  </a:solidFill>
                  <a:latin typeface="Arial"/>
                  <a:ea typeface="DejaVu Sans"/>
                </a:rPr>
                <a:t>ealisasi</a:t>
              </a:r>
              <a:endParaRPr lang="id-ID" sz="1600" spc="-1" dirty="0">
                <a:latin typeface="Arial"/>
              </a:endParaRPr>
            </a:p>
          </p:txBody>
        </p:sp>
        <p:sp>
          <p:nvSpPr>
            <p:cNvPr id="10" name="CustomShape 7">
              <a:extLst>
                <a:ext uri="{FF2B5EF4-FFF2-40B4-BE49-F238E27FC236}">
                  <a16:creationId xmlns:a16="http://schemas.microsoft.com/office/drawing/2014/main" id="{657DE181-4329-1312-45F3-187E87A0B42C}"/>
                </a:ext>
              </a:extLst>
            </p:cNvPr>
            <p:cNvSpPr/>
            <p:nvPr/>
          </p:nvSpPr>
          <p:spPr>
            <a:xfrm>
              <a:off x="2152560" y="4464000"/>
              <a:ext cx="2177280" cy="861840"/>
            </a:xfrm>
            <a:prstGeom prst="rect">
              <a:avLst/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spc="-1" dirty="0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lang="id-ID" sz="1600" spc="-1" dirty="0">
                  <a:solidFill>
                    <a:srgbClr val="000000"/>
                  </a:solidFill>
                  <a:latin typeface="Arial"/>
                  <a:ea typeface="DejaVu Sans"/>
                </a:rPr>
                <a:t>plikasi</a:t>
              </a:r>
              <a:endParaRPr lang="id-ID" sz="1600" spc="-1" dirty="0">
                <a:latin typeface="Arial"/>
              </a:endParaRPr>
            </a:p>
          </p:txBody>
        </p:sp>
        <p:sp>
          <p:nvSpPr>
            <p:cNvPr id="11" name="CustomShape 8">
              <a:extLst>
                <a:ext uri="{FF2B5EF4-FFF2-40B4-BE49-F238E27FC236}">
                  <a16:creationId xmlns:a16="http://schemas.microsoft.com/office/drawing/2014/main" id="{FBF5242C-13CD-D8A4-A09B-DD429C83C567}"/>
                </a:ext>
              </a:extLst>
            </p:cNvPr>
            <p:cNvSpPr/>
            <p:nvPr/>
          </p:nvSpPr>
          <p:spPr>
            <a:xfrm>
              <a:off x="7840560" y="792000"/>
              <a:ext cx="2177280" cy="861840"/>
            </a:xfrm>
            <a:prstGeom prst="rect">
              <a:avLst/>
            </a:prstGeom>
            <a:solidFill>
              <a:srgbClr val="F7D1D5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id-ID" sz="1600" spc="-1">
                  <a:solidFill>
                    <a:srgbClr val="000000"/>
                  </a:solidFill>
                  <a:latin typeface="Arial"/>
                  <a:ea typeface="DejaVu Sans"/>
                </a:rPr>
                <a:t>Header type</a:t>
              </a:r>
              <a:endParaRPr lang="id-ID" sz="1600" spc="-1">
                <a:latin typeface="Arial"/>
              </a:endParaRPr>
            </a:p>
          </p:txBody>
        </p:sp>
        <p:sp>
          <p:nvSpPr>
            <p:cNvPr id="12" name="CustomShape 9">
              <a:extLst>
                <a:ext uri="{FF2B5EF4-FFF2-40B4-BE49-F238E27FC236}">
                  <a16:creationId xmlns:a16="http://schemas.microsoft.com/office/drawing/2014/main" id="{FF3D76B2-5A9D-D838-ECFE-F7034C0A153C}"/>
                </a:ext>
              </a:extLst>
            </p:cNvPr>
            <p:cNvSpPr/>
            <p:nvPr/>
          </p:nvSpPr>
          <p:spPr>
            <a:xfrm>
              <a:off x="7840560" y="1656000"/>
              <a:ext cx="2177280" cy="861840"/>
            </a:xfrm>
            <a:prstGeom prst="rect">
              <a:avLst/>
            </a:prstGeom>
            <a:solidFill>
              <a:srgbClr val="FFFF6D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id-ID" sz="1600" spc="-1">
                  <a:solidFill>
                    <a:srgbClr val="000000"/>
                  </a:solidFill>
                  <a:latin typeface="Arial"/>
                  <a:ea typeface="DejaVu Sans"/>
                </a:rPr>
                <a:t>Prototipe</a:t>
              </a:r>
              <a:endParaRPr lang="id-ID" sz="1600" spc="-1">
                <a:latin typeface="Arial"/>
              </a:endParaRPr>
            </a:p>
          </p:txBody>
        </p:sp>
        <p:sp>
          <p:nvSpPr>
            <p:cNvPr id="13" name="CustomShape 10">
              <a:extLst>
                <a:ext uri="{FF2B5EF4-FFF2-40B4-BE49-F238E27FC236}">
                  <a16:creationId xmlns:a16="http://schemas.microsoft.com/office/drawing/2014/main" id="{57687975-D8A2-DFC8-8D9E-EC39F14435EB}"/>
                </a:ext>
              </a:extLst>
            </p:cNvPr>
            <p:cNvSpPr/>
            <p:nvPr/>
          </p:nvSpPr>
          <p:spPr>
            <a:xfrm>
              <a:off x="7840560" y="2520000"/>
              <a:ext cx="2177280" cy="861840"/>
            </a:xfrm>
            <a:prstGeom prst="rect">
              <a:avLst/>
            </a:prstGeom>
            <a:solidFill>
              <a:srgbClr val="AFD095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id-ID" sz="1600" spc="-1">
                  <a:solidFill>
                    <a:srgbClr val="000000"/>
                  </a:solidFill>
                  <a:latin typeface="Arial"/>
                  <a:ea typeface="DejaVu Sans"/>
                </a:rPr>
                <a:t>Body/realisasi</a:t>
              </a:r>
              <a:endParaRPr lang="id-ID" sz="1600" spc="-1">
                <a:latin typeface="Arial"/>
              </a:endParaRPr>
            </a:p>
          </p:txBody>
        </p:sp>
        <p:sp>
          <p:nvSpPr>
            <p:cNvPr id="14" name="CustomShape 11">
              <a:extLst>
                <a:ext uri="{FF2B5EF4-FFF2-40B4-BE49-F238E27FC236}">
                  <a16:creationId xmlns:a16="http://schemas.microsoft.com/office/drawing/2014/main" id="{A3D0B0A0-93ED-4DED-8680-12C7D910927C}"/>
                </a:ext>
              </a:extLst>
            </p:cNvPr>
            <p:cNvSpPr/>
            <p:nvPr/>
          </p:nvSpPr>
          <p:spPr>
            <a:xfrm>
              <a:off x="5680560" y="3888000"/>
              <a:ext cx="2177280" cy="861840"/>
            </a:xfrm>
            <a:prstGeom prst="rect">
              <a:avLst/>
            </a:prstGeom>
            <a:solidFill>
              <a:srgbClr val="F7D1D5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id-ID" sz="1600" spc="-1">
                  <a:solidFill>
                    <a:srgbClr val="000000"/>
                  </a:solidFill>
                  <a:latin typeface="Arial"/>
                  <a:ea typeface="DejaVu Sans"/>
                </a:rPr>
                <a:t>Header </a:t>
              </a:r>
              <a:endParaRPr lang="id-ID" sz="1600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id-ID" sz="1600" spc="-1">
                  <a:solidFill>
                    <a:srgbClr val="000000"/>
                  </a:solidFill>
                  <a:latin typeface="Arial"/>
                  <a:ea typeface="DejaVu Sans"/>
                </a:rPr>
                <a:t>Program Utama</a:t>
              </a:r>
              <a:endParaRPr lang="id-ID" sz="1600" spc="-1">
                <a:latin typeface="Arial"/>
              </a:endParaRPr>
            </a:p>
          </p:txBody>
        </p:sp>
        <p:sp>
          <p:nvSpPr>
            <p:cNvPr id="15" name="CustomShape 12">
              <a:extLst>
                <a:ext uri="{FF2B5EF4-FFF2-40B4-BE49-F238E27FC236}">
                  <a16:creationId xmlns:a16="http://schemas.microsoft.com/office/drawing/2014/main" id="{3E1FDB74-03E5-31A6-C698-1B5C094AFDB4}"/>
                </a:ext>
              </a:extLst>
            </p:cNvPr>
            <p:cNvSpPr/>
            <p:nvPr/>
          </p:nvSpPr>
          <p:spPr>
            <a:xfrm>
              <a:off x="5680560" y="4752000"/>
              <a:ext cx="2177280" cy="861840"/>
            </a:xfrm>
            <a:prstGeom prst="rect">
              <a:avLst/>
            </a:prstGeom>
            <a:solidFill>
              <a:srgbClr val="FFFF6D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spc="-1" dirty="0">
                  <a:solidFill>
                    <a:srgbClr val="000000"/>
                  </a:solidFill>
                  <a:latin typeface="Arial"/>
                  <a:ea typeface="DejaVu Sans"/>
                </a:rPr>
                <a:t>K</a:t>
              </a:r>
              <a:r>
                <a:rPr lang="id-ID" sz="1600" spc="-1" dirty="0">
                  <a:solidFill>
                    <a:srgbClr val="000000"/>
                  </a:solidFill>
                  <a:latin typeface="Arial"/>
                  <a:ea typeface="DejaVu Sans"/>
                </a:rPr>
                <a:t>amus</a:t>
              </a:r>
              <a:endParaRPr lang="id-ID" sz="1600" spc="-1" dirty="0">
                <a:latin typeface="Arial"/>
              </a:endParaRPr>
            </a:p>
          </p:txBody>
        </p:sp>
        <p:sp>
          <p:nvSpPr>
            <p:cNvPr id="16" name="CustomShape 13">
              <a:extLst>
                <a:ext uri="{FF2B5EF4-FFF2-40B4-BE49-F238E27FC236}">
                  <a16:creationId xmlns:a16="http://schemas.microsoft.com/office/drawing/2014/main" id="{BA414F37-89B8-E078-D568-41220CEDF7BA}"/>
                </a:ext>
              </a:extLst>
            </p:cNvPr>
            <p:cNvSpPr/>
            <p:nvPr/>
          </p:nvSpPr>
          <p:spPr>
            <a:xfrm>
              <a:off x="5680560" y="5616000"/>
              <a:ext cx="2177280" cy="861840"/>
            </a:xfrm>
            <a:prstGeom prst="rect">
              <a:avLst/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spc="-1" dirty="0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lang="id-ID" sz="1600" spc="-1" dirty="0">
                  <a:solidFill>
                    <a:srgbClr val="000000"/>
                  </a:solidFill>
                  <a:latin typeface="Arial"/>
                  <a:ea typeface="DejaVu Sans"/>
                </a:rPr>
                <a:t>lgoritma</a:t>
              </a:r>
              <a:endParaRPr lang="id-ID" sz="1600" spc="-1" dirty="0">
                <a:latin typeface="Arial"/>
              </a:endParaRPr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5888968F-4A78-8305-EA24-2DB2C057AE7E}"/>
                </a:ext>
              </a:extLst>
            </p:cNvPr>
            <p:cNvSpPr/>
            <p:nvPr/>
          </p:nvSpPr>
          <p:spPr>
            <a:xfrm flipV="1">
              <a:off x="4188000" y="1872000"/>
              <a:ext cx="4104000" cy="1008000"/>
            </a:xfrm>
            <a:prstGeom prst="line">
              <a:avLst/>
            </a:prstGeom>
            <a:ln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D" sz="160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123BF559-69D8-8C44-2E18-D840F8740D4E}"/>
                </a:ext>
              </a:extLst>
            </p:cNvPr>
            <p:cNvSpPr/>
            <p:nvPr/>
          </p:nvSpPr>
          <p:spPr>
            <a:xfrm>
              <a:off x="4188000" y="3312000"/>
              <a:ext cx="1728000" cy="1872000"/>
            </a:xfrm>
            <a:prstGeom prst="line">
              <a:avLst/>
            </a:prstGeom>
            <a:ln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D" sz="160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1DA189E-0FB3-4F6D-1154-03EE5B48A345}"/>
                </a:ext>
              </a:extLst>
            </p:cNvPr>
            <p:cNvSpPr/>
            <p:nvPr/>
          </p:nvSpPr>
          <p:spPr>
            <a:xfrm>
              <a:off x="3972000" y="4968000"/>
              <a:ext cx="1944000" cy="1008000"/>
            </a:xfrm>
            <a:prstGeom prst="line">
              <a:avLst/>
            </a:prstGeom>
            <a:ln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D" sz="1600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84111ECE-38E6-56EC-A9F0-5F7509717A04}"/>
                </a:ext>
              </a:extLst>
            </p:cNvPr>
            <p:cNvSpPr/>
            <p:nvPr/>
          </p:nvSpPr>
          <p:spPr>
            <a:xfrm flipV="1">
              <a:off x="4044000" y="2880000"/>
              <a:ext cx="4032000" cy="1224000"/>
            </a:xfrm>
            <a:prstGeom prst="line">
              <a:avLst/>
            </a:prstGeom>
            <a:ln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D" sz="1600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DE12D4F3-E379-8B19-E5CB-D1A82CB2C1D0}"/>
                </a:ext>
              </a:extLst>
            </p:cNvPr>
            <p:cNvSpPr/>
            <p:nvPr/>
          </p:nvSpPr>
          <p:spPr>
            <a:xfrm>
              <a:off x="4908001" y="908321"/>
              <a:ext cx="0" cy="59496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D" sz="1600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3BCF0F75-6583-CB22-07FA-63FABCDC1831}"/>
              </a:ext>
            </a:extLst>
          </p:cNvPr>
          <p:cNvSpPr txBox="1">
            <a:spLocks/>
          </p:cNvSpPr>
          <p:nvPr/>
        </p:nvSpPr>
        <p:spPr>
          <a:xfrm>
            <a:off x="5054772" y="250158"/>
            <a:ext cx="4441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Prosedural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8154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2F85-AD24-C224-0D4A-F42DE256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5BA6FD39-71FF-348D-7AA1-1F65180725E7}"/>
              </a:ext>
            </a:extLst>
          </p:cNvPr>
          <p:cNvSpPr/>
          <p:nvPr/>
        </p:nvSpPr>
        <p:spPr>
          <a:xfrm>
            <a:off x="1938000" y="1691640"/>
            <a:ext cx="8512560" cy="434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D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D6DEDE6-D374-D68D-F31B-101CE4365E65}"/>
              </a:ext>
            </a:extLst>
          </p:cNvPr>
          <p:cNvGrpSpPr/>
          <p:nvPr/>
        </p:nvGrpSpPr>
        <p:grpSpPr>
          <a:xfrm>
            <a:off x="2339661" y="1691640"/>
            <a:ext cx="6659238" cy="4574754"/>
            <a:chOff x="1741440" y="658080"/>
            <a:chExt cx="8061840" cy="5541840"/>
          </a:xfrm>
        </p:grpSpPr>
        <p:sp>
          <p:nvSpPr>
            <p:cNvPr id="4" name="CustomShape 1">
              <a:extLst>
                <a:ext uri="{FF2B5EF4-FFF2-40B4-BE49-F238E27FC236}">
                  <a16:creationId xmlns:a16="http://schemas.microsoft.com/office/drawing/2014/main" id="{6A2978E1-D73C-F4B0-0FCA-7F52516B9C41}"/>
                </a:ext>
              </a:extLst>
            </p:cNvPr>
            <p:cNvSpPr/>
            <p:nvPr/>
          </p:nvSpPr>
          <p:spPr>
            <a:xfrm>
              <a:off x="1741440" y="1306080"/>
              <a:ext cx="2302200" cy="2918538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D" sz="1400"/>
            </a:p>
          </p:txBody>
        </p:sp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3AC6DD6F-8133-803A-B3AA-E0143459E8E1}"/>
                </a:ext>
              </a:extLst>
            </p:cNvPr>
            <p:cNvSpPr/>
            <p:nvPr/>
          </p:nvSpPr>
          <p:spPr>
            <a:xfrm>
              <a:off x="7626000" y="658080"/>
              <a:ext cx="2177280" cy="861840"/>
            </a:xfrm>
            <a:prstGeom prst="rect">
              <a:avLst/>
            </a:prstGeom>
            <a:solidFill>
              <a:srgbClr val="F7D1D5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id-ID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Header </a:t>
              </a:r>
              <a:endParaRPr lang="id-ID" sz="1400" b="0" strike="noStrike" spc="-1" dirty="0">
                <a:latin typeface="Arial"/>
              </a:endParaRPr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E083D9B6-6BEC-AFA4-5B23-FA3398C6C370}"/>
                </a:ext>
              </a:extLst>
            </p:cNvPr>
            <p:cNvSpPr/>
            <p:nvPr/>
          </p:nvSpPr>
          <p:spPr>
            <a:xfrm>
              <a:off x="7626000" y="1522080"/>
              <a:ext cx="2177280" cy="861840"/>
            </a:xfrm>
            <a:prstGeom prst="rect">
              <a:avLst/>
            </a:prstGeom>
            <a:solidFill>
              <a:srgbClr val="FFFF6D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400" spc="-1" dirty="0">
                  <a:solidFill>
                    <a:srgbClr val="000000"/>
                  </a:solidFill>
                  <a:latin typeface="Arial"/>
                  <a:ea typeface="DejaVu Sans"/>
                </a:rPr>
                <a:t>Ty</a:t>
              </a:r>
              <a:r>
                <a:rPr lang="id-ID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pe A</a:t>
              </a:r>
              <a:endParaRPr lang="id-ID" sz="1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id-ID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Prototipe</a:t>
              </a:r>
              <a:endParaRPr lang="id-ID" sz="1400" b="0" strike="noStrike" spc="-1" dirty="0">
                <a:latin typeface="Arial"/>
              </a:endParaRPr>
            </a:p>
          </p:txBody>
        </p:sp>
        <p:sp>
          <p:nvSpPr>
            <p:cNvPr id="8" name="CustomShape 6">
              <a:extLst>
                <a:ext uri="{FF2B5EF4-FFF2-40B4-BE49-F238E27FC236}">
                  <a16:creationId xmlns:a16="http://schemas.microsoft.com/office/drawing/2014/main" id="{BC9BF936-DDA4-F160-8A9D-02593C94C183}"/>
                </a:ext>
              </a:extLst>
            </p:cNvPr>
            <p:cNvSpPr/>
            <p:nvPr/>
          </p:nvSpPr>
          <p:spPr>
            <a:xfrm>
              <a:off x="7626000" y="2386080"/>
              <a:ext cx="2177280" cy="861840"/>
            </a:xfrm>
            <a:prstGeom prst="rect">
              <a:avLst/>
            </a:prstGeom>
            <a:solidFill>
              <a:srgbClr val="AFD095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id-ID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Body/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lang="id-ID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ealisasi</a:t>
              </a:r>
              <a:endParaRPr lang="id-ID" sz="1400" b="0" strike="noStrike" spc="-1" dirty="0">
                <a:latin typeface="Arial"/>
              </a:endParaRPr>
            </a:p>
          </p:txBody>
        </p:sp>
        <p:sp>
          <p:nvSpPr>
            <p:cNvPr id="9" name="CustomShape 7">
              <a:extLst>
                <a:ext uri="{FF2B5EF4-FFF2-40B4-BE49-F238E27FC236}">
                  <a16:creationId xmlns:a16="http://schemas.microsoft.com/office/drawing/2014/main" id="{9F5AEACD-8613-0A55-203F-85041CC4F224}"/>
                </a:ext>
              </a:extLst>
            </p:cNvPr>
            <p:cNvSpPr/>
            <p:nvPr/>
          </p:nvSpPr>
          <p:spPr>
            <a:xfrm>
              <a:off x="1794000" y="1378080"/>
              <a:ext cx="2177280" cy="861840"/>
            </a:xfrm>
            <a:prstGeom prst="rect">
              <a:avLst/>
            </a:prstGeom>
            <a:solidFill>
              <a:srgbClr val="F7D1D5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id-ID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Header </a:t>
              </a:r>
              <a:endParaRPr lang="id-ID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id-ID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PROGRAM UTAMA</a:t>
              </a:r>
              <a:endParaRPr lang="id-ID" sz="1400" b="0" strike="noStrike" spc="-1">
                <a:latin typeface="Arial"/>
              </a:endParaRPr>
            </a:p>
          </p:txBody>
        </p:sp>
        <p:sp>
          <p:nvSpPr>
            <p:cNvPr id="10" name="CustomShape 8">
              <a:extLst>
                <a:ext uri="{FF2B5EF4-FFF2-40B4-BE49-F238E27FC236}">
                  <a16:creationId xmlns:a16="http://schemas.microsoft.com/office/drawing/2014/main" id="{B64564FB-818E-0C63-DE82-B78F55E25F9D}"/>
                </a:ext>
              </a:extLst>
            </p:cNvPr>
            <p:cNvSpPr/>
            <p:nvPr/>
          </p:nvSpPr>
          <p:spPr>
            <a:xfrm>
              <a:off x="1794000" y="2242080"/>
              <a:ext cx="2177280" cy="1063969"/>
            </a:xfrm>
            <a:prstGeom prst="rect">
              <a:avLst/>
            </a:prstGeom>
            <a:solidFill>
              <a:srgbClr val="FFFF6D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id-ID" sz="1400" b="1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Kamus</a:t>
              </a:r>
              <a:endParaRPr lang="id-ID" sz="14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id-ID" sz="1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Use A, B</a:t>
              </a:r>
              <a:endParaRPr lang="id-ID" sz="14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id-ID" sz="1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X: A; </a:t>
              </a:r>
              <a:endParaRPr lang="en-US" sz="1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id-ID" sz="1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Y: B</a:t>
              </a:r>
              <a:endParaRPr lang="id-ID" sz="14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CustomShape 9">
              <a:extLst>
                <a:ext uri="{FF2B5EF4-FFF2-40B4-BE49-F238E27FC236}">
                  <a16:creationId xmlns:a16="http://schemas.microsoft.com/office/drawing/2014/main" id="{90229AFD-F105-ED23-DBE2-75E7D1DEC832}"/>
                </a:ext>
              </a:extLst>
            </p:cNvPr>
            <p:cNvSpPr/>
            <p:nvPr/>
          </p:nvSpPr>
          <p:spPr>
            <a:xfrm>
              <a:off x="1794000" y="3312168"/>
              <a:ext cx="2177280" cy="861839"/>
            </a:xfrm>
            <a:prstGeom prst="rect">
              <a:avLst/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id-ID" sz="1400" b="1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Algoritma</a:t>
              </a:r>
              <a:endParaRPr lang="id-ID" sz="14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id-ID" sz="1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X </a:t>
              </a:r>
              <a:r>
                <a:rPr lang="en-US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  <a:sym typeface="Wingdings" panose="05000000000000000000" pitchFamily="2" charset="2"/>
                </a:rPr>
                <a:t></a:t>
              </a:r>
              <a:r>
                <a:rPr lang="id-ID" sz="1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3</a:t>
              </a:r>
              <a:endParaRPr lang="id-ID" sz="14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id-ID" sz="1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Y </a:t>
              </a:r>
              <a:r>
                <a:rPr lang="en-US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  <a:sym typeface="Wingdings" panose="05000000000000000000" pitchFamily="2" charset="2"/>
                </a:rPr>
                <a:t></a:t>
              </a:r>
              <a:r>
                <a:rPr lang="id-ID" sz="1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3.0</a:t>
              </a:r>
              <a:endParaRPr lang="id-ID" sz="14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11F2BB66-2A0A-4138-820A-D63CEFA9ED48}"/>
                </a:ext>
              </a:extLst>
            </p:cNvPr>
            <p:cNvSpPr/>
            <p:nvPr/>
          </p:nvSpPr>
          <p:spPr>
            <a:xfrm>
              <a:off x="5485440" y="3610080"/>
              <a:ext cx="2177280" cy="861840"/>
            </a:xfrm>
            <a:prstGeom prst="rect">
              <a:avLst/>
            </a:prstGeom>
            <a:solidFill>
              <a:srgbClr val="F7D1D5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id-ID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Header </a:t>
              </a:r>
              <a:endParaRPr lang="id-ID" sz="1400" b="0" strike="noStrike" spc="-1">
                <a:latin typeface="Arial"/>
              </a:endParaRPr>
            </a:p>
          </p:txBody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709FFB8E-2D50-A95D-6E6F-7EBDA2D3EC5F}"/>
                </a:ext>
              </a:extLst>
            </p:cNvPr>
            <p:cNvSpPr/>
            <p:nvPr/>
          </p:nvSpPr>
          <p:spPr>
            <a:xfrm>
              <a:off x="5485440" y="4474080"/>
              <a:ext cx="2177280" cy="861840"/>
            </a:xfrm>
            <a:prstGeom prst="rect">
              <a:avLst/>
            </a:prstGeom>
            <a:solidFill>
              <a:srgbClr val="FFFF6D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400" spc="-1" dirty="0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lang="id-ID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ype B</a:t>
              </a:r>
              <a:endParaRPr lang="id-ID" sz="1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id-ID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Prototipe</a:t>
              </a:r>
              <a:endParaRPr lang="id-ID" sz="1400" b="0" strike="noStrike" spc="-1" dirty="0">
                <a:latin typeface="Arial"/>
              </a:endParaRPr>
            </a:p>
          </p:txBody>
        </p:sp>
        <p:sp>
          <p:nvSpPr>
            <p:cNvPr id="14" name="CustomShape 12">
              <a:extLst>
                <a:ext uri="{FF2B5EF4-FFF2-40B4-BE49-F238E27FC236}">
                  <a16:creationId xmlns:a16="http://schemas.microsoft.com/office/drawing/2014/main" id="{80D848D5-1CC9-8F52-DF8D-1EB6B3B78CC3}"/>
                </a:ext>
              </a:extLst>
            </p:cNvPr>
            <p:cNvSpPr/>
            <p:nvPr/>
          </p:nvSpPr>
          <p:spPr>
            <a:xfrm>
              <a:off x="5485440" y="5338080"/>
              <a:ext cx="2177280" cy="861840"/>
            </a:xfrm>
            <a:prstGeom prst="rect">
              <a:avLst/>
            </a:prstGeom>
            <a:solidFill>
              <a:srgbClr val="AFD095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id-ID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Body/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lang="id-ID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ealisasi</a:t>
              </a:r>
              <a:endParaRPr lang="id-ID" sz="1400" b="0" strike="noStrike" spc="-1" dirty="0">
                <a:latin typeface="Arial"/>
              </a:endParaRPr>
            </a:p>
          </p:txBody>
        </p:sp>
        <p:sp>
          <p:nvSpPr>
            <p:cNvPr id="15" name="CustomShape 13">
              <a:extLst>
                <a:ext uri="{FF2B5EF4-FFF2-40B4-BE49-F238E27FC236}">
                  <a16:creationId xmlns:a16="http://schemas.microsoft.com/office/drawing/2014/main" id="{CA770582-88AB-E0FC-47FA-2F7768C37400}"/>
                </a:ext>
              </a:extLst>
            </p:cNvPr>
            <p:cNvSpPr/>
            <p:nvPr/>
          </p:nvSpPr>
          <p:spPr>
            <a:xfrm flipV="1">
              <a:off x="3973440" y="1949760"/>
              <a:ext cx="3650760" cy="718200"/>
            </a:xfrm>
            <a:prstGeom prst="curvedConnector3">
              <a:avLst>
                <a:gd name="adj1" fmla="val 50000"/>
              </a:avLst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D" sz="1400"/>
            </a:p>
          </p:txBody>
        </p:sp>
        <p:sp>
          <p:nvSpPr>
            <p:cNvPr id="16" name="CustomShape 14">
              <a:extLst>
                <a:ext uri="{FF2B5EF4-FFF2-40B4-BE49-F238E27FC236}">
                  <a16:creationId xmlns:a16="http://schemas.microsoft.com/office/drawing/2014/main" id="{71410213-F489-BB30-9416-2ADE79F0DD86}"/>
                </a:ext>
              </a:extLst>
            </p:cNvPr>
            <p:cNvSpPr/>
            <p:nvPr/>
          </p:nvSpPr>
          <p:spPr>
            <a:xfrm>
              <a:off x="3973440" y="2674080"/>
              <a:ext cx="1510200" cy="2230200"/>
            </a:xfrm>
            <a:prstGeom prst="curvedConnector3">
              <a:avLst>
                <a:gd name="adj1" fmla="val 50000"/>
              </a:avLst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D" sz="1400"/>
            </a:p>
          </p:txBody>
        </p:sp>
      </p:grpSp>
    </p:spTree>
    <p:extLst>
      <p:ext uri="{BB962C8B-B14F-4D97-AF65-F5344CB8AC3E}">
        <p14:creationId xmlns:p14="http://schemas.microsoft.com/office/powerpoint/2010/main" val="899618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699A-88B9-2569-9C5A-744CACCA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F8C3-8770-6306-DF8B-9C89DEEA6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5463A6-B653-ABF4-F2AF-642B9FBE286A}"/>
              </a:ext>
            </a:extLst>
          </p:cNvPr>
          <p:cNvGrpSpPr/>
          <p:nvPr/>
        </p:nvGrpSpPr>
        <p:grpSpPr>
          <a:xfrm>
            <a:off x="2390239" y="1322650"/>
            <a:ext cx="8536841" cy="5094344"/>
            <a:chOff x="1956000" y="792000"/>
            <a:chExt cx="8062560" cy="5541840"/>
          </a:xfrm>
        </p:grpSpPr>
        <p:sp>
          <p:nvSpPr>
            <p:cNvPr id="5" name="CustomShape 1">
              <a:extLst>
                <a:ext uri="{FF2B5EF4-FFF2-40B4-BE49-F238E27FC236}">
                  <a16:creationId xmlns:a16="http://schemas.microsoft.com/office/drawing/2014/main" id="{8F2941BE-9F4F-BFB4-C81A-D983D691B7BF}"/>
                </a:ext>
              </a:extLst>
            </p:cNvPr>
            <p:cNvSpPr/>
            <p:nvPr/>
          </p:nvSpPr>
          <p:spPr>
            <a:xfrm>
              <a:off x="1956000" y="1440000"/>
              <a:ext cx="2302200" cy="273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D" sz="1400"/>
            </a:p>
          </p:txBody>
        </p:sp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FF14D3DE-AE24-12D5-F3AF-BAA1FF8C64FE}"/>
                </a:ext>
              </a:extLst>
            </p:cNvPr>
            <p:cNvSpPr/>
            <p:nvPr/>
          </p:nvSpPr>
          <p:spPr>
            <a:xfrm>
              <a:off x="6132000" y="792000"/>
              <a:ext cx="3886560" cy="861840"/>
            </a:xfrm>
            <a:prstGeom prst="rect">
              <a:avLst/>
            </a:prstGeom>
            <a:solidFill>
              <a:srgbClr val="F7D1D5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id-ID" sz="1400" spc="-1" dirty="0">
                  <a:solidFill>
                    <a:srgbClr val="000000"/>
                  </a:solidFill>
                  <a:latin typeface="Arial"/>
                  <a:ea typeface="DejaVu Sans"/>
                </a:rPr>
                <a:t>Modul T_Titik</a:t>
              </a:r>
              <a:endParaRPr lang="id-ID" sz="1400" spc="-1" dirty="0">
                <a:latin typeface="Arial"/>
              </a:endParaRPr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A6AA9046-796D-8CD7-4F9A-795403A462E8}"/>
                </a:ext>
              </a:extLst>
            </p:cNvPr>
            <p:cNvSpPr/>
            <p:nvPr/>
          </p:nvSpPr>
          <p:spPr>
            <a:xfrm>
              <a:off x="6132000" y="1655280"/>
              <a:ext cx="3886560" cy="934560"/>
            </a:xfrm>
            <a:prstGeom prst="rect">
              <a:avLst/>
            </a:prstGeom>
            <a:solidFill>
              <a:srgbClr val="FFFF6D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u="sng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t</a:t>
              </a:r>
              <a:r>
                <a:rPr lang="id-ID" sz="1400" u="sng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ype </a:t>
              </a:r>
              <a:r>
                <a:rPr lang="id-ID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Titik </a:t>
              </a:r>
              <a:r>
                <a:rPr lang="en-US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:</a:t>
              </a:r>
              <a:r>
                <a:rPr lang="id-ID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&lt; x:</a:t>
              </a:r>
              <a:r>
                <a:rPr lang="id-ID" sz="1400" u="sng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integer</a:t>
              </a:r>
              <a:r>
                <a:rPr lang="id-ID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, y:</a:t>
              </a:r>
              <a:r>
                <a:rPr lang="id-ID" sz="1400" u="sng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integer</a:t>
              </a:r>
              <a:r>
                <a:rPr lang="id-ID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&gt;</a:t>
              </a:r>
              <a:endParaRPr lang="id-ID" sz="1400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400" u="sng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p</a:t>
              </a:r>
              <a:r>
                <a:rPr lang="id-ID" sz="1400" u="sng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rocedure</a:t>
              </a:r>
              <a:r>
                <a:rPr lang="id-ID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CreateTitik(</a:t>
              </a:r>
              <a:r>
                <a:rPr lang="id-ID" sz="1400" u="sng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output</a:t>
              </a:r>
              <a:r>
                <a:rPr lang="id-ID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T:Titik)</a:t>
              </a:r>
              <a:endParaRPr lang="id-ID" sz="1400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400" u="sng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f</a:t>
              </a:r>
              <a:r>
                <a:rPr lang="id-ID" sz="1400" u="sng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unction</a:t>
              </a:r>
              <a:r>
                <a:rPr lang="id-ID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F(T:Titik) </a:t>
              </a:r>
              <a:r>
                <a:rPr lang="en-US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  <a:sym typeface="Wingdings" panose="05000000000000000000" pitchFamily="2" charset="2"/>
                </a:rPr>
                <a:t></a:t>
              </a:r>
              <a:r>
                <a:rPr lang="id-ID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id-ID" sz="1400" u="sng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integer</a:t>
              </a:r>
              <a:endParaRPr lang="id-ID" sz="1400" u="sng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CustomShape 6">
              <a:extLst>
                <a:ext uri="{FF2B5EF4-FFF2-40B4-BE49-F238E27FC236}">
                  <a16:creationId xmlns:a16="http://schemas.microsoft.com/office/drawing/2014/main" id="{8E4896D1-64A0-4C34-2851-2B25343978FC}"/>
                </a:ext>
              </a:extLst>
            </p:cNvPr>
            <p:cNvSpPr/>
            <p:nvPr/>
          </p:nvSpPr>
          <p:spPr>
            <a:xfrm>
              <a:off x="6132000" y="2592000"/>
              <a:ext cx="3886560" cy="861840"/>
            </a:xfrm>
            <a:prstGeom prst="rect">
              <a:avLst/>
            </a:prstGeom>
            <a:solidFill>
              <a:srgbClr val="AFD095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id-ID" sz="1400" spc="-1" dirty="0">
                  <a:solidFill>
                    <a:srgbClr val="000000"/>
                  </a:solidFill>
                  <a:latin typeface="Arial"/>
                  <a:ea typeface="DejaVu Sans"/>
                </a:rPr>
                <a:t>Body/realisasi</a:t>
              </a:r>
              <a:endParaRPr lang="id-ID" sz="1400" spc="-1" dirty="0">
                <a:latin typeface="Arial"/>
              </a:endParaRPr>
            </a:p>
          </p:txBody>
        </p:sp>
        <p:sp>
          <p:nvSpPr>
            <p:cNvPr id="9" name="CustomShape 7">
              <a:extLst>
                <a:ext uri="{FF2B5EF4-FFF2-40B4-BE49-F238E27FC236}">
                  <a16:creationId xmlns:a16="http://schemas.microsoft.com/office/drawing/2014/main" id="{D327053A-1EF7-676B-636E-34C1D0BFCF4D}"/>
                </a:ext>
              </a:extLst>
            </p:cNvPr>
            <p:cNvSpPr/>
            <p:nvPr/>
          </p:nvSpPr>
          <p:spPr>
            <a:xfrm>
              <a:off x="2008560" y="1512000"/>
              <a:ext cx="2177280" cy="358560"/>
            </a:xfrm>
            <a:prstGeom prst="rect">
              <a:avLst/>
            </a:prstGeom>
            <a:solidFill>
              <a:srgbClr val="F7D1D5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id-ID" sz="1400" spc="-1">
                  <a:solidFill>
                    <a:srgbClr val="000000"/>
                  </a:solidFill>
                  <a:latin typeface="Arial"/>
                  <a:ea typeface="DejaVu Sans"/>
                </a:rPr>
                <a:t>PROGRAM UTAMA</a:t>
              </a:r>
              <a:endParaRPr lang="id-ID" sz="1400" spc="-1">
                <a:latin typeface="Arial"/>
              </a:endParaRPr>
            </a:p>
          </p:txBody>
        </p:sp>
        <p:sp>
          <p:nvSpPr>
            <p:cNvPr id="10" name="CustomShape 8">
              <a:extLst>
                <a:ext uri="{FF2B5EF4-FFF2-40B4-BE49-F238E27FC236}">
                  <a16:creationId xmlns:a16="http://schemas.microsoft.com/office/drawing/2014/main" id="{3C14C746-F3FF-4F5B-DDFA-183FF25F00C9}"/>
                </a:ext>
              </a:extLst>
            </p:cNvPr>
            <p:cNvSpPr/>
            <p:nvPr/>
          </p:nvSpPr>
          <p:spPr>
            <a:xfrm>
              <a:off x="2008560" y="1872000"/>
              <a:ext cx="2177280" cy="1366560"/>
            </a:xfrm>
            <a:prstGeom prst="rect">
              <a:avLst/>
            </a:prstGeom>
            <a:solidFill>
              <a:srgbClr val="FFFF6D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id-ID" sz="1400" b="1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Kamus</a:t>
              </a:r>
              <a:endParaRPr lang="id-ID" sz="1400" b="1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id-ID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Use T_Titik, M</a:t>
              </a:r>
              <a:endParaRPr lang="id-ID" sz="1400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id-ID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P:Titik </a:t>
              </a:r>
              <a:endParaRPr lang="id-ID" sz="1400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id-ID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Q:TM</a:t>
              </a:r>
              <a:endParaRPr lang="id-ID" sz="1400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id-ID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x:real</a:t>
              </a:r>
              <a:endParaRPr lang="id-ID" sz="1400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CustomShape 9">
              <a:extLst>
                <a:ext uri="{FF2B5EF4-FFF2-40B4-BE49-F238E27FC236}">
                  <a16:creationId xmlns:a16="http://schemas.microsoft.com/office/drawing/2014/main" id="{4682B742-7ACF-A1CD-862F-FFCDD67C79E0}"/>
                </a:ext>
              </a:extLst>
            </p:cNvPr>
            <p:cNvSpPr/>
            <p:nvPr/>
          </p:nvSpPr>
          <p:spPr>
            <a:xfrm>
              <a:off x="2008560" y="3240000"/>
              <a:ext cx="2177280" cy="861840"/>
            </a:xfrm>
            <a:prstGeom prst="rect">
              <a:avLst/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id-ID" sz="1400" b="1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Algoritma</a:t>
              </a:r>
              <a:endParaRPr lang="id-ID" sz="1400" b="1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id-ID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CreateTitik(P)</a:t>
              </a:r>
              <a:endParaRPr lang="id-ID" sz="1400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id-ID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X </a:t>
              </a:r>
              <a:r>
                <a:rPr lang="en-US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  <a:sym typeface="Wingdings" panose="05000000000000000000" pitchFamily="2" charset="2"/>
                </a:rPr>
                <a:t></a:t>
              </a:r>
              <a:r>
                <a:rPr lang="id-ID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FM()</a:t>
              </a:r>
              <a:endParaRPr lang="id-ID" sz="1400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D900C329-0191-80D3-0F10-796AA014C359}"/>
                </a:ext>
              </a:extLst>
            </p:cNvPr>
            <p:cNvSpPr/>
            <p:nvPr/>
          </p:nvSpPr>
          <p:spPr>
            <a:xfrm>
              <a:off x="5700000" y="3744000"/>
              <a:ext cx="2177280" cy="861840"/>
            </a:xfrm>
            <a:prstGeom prst="rect">
              <a:avLst/>
            </a:prstGeom>
            <a:solidFill>
              <a:srgbClr val="F7D1D5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id-ID" sz="1400" spc="-1">
                  <a:solidFill>
                    <a:srgbClr val="000000"/>
                  </a:solidFill>
                  <a:latin typeface="Arial"/>
                  <a:ea typeface="DejaVu Sans"/>
                </a:rPr>
                <a:t>Modul M</a:t>
              </a:r>
              <a:endParaRPr lang="id-ID" sz="1400" spc="-1">
                <a:latin typeface="Arial"/>
              </a:endParaRPr>
            </a:p>
          </p:txBody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BF689EF9-6E37-CE79-5A26-5E737E922634}"/>
                </a:ext>
              </a:extLst>
            </p:cNvPr>
            <p:cNvSpPr/>
            <p:nvPr/>
          </p:nvSpPr>
          <p:spPr>
            <a:xfrm>
              <a:off x="5700000" y="4608000"/>
              <a:ext cx="2177280" cy="861840"/>
            </a:xfrm>
            <a:prstGeom prst="rect">
              <a:avLst/>
            </a:prstGeom>
            <a:solidFill>
              <a:srgbClr val="FFFF6D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u="sng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t</a:t>
              </a:r>
              <a:r>
                <a:rPr lang="id-ID" sz="1400" u="sng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ype</a:t>
              </a:r>
              <a:r>
                <a:rPr lang="id-ID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TM </a:t>
              </a:r>
              <a:r>
                <a:rPr lang="en-US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:</a:t>
              </a:r>
              <a:r>
                <a:rPr lang="id-ID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&lt;...&gt;</a:t>
              </a:r>
              <a:endParaRPr lang="id-ID" sz="1400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400" u="sng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f</a:t>
              </a:r>
              <a:r>
                <a:rPr lang="id-ID" sz="1400" u="sng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unction</a:t>
              </a:r>
              <a:r>
                <a:rPr lang="id-ID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FM()</a:t>
              </a:r>
              <a:r>
                <a:rPr lang="en-US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US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  <a:sym typeface="Wingdings" panose="05000000000000000000" pitchFamily="2" charset="2"/>
                </a:rPr>
                <a:t> </a:t>
              </a:r>
              <a:r>
                <a:rPr lang="id-ID" sz="1400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real</a:t>
              </a:r>
              <a:endParaRPr lang="id-ID" sz="1400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CustomShape 12">
              <a:extLst>
                <a:ext uri="{FF2B5EF4-FFF2-40B4-BE49-F238E27FC236}">
                  <a16:creationId xmlns:a16="http://schemas.microsoft.com/office/drawing/2014/main" id="{74DF9DE1-7AD7-D42B-8DCF-C58C6CD28CDE}"/>
                </a:ext>
              </a:extLst>
            </p:cNvPr>
            <p:cNvSpPr/>
            <p:nvPr/>
          </p:nvSpPr>
          <p:spPr>
            <a:xfrm>
              <a:off x="5700000" y="5472000"/>
              <a:ext cx="2177280" cy="861840"/>
            </a:xfrm>
            <a:prstGeom prst="rect">
              <a:avLst/>
            </a:prstGeom>
            <a:solidFill>
              <a:srgbClr val="AFD095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id-ID" sz="1400" spc="-1" dirty="0">
                  <a:solidFill>
                    <a:srgbClr val="000000"/>
                  </a:solidFill>
                  <a:latin typeface="Arial"/>
                  <a:ea typeface="DejaVu Sans"/>
                </a:rPr>
                <a:t>Body/</a:t>
              </a:r>
              <a:r>
                <a:rPr lang="en-US" sz="1400" spc="-1" dirty="0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lang="id-ID" sz="1400" spc="-1" dirty="0">
                  <a:solidFill>
                    <a:srgbClr val="000000"/>
                  </a:solidFill>
                  <a:latin typeface="Arial"/>
                  <a:ea typeface="DejaVu Sans"/>
                </a:rPr>
                <a:t>ealisasi</a:t>
              </a:r>
              <a:endParaRPr lang="id-ID" sz="1400" spc="-1" dirty="0">
                <a:latin typeface="Arial"/>
              </a:endParaRPr>
            </a:p>
          </p:txBody>
        </p:sp>
        <p:sp>
          <p:nvSpPr>
            <p:cNvPr id="15" name="CustomShape 13">
              <a:extLst>
                <a:ext uri="{FF2B5EF4-FFF2-40B4-BE49-F238E27FC236}">
                  <a16:creationId xmlns:a16="http://schemas.microsoft.com/office/drawing/2014/main" id="{BD99F15C-C573-7501-9FBE-8FB62AB23F1E}"/>
                </a:ext>
              </a:extLst>
            </p:cNvPr>
            <p:cNvSpPr/>
            <p:nvPr/>
          </p:nvSpPr>
          <p:spPr>
            <a:xfrm flipV="1">
              <a:off x="4188000" y="1148400"/>
              <a:ext cx="2446560" cy="1653480"/>
            </a:xfrm>
            <a:prstGeom prst="curvedConnector3">
              <a:avLst>
                <a:gd name="adj1" fmla="val 43228"/>
              </a:avLst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D" sz="1400"/>
            </a:p>
          </p:txBody>
        </p:sp>
        <p:sp>
          <p:nvSpPr>
            <p:cNvPr id="16" name="CustomShape 14">
              <a:extLst>
                <a:ext uri="{FF2B5EF4-FFF2-40B4-BE49-F238E27FC236}">
                  <a16:creationId xmlns:a16="http://schemas.microsoft.com/office/drawing/2014/main" id="{EC793C3C-184C-329B-4218-0261CEEE3AB6}"/>
                </a:ext>
              </a:extLst>
            </p:cNvPr>
            <p:cNvSpPr/>
            <p:nvPr/>
          </p:nvSpPr>
          <p:spPr>
            <a:xfrm>
              <a:off x="4188000" y="2808000"/>
              <a:ext cx="1870560" cy="1366560"/>
            </a:xfrm>
            <a:prstGeom prst="curvedConnector3">
              <a:avLst>
                <a:gd name="adj1" fmla="val 50000"/>
              </a:avLst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D" sz="1400"/>
            </a:p>
          </p:txBody>
        </p:sp>
        <p:sp>
          <p:nvSpPr>
            <p:cNvPr id="17" name="CustomShape 15">
              <a:extLst>
                <a:ext uri="{FF2B5EF4-FFF2-40B4-BE49-F238E27FC236}">
                  <a16:creationId xmlns:a16="http://schemas.microsoft.com/office/drawing/2014/main" id="{4EF365FB-62C1-89CA-3B61-334DF6E144A7}"/>
                </a:ext>
              </a:extLst>
            </p:cNvPr>
            <p:cNvSpPr/>
            <p:nvPr/>
          </p:nvSpPr>
          <p:spPr>
            <a:xfrm flipV="1">
              <a:off x="4187280" y="2120400"/>
              <a:ext cx="1943640" cy="1547280"/>
            </a:xfrm>
            <a:prstGeom prst="curvedConnector3">
              <a:avLst>
                <a:gd name="adj1" fmla="val 50000"/>
              </a:avLst>
            </a:pr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D" sz="1400"/>
            </a:p>
          </p:txBody>
        </p:sp>
        <p:sp>
          <p:nvSpPr>
            <p:cNvPr id="18" name="CustomShape 16">
              <a:extLst>
                <a:ext uri="{FF2B5EF4-FFF2-40B4-BE49-F238E27FC236}">
                  <a16:creationId xmlns:a16="http://schemas.microsoft.com/office/drawing/2014/main" id="{F8101CEC-4888-2B57-2CAC-CE2DBB4E3DBA}"/>
                </a:ext>
              </a:extLst>
            </p:cNvPr>
            <p:cNvSpPr/>
            <p:nvPr/>
          </p:nvSpPr>
          <p:spPr>
            <a:xfrm>
              <a:off x="4187280" y="3671640"/>
              <a:ext cx="1511640" cy="1366920"/>
            </a:xfrm>
            <a:prstGeom prst="curvedConnector3">
              <a:avLst>
                <a:gd name="adj1" fmla="val 50000"/>
              </a:avLst>
            </a:pr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D" sz="1400"/>
            </a:p>
          </p:txBody>
        </p:sp>
      </p:grpSp>
    </p:spTree>
    <p:extLst>
      <p:ext uri="{BB962C8B-B14F-4D97-AF65-F5344CB8AC3E}">
        <p14:creationId xmlns:p14="http://schemas.microsoft.com/office/powerpoint/2010/main" val="365883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6C15-6FCB-9F98-6825-DB468F89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EF02-6FF4-AA3E-13D7-0B41F804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Review/ </a:t>
            </a:r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Lampau</a:t>
            </a:r>
            <a:endParaRPr lang="en-US" dirty="0"/>
          </a:p>
          <a:p>
            <a:r>
              <a:rPr lang="en-US" dirty="0"/>
              <a:t>ADT</a:t>
            </a:r>
          </a:p>
          <a:p>
            <a:r>
              <a:rPr lang="en-US" dirty="0" err="1"/>
              <a:t>Contoh</a:t>
            </a:r>
            <a:r>
              <a:rPr lang="en-US" dirty="0"/>
              <a:t> ADT </a:t>
            </a:r>
            <a:r>
              <a:rPr lang="en-US" dirty="0" err="1"/>
              <a:t>Titik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3998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64C4-3502-F150-3DFF-84AD0CFC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</a:t>
            </a:r>
            <a:r>
              <a:rPr lang="en-ID" dirty="0"/>
              <a:t>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7371-4312-CC28-7BD0-0383C57EC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679944"/>
            <a:ext cx="11404600" cy="4615764"/>
          </a:xfrm>
        </p:spPr>
        <p:txBody>
          <a:bodyPr>
            <a:normAutofit/>
          </a:bodyPr>
          <a:lstStyle/>
          <a:p>
            <a:r>
              <a:rPr lang="en-ID" sz="2400" dirty="0"/>
              <a:t>Unit Tunggal</a:t>
            </a:r>
          </a:p>
          <a:p>
            <a:pPr lvl="1"/>
            <a:r>
              <a:rPr lang="en-ID" dirty="0"/>
              <a:t>Satu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penyusun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Contoh</a:t>
            </a:r>
            <a:r>
              <a:rPr lang="en-ID" dirty="0"/>
              <a:t>: </a:t>
            </a:r>
            <a:r>
              <a:rPr lang="en-ID" dirty="0" err="1"/>
              <a:t>titik</a:t>
            </a:r>
            <a:r>
              <a:rPr lang="en-ID" dirty="0"/>
              <a:t>, jam, garis</a:t>
            </a:r>
          </a:p>
          <a:p>
            <a:pPr lvl="1"/>
            <a:endParaRPr lang="en-ID" dirty="0"/>
          </a:p>
          <a:p>
            <a:r>
              <a:rPr lang="en-ID" sz="2400" dirty="0"/>
              <a:t>Unit </a:t>
            </a:r>
            <a:r>
              <a:rPr lang="en-ID" sz="2400" dirty="0" err="1"/>
              <a:t>Koleksi</a:t>
            </a:r>
            <a:endParaRPr lang="en-ID" sz="2400" dirty="0"/>
          </a:p>
          <a:p>
            <a:pPr lvl="1"/>
            <a:r>
              <a:rPr lang="en-ID" dirty="0"/>
              <a:t>Satu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koleksi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Contoh</a:t>
            </a:r>
            <a:r>
              <a:rPr lang="en-ID" dirty="0"/>
              <a:t>: </a:t>
            </a:r>
            <a:r>
              <a:rPr lang="en-ID" dirty="0" err="1"/>
              <a:t>tabel</a:t>
            </a:r>
            <a:r>
              <a:rPr lang="en-ID" dirty="0"/>
              <a:t>, </a:t>
            </a:r>
            <a:r>
              <a:rPr lang="en-ID" dirty="0" err="1"/>
              <a:t>matriks</a:t>
            </a:r>
            <a:endParaRPr lang="en-ID" dirty="0"/>
          </a:p>
          <a:p>
            <a:pPr lvl="1"/>
            <a:endParaRPr lang="en-ID" dirty="0"/>
          </a:p>
          <a:p>
            <a:r>
              <a:rPr lang="en-ID" sz="2400" dirty="0"/>
              <a:t>Unit </a:t>
            </a:r>
            <a:r>
              <a:rPr lang="en-ID" sz="2400" dirty="0" err="1"/>
              <a:t>Koleksi</a:t>
            </a:r>
            <a:r>
              <a:rPr lang="en-ID" sz="2400" dirty="0"/>
              <a:t> </a:t>
            </a:r>
            <a:r>
              <a:rPr lang="en-ID" sz="2400" dirty="0" err="1"/>
              <a:t>Berkait</a:t>
            </a:r>
            <a:endParaRPr lang="en-ID" sz="2400" dirty="0"/>
          </a:p>
          <a:p>
            <a:pPr lvl="1"/>
            <a:r>
              <a:rPr lang="en-ID" dirty="0"/>
              <a:t>Satu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yang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Contoh</a:t>
            </a:r>
            <a:r>
              <a:rPr lang="en-ID" dirty="0"/>
              <a:t>: linked-list, tree</a:t>
            </a:r>
          </a:p>
        </p:txBody>
      </p:sp>
    </p:spTree>
    <p:extLst>
      <p:ext uri="{BB962C8B-B14F-4D97-AF65-F5344CB8AC3E}">
        <p14:creationId xmlns:p14="http://schemas.microsoft.com/office/powerpoint/2010/main" val="3651121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64C4-3502-F150-3DFF-84AD0CFC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ADT </a:t>
            </a:r>
            <a:r>
              <a:rPr lang="en-US" dirty="0" err="1"/>
              <a:t>dalam</a:t>
            </a:r>
            <a:r>
              <a:rPr lang="en-US" dirty="0"/>
              <a:t> Bahasa C</a:t>
            </a:r>
            <a:endParaRPr lang="en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A121E5-5C18-258F-47B8-5937A0899049}"/>
              </a:ext>
            </a:extLst>
          </p:cNvPr>
          <p:cNvGraphicFramePr>
            <a:graphicFrameLocks noGrp="1"/>
          </p:cNvGraphicFramePr>
          <p:nvPr/>
        </p:nvGraphicFramePr>
        <p:xfrm>
          <a:off x="591820" y="1927860"/>
          <a:ext cx="10515600" cy="263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2198304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30234278"/>
                    </a:ext>
                  </a:extLst>
                </a:gridCol>
              </a:tblGrid>
              <a:tr h="564924">
                <a:tc>
                  <a:txBody>
                    <a:bodyPr/>
                    <a:lstStyle/>
                    <a:p>
                      <a:r>
                        <a:rPr lang="en-US" sz="2400" dirty="0"/>
                        <a:t>Modul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Realisasi</a:t>
                      </a:r>
                      <a:r>
                        <a:rPr lang="en-US" sz="2400" dirty="0"/>
                        <a:t> File Kode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254776"/>
                  </a:ext>
                </a:extLst>
              </a:tr>
              <a:tr h="627606">
                <a:tc>
                  <a:txBody>
                    <a:bodyPr/>
                    <a:lstStyle/>
                    <a:p>
                      <a:r>
                        <a:rPr lang="en-US" sz="2400" dirty="0" err="1"/>
                        <a:t>Definisi</a:t>
                      </a:r>
                      <a:r>
                        <a:rPr lang="en-US" sz="2400" dirty="0"/>
                        <a:t> dan </a:t>
                      </a:r>
                      <a:r>
                        <a:rPr lang="en-US" sz="2400" dirty="0" err="1"/>
                        <a:t>Spesifikasi</a:t>
                      </a:r>
                      <a:r>
                        <a:rPr lang="en-US" sz="2400" dirty="0"/>
                        <a:t> Type dan </a:t>
                      </a:r>
                      <a:r>
                        <a:rPr lang="en-US" sz="2400" dirty="0" err="1"/>
                        <a:t>Primitif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File header </a:t>
                      </a:r>
                      <a:r>
                        <a:rPr lang="en-US" sz="2400" dirty="0" err="1"/>
                        <a:t>dengan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ekstensi</a:t>
                      </a:r>
                      <a:r>
                        <a:rPr lang="en-US" sz="2400" dirty="0"/>
                        <a:t> .h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97210"/>
                  </a:ext>
                </a:extLst>
              </a:tr>
              <a:tr h="564924">
                <a:tc>
                  <a:txBody>
                    <a:bodyPr/>
                    <a:lstStyle/>
                    <a:p>
                      <a:r>
                        <a:rPr lang="en-US" sz="2400" dirty="0"/>
                        <a:t>Body/ </a:t>
                      </a:r>
                      <a:r>
                        <a:rPr lang="en-US" sz="2400" dirty="0" err="1"/>
                        <a:t>Realisasi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Primitif</a:t>
                      </a:r>
                      <a:r>
                        <a:rPr lang="en-US" sz="2400" dirty="0"/>
                        <a:t> 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File </a:t>
                      </a:r>
                      <a:r>
                        <a:rPr lang="en-US" sz="2400" dirty="0" err="1"/>
                        <a:t>kode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dengan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esktensi</a:t>
                      </a:r>
                      <a:r>
                        <a:rPr lang="en-US" sz="2400" dirty="0"/>
                        <a:t> .c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569312"/>
                  </a:ext>
                </a:extLst>
              </a:tr>
              <a:tr h="875256">
                <a:tc>
                  <a:txBody>
                    <a:bodyPr/>
                    <a:lstStyle/>
                    <a:p>
                      <a:r>
                        <a:rPr lang="en-US" sz="2400" dirty="0"/>
                        <a:t>Main Program/Driver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File </a:t>
                      </a:r>
                      <a:r>
                        <a:rPr lang="en-US" sz="2400" dirty="0" err="1"/>
                        <a:t>kode</a:t>
                      </a:r>
                      <a:r>
                        <a:rPr lang="en-US" sz="2400" dirty="0"/>
                        <a:t> program </a:t>
                      </a:r>
                      <a:r>
                        <a:rPr lang="en-US" sz="2400" dirty="0" err="1"/>
                        <a:t>utama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dengan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ekstensi</a:t>
                      </a:r>
                      <a:r>
                        <a:rPr lang="en-US" sz="2400" dirty="0"/>
                        <a:t> .c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93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82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0B46-0AC4-6D07-9207-EB66D214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Bagian 3</a:t>
            </a:r>
            <a:br>
              <a:rPr lang="en-US" dirty="0"/>
            </a:br>
            <a:r>
              <a:rPr lang="en-US" dirty="0" err="1"/>
              <a:t>Contoh</a:t>
            </a:r>
            <a:r>
              <a:rPr lang="en-US" dirty="0"/>
              <a:t> ADT </a:t>
            </a:r>
            <a:r>
              <a:rPr lang="en-US" dirty="0" err="1"/>
              <a:t>Titik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EDDB8-57EB-C35C-FD24-4FF37B3C5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4192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7371-4312-CC28-7BD0-0383C57EC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286531"/>
            <a:ext cx="11404600" cy="4828415"/>
          </a:xfrm>
          <a:solidFill>
            <a:srgbClr val="F9FCD0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id-ID" sz="2000" b="1" spc="-1" dirty="0">
                <a:solidFill>
                  <a:srgbClr val="000000"/>
                </a:solidFill>
                <a:latin typeface="Courier New"/>
                <a:ea typeface="DejaVu Sans"/>
              </a:rPr>
              <a:t>DEKLARASI/DEFINISI&amp;SPESIFIKASI TIPE &amp; PROTOTIPE</a:t>
            </a:r>
            <a:endParaRPr lang="id-ID" sz="2000" b="1" spc="-1" dirty="0">
              <a:latin typeface="Arial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D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&lt;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absis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ID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ordinat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ID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Konstruktor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MakeTitik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(x: 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y: 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Titik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Membentuk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sebuah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Titik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dari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komponen-komponennya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Selektor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GetAbsis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Titik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Mengembalikan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komponen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absis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dari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T}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GetOrdinat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T:Titik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Mengembalikan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komponen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ordinat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dari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0EE5EE-99AE-B32D-8CFE-F24BE0A354FF}"/>
              </a:ext>
            </a:extLst>
          </p:cNvPr>
          <p:cNvSpPr/>
          <p:nvPr/>
        </p:nvSpPr>
        <p:spPr>
          <a:xfrm>
            <a:off x="393700" y="562293"/>
            <a:ext cx="11404600" cy="711443"/>
          </a:xfrm>
          <a:prstGeom prst="rect">
            <a:avLst/>
          </a:prstGeom>
          <a:solidFill>
            <a:srgbClr val="F7D1D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Modul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  <a:ea typeface="DejaVu Sans"/>
              </a:rPr>
              <a:t>T_Titik</a:t>
            </a:r>
            <a:r>
              <a:rPr lang="id-ID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d-ID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1594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7371-4312-CC28-7BD0-0383C57EC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582930"/>
            <a:ext cx="11404600" cy="5712778"/>
          </a:xfrm>
          <a:solidFill>
            <a:srgbClr val="F9FCD0"/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{Mutator}</a:t>
            </a:r>
          </a:p>
          <a:p>
            <a:pPr marL="0" indent="0">
              <a:buNone/>
            </a:pPr>
            <a:r>
              <a:rPr lang="en-ID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SetAbsis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Input/Output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T: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D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Mengubah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komponen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absis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T}</a:t>
            </a:r>
          </a:p>
          <a:p>
            <a:pPr marL="0" indent="0">
              <a:buNone/>
            </a:pPr>
            <a:endParaRPr lang="en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D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SetOrdinat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Input/Output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T: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D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Mengubah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komponen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ordinat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T}</a:t>
            </a:r>
          </a:p>
          <a:p>
            <a:pPr marL="0" indent="0">
              <a:buNone/>
            </a:pPr>
            <a:endParaRPr lang="en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Prosedur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Baca/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Tulis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D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BacaTitik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T: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{I.S. T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terdefinisi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{F.S. T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terdefinisi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{Proses: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membentuk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dan y yang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dibaca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D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TulisTitik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T: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{I.S. T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sembarang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{F.S. Nilai T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ditulis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format (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absis,ordinat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</a:p>
          <a:p>
            <a:pPr marL="0" indent="0">
              <a:buNone/>
            </a:pP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{Proses: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menulis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semua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komponen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layar</a:t>
            </a:r>
            <a:endParaRPr lang="en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56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7371-4312-CC28-7BD0-0383C57EC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074420"/>
            <a:ext cx="11404600" cy="4709160"/>
          </a:xfrm>
          <a:solidFill>
            <a:srgbClr val="F9FCD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Kelompok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Operasi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Aritmatika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D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SumT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(T1,T2: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Titik</a:t>
            </a: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menghasilkan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bernilai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T1 + T2}</a:t>
            </a:r>
          </a:p>
          <a:p>
            <a:pPr marL="0" indent="0">
              <a:buNone/>
            </a:pP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melakukan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operasi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penjumlahan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vektor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D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DiffT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(T1,T2: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Titik</a:t>
            </a: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menghasilkan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bernilai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T1 - T2}</a:t>
            </a:r>
          </a:p>
          <a:p>
            <a:pPr marL="0" indent="0">
              <a:buNone/>
            </a:pP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melakukan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operasi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pengurangan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vektor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D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DotT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(T1,T2: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ID" sz="1800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</a:t>
            </a:r>
            <a:endParaRPr lang="en-ID" sz="18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melakukan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operasi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perkalian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 dot product T1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T2}</a:t>
            </a:r>
          </a:p>
          <a:p>
            <a:pPr marL="0" indent="0">
              <a:buNone/>
            </a:pP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63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F8FA2-74E6-5675-4510-44F1D57B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88" y="712382"/>
            <a:ext cx="11297360" cy="5518298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1800" b="1" spc="-1" dirty="0">
                <a:solidFill>
                  <a:srgbClr val="000000"/>
                </a:solidFill>
                <a:latin typeface="Courier New"/>
                <a:ea typeface="DejaVu Sans"/>
              </a:rPr>
              <a:t>BODY/REALISASI PROTOTIPE</a:t>
            </a:r>
            <a:endParaRPr lang="id-ID" sz="1800" b="1" spc="-1" dirty="0">
              <a:latin typeface="Arial"/>
            </a:endParaRPr>
          </a:p>
          <a:p>
            <a:pPr marL="0" indent="0">
              <a:buNone/>
            </a:pPr>
            <a:endParaRPr lang="en-US" sz="1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MakeTitik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(x: </a:t>
            </a: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y: </a:t>
            </a: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Titik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Membentuk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sebuah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Titik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dari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komponen-komponennya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KAMUS LOKAL</a:t>
            </a:r>
          </a:p>
          <a:p>
            <a:pPr marL="35401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</a:p>
          <a:p>
            <a:pPr marL="35401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.absis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x</a:t>
            </a:r>
          </a:p>
          <a:p>
            <a:pPr marL="35401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.ordinat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 y</a:t>
            </a:r>
          </a:p>
          <a:p>
            <a:pPr marL="639763" indent="-285750">
              <a:buFont typeface="Wingdings" panose="05000000000000000000" pitchFamily="2" charset="2"/>
              <a:buChar char="à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5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GetAbsis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Titik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</a:t>
            </a: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Mengembalikan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komponen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absis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dari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KAMUS LOKAL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</a:p>
          <a:p>
            <a:pPr marL="639763" indent="-285750">
              <a:buFont typeface="Wingdings" panose="05000000000000000000" pitchFamily="2" charset="2"/>
              <a:buChar char="à"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T.absis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6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F8FA2-74E6-5675-4510-44F1D57B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90" y="354330"/>
            <a:ext cx="11087100" cy="608900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GetOrdinat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Titik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</a:t>
            </a: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Mengembalikan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komponen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ordinat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dari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KAMUS LOKAL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</a:p>
          <a:p>
            <a:pPr marL="639763" indent="-285750">
              <a:buFont typeface="Wingdings" panose="05000000000000000000" pitchFamily="2" charset="2"/>
              <a:buChar char="à"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T.ordinat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354013" indent="0">
              <a:buNone/>
            </a:pPr>
            <a:endParaRPr lang="en-US" sz="1000" b="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D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SetAbsis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Input/Output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T: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D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Mengubah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komponen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absis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KAMUS LOKAL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</a:p>
          <a:p>
            <a:pPr marL="35401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T.absis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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newX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D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SetOrdinat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Input/Output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T: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D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Mengubah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komponen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ordinat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KAMUS LOKAL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</a:p>
          <a:p>
            <a:pPr marL="35401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T.ordinat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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newY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674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F8FA2-74E6-5675-4510-44F1D57B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90" y="594360"/>
            <a:ext cx="11087100" cy="555498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BacaTitik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T: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{I.S. T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terdefinisi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{F.S. T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terdefinisi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{Proses: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membentuk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dan y yang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dibaca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KAMUS LOKAL</a:t>
            </a:r>
          </a:p>
          <a:p>
            <a:pPr marL="35401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</a:p>
          <a:p>
            <a:pPr marL="354013" indent="0">
              <a:buNone/>
            </a:pP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800" b="0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nput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newX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354013" indent="0">
              <a:buNone/>
            </a:pP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800" b="0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nput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newY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35401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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MakeTitik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newX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newY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D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TulisTitik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T: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{I.S. T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sembarang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{F.S. Nilai T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ditulis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format (X,Y)}</a:t>
            </a:r>
          </a:p>
          <a:p>
            <a:pPr marL="0" indent="0">
              <a:buNone/>
            </a:pP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{Proses: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menulis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semua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komponen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layar</a:t>
            </a: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KAMUS LOKAL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</a:p>
          <a:p>
            <a:pPr marL="354013" indent="0">
              <a:buNone/>
            </a:pPr>
            <a:r>
              <a:rPr lang="en-US" sz="1800" b="0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output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ID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+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getA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bsis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(T)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+ 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+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getO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rdinat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(T)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+ 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09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F8FA2-74E6-5675-4510-44F1D57B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90" y="594360"/>
            <a:ext cx="11087100" cy="555498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SumT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(T1,T2: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Titik</a:t>
            </a: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menghasilkan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bernilai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T1 + T2}</a:t>
            </a:r>
          </a:p>
          <a:p>
            <a:pPr marL="0" indent="0">
              <a:buNone/>
            </a:pP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melakukan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operasi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penjumlahan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vektor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KAMUS LOKAL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</a:p>
          <a:p>
            <a:pPr marL="639763" indent="-285750">
              <a:buFont typeface="Wingdings" panose="05000000000000000000" pitchFamily="2" charset="2"/>
              <a:buChar char="à"/>
            </a:pP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MakeTitik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getAbsis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(T1) +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getAbsis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(T2),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getOrdinat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(T1) +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getOrdinat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(T2))</a:t>
            </a:r>
          </a:p>
          <a:p>
            <a:pPr marL="354013" indent="0">
              <a:buNone/>
            </a:pPr>
            <a:endParaRPr lang="en-ID" sz="1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D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IsOrigin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(T: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ID" sz="1800" u="sng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boolean</a:t>
            </a:r>
            <a:endParaRPr lang="en-ID" sz="18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mengembalikan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true T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adalah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origin,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yaitu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absis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=0 dan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ordinat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=0}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KAMUS LOKAL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</a:p>
          <a:p>
            <a:pPr marL="639763" indent="-285750">
              <a:buFont typeface="Wingdings" panose="05000000000000000000" pitchFamily="2" charset="2"/>
              <a:buChar char="à"/>
            </a:pP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getAbsis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(T) = 0 </a:t>
            </a:r>
            <a:r>
              <a:rPr lang="en-ID" sz="1800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getOrdinat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(T) = 0</a:t>
            </a:r>
          </a:p>
          <a:p>
            <a:pPr marL="354013" indent="0">
              <a:buNone/>
            </a:pPr>
            <a:endParaRPr lang="en-ID" sz="1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D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Jarak(T1,T2: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ID" sz="1800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real</a:t>
            </a:r>
            <a:endParaRPr lang="en-ID" sz="18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menghitung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jarak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T1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terhadap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T2}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KAMUS LOKAL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</a:p>
          <a:p>
            <a:pPr marL="354013" indent="0">
              <a:buNone/>
            </a:pP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sqrt((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getAbsis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(T1) –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getAbsis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(T2))</a:t>
            </a:r>
            <a:r>
              <a:rPr lang="en-ID" sz="1800" baseline="30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+ (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getOrdinat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(T1) – </a:t>
            </a:r>
            <a:r>
              <a:rPr lang="en-ID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getOrdinat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(T2))</a:t>
            </a:r>
            <a:r>
              <a:rPr lang="en-ID" sz="1800" baseline="30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ID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5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0B46-0AC4-6D07-9207-EB66D214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Bagian 1</a:t>
            </a:r>
            <a:br>
              <a:rPr lang="en-US" dirty="0"/>
            </a:br>
            <a:r>
              <a:rPr lang="en-US" dirty="0"/>
              <a:t>Review/ </a:t>
            </a:r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Lampau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EDDB8-57EB-C35C-FD24-4FF37B3C5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3075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F8FA2-74E6-5675-4510-44F1D57B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432174"/>
            <a:ext cx="11404600" cy="1374821"/>
          </a:xfrm>
          <a:solidFill>
            <a:srgbClr val="F9FCD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KAMUS LOKAL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T_Titik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401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T1,T2: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E9B863FA-E680-5B0A-C321-A028A1B0EE91}"/>
              </a:ext>
            </a:extLst>
          </p:cNvPr>
          <p:cNvSpPr/>
          <p:nvPr/>
        </p:nvSpPr>
        <p:spPr>
          <a:xfrm>
            <a:off x="411480" y="755849"/>
            <a:ext cx="11404600" cy="711443"/>
          </a:xfrm>
          <a:prstGeom prst="rect">
            <a:avLst/>
          </a:prstGeom>
          <a:solidFill>
            <a:srgbClr val="F7D1D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Program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lang="en-US" sz="2000" spc="-1" dirty="0" err="1">
                <a:solidFill>
                  <a:srgbClr val="000000"/>
                </a:solidFill>
                <a:latin typeface="Arial"/>
                <a:ea typeface="DejaVu Sans"/>
              </a:rPr>
              <a:t>ain_Titik</a:t>
            </a:r>
            <a:r>
              <a:rPr lang="id-ID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d-ID" sz="2000" b="0" strike="noStrike" spc="-1" dirty="0">
              <a:latin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F29014-0391-7B9A-B3CA-EE60E9A40D38}"/>
              </a:ext>
            </a:extLst>
          </p:cNvPr>
          <p:cNvSpPr txBox="1">
            <a:spLocks/>
          </p:cNvSpPr>
          <p:nvPr/>
        </p:nvSpPr>
        <p:spPr>
          <a:xfrm>
            <a:off x="411480" y="2806995"/>
            <a:ext cx="11404600" cy="2828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</a:p>
          <a:p>
            <a:pPr marL="354013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MakeTitik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(3,4)</a:t>
            </a:r>
          </a:p>
          <a:p>
            <a:pPr marL="354013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T2 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MakeTitik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(-5,6)</a:t>
            </a:r>
          </a:p>
          <a:p>
            <a:pPr marL="354013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output(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GetAbsis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(T1)) 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menampilkan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absis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T1}</a:t>
            </a:r>
          </a:p>
          <a:p>
            <a:pPr marL="354013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output(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GetOrdinat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(T2)) 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menampilkan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ordinat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T2} </a:t>
            </a:r>
          </a:p>
          <a:p>
            <a:pPr marL="354013" indent="0">
              <a:buFont typeface="Arial" panose="020B0604020202020204" pitchFamily="34" charset="0"/>
              <a:buNone/>
            </a:pP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output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(Jarak(T1,T2)) 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menampilkan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jarak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antara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T1 dan T2}</a:t>
            </a:r>
          </a:p>
          <a:p>
            <a:pPr marL="354013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TulisTitik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SumT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(T1,T2))</a:t>
            </a: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534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2A586-0682-5CFD-359E-3BF41AC3A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61FF-41C8-CEDF-0D18-F50B54CC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Latihan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3EE61-5E89-F3E7-4FF3-FEBD0B2C2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679944"/>
            <a:ext cx="11404600" cy="4615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&amp;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realisasinya</a:t>
            </a:r>
            <a:r>
              <a:rPr lang="en-US" dirty="0"/>
              <a:t> yang </a:t>
            </a:r>
            <a:r>
              <a:rPr lang="en-US" dirty="0" err="1"/>
              <a:t>mengoperasikan</a:t>
            </a:r>
            <a:r>
              <a:rPr lang="en-US" dirty="0"/>
              <a:t> ADT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relasional</a:t>
            </a:r>
            <a:endParaRPr lang="en-US" dirty="0"/>
          </a:p>
          <a:p>
            <a:pPr lvl="1"/>
            <a:r>
              <a:rPr lang="en-ID" sz="2800" dirty="0" err="1"/>
              <a:t>mengembalikan</a:t>
            </a:r>
            <a:r>
              <a:rPr lang="en-ID" sz="2800" dirty="0"/>
              <a:t> </a:t>
            </a:r>
            <a:r>
              <a:rPr lang="en-ID" sz="2800" dirty="0" err="1"/>
              <a:t>nilai</a:t>
            </a:r>
            <a:r>
              <a:rPr lang="en-ID" sz="2800" dirty="0"/>
              <a:t> true </a:t>
            </a:r>
            <a:r>
              <a:rPr lang="en-ID" sz="2800" dirty="0" err="1"/>
              <a:t>jika</a:t>
            </a:r>
            <a:r>
              <a:rPr lang="en-ID" sz="2800" dirty="0"/>
              <a:t> </a:t>
            </a:r>
            <a:r>
              <a:rPr lang="en-ID" sz="2800" dirty="0" err="1"/>
              <a:t>absis</a:t>
            </a:r>
            <a:r>
              <a:rPr lang="en-ID" sz="2800" dirty="0"/>
              <a:t> dan </a:t>
            </a:r>
            <a:r>
              <a:rPr lang="en-ID" sz="2800" dirty="0" err="1"/>
              <a:t>ordinat</a:t>
            </a:r>
            <a:r>
              <a:rPr lang="en-ID" sz="2800" dirty="0"/>
              <a:t> T1 </a:t>
            </a:r>
            <a:r>
              <a:rPr lang="en-ID" sz="2800" dirty="0" err="1"/>
              <a:t>sama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T2</a:t>
            </a:r>
          </a:p>
          <a:p>
            <a:pPr lvl="1"/>
            <a:r>
              <a:rPr lang="en-ID" sz="2800" dirty="0" err="1"/>
              <a:t>mengembalikan</a:t>
            </a:r>
            <a:r>
              <a:rPr lang="en-ID" sz="2800" dirty="0"/>
              <a:t> </a:t>
            </a:r>
            <a:r>
              <a:rPr lang="en-ID" sz="2800" dirty="0" err="1"/>
              <a:t>nilai</a:t>
            </a:r>
            <a:r>
              <a:rPr lang="en-ID" sz="2800" dirty="0"/>
              <a:t> true </a:t>
            </a:r>
            <a:r>
              <a:rPr lang="en-ID" sz="2800" dirty="0" err="1"/>
              <a:t>jika</a:t>
            </a:r>
            <a:r>
              <a:rPr lang="en-ID" sz="2800" dirty="0"/>
              <a:t> </a:t>
            </a:r>
            <a:r>
              <a:rPr lang="en-ID" sz="2800" dirty="0" err="1"/>
              <a:t>absis</a:t>
            </a:r>
            <a:r>
              <a:rPr lang="en-ID" sz="2800" dirty="0"/>
              <a:t> dan </a:t>
            </a:r>
            <a:r>
              <a:rPr lang="en-ID" sz="2800" dirty="0" err="1"/>
              <a:t>ordinat</a:t>
            </a:r>
            <a:r>
              <a:rPr lang="en-ID" sz="2800" dirty="0"/>
              <a:t> T1 </a:t>
            </a:r>
            <a:r>
              <a:rPr lang="en-ID" sz="2800" dirty="0" err="1"/>
              <a:t>tidak</a:t>
            </a:r>
            <a:r>
              <a:rPr lang="en-ID" sz="2800" dirty="0"/>
              <a:t> </a:t>
            </a:r>
            <a:r>
              <a:rPr lang="en-ID" sz="2800" dirty="0" err="1"/>
              <a:t>sama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T2</a:t>
            </a:r>
          </a:p>
          <a:p>
            <a:pPr lvl="1"/>
            <a:r>
              <a:rPr lang="en-ID" sz="2800" dirty="0" err="1"/>
              <a:t>mengembalikan</a:t>
            </a:r>
            <a:r>
              <a:rPr lang="en-ID" sz="2800" dirty="0"/>
              <a:t> </a:t>
            </a:r>
            <a:r>
              <a:rPr lang="en-ID" sz="2800" dirty="0" err="1"/>
              <a:t>nilai</a:t>
            </a:r>
            <a:r>
              <a:rPr lang="en-ID" sz="2800" dirty="0"/>
              <a:t> true </a:t>
            </a:r>
            <a:r>
              <a:rPr lang="en-ID" sz="2800" dirty="0" err="1"/>
              <a:t>jika</a:t>
            </a:r>
            <a:r>
              <a:rPr lang="en-ID" sz="2800" dirty="0"/>
              <a:t> T1 &lt; T2 : T1 </a:t>
            </a:r>
            <a:r>
              <a:rPr lang="en-ID" sz="2800" dirty="0" err="1"/>
              <a:t>terletak</a:t>
            </a:r>
            <a:r>
              <a:rPr lang="en-ID" sz="2800" dirty="0"/>
              <a:t> di kiri-</a:t>
            </a:r>
            <a:r>
              <a:rPr lang="en-ID" sz="2800" dirty="0" err="1"/>
              <a:t>bawah</a:t>
            </a:r>
            <a:r>
              <a:rPr lang="en-ID" sz="2800" dirty="0"/>
              <a:t> T2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bidang</a:t>
            </a:r>
            <a:r>
              <a:rPr lang="en-ID" sz="2800" dirty="0"/>
              <a:t> Cartesian</a:t>
            </a:r>
          </a:p>
          <a:p>
            <a:pPr lvl="1"/>
            <a:r>
              <a:rPr lang="en-ID" sz="2800" dirty="0" err="1"/>
              <a:t>mengembalikan</a:t>
            </a:r>
            <a:r>
              <a:rPr lang="en-ID" sz="2800" dirty="0"/>
              <a:t> </a:t>
            </a:r>
            <a:r>
              <a:rPr lang="en-ID" sz="2800" dirty="0" err="1"/>
              <a:t>nilai</a:t>
            </a:r>
            <a:r>
              <a:rPr lang="en-ID" sz="2800" dirty="0"/>
              <a:t> true </a:t>
            </a:r>
            <a:r>
              <a:rPr lang="en-ID" sz="2800" dirty="0" err="1"/>
              <a:t>jika</a:t>
            </a:r>
            <a:r>
              <a:rPr lang="en-ID" sz="2800" dirty="0"/>
              <a:t> T1 &gt; T2 : T1 </a:t>
            </a:r>
            <a:r>
              <a:rPr lang="en-ID" sz="2800" dirty="0" err="1"/>
              <a:t>terletak</a:t>
            </a:r>
            <a:r>
              <a:rPr lang="en-ID" sz="2800" dirty="0"/>
              <a:t> di </a:t>
            </a:r>
            <a:r>
              <a:rPr lang="en-ID" sz="2800" dirty="0" err="1"/>
              <a:t>kanan-atas</a:t>
            </a:r>
            <a:r>
              <a:rPr lang="en-ID" sz="2800" dirty="0"/>
              <a:t> T2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bidang</a:t>
            </a:r>
            <a:r>
              <a:rPr lang="en-ID" sz="2800" dirty="0"/>
              <a:t> Cartesian</a:t>
            </a:r>
          </a:p>
          <a:p>
            <a:endParaRPr lang="en-US" dirty="0"/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0065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B88DA-C7C5-1636-6206-F921EC4BA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149D-7AC8-E9DE-23C4-E0E9EFB6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Latihan (</a:t>
            </a:r>
            <a:r>
              <a:rPr lang="en-ID" dirty="0" err="1"/>
              <a:t>lanjutan</a:t>
            </a:r>
            <a:r>
              <a:rPr lang="en-ID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EA72-0B74-D6A3-5C2E-1280B290C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679944"/>
            <a:ext cx="11404600" cy="4615764"/>
          </a:xfrm>
        </p:spPr>
        <p:txBody>
          <a:bodyPr>
            <a:noAutofit/>
          </a:bodyPr>
          <a:lstStyle/>
          <a:p>
            <a:r>
              <a:rPr lang="en-US" sz="2600" dirty="0" err="1"/>
              <a:t>Kelompok</a:t>
            </a:r>
            <a:r>
              <a:rPr lang="en-US" sz="2600" dirty="0"/>
              <a:t> </a:t>
            </a:r>
            <a:r>
              <a:rPr lang="en-US" sz="2600" dirty="0" err="1"/>
              <a:t>menentukan</a:t>
            </a:r>
            <a:r>
              <a:rPr lang="en-US" sz="2600" dirty="0"/>
              <a:t> </a:t>
            </a:r>
            <a:r>
              <a:rPr lang="en-US" sz="2600" dirty="0" err="1"/>
              <a:t>dimana</a:t>
            </a:r>
            <a:r>
              <a:rPr lang="en-US" sz="2600" dirty="0"/>
              <a:t> P </a:t>
            </a:r>
            <a:r>
              <a:rPr lang="en-US" sz="2600" dirty="0" err="1"/>
              <a:t>berada</a:t>
            </a:r>
            <a:r>
              <a:rPr lang="en-US" sz="2600" dirty="0"/>
              <a:t>:</a:t>
            </a:r>
          </a:p>
          <a:p>
            <a:pPr lvl="1"/>
            <a:r>
              <a:rPr lang="en-ID" sz="2600" dirty="0" err="1"/>
              <a:t>mengembalikan</a:t>
            </a:r>
            <a:r>
              <a:rPr lang="en-ID" sz="2600" dirty="0"/>
              <a:t> </a:t>
            </a:r>
            <a:r>
              <a:rPr lang="en-ID" sz="2600" dirty="0" err="1"/>
              <a:t>nilai</a:t>
            </a:r>
            <a:r>
              <a:rPr lang="en-ID" sz="2600" dirty="0"/>
              <a:t> true T </a:t>
            </a:r>
            <a:r>
              <a:rPr lang="en-ID" sz="2600" dirty="0" err="1"/>
              <a:t>adalah</a:t>
            </a:r>
            <a:r>
              <a:rPr lang="en-ID" sz="2600" dirty="0"/>
              <a:t> </a:t>
            </a:r>
            <a:r>
              <a:rPr lang="en-ID" sz="2600" dirty="0" err="1"/>
              <a:t>titik</a:t>
            </a:r>
            <a:r>
              <a:rPr lang="en-ID" sz="2600" dirty="0"/>
              <a:t> origin, </a:t>
            </a:r>
            <a:r>
              <a:rPr lang="en-ID" sz="2600" dirty="0" err="1"/>
              <a:t>yaitu</a:t>
            </a:r>
            <a:r>
              <a:rPr lang="en-ID" sz="2600" dirty="0"/>
              <a:t> </a:t>
            </a:r>
            <a:r>
              <a:rPr lang="en-ID" sz="2600" dirty="0" err="1"/>
              <a:t>absis</a:t>
            </a:r>
            <a:r>
              <a:rPr lang="en-ID" sz="2600" dirty="0"/>
              <a:t>=0 dan </a:t>
            </a:r>
            <a:r>
              <a:rPr lang="en-ID" sz="2600" dirty="0" err="1"/>
              <a:t>ordinat</a:t>
            </a:r>
            <a:r>
              <a:rPr lang="en-ID" sz="2600" dirty="0"/>
              <a:t>=0</a:t>
            </a:r>
          </a:p>
          <a:p>
            <a:pPr lvl="1"/>
            <a:r>
              <a:rPr lang="en-ID" sz="2600" dirty="0" err="1"/>
              <a:t>mengembalikan</a:t>
            </a:r>
            <a:r>
              <a:rPr lang="en-ID" sz="2600" dirty="0"/>
              <a:t> </a:t>
            </a:r>
            <a:r>
              <a:rPr lang="en-ID" sz="2600" dirty="0" err="1"/>
              <a:t>nilai</a:t>
            </a:r>
            <a:r>
              <a:rPr lang="en-ID" sz="2600" dirty="0"/>
              <a:t> true </a:t>
            </a:r>
            <a:r>
              <a:rPr lang="en-ID" sz="2600" dirty="0" err="1"/>
              <a:t>jika</a:t>
            </a:r>
            <a:r>
              <a:rPr lang="en-ID" sz="2600" dirty="0"/>
              <a:t> T </a:t>
            </a:r>
            <a:r>
              <a:rPr lang="en-ID" sz="2600" dirty="0" err="1"/>
              <a:t>terletak</a:t>
            </a:r>
            <a:r>
              <a:rPr lang="en-ID" sz="2600" dirty="0"/>
              <a:t> di </a:t>
            </a:r>
            <a:r>
              <a:rPr lang="en-ID" sz="2600" dirty="0" err="1"/>
              <a:t>sumbu</a:t>
            </a:r>
            <a:r>
              <a:rPr lang="en-ID" sz="2600" dirty="0"/>
              <a:t> X</a:t>
            </a:r>
          </a:p>
          <a:p>
            <a:pPr lvl="1"/>
            <a:r>
              <a:rPr lang="en-ID" sz="2600" dirty="0" err="1"/>
              <a:t>mengembalikan</a:t>
            </a:r>
            <a:r>
              <a:rPr lang="en-ID" sz="2600" dirty="0"/>
              <a:t> </a:t>
            </a:r>
            <a:r>
              <a:rPr lang="en-ID" sz="2600" dirty="0" err="1"/>
              <a:t>nilai</a:t>
            </a:r>
            <a:r>
              <a:rPr lang="en-ID" sz="2600" dirty="0"/>
              <a:t> true </a:t>
            </a:r>
            <a:r>
              <a:rPr lang="en-ID" sz="2600" dirty="0" err="1"/>
              <a:t>jika</a:t>
            </a:r>
            <a:r>
              <a:rPr lang="en-ID" sz="2600" dirty="0"/>
              <a:t> T </a:t>
            </a:r>
            <a:r>
              <a:rPr lang="en-ID" sz="2600" dirty="0" err="1"/>
              <a:t>terletak</a:t>
            </a:r>
            <a:r>
              <a:rPr lang="en-ID" sz="2600" dirty="0"/>
              <a:t> di </a:t>
            </a:r>
            <a:r>
              <a:rPr lang="en-ID" sz="2600" dirty="0" err="1"/>
              <a:t>sumbu</a:t>
            </a:r>
            <a:r>
              <a:rPr lang="en-ID" sz="2600" dirty="0"/>
              <a:t> Y</a:t>
            </a:r>
          </a:p>
          <a:p>
            <a:pPr lvl="1"/>
            <a:r>
              <a:rPr lang="en-ID" sz="2600" dirty="0" err="1"/>
              <a:t>mengembalikan</a:t>
            </a:r>
            <a:r>
              <a:rPr lang="en-ID" sz="2600" dirty="0"/>
              <a:t> </a:t>
            </a:r>
            <a:r>
              <a:rPr lang="en-ID" sz="2600" dirty="0" err="1"/>
              <a:t>kuadran</a:t>
            </a:r>
            <a:r>
              <a:rPr lang="en-ID" sz="2600" dirty="0"/>
              <a:t> (1,2,3, </a:t>
            </a:r>
            <a:r>
              <a:rPr lang="en-ID" sz="2600" dirty="0" err="1"/>
              <a:t>atau</a:t>
            </a:r>
            <a:r>
              <a:rPr lang="en-ID" sz="2600" dirty="0"/>
              <a:t> 4) Dimana T </a:t>
            </a:r>
            <a:r>
              <a:rPr lang="en-ID" sz="2600" dirty="0" err="1"/>
              <a:t>berada</a:t>
            </a:r>
            <a:r>
              <a:rPr lang="en-ID" sz="2600" dirty="0"/>
              <a:t> (</a:t>
            </a:r>
            <a:r>
              <a:rPr lang="en-ID" sz="2600" dirty="0" err="1"/>
              <a:t>prekondisi</a:t>
            </a:r>
            <a:r>
              <a:rPr lang="en-ID" sz="2600" dirty="0"/>
              <a:t>: T </a:t>
            </a:r>
            <a:r>
              <a:rPr lang="en-ID" sz="2600" dirty="0" err="1"/>
              <a:t>bukan</a:t>
            </a:r>
            <a:r>
              <a:rPr lang="en-ID" sz="2600" dirty="0"/>
              <a:t> </a:t>
            </a:r>
            <a:r>
              <a:rPr lang="en-ID" sz="2600" dirty="0" err="1"/>
              <a:t>titik</a:t>
            </a:r>
            <a:r>
              <a:rPr lang="en-ID" sz="2600" dirty="0"/>
              <a:t> origin dan </a:t>
            </a:r>
            <a:r>
              <a:rPr lang="en-ID" sz="2600" dirty="0" err="1"/>
              <a:t>tidak</a:t>
            </a:r>
            <a:r>
              <a:rPr lang="en-ID" sz="2600" dirty="0"/>
              <a:t> </a:t>
            </a:r>
            <a:r>
              <a:rPr lang="en-ID" sz="2600" dirty="0" err="1"/>
              <a:t>terletak</a:t>
            </a:r>
            <a:r>
              <a:rPr lang="en-ID" sz="2600" dirty="0"/>
              <a:t> di </a:t>
            </a:r>
            <a:r>
              <a:rPr lang="en-ID" sz="2600" dirty="0" err="1"/>
              <a:t>sumbu</a:t>
            </a:r>
            <a:r>
              <a:rPr lang="en-ID" sz="2600" dirty="0"/>
              <a:t> X </a:t>
            </a:r>
            <a:r>
              <a:rPr lang="en-ID" sz="2600" dirty="0" err="1"/>
              <a:t>maupun</a:t>
            </a:r>
            <a:r>
              <a:rPr lang="en-ID" sz="2600" dirty="0"/>
              <a:t> Y)</a:t>
            </a:r>
          </a:p>
          <a:p>
            <a:r>
              <a:rPr lang="en-ID" sz="2600" dirty="0" err="1"/>
              <a:t>Kelompok</a:t>
            </a:r>
            <a:r>
              <a:rPr lang="en-ID" sz="2600" dirty="0"/>
              <a:t> </a:t>
            </a:r>
            <a:r>
              <a:rPr lang="en-ID" sz="2600" dirty="0" err="1"/>
              <a:t>operasi</a:t>
            </a:r>
            <a:r>
              <a:rPr lang="en-ID" sz="2600" dirty="0"/>
              <a:t> </a:t>
            </a:r>
            <a:r>
              <a:rPr lang="en-ID" sz="2600" dirty="0" err="1"/>
              <a:t>lainnya</a:t>
            </a:r>
            <a:r>
              <a:rPr lang="en-ID" sz="2600" dirty="0"/>
              <a:t>:</a:t>
            </a:r>
          </a:p>
          <a:p>
            <a:pPr lvl="1"/>
            <a:r>
              <a:rPr lang="en-ID" sz="2600" dirty="0" err="1"/>
              <a:t>menghitung</a:t>
            </a:r>
            <a:r>
              <a:rPr lang="en-ID" sz="2600" dirty="0"/>
              <a:t> </a:t>
            </a:r>
            <a:r>
              <a:rPr lang="en-ID" sz="2600" dirty="0" err="1"/>
              <a:t>jarak</a:t>
            </a:r>
            <a:r>
              <a:rPr lang="en-ID" sz="2600" dirty="0"/>
              <a:t> T </a:t>
            </a:r>
            <a:r>
              <a:rPr lang="en-ID" sz="2600" dirty="0" err="1"/>
              <a:t>terhadap</a:t>
            </a:r>
            <a:r>
              <a:rPr lang="en-ID" sz="2600" dirty="0"/>
              <a:t> </a:t>
            </a:r>
            <a:r>
              <a:rPr lang="en-ID" sz="2600" dirty="0" err="1"/>
              <a:t>titik</a:t>
            </a:r>
            <a:r>
              <a:rPr lang="en-ID" sz="2600" dirty="0"/>
              <a:t> origin (0,0)</a:t>
            </a:r>
          </a:p>
          <a:p>
            <a:pPr lvl="1"/>
            <a:r>
              <a:rPr lang="en-ID" sz="2600" dirty="0" err="1"/>
              <a:t>menghitung</a:t>
            </a:r>
            <a:r>
              <a:rPr lang="en-ID" sz="2600" dirty="0"/>
              <a:t> </a:t>
            </a:r>
            <a:r>
              <a:rPr lang="en-ID" sz="2600" dirty="0" err="1"/>
              <a:t>jarak</a:t>
            </a:r>
            <a:r>
              <a:rPr lang="en-ID" sz="2600" dirty="0"/>
              <a:t> T1 </a:t>
            </a:r>
            <a:r>
              <a:rPr lang="en-ID" sz="2600" dirty="0" err="1"/>
              <a:t>terhadap</a:t>
            </a:r>
            <a:r>
              <a:rPr lang="en-ID" sz="2600" dirty="0"/>
              <a:t> T2</a:t>
            </a:r>
          </a:p>
          <a:p>
            <a:pPr lvl="1"/>
            <a:r>
              <a:rPr lang="en-ID" sz="2600" dirty="0" err="1"/>
              <a:t>menggeser</a:t>
            </a:r>
            <a:r>
              <a:rPr lang="en-ID" sz="2600" dirty="0"/>
              <a:t> </a:t>
            </a:r>
            <a:r>
              <a:rPr lang="en-ID" sz="2600" dirty="0" err="1"/>
              <a:t>absis</a:t>
            </a:r>
            <a:r>
              <a:rPr lang="en-ID" sz="2600" dirty="0"/>
              <a:t> T </a:t>
            </a:r>
            <a:r>
              <a:rPr lang="en-ID" sz="2600" dirty="0" err="1"/>
              <a:t>sebesar</a:t>
            </a:r>
            <a:r>
              <a:rPr lang="en-ID" sz="2600" dirty="0"/>
              <a:t> </a:t>
            </a:r>
            <a:r>
              <a:rPr lang="en-ID" sz="2600" dirty="0" err="1"/>
              <a:t>DeltaX</a:t>
            </a:r>
            <a:r>
              <a:rPr lang="en-ID" sz="2600" dirty="0"/>
              <a:t> dan </a:t>
            </a:r>
            <a:r>
              <a:rPr lang="en-ID" sz="2600" dirty="0" err="1"/>
              <a:t>ordinat</a:t>
            </a:r>
            <a:r>
              <a:rPr lang="en-ID" sz="2600" dirty="0"/>
              <a:t> T </a:t>
            </a:r>
            <a:r>
              <a:rPr lang="en-ID" sz="2600" dirty="0" err="1"/>
              <a:t>sebesar</a:t>
            </a:r>
            <a:r>
              <a:rPr lang="en-ID" sz="2600" dirty="0"/>
              <a:t> </a:t>
            </a:r>
            <a:r>
              <a:rPr lang="en-ID" sz="2600" dirty="0" err="1"/>
              <a:t>DeltaY</a:t>
            </a:r>
            <a:r>
              <a:rPr lang="en-ID" sz="2600" dirty="0"/>
              <a:t> </a:t>
            </a:r>
          </a:p>
          <a:p>
            <a:pPr marL="0" indent="0">
              <a:buNone/>
            </a:pPr>
            <a:endParaRPr lang="en-ID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D" sz="2600" dirty="0"/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dirty="0"/>
          </a:p>
          <a:p>
            <a:endParaRPr lang="en-US" sz="2600" dirty="0"/>
          </a:p>
          <a:p>
            <a:endParaRPr lang="en-ID" sz="2600" dirty="0"/>
          </a:p>
        </p:txBody>
      </p:sp>
    </p:spTree>
    <p:extLst>
      <p:ext uri="{BB962C8B-B14F-4D97-AF65-F5344CB8AC3E}">
        <p14:creationId xmlns:p14="http://schemas.microsoft.com/office/powerpoint/2010/main" val="137077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386A-F5CC-39EB-B4F0-387749E3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Refleksi</a:t>
            </a:r>
            <a:r>
              <a:rPr lang="en-ID" dirty="0"/>
              <a:t>: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47CD-0E43-3C81-3CCE-00FFBD812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abstraksi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data, focus pada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i="1" dirty="0"/>
              <a:t>(what)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mempedulikan</a:t>
            </a:r>
            <a:r>
              <a:rPr lang="en-US" dirty="0"/>
              <a:t> detail </a:t>
            </a:r>
            <a:r>
              <a:rPr lang="en-US" dirty="0" err="1"/>
              <a:t>bagaimana</a:t>
            </a:r>
            <a:r>
              <a:rPr lang="en-US" dirty="0"/>
              <a:t> (</a:t>
            </a:r>
            <a:r>
              <a:rPr lang="en-US" i="1" dirty="0"/>
              <a:t>how</a:t>
            </a:r>
            <a:r>
              <a:rPr lang="en-US" dirty="0"/>
              <a:t>) </a:t>
            </a:r>
            <a:r>
              <a:rPr lang="en-US" dirty="0" err="1"/>
              <a:t>melakukannya</a:t>
            </a:r>
            <a:r>
              <a:rPr lang="en-US" dirty="0"/>
              <a:t>. </a:t>
            </a:r>
          </a:p>
          <a:p>
            <a:r>
              <a:rPr lang="en-US" dirty="0" err="1"/>
              <a:t>Tujuan</a:t>
            </a:r>
            <a:r>
              <a:rPr lang="en-US" dirty="0"/>
              <a:t>: agar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ADT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spesifikasinya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detail </a:t>
            </a:r>
            <a:r>
              <a:rPr lang="en-US" dirty="0" err="1"/>
              <a:t>realisasinya</a:t>
            </a:r>
            <a:r>
              <a:rPr lang="en-US" dirty="0"/>
              <a:t>.</a:t>
            </a:r>
          </a:p>
          <a:p>
            <a:r>
              <a:rPr lang="en-US" dirty="0" err="1"/>
              <a:t>Tujuan</a:t>
            </a:r>
            <a:r>
              <a:rPr lang="en-US" dirty="0"/>
              <a:t>:</a:t>
            </a:r>
          </a:p>
          <a:p>
            <a:pPr lvl="1"/>
            <a:r>
              <a:rPr lang="en-ID" dirty="0" err="1"/>
              <a:t>Abstraksi</a:t>
            </a:r>
            <a:endParaRPr lang="en-ID" dirty="0"/>
          </a:p>
          <a:p>
            <a:pPr lvl="1"/>
            <a:r>
              <a:rPr lang="en-ID" dirty="0"/>
              <a:t>Modularity</a:t>
            </a:r>
          </a:p>
          <a:p>
            <a:pPr lvl="1"/>
            <a:r>
              <a:rPr lang="en-ID" dirty="0"/>
              <a:t>Easy to read and understand</a:t>
            </a:r>
          </a:p>
          <a:p>
            <a:pPr lvl="1"/>
            <a:r>
              <a:rPr lang="en-ID" dirty="0"/>
              <a:t>Easy to modify/ maintenance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8764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386A-F5CC-39EB-B4F0-387749E3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47CD-0E43-3C81-3CCE-00FFBD812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Inggriani</a:t>
            </a:r>
            <a:r>
              <a:rPr lang="en-ID" dirty="0"/>
              <a:t> </a:t>
            </a:r>
            <a:r>
              <a:rPr lang="en-ID" dirty="0" err="1"/>
              <a:t>Liem</a:t>
            </a:r>
            <a:r>
              <a:rPr lang="en-ID" dirty="0"/>
              <a:t>. Diktat </a:t>
            </a:r>
            <a:r>
              <a:rPr lang="en-ID" dirty="0" err="1"/>
              <a:t>Struktur</a:t>
            </a:r>
            <a:r>
              <a:rPr lang="en-ID" dirty="0"/>
              <a:t> Data. 2008</a:t>
            </a:r>
          </a:p>
          <a:p>
            <a:r>
              <a:rPr lang="en-ID" dirty="0" err="1"/>
              <a:t>Niclaus</a:t>
            </a:r>
            <a:r>
              <a:rPr lang="en-ID" dirty="0"/>
              <a:t> Wirth</a:t>
            </a:r>
            <a:r>
              <a:rPr lang="en-ID" b="1" dirty="0"/>
              <a:t>. Algorithms and Data Structures</a:t>
            </a:r>
            <a:r>
              <a:rPr lang="en-ID" dirty="0"/>
              <a:t>. 2004</a:t>
            </a:r>
          </a:p>
          <a:p>
            <a:r>
              <a:rPr lang="en-ID" dirty="0"/>
              <a:t>Standish, Thomas A. Data Structures, Algorithms, &amp; Software Principles in C. Addison Wesley Publishing Company 1995</a:t>
            </a:r>
          </a:p>
          <a:p>
            <a:r>
              <a:rPr lang="en-ID" dirty="0"/>
              <a:t>AHO, Alfred V., John E. Hopcroft, Jeffrey D. Ullman. Data Structures and Algorithm. Addison </a:t>
            </a:r>
            <a:r>
              <a:rPr lang="en-ID" dirty="0" err="1"/>
              <a:t>Weshley</a:t>
            </a:r>
            <a:r>
              <a:rPr lang="en-ID" dirty="0"/>
              <a:t> Publishing Compani.1987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9677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D520-3C1C-25B1-A536-8788E601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Praktik</a:t>
            </a:r>
            <a:r>
              <a:rPr lang="en-US" dirty="0"/>
              <a:t>: </a:t>
            </a:r>
            <a:r>
              <a:rPr lang="en-US" dirty="0" err="1"/>
              <a:t>Kompartemen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23419-6203-D432-37C5-C0B7AF4C8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Sediakan 1 </a:t>
            </a:r>
            <a:r>
              <a:rPr lang="en-ID" dirty="0" err="1"/>
              <a:t>kertas</a:t>
            </a:r>
            <a:r>
              <a:rPr lang="en-ID" dirty="0"/>
              <a:t> A4 </a:t>
            </a:r>
          </a:p>
          <a:p>
            <a:r>
              <a:rPr lang="en-ID" dirty="0" err="1"/>
              <a:t>Posisikan</a:t>
            </a:r>
            <a:r>
              <a:rPr lang="en-ID" dirty="0"/>
              <a:t> </a:t>
            </a:r>
            <a:r>
              <a:rPr lang="en-ID" dirty="0" err="1"/>
              <a:t>lanskap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kanan</a:t>
            </a:r>
            <a:endParaRPr lang="en-ID" dirty="0"/>
          </a:p>
          <a:p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bawah</a:t>
            </a:r>
            <a:endParaRPr lang="en-ID" dirty="0"/>
          </a:p>
          <a:p>
            <a:r>
              <a:rPr lang="en-ID" dirty="0"/>
              <a:t>Kiri </a:t>
            </a:r>
            <a:r>
              <a:rPr lang="en-ID" dirty="0" err="1"/>
              <a:t>atas</a:t>
            </a:r>
            <a:r>
              <a:rPr lang="en-ID" dirty="0"/>
              <a:t> = area </a:t>
            </a:r>
            <a:r>
              <a:rPr lang="en-ID" dirty="0" err="1"/>
              <a:t>Pelayan</a:t>
            </a:r>
            <a:r>
              <a:rPr lang="en-ID" dirty="0"/>
              <a:t> / </a:t>
            </a:r>
            <a:r>
              <a:rPr lang="en-ID" dirty="0" err="1"/>
              <a:t>Pramusaji</a:t>
            </a:r>
            <a:r>
              <a:rPr lang="en-ID" dirty="0"/>
              <a:t> </a:t>
            </a:r>
          </a:p>
          <a:p>
            <a:r>
              <a:rPr lang="en-ID" dirty="0"/>
              <a:t>Kiri </a:t>
            </a:r>
            <a:r>
              <a:rPr lang="en-ID" dirty="0" err="1"/>
              <a:t>bawah</a:t>
            </a:r>
            <a:r>
              <a:rPr lang="en-ID" dirty="0"/>
              <a:t> = area </a:t>
            </a:r>
            <a:r>
              <a:rPr lang="en-ID" dirty="0" err="1"/>
              <a:t>Pembeli</a:t>
            </a:r>
            <a:endParaRPr lang="en-ID" dirty="0"/>
          </a:p>
          <a:p>
            <a:r>
              <a:rPr lang="en-ID" dirty="0"/>
              <a:t>Kanan = area Koki / Chef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116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D520-3C1C-25B1-A536-8788E601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Praktik</a:t>
            </a:r>
            <a:r>
              <a:rPr lang="en-US" dirty="0"/>
              <a:t>: </a:t>
            </a:r>
            <a:r>
              <a:rPr lang="en-US" dirty="0" err="1"/>
              <a:t>Kompartemen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23419-6203-D432-37C5-C0B7AF4C8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Kiri </a:t>
            </a:r>
            <a:r>
              <a:rPr lang="en-ID" dirty="0" err="1"/>
              <a:t>atas</a:t>
            </a:r>
            <a:r>
              <a:rPr lang="en-ID" dirty="0"/>
              <a:t> = </a:t>
            </a:r>
            <a:r>
              <a:rPr lang="en-ID" dirty="0" err="1"/>
              <a:t>diisi</a:t>
            </a:r>
            <a:r>
              <a:rPr lang="en-ID" dirty="0"/>
              <a:t> menu </a:t>
            </a:r>
            <a:r>
              <a:rPr lang="en-ID" dirty="0" err="1"/>
              <a:t>makanan</a:t>
            </a:r>
            <a:r>
              <a:rPr lang="en-ID" dirty="0"/>
              <a:t>, </a:t>
            </a:r>
            <a:r>
              <a:rPr lang="en-ID" dirty="0" err="1"/>
              <a:t>misal</a:t>
            </a:r>
            <a:r>
              <a:rPr lang="en-ID" dirty="0"/>
              <a:t> mi </a:t>
            </a:r>
            <a:r>
              <a:rPr lang="en-ID" dirty="0" err="1"/>
              <a:t>ayam</a:t>
            </a:r>
            <a:r>
              <a:rPr lang="en-ID" dirty="0"/>
              <a:t> </a:t>
            </a:r>
          </a:p>
          <a:p>
            <a:r>
              <a:rPr lang="en-ID" dirty="0"/>
              <a:t>Kiri </a:t>
            </a:r>
            <a:r>
              <a:rPr lang="en-ID" dirty="0" err="1"/>
              <a:t>bawah</a:t>
            </a:r>
            <a:r>
              <a:rPr lang="en-ID" dirty="0"/>
              <a:t> =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pemesanan</a:t>
            </a:r>
            <a:r>
              <a:rPr lang="en-ID" dirty="0"/>
              <a:t> oleh </a:t>
            </a:r>
            <a:r>
              <a:rPr lang="en-ID" dirty="0" err="1"/>
              <a:t>pembeli</a:t>
            </a:r>
            <a:endParaRPr lang="en-ID" dirty="0"/>
          </a:p>
          <a:p>
            <a:r>
              <a:rPr lang="en-ID" dirty="0"/>
              <a:t>Kanan =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memasak</a:t>
            </a:r>
            <a:r>
              <a:rPr lang="en-ID" dirty="0"/>
              <a:t> </a:t>
            </a:r>
            <a:r>
              <a:rPr lang="en-ID" dirty="0" err="1"/>
              <a:t>pesanan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6450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68E7-1D74-6C19-B6A5-265D3B9B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EC41-8F08-99A2-5C21-DC37CA21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489ABB-8124-4E8B-C79A-6768E893EA9C}"/>
              </a:ext>
            </a:extLst>
          </p:cNvPr>
          <p:cNvGrpSpPr/>
          <p:nvPr/>
        </p:nvGrpSpPr>
        <p:grpSpPr>
          <a:xfrm>
            <a:off x="1527520" y="562292"/>
            <a:ext cx="8567280" cy="5687280"/>
            <a:chOff x="1812000" y="720000"/>
            <a:chExt cx="8567280" cy="5687280"/>
          </a:xfrm>
        </p:grpSpPr>
        <p:sp>
          <p:nvSpPr>
            <p:cNvPr id="5" name="CustomShape 1">
              <a:extLst>
                <a:ext uri="{FF2B5EF4-FFF2-40B4-BE49-F238E27FC236}">
                  <a16:creationId xmlns:a16="http://schemas.microsoft.com/office/drawing/2014/main" id="{B036808D-8FFF-9FA9-5906-B244AE99400A}"/>
                </a:ext>
              </a:extLst>
            </p:cNvPr>
            <p:cNvSpPr/>
            <p:nvPr/>
          </p:nvSpPr>
          <p:spPr>
            <a:xfrm>
              <a:off x="1812000" y="720000"/>
              <a:ext cx="8567280" cy="5687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D"/>
            </a:p>
          </p:txBody>
        </p:sp>
        <p:sp>
          <p:nvSpPr>
            <p:cNvPr id="6" name="CustomShape 2">
              <a:extLst>
                <a:ext uri="{FF2B5EF4-FFF2-40B4-BE49-F238E27FC236}">
                  <a16:creationId xmlns:a16="http://schemas.microsoft.com/office/drawing/2014/main" id="{81078BC1-A10D-326B-DE03-9C02EC6E68CA}"/>
                </a:ext>
              </a:extLst>
            </p:cNvPr>
            <p:cNvSpPr/>
            <p:nvPr/>
          </p:nvSpPr>
          <p:spPr>
            <a:xfrm>
              <a:off x="1812000" y="720000"/>
              <a:ext cx="4319280" cy="2807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D"/>
            </a:p>
          </p:txBody>
        </p:sp>
        <p:sp>
          <p:nvSpPr>
            <p:cNvPr id="7" name="CustomShape 3">
              <a:extLst>
                <a:ext uri="{FF2B5EF4-FFF2-40B4-BE49-F238E27FC236}">
                  <a16:creationId xmlns:a16="http://schemas.microsoft.com/office/drawing/2014/main" id="{16451CD0-28C7-7E70-23E6-BBC0FF21A773}"/>
                </a:ext>
              </a:extLst>
            </p:cNvPr>
            <p:cNvSpPr/>
            <p:nvPr/>
          </p:nvSpPr>
          <p:spPr>
            <a:xfrm>
              <a:off x="1812000" y="3528000"/>
              <a:ext cx="4319280" cy="2879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D"/>
            </a:p>
          </p:txBody>
        </p:sp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F349D622-FC88-7A1F-B6F4-6E1EB0DEDC61}"/>
                </a:ext>
              </a:extLst>
            </p:cNvPr>
            <p:cNvSpPr/>
            <p:nvPr/>
          </p:nvSpPr>
          <p:spPr>
            <a:xfrm>
              <a:off x="1884720" y="733680"/>
              <a:ext cx="2374560" cy="345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id-ID" spc="-1">
                  <a:solidFill>
                    <a:srgbClr val="000000"/>
                  </a:solidFill>
                  <a:latin typeface="Arial"/>
                  <a:ea typeface="DejaVu Sans"/>
                </a:rPr>
                <a:t>Antarmuka (interface)</a:t>
              </a:r>
              <a:endParaRPr lang="id-ID" spc="-1">
                <a:latin typeface="Arial"/>
              </a:endParaRPr>
            </a:p>
          </p:txBody>
        </p:sp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C36032C0-0B69-2E9D-B84D-E8799D35D0FC}"/>
                </a:ext>
              </a:extLst>
            </p:cNvPr>
            <p:cNvSpPr/>
            <p:nvPr/>
          </p:nvSpPr>
          <p:spPr>
            <a:xfrm>
              <a:off x="6143880" y="720000"/>
              <a:ext cx="4091400" cy="601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id-ID" spc="-1">
                  <a:solidFill>
                    <a:srgbClr val="000000"/>
                  </a:solidFill>
                  <a:latin typeface="Arial"/>
                  <a:ea typeface="DejaVu Sans"/>
                </a:rPr>
                <a:t>Body/ realisasi/ Implementasi/</a:t>
              </a:r>
              <a:endParaRPr lang="id-ID" spc="-1">
                <a:latin typeface="Arial"/>
              </a:endParaRPr>
            </a:p>
          </p:txBody>
        </p:sp>
        <p:sp>
          <p:nvSpPr>
            <p:cNvPr id="10" name="CustomShape 6">
              <a:extLst>
                <a:ext uri="{FF2B5EF4-FFF2-40B4-BE49-F238E27FC236}">
                  <a16:creationId xmlns:a16="http://schemas.microsoft.com/office/drawing/2014/main" id="{3E541363-9215-201D-FB15-81DE544CC9DE}"/>
                </a:ext>
              </a:extLst>
            </p:cNvPr>
            <p:cNvSpPr/>
            <p:nvPr/>
          </p:nvSpPr>
          <p:spPr>
            <a:xfrm>
              <a:off x="1884000" y="3613680"/>
              <a:ext cx="3261600" cy="345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id-ID" spc="-1">
                  <a:solidFill>
                    <a:srgbClr val="000000"/>
                  </a:solidFill>
                  <a:latin typeface="Arial"/>
                  <a:ea typeface="DejaVu Sans"/>
                </a:rPr>
                <a:t>Aplikasi / program utama/main</a:t>
              </a:r>
              <a:endParaRPr lang="id-ID" spc="-1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9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E09D-AAF9-206E-80B0-7DAB384A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Berpikir</a:t>
            </a:r>
            <a:r>
              <a:rPr lang="en-ID" dirty="0"/>
              <a:t> </a:t>
            </a:r>
            <a:r>
              <a:rPr lang="en-ID" dirty="0" err="1"/>
              <a:t>Komputasional</a:t>
            </a:r>
            <a:r>
              <a:rPr lang="en-ID" dirty="0"/>
              <a:t> </a:t>
            </a:r>
            <a:br>
              <a:rPr lang="en-ID" dirty="0"/>
            </a:br>
            <a:r>
              <a:rPr lang="en-ID" dirty="0"/>
              <a:t>(Computational Thinking)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E1FF4-14A8-79FB-1DDA-69AAFA75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194560"/>
            <a:ext cx="11404600" cy="4101148"/>
          </a:xfrm>
        </p:spPr>
        <p:txBody>
          <a:bodyPr/>
          <a:lstStyle/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d-ID" sz="2800" b="1" strike="noStrike" spc="-1" dirty="0">
                <a:solidFill>
                  <a:srgbClr val="000000"/>
                </a:solidFill>
                <a:ea typeface="DejaVu Sans"/>
              </a:rPr>
              <a:t>Pilah</a:t>
            </a:r>
            <a:r>
              <a:rPr lang="id-ID" sz="2800" b="0" strike="noStrike" spc="-1" dirty="0">
                <a:solidFill>
                  <a:srgbClr val="000000"/>
                </a:solidFill>
                <a:ea typeface="DejaVu Sans"/>
              </a:rPr>
              <a:t> bagian-bagiannya (</a:t>
            </a:r>
            <a:r>
              <a:rPr lang="id-ID" sz="2800" b="0" strike="noStrike" spc="-1" dirty="0">
                <a:solidFill>
                  <a:srgbClr val="0070C0"/>
                </a:solidFill>
                <a:ea typeface="DejaVu Sans"/>
              </a:rPr>
              <a:t>dekomposisi</a:t>
            </a:r>
            <a:r>
              <a:rPr lang="id-ID" sz="2800" b="0" strike="noStrike" spc="-1" dirty="0">
                <a:solidFill>
                  <a:srgbClr val="000000"/>
                </a:solidFill>
                <a:ea typeface="DejaVu Sans"/>
              </a:rPr>
              <a:t>)</a:t>
            </a:r>
            <a:endParaRPr lang="id-ID" sz="2800" b="0" strike="noStrike" spc="-1" dirty="0"/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d-ID" sz="2800" b="1" strike="noStrike" spc="-1" dirty="0">
                <a:solidFill>
                  <a:srgbClr val="000000"/>
                </a:solidFill>
                <a:ea typeface="DejaVu Sans"/>
              </a:rPr>
              <a:t>Pilih</a:t>
            </a:r>
            <a:r>
              <a:rPr lang="id-ID" sz="2800" b="0" strike="noStrike" spc="-1" dirty="0">
                <a:solidFill>
                  <a:srgbClr val="000000"/>
                </a:solidFill>
                <a:ea typeface="DejaVu Sans"/>
              </a:rPr>
              <a:t> yang penting (</a:t>
            </a:r>
            <a:r>
              <a:rPr lang="id-ID" sz="2800" b="0" strike="noStrike" spc="-1" dirty="0">
                <a:solidFill>
                  <a:srgbClr val="FF0000"/>
                </a:solidFill>
                <a:ea typeface="DejaVu Sans"/>
              </a:rPr>
              <a:t>abstraksi</a:t>
            </a:r>
            <a:r>
              <a:rPr lang="id-ID" sz="2800" b="0" strike="noStrike" spc="-1" dirty="0">
                <a:solidFill>
                  <a:srgbClr val="000000"/>
                </a:solidFill>
                <a:ea typeface="DejaVu Sans"/>
              </a:rPr>
              <a:t>)</a:t>
            </a:r>
            <a:endParaRPr lang="id-ID" sz="2800" b="0" strike="noStrike" spc="-1" dirty="0"/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d-ID" sz="2800" b="1" strike="noStrike" spc="-1" dirty="0">
                <a:solidFill>
                  <a:srgbClr val="000000"/>
                </a:solidFill>
                <a:ea typeface="DejaVu Sans"/>
              </a:rPr>
              <a:t>Cara</a:t>
            </a:r>
            <a:r>
              <a:rPr lang="id-ID" sz="2800" b="0" strike="noStrike" spc="-1" dirty="0">
                <a:solidFill>
                  <a:srgbClr val="000000"/>
                </a:solidFill>
                <a:ea typeface="DejaVu Sans"/>
              </a:rPr>
              <a:t> menyelesaikan persoalan (</a:t>
            </a:r>
            <a:r>
              <a:rPr lang="id-ID" sz="2800" b="0" strike="noStrike" spc="-1" dirty="0">
                <a:solidFill>
                  <a:srgbClr val="00B050"/>
                </a:solidFill>
                <a:ea typeface="DejaVu Sans"/>
              </a:rPr>
              <a:t>algoritma</a:t>
            </a:r>
            <a:r>
              <a:rPr lang="id-ID" sz="2800" b="0" strike="noStrike" spc="-1" dirty="0">
                <a:solidFill>
                  <a:srgbClr val="000000"/>
                </a:solidFill>
                <a:ea typeface="DejaVu Sans"/>
              </a:rPr>
              <a:t>)</a:t>
            </a:r>
            <a:endParaRPr lang="id-ID" sz="2800" b="0" strike="noStrike" spc="-1" dirty="0"/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d-ID" sz="2800" b="0" strike="noStrike" spc="-1" dirty="0">
                <a:solidFill>
                  <a:srgbClr val="000000"/>
                </a:solidFill>
                <a:ea typeface="DejaVu Sans"/>
              </a:rPr>
              <a:t>Kenali </a:t>
            </a:r>
            <a:r>
              <a:rPr lang="id-ID" sz="2800" b="1" strike="noStrike" spc="-1" dirty="0">
                <a:solidFill>
                  <a:srgbClr val="000000"/>
                </a:solidFill>
                <a:ea typeface="DejaVu Sans"/>
              </a:rPr>
              <a:t>pola</a:t>
            </a:r>
            <a:r>
              <a:rPr lang="id-ID" sz="2800" b="0" strike="noStrike" spc="-1" dirty="0">
                <a:solidFill>
                  <a:srgbClr val="000000"/>
                </a:solidFill>
                <a:ea typeface="DejaVu Sans"/>
              </a:rPr>
              <a:t> (</a:t>
            </a:r>
            <a:r>
              <a:rPr lang="id-ID" sz="2800" b="0" strike="noStrike" spc="-1" dirty="0">
                <a:solidFill>
                  <a:srgbClr val="7030A0"/>
                </a:solidFill>
                <a:ea typeface="DejaVu Sans"/>
              </a:rPr>
              <a:t>pattern recognition</a:t>
            </a:r>
            <a:r>
              <a:rPr lang="id-ID" sz="2800" b="0" strike="noStrike" spc="-1" dirty="0">
                <a:solidFill>
                  <a:srgbClr val="000000"/>
                </a:solidFill>
                <a:ea typeface="DejaVu Sans"/>
              </a:rPr>
              <a:t>)</a:t>
            </a:r>
            <a:endParaRPr lang="id-ID" sz="2800" b="0" strike="noStrike" spc="-1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7115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B0BC-050C-2D1C-5EE0-CF1EB168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Type, Nilai, </a:t>
            </a:r>
            <a:r>
              <a:rPr lang="en-US" dirty="0" err="1"/>
              <a:t>Variabel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BFD4-4E1F-A857-4547-7D8101B8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  <a:p>
            <a:r>
              <a:rPr lang="en-US" dirty="0"/>
              <a:t>Nilai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bertype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.</a:t>
            </a:r>
          </a:p>
          <a:p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diubah-ubah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873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B0BC-050C-2D1C-5EE0-CF1EB168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441007"/>
            <a:ext cx="10515600" cy="1056324"/>
          </a:xfrm>
        </p:spPr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Type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BFD4-4E1F-A857-4547-7D8101B8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658620"/>
            <a:ext cx="11404600" cy="531368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Type Data Tunggal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Contoh</a:t>
            </a:r>
            <a:r>
              <a:rPr lang="en-US" dirty="0"/>
              <a:t>:  </a:t>
            </a: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 startAt="2"/>
            </a:pPr>
            <a:r>
              <a:rPr lang="en-US" b="1" dirty="0">
                <a:solidFill>
                  <a:schemeClr val="accent1"/>
                </a:solidFill>
              </a:rPr>
              <a:t>Type Data </a:t>
            </a:r>
            <a:r>
              <a:rPr lang="en-US" b="1" dirty="0" err="1">
                <a:solidFill>
                  <a:schemeClr val="accent1"/>
                </a:solidFill>
              </a:rPr>
              <a:t>Kolektif</a:t>
            </a:r>
            <a:endParaRPr lang="en-US" b="1" dirty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sz="2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[1..10] </a:t>
            </a:r>
            <a:r>
              <a:rPr lang="en-US" sz="2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 startAt="3"/>
            </a:pPr>
            <a:r>
              <a:rPr lang="en-US" b="1" dirty="0">
                <a:solidFill>
                  <a:schemeClr val="accent1"/>
                </a:solidFill>
              </a:rPr>
              <a:t>Type Data </a:t>
            </a:r>
            <a:r>
              <a:rPr lang="en-US" b="1" dirty="0" err="1">
                <a:solidFill>
                  <a:schemeClr val="accent1"/>
                </a:solidFill>
              </a:rPr>
              <a:t>Komposit</a:t>
            </a:r>
            <a:endParaRPr lang="en-US" b="1" dirty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Type yang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bertype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Type </a:t>
            </a:r>
            <a:r>
              <a:rPr lang="en-US" dirty="0" err="1"/>
              <a:t>bentukan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mengadung</a:t>
            </a:r>
            <a:r>
              <a:rPr lang="en-US" dirty="0"/>
              <a:t> type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type </a:t>
            </a:r>
            <a:r>
              <a:rPr lang="en-US" dirty="0" err="1"/>
              <a:t>bentukan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Contoh</a:t>
            </a:r>
            <a:r>
              <a:rPr lang="en-US" dirty="0"/>
              <a:t>: jam, point, date</a:t>
            </a:r>
          </a:p>
          <a:p>
            <a:pPr marL="720725" lvl="1" indent="0">
              <a:lnSpc>
                <a:spcPct val="110000"/>
              </a:lnSpc>
              <a:buNone/>
            </a:pPr>
            <a:r>
              <a:rPr lang="en-US" sz="2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namatype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: &lt; elemen1 : type1,</a:t>
            </a:r>
          </a:p>
          <a:p>
            <a:pPr marL="720725" lvl="1" indent="0">
              <a:lnSpc>
                <a:spcPct val="1100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	     elemen2 : type2,</a:t>
            </a:r>
          </a:p>
          <a:p>
            <a:pPr marL="720725" lvl="1" indent="0">
              <a:lnSpc>
                <a:spcPct val="1100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	     …</a:t>
            </a:r>
          </a:p>
          <a:p>
            <a:pPr marL="720725" lvl="1" indent="0">
              <a:lnSpc>
                <a:spcPct val="1100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	   &gt;</a:t>
            </a:r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6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001E-D792-C866-06C1-EB304724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Subrutin</a:t>
            </a:r>
            <a:r>
              <a:rPr lang="en-ID" dirty="0"/>
              <a:t>/ Subprogram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C9EAB-8BCD-A9EC-0A71-02941C2E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616-CD6D-43F4-BE21-C45F4E0BE26F}" type="slidenum">
              <a:rPr lang="en-ID" smtClean="0"/>
              <a:t>7</a:t>
            </a:fld>
            <a:endParaRPr lang="en-ID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FF8A2-6392-4E7F-B94B-44DB2C092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endParaRPr lang="en-US" dirty="0"/>
          </a:p>
          <a:p>
            <a:r>
              <a:rPr lang="en-US" dirty="0" err="1"/>
              <a:t>Prosedur</a:t>
            </a:r>
            <a:endParaRPr lang="en-US" dirty="0"/>
          </a:p>
          <a:p>
            <a:r>
              <a:rPr lang="en-US" dirty="0"/>
              <a:t>Parameter formal &amp; </a:t>
            </a:r>
            <a:r>
              <a:rPr lang="en-US" dirty="0" err="1"/>
              <a:t>aktual</a:t>
            </a:r>
            <a:endParaRPr lang="en-US" dirty="0"/>
          </a:p>
          <a:p>
            <a:r>
              <a:rPr lang="en-US" dirty="0" err="1"/>
              <a:t>Aplikasi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1852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0B46-0AC4-6D07-9207-EB66D214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Bagian 2</a:t>
            </a:r>
            <a:br>
              <a:rPr lang="en-US" dirty="0"/>
            </a:br>
            <a:r>
              <a:rPr lang="en-US" dirty="0"/>
              <a:t>Abstract Data Type (ADT)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EDDB8-57EB-C35C-FD24-4FF37B3C5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990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64C4-3502-F150-3DFF-84AD0CFC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Struktur</a:t>
            </a:r>
            <a:r>
              <a:rPr lang="en-ID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7371-4312-CC28-7BD0-0383C57EC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626785"/>
            <a:ext cx="11404600" cy="4764620"/>
          </a:xfrm>
        </p:spPr>
        <p:txBody>
          <a:bodyPr>
            <a:normAutofit/>
          </a:bodyPr>
          <a:lstStyle/>
          <a:p>
            <a:r>
              <a:rPr lang="en-US" sz="2400" dirty="0" err="1"/>
              <a:t>Struktur</a:t>
            </a:r>
            <a:r>
              <a:rPr lang="en-US" sz="2400" dirty="0"/>
              <a:t> data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b="1" i="1" dirty="0"/>
              <a:t>building block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program.</a:t>
            </a:r>
          </a:p>
          <a:p>
            <a:r>
              <a:rPr lang="en-US" sz="2400" dirty="0" err="1"/>
              <a:t>Struktur</a:t>
            </a:r>
            <a:r>
              <a:rPr lang="en-US" sz="2400" dirty="0"/>
              <a:t> data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data </a:t>
            </a:r>
            <a:r>
              <a:rPr lang="en-US" sz="2400" dirty="0" err="1"/>
              <a:t>disimpan</a:t>
            </a:r>
            <a:r>
              <a:rPr lang="en-US" sz="2400" dirty="0"/>
              <a:t> dan </a:t>
            </a:r>
            <a:r>
              <a:rPr lang="en-US" sz="2400" dirty="0" err="1"/>
              <a:t>diorganisasikan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efisien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Pemilihan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data yang </a:t>
            </a:r>
            <a:r>
              <a:rPr lang="en-US" sz="2400" dirty="0" err="1"/>
              <a:t>tepat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kunci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program.</a:t>
            </a:r>
          </a:p>
          <a:p>
            <a:pPr marL="457200" lvl="1" indent="0" algn="ctr">
              <a:buNone/>
            </a:pPr>
            <a:r>
              <a:rPr lang="en-US" b="1" dirty="0">
                <a:solidFill>
                  <a:schemeClr val="accent5"/>
                </a:solidFill>
              </a:rPr>
              <a:t>Program = </a:t>
            </a:r>
            <a:r>
              <a:rPr lang="en-US" b="1" dirty="0" err="1">
                <a:solidFill>
                  <a:schemeClr val="accent5"/>
                </a:solidFill>
              </a:rPr>
              <a:t>Struktur</a:t>
            </a:r>
            <a:r>
              <a:rPr lang="en-US" b="1" dirty="0">
                <a:solidFill>
                  <a:schemeClr val="accent5"/>
                </a:solidFill>
              </a:rPr>
              <a:t> Data + </a:t>
            </a:r>
            <a:r>
              <a:rPr lang="en-US" b="1" dirty="0" err="1">
                <a:solidFill>
                  <a:schemeClr val="accent5"/>
                </a:solidFill>
              </a:rPr>
              <a:t>Algoritma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data:</a:t>
            </a:r>
          </a:p>
          <a:p>
            <a:pPr lvl="1"/>
            <a:r>
              <a:rPr lang="en-US" dirty="0" err="1"/>
              <a:t>Primitif</a:t>
            </a:r>
            <a:r>
              <a:rPr lang="en-US" dirty="0"/>
              <a:t> vs. Non-primitive</a:t>
            </a:r>
          </a:p>
          <a:p>
            <a:pPr lvl="1"/>
            <a:r>
              <a:rPr lang="en-US" dirty="0"/>
              <a:t>Linear vs. Non-Linear</a:t>
            </a:r>
          </a:p>
          <a:p>
            <a:pPr lvl="2"/>
            <a:r>
              <a:rPr lang="en-US" sz="2400" dirty="0"/>
              <a:t>Linear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penyimpanan</a:t>
            </a:r>
            <a:r>
              <a:rPr lang="en-US" sz="2400" dirty="0"/>
              <a:t> </a:t>
            </a:r>
            <a:r>
              <a:rPr lang="en-US" sz="2400" dirty="0" err="1"/>
              <a:t>sekuensial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memory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kontigu</a:t>
            </a:r>
            <a:endParaRPr lang="en-US" sz="2400" dirty="0">
              <a:sym typeface="Wingdings" panose="05000000000000000000" pitchFamily="2" charset="2"/>
            </a:endParaRPr>
          </a:p>
          <a:p>
            <a:pPr lvl="2"/>
            <a:r>
              <a:rPr lang="en-US" sz="2400" dirty="0">
                <a:sym typeface="Wingdings" panose="05000000000000000000" pitchFamily="2" charset="2"/>
              </a:rPr>
              <a:t>Linear </a:t>
            </a:r>
            <a:r>
              <a:rPr lang="en-US" sz="2400" dirty="0" err="1">
                <a:sym typeface="Wingdings" panose="05000000000000000000" pitchFamily="2" charset="2"/>
              </a:rPr>
              <a:t>dalam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hal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akses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sekuensial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tapi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tidak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sekuensial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dalam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penyimpanan</a:t>
            </a:r>
            <a:r>
              <a:rPr lang="en-US" sz="2400" dirty="0">
                <a:sym typeface="Wingdings" panose="05000000000000000000" pitchFamily="2" charset="2"/>
              </a:rPr>
              <a:t> memory  </a:t>
            </a:r>
            <a:r>
              <a:rPr lang="en-US" sz="2400" dirty="0" err="1">
                <a:sym typeface="Wingdings" panose="05000000000000000000" pitchFamily="2" charset="2"/>
              </a:rPr>
              <a:t>berbasis</a:t>
            </a:r>
            <a:r>
              <a:rPr lang="en-US" sz="2400" dirty="0">
                <a:sym typeface="Wingdings" panose="05000000000000000000" pitchFamily="2" charset="2"/>
              </a:rPr>
              <a:t> pointer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9571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507DAB4-AA2B-4421-BFB3-180B95EF4DB0}" vid="{649EB905-1CEB-4DD0-8DD0-7493F3383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 undip</Template>
  <TotalTime>1490</TotalTime>
  <Words>2540</Words>
  <Application>Microsoft Office PowerPoint</Application>
  <PresentationFormat>Widescreen</PresentationFormat>
  <Paragraphs>402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DejaVu Sans</vt:lpstr>
      <vt:lpstr>Söhne</vt:lpstr>
      <vt:lpstr>Wingdings</vt:lpstr>
      <vt:lpstr>Office Theme</vt:lpstr>
      <vt:lpstr>PAIK6301 - Struktur Data  Abstract Data Type</vt:lpstr>
      <vt:lpstr>Outline</vt:lpstr>
      <vt:lpstr>Bagian 1 Review/ Tinjauan Konsep Lampau</vt:lpstr>
      <vt:lpstr>Berpikir Komputasional  (Computational Thinking)</vt:lpstr>
      <vt:lpstr>Type, Nilai, Variabel </vt:lpstr>
      <vt:lpstr>Jenis Type Data</vt:lpstr>
      <vt:lpstr>Subrutin/ Subprogram</vt:lpstr>
      <vt:lpstr>Bagian 2 Abstract Data Type (ADT)</vt:lpstr>
      <vt:lpstr>Struktur Data</vt:lpstr>
      <vt:lpstr>Abstract Data Type (ADT)</vt:lpstr>
      <vt:lpstr>Type dalam ADT</vt:lpstr>
      <vt:lpstr>Type dalam ADT (lanj.)</vt:lpstr>
      <vt:lpstr>Primitif dalam ADT</vt:lpstr>
      <vt:lpstr>Desain ADT</vt:lpstr>
      <vt:lpstr>Contoh Desain ADT dalam Notasi Algoritmik</vt:lpstr>
      <vt:lpstr>Main Program untuk Mengetes ADT</vt:lpstr>
      <vt:lpstr>Fungsional</vt:lpstr>
      <vt:lpstr>Struktur Data</vt:lpstr>
      <vt:lpstr>Struktur Data</vt:lpstr>
      <vt:lpstr>Jenis ADT</vt:lpstr>
      <vt:lpstr>Implementasi ADT dalam Bahasa C</vt:lpstr>
      <vt:lpstr>Bagian 3 Contoh ADT Titik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</vt:lpstr>
      <vt:lpstr>Latihan (lanjutan) </vt:lpstr>
      <vt:lpstr>Refleksi: ADT</vt:lpstr>
      <vt:lpstr>Sumber Pembelajaran</vt:lpstr>
      <vt:lpstr>Praktik: Kompartemen</vt:lpstr>
      <vt:lpstr>Praktik: Kompartemen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PAIK6301 - Struktur Data  Abstract Data Type</dc:title>
  <dc:creator>Sandy Kurniawan</dc:creator>
  <cp:lastModifiedBy>Khadijah Alaydrus</cp:lastModifiedBy>
  <cp:revision>90</cp:revision>
  <dcterms:created xsi:type="dcterms:W3CDTF">2023-08-20T15:43:58Z</dcterms:created>
  <dcterms:modified xsi:type="dcterms:W3CDTF">2025-08-24T10:47:56Z</dcterms:modified>
</cp:coreProperties>
</file>