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3.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s/slide4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diagrams/layout2.xml" ContentType="application/vnd.openxmlformats-officedocument.drawingml.diagramLayout+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58"/>
  </p:notesMasterIdLst>
  <p:sldIdLst>
    <p:sldId id="291" r:id="rId2"/>
    <p:sldId id="292" r:id="rId3"/>
    <p:sldId id="341" r:id="rId4"/>
    <p:sldId id="342" r:id="rId5"/>
    <p:sldId id="373" r:id="rId6"/>
    <p:sldId id="293" r:id="rId7"/>
    <p:sldId id="294" r:id="rId8"/>
    <p:sldId id="372" r:id="rId9"/>
    <p:sldId id="295" r:id="rId10"/>
    <p:sldId id="296" r:id="rId11"/>
    <p:sldId id="297" r:id="rId12"/>
    <p:sldId id="298" r:id="rId13"/>
    <p:sldId id="299" r:id="rId14"/>
    <p:sldId id="300" r:id="rId15"/>
    <p:sldId id="301" r:id="rId16"/>
    <p:sldId id="302" r:id="rId17"/>
    <p:sldId id="374"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75" r:id="rId31"/>
    <p:sldId id="319" r:id="rId32"/>
    <p:sldId id="320" r:id="rId33"/>
    <p:sldId id="321" r:id="rId34"/>
    <p:sldId id="322" r:id="rId35"/>
    <p:sldId id="323" r:id="rId36"/>
    <p:sldId id="324" r:id="rId37"/>
    <p:sldId id="325" r:id="rId38"/>
    <p:sldId id="326" r:id="rId39"/>
    <p:sldId id="376" r:id="rId40"/>
    <p:sldId id="327" r:id="rId41"/>
    <p:sldId id="328" r:id="rId42"/>
    <p:sldId id="329" r:id="rId43"/>
    <p:sldId id="330" r:id="rId44"/>
    <p:sldId id="331" r:id="rId45"/>
    <p:sldId id="377" r:id="rId46"/>
    <p:sldId id="332" r:id="rId47"/>
    <p:sldId id="333" r:id="rId48"/>
    <p:sldId id="334" r:id="rId49"/>
    <p:sldId id="335" r:id="rId50"/>
    <p:sldId id="336" r:id="rId51"/>
    <p:sldId id="337" r:id="rId52"/>
    <p:sldId id="338" r:id="rId53"/>
    <p:sldId id="378" r:id="rId54"/>
    <p:sldId id="339" r:id="rId55"/>
    <p:sldId id="340" r:id="rId56"/>
    <p:sldId id="288" r:id="rId57"/>
  </p:sldIdLst>
  <p:sldSz cx="9144000" cy="6858000" type="screen4x3"/>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3300"/>
    <a:srgbClr val="660066"/>
    <a:srgbClr val="C092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3059"/>
  </p:normalViewPr>
  <p:slideViewPr>
    <p:cSldViewPr>
      <p:cViewPr varScale="1">
        <p:scale>
          <a:sx n="83" d="100"/>
          <a:sy n="83" d="100"/>
        </p:scale>
        <p:origin x="94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FC84B-A62A-42AC-B142-A6F8CC4EA0A9}" type="doc">
      <dgm:prSet loTypeId="urn:microsoft.com/office/officeart/2005/8/layout/vList6" loCatId="process" qsTypeId="urn:microsoft.com/office/officeart/2005/8/quickstyle/3d3" qsCatId="3D" csTypeId="urn:microsoft.com/office/officeart/2005/8/colors/colorful5" csCatId="colorful" phldr="1"/>
      <dgm:spPr/>
      <dgm:t>
        <a:bodyPr/>
        <a:lstStyle/>
        <a:p>
          <a:endParaRPr lang="en-US"/>
        </a:p>
      </dgm:t>
    </dgm:pt>
    <dgm:pt modelId="{9B0D369D-1E74-469D-967D-4CF9B15331DE}">
      <dgm:prSet phldrT="[Text]" custT="1"/>
      <dgm:spPr>
        <a:solidFill>
          <a:srgbClr val="00B050"/>
        </a:solidFill>
      </dgm:spPr>
      <dgm:t>
        <a:bodyPr/>
        <a:lstStyle/>
        <a:p>
          <a:r>
            <a:rPr lang="en-US" sz="2400" b="1" dirty="0">
              <a:latin typeface="Verdana" pitchFamily="34" charset="0"/>
            </a:rPr>
            <a:t>International considerations</a:t>
          </a:r>
        </a:p>
      </dgm:t>
    </dgm:pt>
    <dgm:pt modelId="{BD4B5B73-0090-4B9D-B21A-F934640C7052}" type="parTrans" cxnId="{15E70471-C2FF-49F4-A88C-D1A1776A2A9F}">
      <dgm:prSet/>
      <dgm:spPr/>
      <dgm:t>
        <a:bodyPr/>
        <a:lstStyle/>
        <a:p>
          <a:endParaRPr lang="en-US" sz="1400">
            <a:latin typeface="Verdana" pitchFamily="34" charset="0"/>
          </a:endParaRPr>
        </a:p>
      </dgm:t>
    </dgm:pt>
    <dgm:pt modelId="{B83AE704-0CCD-4D5E-99F7-68F9541AA5C3}" type="sibTrans" cxnId="{15E70471-C2FF-49F4-A88C-D1A1776A2A9F}">
      <dgm:prSet/>
      <dgm:spPr/>
      <dgm:t>
        <a:bodyPr/>
        <a:lstStyle/>
        <a:p>
          <a:endParaRPr lang="en-US" sz="1400">
            <a:latin typeface="Verdana" pitchFamily="34" charset="0"/>
          </a:endParaRPr>
        </a:p>
      </dgm:t>
    </dgm:pt>
    <dgm:pt modelId="{EE21F14D-AACF-4349-9C3C-6E535707BA93}">
      <dgm:prSet phldrT="[Text]" custT="1"/>
      <dgm:spPr/>
      <dgm:t>
        <a:bodyPr/>
        <a:lstStyle/>
        <a:p>
          <a:r>
            <a:rPr lang="en-US" sz="2000" dirty="0">
              <a:latin typeface="Verdana" pitchFamily="34" charset="0"/>
            </a:rPr>
            <a:t>Localization</a:t>
          </a:r>
        </a:p>
      </dgm:t>
    </dgm:pt>
    <dgm:pt modelId="{662AFA2B-6CD2-4F78-B449-022D1A12B4F8}" type="parTrans" cxnId="{B3B20189-E919-475A-B0DA-53AA16F390EB}">
      <dgm:prSet/>
      <dgm:spPr/>
      <dgm:t>
        <a:bodyPr/>
        <a:lstStyle/>
        <a:p>
          <a:endParaRPr lang="en-US" sz="1400">
            <a:latin typeface="Verdana" pitchFamily="34" charset="0"/>
          </a:endParaRPr>
        </a:p>
      </dgm:t>
    </dgm:pt>
    <dgm:pt modelId="{B43B8CC5-BCA5-43E1-8091-F6642B55AB73}" type="sibTrans" cxnId="{B3B20189-E919-475A-B0DA-53AA16F390EB}">
      <dgm:prSet/>
      <dgm:spPr/>
      <dgm:t>
        <a:bodyPr/>
        <a:lstStyle/>
        <a:p>
          <a:endParaRPr lang="en-US" sz="1400">
            <a:latin typeface="Verdana" pitchFamily="34" charset="0"/>
          </a:endParaRPr>
        </a:p>
      </dgm:t>
    </dgm:pt>
    <dgm:pt modelId="{A5D2BED8-9FF4-49BB-9ABA-7E390B260FA7}">
      <dgm:prSet phldrT="[Text]" custT="1"/>
      <dgm:spPr/>
      <dgm:t>
        <a:bodyPr/>
        <a:lstStyle/>
        <a:p>
          <a:r>
            <a:rPr lang="en-US" sz="2000" dirty="0">
              <a:latin typeface="Verdana" pitchFamily="34" charset="0"/>
            </a:rPr>
            <a:t>Writing text</a:t>
          </a:r>
        </a:p>
      </dgm:t>
    </dgm:pt>
    <dgm:pt modelId="{C21995EC-816C-430E-A74B-5C437638E8E6}" type="parTrans" cxnId="{4A5E3F27-1868-4187-867C-5D43C8F70701}">
      <dgm:prSet/>
      <dgm:spPr/>
      <dgm:t>
        <a:bodyPr/>
        <a:lstStyle/>
        <a:p>
          <a:endParaRPr lang="en-US" sz="1400">
            <a:latin typeface="Verdana" pitchFamily="34" charset="0"/>
          </a:endParaRPr>
        </a:p>
      </dgm:t>
    </dgm:pt>
    <dgm:pt modelId="{9B269724-5A16-4A86-88E7-5D8BC2B4A858}" type="sibTrans" cxnId="{4A5E3F27-1868-4187-867C-5D43C8F70701}">
      <dgm:prSet/>
      <dgm:spPr/>
      <dgm:t>
        <a:bodyPr/>
        <a:lstStyle/>
        <a:p>
          <a:endParaRPr lang="en-US" sz="1400">
            <a:latin typeface="Verdana" pitchFamily="34" charset="0"/>
          </a:endParaRPr>
        </a:p>
      </dgm:t>
    </dgm:pt>
    <dgm:pt modelId="{3DC4561E-58AC-47DB-A8E6-5326CDC48059}">
      <dgm:prSet phldrT="[Text]" custT="1"/>
      <dgm:spPr>
        <a:solidFill>
          <a:srgbClr val="FFC000"/>
        </a:solidFill>
      </dgm:spPr>
      <dgm:t>
        <a:bodyPr/>
        <a:lstStyle/>
        <a:p>
          <a:r>
            <a:rPr lang="en-US" sz="2400" b="1" dirty="0">
              <a:latin typeface="Verdana" pitchFamily="34" charset="0"/>
            </a:rPr>
            <a:t>Accessibility considerations</a:t>
          </a:r>
        </a:p>
      </dgm:t>
    </dgm:pt>
    <dgm:pt modelId="{52D3CE38-8B0B-4F91-B05B-5590166D2586}" type="parTrans" cxnId="{D7C1D7DB-C828-4402-B0C7-1BEA0A334139}">
      <dgm:prSet/>
      <dgm:spPr/>
      <dgm:t>
        <a:bodyPr/>
        <a:lstStyle/>
        <a:p>
          <a:endParaRPr lang="en-US" sz="1400">
            <a:latin typeface="Verdana" pitchFamily="34" charset="0"/>
          </a:endParaRPr>
        </a:p>
      </dgm:t>
    </dgm:pt>
    <dgm:pt modelId="{B047A6EB-8BFE-4D92-A09A-6A378DB6D0BF}" type="sibTrans" cxnId="{D7C1D7DB-C828-4402-B0C7-1BEA0A334139}">
      <dgm:prSet/>
      <dgm:spPr/>
      <dgm:t>
        <a:bodyPr/>
        <a:lstStyle/>
        <a:p>
          <a:endParaRPr lang="en-US" sz="1400">
            <a:latin typeface="Verdana" pitchFamily="34" charset="0"/>
          </a:endParaRPr>
        </a:p>
      </dgm:t>
    </dgm:pt>
    <dgm:pt modelId="{D0747F0D-F9D4-466D-ADDC-2FF2649C8596}">
      <dgm:prSet phldrT="[Text]" custT="1"/>
      <dgm:spPr>
        <a:solidFill>
          <a:schemeClr val="bg1">
            <a:lumMod val="95000"/>
            <a:alpha val="90000"/>
          </a:schemeClr>
        </a:solidFill>
      </dgm:spPr>
      <dgm:t>
        <a:bodyPr/>
        <a:lstStyle/>
        <a:p>
          <a:r>
            <a:rPr lang="en-US" sz="2000" dirty="0">
              <a:latin typeface="Verdana" pitchFamily="34" charset="0"/>
            </a:rPr>
            <a:t>Types of disabilities</a:t>
          </a:r>
        </a:p>
      </dgm:t>
    </dgm:pt>
    <dgm:pt modelId="{704A50A0-8B46-47BE-BFCA-739FDAC96B14}" type="parTrans" cxnId="{9708F24A-6B53-41A5-861D-C1046FD809DC}">
      <dgm:prSet/>
      <dgm:spPr/>
      <dgm:t>
        <a:bodyPr/>
        <a:lstStyle/>
        <a:p>
          <a:endParaRPr lang="en-US" sz="1400">
            <a:latin typeface="Verdana" pitchFamily="34" charset="0"/>
          </a:endParaRPr>
        </a:p>
      </dgm:t>
    </dgm:pt>
    <dgm:pt modelId="{F5EE7DA0-6CEF-4F35-9EFD-523BF84F9649}" type="sibTrans" cxnId="{9708F24A-6B53-41A5-861D-C1046FD809DC}">
      <dgm:prSet/>
      <dgm:spPr/>
      <dgm:t>
        <a:bodyPr/>
        <a:lstStyle/>
        <a:p>
          <a:endParaRPr lang="en-US" sz="1400">
            <a:latin typeface="Verdana" pitchFamily="34" charset="0"/>
          </a:endParaRPr>
        </a:p>
      </dgm:t>
    </dgm:pt>
    <dgm:pt modelId="{E9E0BCD2-42E0-490A-BD53-9A5068422AD2}">
      <dgm:prSet phldrT="[Text]" custT="1"/>
      <dgm:spPr>
        <a:solidFill>
          <a:schemeClr val="bg1">
            <a:lumMod val="95000"/>
            <a:alpha val="90000"/>
          </a:schemeClr>
        </a:solidFill>
      </dgm:spPr>
      <dgm:t>
        <a:bodyPr/>
        <a:lstStyle/>
        <a:p>
          <a:r>
            <a:rPr lang="en-US" sz="2000" dirty="0">
              <a:latin typeface="Verdana" pitchFamily="34" charset="0"/>
            </a:rPr>
            <a:t>Designing for accessibility</a:t>
          </a:r>
        </a:p>
      </dgm:t>
    </dgm:pt>
    <dgm:pt modelId="{9F2204AD-F622-4ECD-A941-E5D47FC67CF7}" type="parTrans" cxnId="{1435271C-6C87-47A8-B427-4379AE494A19}">
      <dgm:prSet/>
      <dgm:spPr/>
      <dgm:t>
        <a:bodyPr/>
        <a:lstStyle/>
        <a:p>
          <a:endParaRPr lang="en-US" sz="1400">
            <a:latin typeface="Verdana" pitchFamily="34" charset="0"/>
          </a:endParaRPr>
        </a:p>
      </dgm:t>
    </dgm:pt>
    <dgm:pt modelId="{04B4BE0A-E281-4CBC-9B10-7D24AE54C6BF}" type="sibTrans" cxnId="{1435271C-6C87-47A8-B427-4379AE494A19}">
      <dgm:prSet/>
      <dgm:spPr/>
      <dgm:t>
        <a:bodyPr/>
        <a:lstStyle/>
        <a:p>
          <a:endParaRPr lang="en-US" sz="1400">
            <a:latin typeface="Verdana" pitchFamily="34" charset="0"/>
          </a:endParaRPr>
        </a:p>
      </dgm:t>
    </dgm:pt>
    <dgm:pt modelId="{52BD3B0B-D303-484D-9C28-A35C9176C8EE}">
      <dgm:prSet phldrT="[Text]" custT="1"/>
      <dgm:spPr/>
      <dgm:t>
        <a:bodyPr/>
        <a:lstStyle/>
        <a:p>
          <a:r>
            <a:rPr lang="en-US" sz="2000" dirty="0">
              <a:latin typeface="Verdana" pitchFamily="34" charset="0"/>
            </a:rPr>
            <a:t>Cultural considerations</a:t>
          </a:r>
        </a:p>
      </dgm:t>
    </dgm:pt>
    <dgm:pt modelId="{89BE9886-8212-49EA-885A-7B11262CCE0F}" type="parTrans" cxnId="{CCA2A9DD-D639-4420-AB08-4EC64E2B4491}">
      <dgm:prSet/>
      <dgm:spPr/>
      <dgm:t>
        <a:bodyPr/>
        <a:lstStyle/>
        <a:p>
          <a:endParaRPr lang="en-US" sz="1400">
            <a:latin typeface="Verdana" pitchFamily="34" charset="0"/>
          </a:endParaRPr>
        </a:p>
      </dgm:t>
    </dgm:pt>
    <dgm:pt modelId="{61C244CF-8795-42B7-8796-C72BA88B4B7C}" type="sibTrans" cxnId="{CCA2A9DD-D639-4420-AB08-4EC64E2B4491}">
      <dgm:prSet/>
      <dgm:spPr/>
      <dgm:t>
        <a:bodyPr/>
        <a:lstStyle/>
        <a:p>
          <a:endParaRPr lang="en-US" sz="1400">
            <a:latin typeface="Verdana" pitchFamily="34" charset="0"/>
          </a:endParaRPr>
        </a:p>
      </dgm:t>
    </dgm:pt>
    <dgm:pt modelId="{6955FA81-16B4-4C97-8A11-1351D109AEEA}">
      <dgm:prSet phldrT="[Text]" custT="1"/>
      <dgm:spPr/>
      <dgm:t>
        <a:bodyPr/>
        <a:lstStyle/>
        <a:p>
          <a:r>
            <a:rPr lang="en-US" sz="2000" dirty="0">
              <a:latin typeface="Verdana" pitchFamily="34" charset="0"/>
            </a:rPr>
            <a:t>Using images and symbols</a:t>
          </a:r>
        </a:p>
      </dgm:t>
    </dgm:pt>
    <dgm:pt modelId="{7C8EB2CE-2E3B-4E89-B0AB-257F862267C2}" type="parTrans" cxnId="{7C866C53-9800-41A1-961C-CC18F7036183}">
      <dgm:prSet/>
      <dgm:spPr/>
      <dgm:t>
        <a:bodyPr/>
        <a:lstStyle/>
        <a:p>
          <a:endParaRPr lang="en-US" sz="1400">
            <a:latin typeface="Verdana" pitchFamily="34" charset="0"/>
          </a:endParaRPr>
        </a:p>
      </dgm:t>
    </dgm:pt>
    <dgm:pt modelId="{52BEB72B-9FBF-4C79-9925-22583D6D4626}" type="sibTrans" cxnId="{7C866C53-9800-41A1-961C-CC18F7036183}">
      <dgm:prSet/>
      <dgm:spPr/>
      <dgm:t>
        <a:bodyPr/>
        <a:lstStyle/>
        <a:p>
          <a:endParaRPr lang="en-US" sz="1400">
            <a:latin typeface="Verdana" pitchFamily="34" charset="0"/>
          </a:endParaRPr>
        </a:p>
      </dgm:t>
    </dgm:pt>
    <dgm:pt modelId="{FD55CB2D-46D9-4ED9-AD7F-4199C4B9C2C3}">
      <dgm:prSet phldrT="[Text]" custT="1"/>
      <dgm:spPr>
        <a:solidFill>
          <a:schemeClr val="bg1">
            <a:lumMod val="95000"/>
            <a:alpha val="90000"/>
          </a:schemeClr>
        </a:solidFill>
      </dgm:spPr>
      <dgm:t>
        <a:bodyPr/>
        <a:lstStyle/>
        <a:p>
          <a:endParaRPr lang="en-US" sz="2000" dirty="0">
            <a:latin typeface="Verdana" pitchFamily="34" charset="0"/>
          </a:endParaRPr>
        </a:p>
      </dgm:t>
    </dgm:pt>
    <dgm:pt modelId="{490D5771-8BE9-48CA-882E-2F65D5FE44A6}" type="parTrans" cxnId="{7D25A7C4-D339-4841-8E84-2142CC6E34CB}">
      <dgm:prSet/>
      <dgm:spPr/>
      <dgm:t>
        <a:bodyPr/>
        <a:lstStyle/>
        <a:p>
          <a:endParaRPr lang="en-US" sz="1400">
            <a:latin typeface="Verdana" pitchFamily="34" charset="0"/>
          </a:endParaRPr>
        </a:p>
      </dgm:t>
    </dgm:pt>
    <dgm:pt modelId="{8429AD15-77C9-4232-81E0-091BFF2BB3FD}" type="sibTrans" cxnId="{7D25A7C4-D339-4841-8E84-2142CC6E34CB}">
      <dgm:prSet/>
      <dgm:spPr/>
      <dgm:t>
        <a:bodyPr/>
        <a:lstStyle/>
        <a:p>
          <a:endParaRPr lang="en-US" sz="1400">
            <a:latin typeface="Verdana" pitchFamily="34" charset="0"/>
          </a:endParaRPr>
        </a:p>
      </dgm:t>
    </dgm:pt>
    <dgm:pt modelId="{97E48375-EF33-4274-A4CD-EAF6ABA12FE7}">
      <dgm:prSet phldrT="[Text]" custT="1"/>
      <dgm:spPr/>
      <dgm:t>
        <a:bodyPr/>
        <a:lstStyle/>
        <a:p>
          <a:endParaRPr lang="en-US" sz="1400" dirty="0">
            <a:latin typeface="Verdana" pitchFamily="34" charset="0"/>
          </a:endParaRPr>
        </a:p>
      </dgm:t>
    </dgm:pt>
    <dgm:pt modelId="{80D5A17F-A0E8-4FD2-B8D1-6EEDB7AC38A8}" type="parTrans" cxnId="{B7A278DF-15B6-4F13-B989-F47C2F4FA2BC}">
      <dgm:prSet/>
      <dgm:spPr/>
      <dgm:t>
        <a:bodyPr/>
        <a:lstStyle/>
        <a:p>
          <a:endParaRPr lang="en-US"/>
        </a:p>
      </dgm:t>
    </dgm:pt>
    <dgm:pt modelId="{D126C5C8-6569-49CA-BB0D-9E3D673D92E2}" type="sibTrans" cxnId="{B7A278DF-15B6-4F13-B989-F47C2F4FA2BC}">
      <dgm:prSet/>
      <dgm:spPr/>
      <dgm:t>
        <a:bodyPr/>
        <a:lstStyle/>
        <a:p>
          <a:endParaRPr lang="en-US"/>
        </a:p>
      </dgm:t>
    </dgm:pt>
    <dgm:pt modelId="{F6BE98F8-EB6C-4973-A38E-6DA6FE9B2BDC}">
      <dgm:prSet phldrT="[Text]" custT="1"/>
      <dgm:spPr>
        <a:solidFill>
          <a:schemeClr val="bg1">
            <a:lumMod val="95000"/>
            <a:alpha val="90000"/>
          </a:schemeClr>
        </a:solidFill>
      </dgm:spPr>
      <dgm:t>
        <a:bodyPr/>
        <a:lstStyle/>
        <a:p>
          <a:endParaRPr lang="en-US" sz="2000" dirty="0">
            <a:latin typeface="Verdana" pitchFamily="34" charset="0"/>
          </a:endParaRPr>
        </a:p>
      </dgm:t>
    </dgm:pt>
    <dgm:pt modelId="{B903E586-71FE-4DB9-BAB0-D2F57CBD6484}" type="parTrans" cxnId="{6C7C0EB2-B338-45AB-AA07-9B8CC81628C2}">
      <dgm:prSet/>
      <dgm:spPr/>
      <dgm:t>
        <a:bodyPr/>
        <a:lstStyle/>
        <a:p>
          <a:endParaRPr lang="en-US"/>
        </a:p>
      </dgm:t>
    </dgm:pt>
    <dgm:pt modelId="{502851BC-57C9-4AE2-8E15-3421CF31978C}" type="sibTrans" cxnId="{6C7C0EB2-B338-45AB-AA07-9B8CC81628C2}">
      <dgm:prSet/>
      <dgm:spPr/>
      <dgm:t>
        <a:bodyPr/>
        <a:lstStyle/>
        <a:p>
          <a:endParaRPr lang="en-US"/>
        </a:p>
      </dgm:t>
    </dgm:pt>
    <dgm:pt modelId="{9FF4209F-0760-4D73-8541-3F6114FED2E7}" type="pres">
      <dgm:prSet presAssocID="{3D8FC84B-A62A-42AC-B142-A6F8CC4EA0A9}" presName="Name0" presStyleCnt="0">
        <dgm:presLayoutVars>
          <dgm:dir/>
          <dgm:animLvl val="lvl"/>
          <dgm:resizeHandles/>
        </dgm:presLayoutVars>
      </dgm:prSet>
      <dgm:spPr/>
      <dgm:t>
        <a:bodyPr/>
        <a:lstStyle/>
        <a:p>
          <a:endParaRPr lang="en-US"/>
        </a:p>
      </dgm:t>
    </dgm:pt>
    <dgm:pt modelId="{0AA3CD88-FFCA-48DD-9CC3-77FD7F8788D0}" type="pres">
      <dgm:prSet presAssocID="{9B0D369D-1E74-469D-967D-4CF9B15331DE}" presName="linNode" presStyleCnt="0"/>
      <dgm:spPr/>
    </dgm:pt>
    <dgm:pt modelId="{F8EFB0F8-313E-49CC-987E-8D720A76E675}" type="pres">
      <dgm:prSet presAssocID="{9B0D369D-1E74-469D-967D-4CF9B15331DE}" presName="parentShp" presStyleLbl="node1" presStyleIdx="0" presStyleCnt="2">
        <dgm:presLayoutVars>
          <dgm:bulletEnabled val="1"/>
        </dgm:presLayoutVars>
      </dgm:prSet>
      <dgm:spPr/>
      <dgm:t>
        <a:bodyPr/>
        <a:lstStyle/>
        <a:p>
          <a:endParaRPr lang="en-US"/>
        </a:p>
      </dgm:t>
    </dgm:pt>
    <dgm:pt modelId="{B07B380C-8369-4226-B7CD-EC6507A92D36}" type="pres">
      <dgm:prSet presAssocID="{9B0D369D-1E74-469D-967D-4CF9B15331DE}" presName="childShp" presStyleLbl="bgAccFollowNode1" presStyleIdx="0" presStyleCnt="2">
        <dgm:presLayoutVars>
          <dgm:bulletEnabled val="1"/>
        </dgm:presLayoutVars>
      </dgm:prSet>
      <dgm:spPr/>
      <dgm:t>
        <a:bodyPr/>
        <a:lstStyle/>
        <a:p>
          <a:endParaRPr lang="en-US"/>
        </a:p>
      </dgm:t>
    </dgm:pt>
    <dgm:pt modelId="{90737A8A-B0B9-469C-A41A-EA3AB2CEF0A9}" type="pres">
      <dgm:prSet presAssocID="{B83AE704-0CCD-4D5E-99F7-68F9541AA5C3}" presName="spacing" presStyleCnt="0"/>
      <dgm:spPr/>
    </dgm:pt>
    <dgm:pt modelId="{B5AFD6F8-5765-4119-B252-795BF2A39F67}" type="pres">
      <dgm:prSet presAssocID="{3DC4561E-58AC-47DB-A8E6-5326CDC48059}" presName="linNode" presStyleCnt="0"/>
      <dgm:spPr/>
    </dgm:pt>
    <dgm:pt modelId="{9D782BD9-AD55-492A-AA80-4E328AA633F9}" type="pres">
      <dgm:prSet presAssocID="{3DC4561E-58AC-47DB-A8E6-5326CDC48059}" presName="parentShp" presStyleLbl="node1" presStyleIdx="1" presStyleCnt="2">
        <dgm:presLayoutVars>
          <dgm:bulletEnabled val="1"/>
        </dgm:presLayoutVars>
      </dgm:prSet>
      <dgm:spPr/>
      <dgm:t>
        <a:bodyPr/>
        <a:lstStyle/>
        <a:p>
          <a:endParaRPr lang="en-US"/>
        </a:p>
      </dgm:t>
    </dgm:pt>
    <dgm:pt modelId="{BB0D33F1-525C-4D9F-8CB3-F41F5A4AA881}" type="pres">
      <dgm:prSet presAssocID="{3DC4561E-58AC-47DB-A8E6-5326CDC48059}" presName="childShp" presStyleLbl="bgAccFollowNode1" presStyleIdx="1" presStyleCnt="2">
        <dgm:presLayoutVars>
          <dgm:bulletEnabled val="1"/>
        </dgm:presLayoutVars>
      </dgm:prSet>
      <dgm:spPr/>
      <dgm:t>
        <a:bodyPr/>
        <a:lstStyle/>
        <a:p>
          <a:endParaRPr lang="en-US"/>
        </a:p>
      </dgm:t>
    </dgm:pt>
  </dgm:ptLst>
  <dgm:cxnLst>
    <dgm:cxn modelId="{82D67677-4ACA-4753-8790-107AEBE03A2B}" type="presOf" srcId="{3DC4561E-58AC-47DB-A8E6-5326CDC48059}" destId="{9D782BD9-AD55-492A-AA80-4E328AA633F9}" srcOrd="0" destOrd="0" presId="urn:microsoft.com/office/officeart/2005/8/layout/vList6"/>
    <dgm:cxn modelId="{44B04B4D-1438-4102-9440-8615DABB59C7}" type="presOf" srcId="{F6BE98F8-EB6C-4973-A38E-6DA6FE9B2BDC}" destId="{BB0D33F1-525C-4D9F-8CB3-F41F5A4AA881}" srcOrd="0" destOrd="1" presId="urn:microsoft.com/office/officeart/2005/8/layout/vList6"/>
    <dgm:cxn modelId="{15E70471-C2FF-49F4-A88C-D1A1776A2A9F}" srcId="{3D8FC84B-A62A-42AC-B142-A6F8CC4EA0A9}" destId="{9B0D369D-1E74-469D-967D-4CF9B15331DE}" srcOrd="0" destOrd="0" parTransId="{BD4B5B73-0090-4B9D-B21A-F934640C7052}" sibTransId="{B83AE704-0CCD-4D5E-99F7-68F9541AA5C3}"/>
    <dgm:cxn modelId="{D7C1D7DB-C828-4402-B0C7-1BEA0A334139}" srcId="{3D8FC84B-A62A-42AC-B142-A6F8CC4EA0A9}" destId="{3DC4561E-58AC-47DB-A8E6-5326CDC48059}" srcOrd="1" destOrd="0" parTransId="{52D3CE38-8B0B-4F91-B05B-5590166D2586}" sibTransId="{B047A6EB-8BFE-4D92-A09A-6A378DB6D0BF}"/>
    <dgm:cxn modelId="{1435271C-6C87-47A8-B427-4379AE494A19}" srcId="{3DC4561E-58AC-47DB-A8E6-5326CDC48059}" destId="{E9E0BCD2-42E0-490A-BD53-9A5068422AD2}" srcOrd="3" destOrd="0" parTransId="{9F2204AD-F622-4ECD-A941-E5D47FC67CF7}" sibTransId="{04B4BE0A-E281-4CBC-9B10-7D24AE54C6BF}"/>
    <dgm:cxn modelId="{9708F24A-6B53-41A5-861D-C1046FD809DC}" srcId="{3DC4561E-58AC-47DB-A8E6-5326CDC48059}" destId="{D0747F0D-F9D4-466D-ADDC-2FF2649C8596}" srcOrd="2" destOrd="0" parTransId="{704A50A0-8B46-47BE-BFCA-739FDAC96B14}" sibTransId="{F5EE7DA0-6CEF-4F35-9EFD-523BF84F9649}"/>
    <dgm:cxn modelId="{067367BD-39DE-403B-B1C0-32C15607D1BD}" type="presOf" srcId="{FD55CB2D-46D9-4ED9-AD7F-4199C4B9C2C3}" destId="{BB0D33F1-525C-4D9F-8CB3-F41F5A4AA881}" srcOrd="0" destOrd="0" presId="urn:microsoft.com/office/officeart/2005/8/layout/vList6"/>
    <dgm:cxn modelId="{7C866C53-9800-41A1-961C-CC18F7036183}" srcId="{9B0D369D-1E74-469D-967D-4CF9B15331DE}" destId="{6955FA81-16B4-4C97-8A11-1351D109AEEA}" srcOrd="4" destOrd="0" parTransId="{7C8EB2CE-2E3B-4E89-B0AB-257F862267C2}" sibTransId="{52BEB72B-9FBF-4C79-9925-22583D6D4626}"/>
    <dgm:cxn modelId="{6D39685E-5024-4E8F-99C2-D4AFAF84D0DF}" type="presOf" srcId="{E9E0BCD2-42E0-490A-BD53-9A5068422AD2}" destId="{BB0D33F1-525C-4D9F-8CB3-F41F5A4AA881}" srcOrd="0" destOrd="3" presId="urn:microsoft.com/office/officeart/2005/8/layout/vList6"/>
    <dgm:cxn modelId="{B3B20189-E919-475A-B0DA-53AA16F390EB}" srcId="{9B0D369D-1E74-469D-967D-4CF9B15331DE}" destId="{EE21F14D-AACF-4349-9C3C-6E535707BA93}" srcOrd="1" destOrd="0" parTransId="{662AFA2B-6CD2-4F78-B449-022D1A12B4F8}" sibTransId="{B43B8CC5-BCA5-43E1-8091-F6642B55AB73}"/>
    <dgm:cxn modelId="{EBE3B1E1-B520-47F7-8590-9D2EB9142609}" type="presOf" srcId="{52BD3B0B-D303-484D-9C28-A35C9176C8EE}" destId="{B07B380C-8369-4226-B7CD-EC6507A92D36}" srcOrd="0" destOrd="2" presId="urn:microsoft.com/office/officeart/2005/8/layout/vList6"/>
    <dgm:cxn modelId="{CCA2A9DD-D639-4420-AB08-4EC64E2B4491}" srcId="{9B0D369D-1E74-469D-967D-4CF9B15331DE}" destId="{52BD3B0B-D303-484D-9C28-A35C9176C8EE}" srcOrd="2" destOrd="0" parTransId="{89BE9886-8212-49EA-885A-7B11262CCE0F}" sibTransId="{61C244CF-8795-42B7-8796-C72BA88B4B7C}"/>
    <dgm:cxn modelId="{711CE671-2AE4-4C29-A622-6D50C587C924}" type="presOf" srcId="{A5D2BED8-9FF4-49BB-9ABA-7E390B260FA7}" destId="{B07B380C-8369-4226-B7CD-EC6507A92D36}" srcOrd="0" destOrd="3" presId="urn:microsoft.com/office/officeart/2005/8/layout/vList6"/>
    <dgm:cxn modelId="{0A1211C2-EEB6-4665-8014-4D2EA75F3ED5}" type="presOf" srcId="{EE21F14D-AACF-4349-9C3C-6E535707BA93}" destId="{B07B380C-8369-4226-B7CD-EC6507A92D36}" srcOrd="0" destOrd="1" presId="urn:microsoft.com/office/officeart/2005/8/layout/vList6"/>
    <dgm:cxn modelId="{9AD23A66-545F-4CFD-A82E-567B0DE6774D}" type="presOf" srcId="{3D8FC84B-A62A-42AC-B142-A6F8CC4EA0A9}" destId="{9FF4209F-0760-4D73-8541-3F6114FED2E7}" srcOrd="0" destOrd="0" presId="urn:microsoft.com/office/officeart/2005/8/layout/vList6"/>
    <dgm:cxn modelId="{1BF45AB1-E469-4E0D-B9F2-56336723A021}" type="presOf" srcId="{9B0D369D-1E74-469D-967D-4CF9B15331DE}" destId="{F8EFB0F8-313E-49CC-987E-8D720A76E675}" srcOrd="0" destOrd="0" presId="urn:microsoft.com/office/officeart/2005/8/layout/vList6"/>
    <dgm:cxn modelId="{B7A278DF-15B6-4F13-B989-F47C2F4FA2BC}" srcId="{9B0D369D-1E74-469D-967D-4CF9B15331DE}" destId="{97E48375-EF33-4274-A4CD-EAF6ABA12FE7}" srcOrd="0" destOrd="0" parTransId="{80D5A17F-A0E8-4FD2-B8D1-6EEDB7AC38A8}" sibTransId="{D126C5C8-6569-49CA-BB0D-9E3D673D92E2}"/>
    <dgm:cxn modelId="{939B8E0B-A3FA-4761-A72A-1BC2FC7802E2}" type="presOf" srcId="{97E48375-EF33-4274-A4CD-EAF6ABA12FE7}" destId="{B07B380C-8369-4226-B7CD-EC6507A92D36}" srcOrd="0" destOrd="0" presId="urn:microsoft.com/office/officeart/2005/8/layout/vList6"/>
    <dgm:cxn modelId="{6C7C0EB2-B338-45AB-AA07-9B8CC81628C2}" srcId="{3DC4561E-58AC-47DB-A8E6-5326CDC48059}" destId="{F6BE98F8-EB6C-4973-A38E-6DA6FE9B2BDC}" srcOrd="1" destOrd="0" parTransId="{B903E586-71FE-4DB9-BAB0-D2F57CBD6484}" sibTransId="{502851BC-57C9-4AE2-8E15-3421CF31978C}"/>
    <dgm:cxn modelId="{7103FC11-E2E5-4CE5-AF69-187B16FF6E0B}" type="presOf" srcId="{6955FA81-16B4-4C97-8A11-1351D109AEEA}" destId="{B07B380C-8369-4226-B7CD-EC6507A92D36}" srcOrd="0" destOrd="4" presId="urn:microsoft.com/office/officeart/2005/8/layout/vList6"/>
    <dgm:cxn modelId="{4A5E3F27-1868-4187-867C-5D43C8F70701}" srcId="{9B0D369D-1E74-469D-967D-4CF9B15331DE}" destId="{A5D2BED8-9FF4-49BB-9ABA-7E390B260FA7}" srcOrd="3" destOrd="0" parTransId="{C21995EC-816C-430E-A74B-5C437638E8E6}" sibTransId="{9B269724-5A16-4A86-88E7-5D8BC2B4A858}"/>
    <dgm:cxn modelId="{7D25A7C4-D339-4841-8E84-2142CC6E34CB}" srcId="{3DC4561E-58AC-47DB-A8E6-5326CDC48059}" destId="{FD55CB2D-46D9-4ED9-AD7F-4199C4B9C2C3}" srcOrd="0" destOrd="0" parTransId="{490D5771-8BE9-48CA-882E-2F65D5FE44A6}" sibTransId="{8429AD15-77C9-4232-81E0-091BFF2BB3FD}"/>
    <dgm:cxn modelId="{E0DC3F5B-363C-4F95-B944-F8AD6C605357}" type="presOf" srcId="{D0747F0D-F9D4-466D-ADDC-2FF2649C8596}" destId="{BB0D33F1-525C-4D9F-8CB3-F41F5A4AA881}" srcOrd="0" destOrd="2" presId="urn:microsoft.com/office/officeart/2005/8/layout/vList6"/>
    <dgm:cxn modelId="{C4EB946D-A871-46FD-B893-F2D9604E0C68}" type="presParOf" srcId="{9FF4209F-0760-4D73-8541-3F6114FED2E7}" destId="{0AA3CD88-FFCA-48DD-9CC3-77FD7F8788D0}" srcOrd="0" destOrd="0" presId="urn:microsoft.com/office/officeart/2005/8/layout/vList6"/>
    <dgm:cxn modelId="{768BDB27-D2F1-4082-98C2-59EB73C91647}" type="presParOf" srcId="{0AA3CD88-FFCA-48DD-9CC3-77FD7F8788D0}" destId="{F8EFB0F8-313E-49CC-987E-8D720A76E675}" srcOrd="0" destOrd="0" presId="urn:microsoft.com/office/officeart/2005/8/layout/vList6"/>
    <dgm:cxn modelId="{0E874289-718E-4C9C-9A41-9607B1BAE5AE}" type="presParOf" srcId="{0AA3CD88-FFCA-48DD-9CC3-77FD7F8788D0}" destId="{B07B380C-8369-4226-B7CD-EC6507A92D36}" srcOrd="1" destOrd="0" presId="urn:microsoft.com/office/officeart/2005/8/layout/vList6"/>
    <dgm:cxn modelId="{8F106CBF-2AA5-4458-B4E8-139342815E3D}" type="presParOf" srcId="{9FF4209F-0760-4D73-8541-3F6114FED2E7}" destId="{90737A8A-B0B9-469C-A41A-EA3AB2CEF0A9}" srcOrd="1" destOrd="0" presId="urn:microsoft.com/office/officeart/2005/8/layout/vList6"/>
    <dgm:cxn modelId="{BD9E61C1-3333-4595-89A1-7CE18E687F52}" type="presParOf" srcId="{9FF4209F-0760-4D73-8541-3F6114FED2E7}" destId="{B5AFD6F8-5765-4119-B252-795BF2A39F67}" srcOrd="2" destOrd="0" presId="urn:microsoft.com/office/officeart/2005/8/layout/vList6"/>
    <dgm:cxn modelId="{5F54EC64-7AFD-4FF5-B3F3-91AE0C3679C5}" type="presParOf" srcId="{B5AFD6F8-5765-4119-B252-795BF2A39F67}" destId="{9D782BD9-AD55-492A-AA80-4E328AA633F9}" srcOrd="0" destOrd="0" presId="urn:microsoft.com/office/officeart/2005/8/layout/vList6"/>
    <dgm:cxn modelId="{1903ACA6-90DE-41F8-8E66-7F653E669544}" type="presParOf" srcId="{B5AFD6F8-5765-4119-B252-795BF2A39F67}" destId="{BB0D33F1-525C-4D9F-8CB3-F41F5A4AA88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B71AD0-BE1B-496E-94EB-7832A2C94747}" type="doc">
      <dgm:prSet loTypeId="urn:microsoft.com/office/officeart/2005/8/layout/vList3#1" loCatId="list" qsTypeId="urn:microsoft.com/office/officeart/2005/8/quickstyle/simple1" qsCatId="simple" csTypeId="urn:microsoft.com/office/officeart/2005/8/colors/accent1_2" csCatId="accent1" phldr="1"/>
      <dgm:spPr/>
    </dgm:pt>
    <dgm:pt modelId="{12C00F6E-C042-4B75-9CC3-D63827A1DCA3}">
      <dgm:prSet phldrT="[Text]" custT="1"/>
      <dgm:spPr>
        <a:solidFill>
          <a:srgbClr val="C00000"/>
        </a:solidFill>
      </dgm:spPr>
      <dgm:t>
        <a:bodyPr/>
        <a:lstStyle/>
        <a:p>
          <a:pPr algn="r"/>
          <a:r>
            <a:rPr lang="en-US" sz="2000" dirty="0">
              <a:latin typeface="Tahoma" pitchFamily="34" charset="0"/>
              <a:cs typeface="Tahoma" pitchFamily="34" charset="0"/>
            </a:rPr>
            <a:t>Use elements that do not blink or flicker at rates </a:t>
          </a:r>
        </a:p>
        <a:p>
          <a:pPr algn="r"/>
          <a:r>
            <a:rPr lang="en-US" sz="2000" dirty="0">
              <a:latin typeface="Tahoma" pitchFamily="34" charset="0"/>
              <a:cs typeface="Tahoma" pitchFamily="34" charset="0"/>
            </a:rPr>
            <a:t>between frequency ranges of 2 Hz and 55 Hz.</a:t>
          </a:r>
        </a:p>
      </dgm:t>
    </dgm:pt>
    <dgm:pt modelId="{8D7FA7F2-6CD5-4142-8F5B-ED55D6F01C19}" type="parTrans" cxnId="{EADD908D-6431-49FB-B9DA-B7225E4DBC2F}">
      <dgm:prSet/>
      <dgm:spPr/>
      <dgm:t>
        <a:bodyPr/>
        <a:lstStyle/>
        <a:p>
          <a:pPr algn="r"/>
          <a:endParaRPr lang="en-US" sz="2000">
            <a:latin typeface="Tahoma" pitchFamily="34" charset="0"/>
            <a:cs typeface="Tahoma" pitchFamily="34" charset="0"/>
          </a:endParaRPr>
        </a:p>
      </dgm:t>
    </dgm:pt>
    <dgm:pt modelId="{61DCD4CB-6656-4B34-BEA4-7AFECC472EFA}" type="sibTrans" cxnId="{EADD908D-6431-49FB-B9DA-B7225E4DBC2F}">
      <dgm:prSet/>
      <dgm:spPr/>
      <dgm:t>
        <a:bodyPr/>
        <a:lstStyle/>
        <a:p>
          <a:pPr algn="r"/>
          <a:endParaRPr lang="en-US" sz="2000">
            <a:latin typeface="Tahoma" pitchFamily="34" charset="0"/>
            <a:cs typeface="Tahoma" pitchFamily="34" charset="0"/>
          </a:endParaRPr>
        </a:p>
      </dgm:t>
    </dgm:pt>
    <dgm:pt modelId="{77C1FD0F-A055-4994-928A-A420ECDF9C5B}">
      <dgm:prSet phldrT="[Text]" custT="1"/>
      <dgm:spPr>
        <a:solidFill>
          <a:srgbClr val="FF9900"/>
        </a:solidFill>
      </dgm:spPr>
      <dgm:t>
        <a:bodyPr/>
        <a:lstStyle/>
        <a:p>
          <a:pPr algn="r"/>
          <a:r>
            <a:rPr lang="en-US" sz="2000" dirty="0">
              <a:latin typeface="Tahoma" pitchFamily="34" charset="0"/>
              <a:cs typeface="Tahoma" pitchFamily="34" charset="0"/>
            </a:rPr>
            <a:t>Minimize the area of the screen that is flashing.</a:t>
          </a:r>
        </a:p>
      </dgm:t>
    </dgm:pt>
    <dgm:pt modelId="{8574CCE1-0F00-4368-967B-6DD3157BF342}" type="parTrans" cxnId="{6836F2C0-8E14-4EBE-BE03-52A66B7B1FC7}">
      <dgm:prSet/>
      <dgm:spPr/>
      <dgm:t>
        <a:bodyPr/>
        <a:lstStyle/>
        <a:p>
          <a:pPr algn="r"/>
          <a:endParaRPr lang="en-US" sz="2000">
            <a:latin typeface="Tahoma" pitchFamily="34" charset="0"/>
            <a:cs typeface="Tahoma" pitchFamily="34" charset="0"/>
          </a:endParaRPr>
        </a:p>
      </dgm:t>
    </dgm:pt>
    <dgm:pt modelId="{A0820C85-CE98-4CFA-81B9-ACA2F0B808CA}" type="sibTrans" cxnId="{6836F2C0-8E14-4EBE-BE03-52A66B7B1FC7}">
      <dgm:prSet/>
      <dgm:spPr/>
      <dgm:t>
        <a:bodyPr/>
        <a:lstStyle/>
        <a:p>
          <a:pPr algn="r"/>
          <a:endParaRPr lang="en-US" sz="2000">
            <a:latin typeface="Tahoma" pitchFamily="34" charset="0"/>
            <a:cs typeface="Tahoma" pitchFamily="34" charset="0"/>
          </a:endParaRPr>
        </a:p>
      </dgm:t>
    </dgm:pt>
    <dgm:pt modelId="{16393584-0D85-410F-BF31-D52984A23BBB}">
      <dgm:prSet phldrT="[Text]" custT="1"/>
      <dgm:spPr>
        <a:solidFill>
          <a:srgbClr val="00B050"/>
        </a:solidFill>
      </dgm:spPr>
      <dgm:t>
        <a:bodyPr/>
        <a:lstStyle/>
        <a:p>
          <a:pPr algn="r"/>
          <a:r>
            <a:rPr lang="en-US" sz="2000" dirty="0">
              <a:latin typeface="Tahoma" pitchFamily="34" charset="0"/>
              <a:cs typeface="Tahoma" pitchFamily="34" charset="0"/>
            </a:rPr>
            <a:t>Avoid flashing that has a high level of contrast </a:t>
          </a:r>
        </a:p>
        <a:p>
          <a:pPr algn="r"/>
          <a:r>
            <a:rPr lang="en-US" sz="2000" dirty="0">
              <a:latin typeface="Tahoma" pitchFamily="34" charset="0"/>
              <a:cs typeface="Tahoma" pitchFamily="34" charset="0"/>
            </a:rPr>
            <a:t>between states.</a:t>
          </a:r>
        </a:p>
      </dgm:t>
    </dgm:pt>
    <dgm:pt modelId="{830D335E-7634-4598-9350-E5EF36F92669}" type="parTrans" cxnId="{BF71DCDE-C8B3-4A05-BC9F-09644788108A}">
      <dgm:prSet/>
      <dgm:spPr/>
      <dgm:t>
        <a:bodyPr/>
        <a:lstStyle/>
        <a:p>
          <a:pPr algn="r"/>
          <a:endParaRPr lang="en-US" sz="2000">
            <a:latin typeface="Tahoma" pitchFamily="34" charset="0"/>
            <a:cs typeface="Tahoma" pitchFamily="34" charset="0"/>
          </a:endParaRPr>
        </a:p>
      </dgm:t>
    </dgm:pt>
    <dgm:pt modelId="{A1A0DC78-D522-4E9B-AD87-314C8D643068}" type="sibTrans" cxnId="{BF71DCDE-C8B3-4A05-BC9F-09644788108A}">
      <dgm:prSet/>
      <dgm:spPr/>
      <dgm:t>
        <a:bodyPr/>
        <a:lstStyle/>
        <a:p>
          <a:pPr algn="r"/>
          <a:endParaRPr lang="en-US" sz="2000">
            <a:latin typeface="Tahoma" pitchFamily="34" charset="0"/>
            <a:cs typeface="Tahoma" pitchFamily="34" charset="0"/>
          </a:endParaRPr>
        </a:p>
      </dgm:t>
    </dgm:pt>
    <dgm:pt modelId="{104DF080-7285-4DA2-9395-17EC0E27D45C}">
      <dgm:prSet phldrT="[Text]" custT="1"/>
      <dgm:spPr>
        <a:solidFill>
          <a:schemeClr val="accent6">
            <a:lumMod val="75000"/>
          </a:schemeClr>
        </a:solidFill>
      </dgm:spPr>
      <dgm:t>
        <a:bodyPr/>
        <a:lstStyle/>
        <a:p>
          <a:pPr algn="r"/>
          <a:r>
            <a:rPr lang="en-US" sz="2000" dirty="0">
              <a:latin typeface="Tahoma" pitchFamily="34" charset="0"/>
              <a:cs typeface="Tahoma" pitchFamily="34" charset="0"/>
            </a:rPr>
            <a:t>Provide an option to enable users to slow down or </a:t>
          </a:r>
        </a:p>
        <a:p>
          <a:pPr algn="r"/>
          <a:r>
            <a:rPr lang="en-US" sz="2000" dirty="0">
              <a:latin typeface="Tahoma" pitchFamily="34" charset="0"/>
              <a:cs typeface="Tahoma" pitchFamily="34" charset="0"/>
            </a:rPr>
            <a:t>disable screen flashing.</a:t>
          </a:r>
        </a:p>
      </dgm:t>
    </dgm:pt>
    <dgm:pt modelId="{9300317B-A694-4160-8E7D-3BB6EC31B8E2}" type="parTrans" cxnId="{C1DC44E2-869F-4F85-916C-43B1190FEEEB}">
      <dgm:prSet/>
      <dgm:spPr/>
      <dgm:t>
        <a:bodyPr/>
        <a:lstStyle/>
        <a:p>
          <a:pPr algn="r"/>
          <a:endParaRPr lang="en-US" sz="2000">
            <a:latin typeface="Tahoma" pitchFamily="34" charset="0"/>
            <a:cs typeface="Tahoma" pitchFamily="34" charset="0"/>
          </a:endParaRPr>
        </a:p>
      </dgm:t>
    </dgm:pt>
    <dgm:pt modelId="{9106588E-30B8-4297-9FED-C87DF1B61524}" type="sibTrans" cxnId="{C1DC44E2-869F-4F85-916C-43B1190FEEEB}">
      <dgm:prSet/>
      <dgm:spPr/>
      <dgm:t>
        <a:bodyPr/>
        <a:lstStyle/>
        <a:p>
          <a:pPr algn="r"/>
          <a:endParaRPr lang="en-US" sz="2000">
            <a:latin typeface="Tahoma" pitchFamily="34" charset="0"/>
            <a:cs typeface="Tahoma" pitchFamily="34" charset="0"/>
          </a:endParaRPr>
        </a:p>
      </dgm:t>
    </dgm:pt>
    <dgm:pt modelId="{C37F4190-BC64-4546-831C-677F7DBFC7E6}" type="pres">
      <dgm:prSet presAssocID="{1AB71AD0-BE1B-496E-94EB-7832A2C94747}" presName="linearFlow" presStyleCnt="0">
        <dgm:presLayoutVars>
          <dgm:dir/>
          <dgm:resizeHandles val="exact"/>
        </dgm:presLayoutVars>
      </dgm:prSet>
      <dgm:spPr/>
    </dgm:pt>
    <dgm:pt modelId="{09607479-89DB-4E6B-B990-9427BD50D708}" type="pres">
      <dgm:prSet presAssocID="{12C00F6E-C042-4B75-9CC3-D63827A1DCA3}" presName="composite" presStyleCnt="0"/>
      <dgm:spPr/>
    </dgm:pt>
    <dgm:pt modelId="{B96C4FA9-D736-4AC8-A804-C266C98DD34A}" type="pres">
      <dgm:prSet presAssocID="{12C00F6E-C042-4B75-9CC3-D63827A1DCA3}" presName="imgShp" presStyleLbl="fgImgPlace1" presStyleIdx="0" presStyleCnt="4"/>
      <dgm:spPr>
        <a:prstGeom prst="smileyFace">
          <a:avLst/>
        </a:prstGeom>
      </dgm:spPr>
    </dgm:pt>
    <dgm:pt modelId="{9CBA41CB-E1EB-4A9B-B244-534594E9FA2E}" type="pres">
      <dgm:prSet presAssocID="{12C00F6E-C042-4B75-9CC3-D63827A1DCA3}" presName="txShp" presStyleLbl="node1" presStyleIdx="0" presStyleCnt="4" custScaleX="111987">
        <dgm:presLayoutVars>
          <dgm:bulletEnabled val="1"/>
        </dgm:presLayoutVars>
      </dgm:prSet>
      <dgm:spPr/>
      <dgm:t>
        <a:bodyPr/>
        <a:lstStyle/>
        <a:p>
          <a:endParaRPr lang="en-US"/>
        </a:p>
      </dgm:t>
    </dgm:pt>
    <dgm:pt modelId="{088A334A-1B38-453D-827A-4A545EBFB292}" type="pres">
      <dgm:prSet presAssocID="{61DCD4CB-6656-4B34-BEA4-7AFECC472EFA}" presName="spacing" presStyleCnt="0"/>
      <dgm:spPr/>
    </dgm:pt>
    <dgm:pt modelId="{1A24425F-5637-4910-8C24-A3A791AAEDD4}" type="pres">
      <dgm:prSet presAssocID="{77C1FD0F-A055-4994-928A-A420ECDF9C5B}" presName="composite" presStyleCnt="0"/>
      <dgm:spPr/>
    </dgm:pt>
    <dgm:pt modelId="{D8654532-668F-4530-9D57-7125F0DE321D}" type="pres">
      <dgm:prSet presAssocID="{77C1FD0F-A055-4994-928A-A420ECDF9C5B}" presName="imgShp" presStyleLbl="fgImgPlace1" presStyleIdx="1" presStyleCnt="4"/>
      <dgm:spPr>
        <a:prstGeom prst="smileyFace">
          <a:avLst/>
        </a:prstGeom>
      </dgm:spPr>
    </dgm:pt>
    <dgm:pt modelId="{598BFADA-E46C-4CF7-8EC1-A4960126E8DC}" type="pres">
      <dgm:prSet presAssocID="{77C1FD0F-A055-4994-928A-A420ECDF9C5B}" presName="txShp" presStyleLbl="node1" presStyleIdx="1" presStyleCnt="4" custScaleX="114493">
        <dgm:presLayoutVars>
          <dgm:bulletEnabled val="1"/>
        </dgm:presLayoutVars>
      </dgm:prSet>
      <dgm:spPr/>
      <dgm:t>
        <a:bodyPr/>
        <a:lstStyle/>
        <a:p>
          <a:endParaRPr lang="en-US"/>
        </a:p>
      </dgm:t>
    </dgm:pt>
    <dgm:pt modelId="{2DA6B655-2058-4BBE-9695-B7820973F8F3}" type="pres">
      <dgm:prSet presAssocID="{A0820C85-CE98-4CFA-81B9-ACA2F0B808CA}" presName="spacing" presStyleCnt="0"/>
      <dgm:spPr/>
    </dgm:pt>
    <dgm:pt modelId="{907AC8A6-1EC2-423E-8A36-FEEC99812382}" type="pres">
      <dgm:prSet presAssocID="{16393584-0D85-410F-BF31-D52984A23BBB}" presName="composite" presStyleCnt="0"/>
      <dgm:spPr/>
    </dgm:pt>
    <dgm:pt modelId="{3649B5ED-46C6-4160-AC54-A17417390B65}" type="pres">
      <dgm:prSet presAssocID="{16393584-0D85-410F-BF31-D52984A23BBB}" presName="imgShp" presStyleLbl="fgImgPlace1" presStyleIdx="2" presStyleCnt="4"/>
      <dgm:spPr>
        <a:prstGeom prst="smileyFace">
          <a:avLst/>
        </a:prstGeom>
      </dgm:spPr>
    </dgm:pt>
    <dgm:pt modelId="{552FB765-A37A-49CE-A206-08308C75321E}" type="pres">
      <dgm:prSet presAssocID="{16393584-0D85-410F-BF31-D52984A23BBB}" presName="txShp" presStyleLbl="node1" presStyleIdx="2" presStyleCnt="4" custScaleX="116999">
        <dgm:presLayoutVars>
          <dgm:bulletEnabled val="1"/>
        </dgm:presLayoutVars>
      </dgm:prSet>
      <dgm:spPr/>
      <dgm:t>
        <a:bodyPr/>
        <a:lstStyle/>
        <a:p>
          <a:endParaRPr lang="en-US"/>
        </a:p>
      </dgm:t>
    </dgm:pt>
    <dgm:pt modelId="{3B58AB17-A33D-45B6-A17A-89959040AC12}" type="pres">
      <dgm:prSet presAssocID="{A1A0DC78-D522-4E9B-AD87-314C8D643068}" presName="spacing" presStyleCnt="0"/>
      <dgm:spPr/>
    </dgm:pt>
    <dgm:pt modelId="{8DB3F670-DFFD-46FC-B566-3B42FF7EBE59}" type="pres">
      <dgm:prSet presAssocID="{104DF080-7285-4DA2-9395-17EC0E27D45C}" presName="composite" presStyleCnt="0"/>
      <dgm:spPr/>
    </dgm:pt>
    <dgm:pt modelId="{7DC9821C-584C-487C-A67A-254E6261574A}" type="pres">
      <dgm:prSet presAssocID="{104DF080-7285-4DA2-9395-17EC0E27D45C}" presName="imgShp" presStyleLbl="fgImgPlace1" presStyleIdx="3" presStyleCnt="4"/>
      <dgm:spPr>
        <a:prstGeom prst="smileyFace">
          <a:avLst/>
        </a:prstGeom>
      </dgm:spPr>
    </dgm:pt>
    <dgm:pt modelId="{4A157D2F-FDD9-4DC1-8ED7-D389D9615581}" type="pres">
      <dgm:prSet presAssocID="{104DF080-7285-4DA2-9395-17EC0E27D45C}" presName="txShp" presStyleLbl="node1" presStyleIdx="3" presStyleCnt="4" custScaleX="116999">
        <dgm:presLayoutVars>
          <dgm:bulletEnabled val="1"/>
        </dgm:presLayoutVars>
      </dgm:prSet>
      <dgm:spPr/>
      <dgm:t>
        <a:bodyPr/>
        <a:lstStyle/>
        <a:p>
          <a:endParaRPr lang="en-US"/>
        </a:p>
      </dgm:t>
    </dgm:pt>
  </dgm:ptLst>
  <dgm:cxnLst>
    <dgm:cxn modelId="{6836F2C0-8E14-4EBE-BE03-52A66B7B1FC7}" srcId="{1AB71AD0-BE1B-496E-94EB-7832A2C94747}" destId="{77C1FD0F-A055-4994-928A-A420ECDF9C5B}" srcOrd="1" destOrd="0" parTransId="{8574CCE1-0F00-4368-967B-6DD3157BF342}" sibTransId="{A0820C85-CE98-4CFA-81B9-ACA2F0B808CA}"/>
    <dgm:cxn modelId="{683E9588-C988-4AE5-9E74-278BDFCA980B}" type="presOf" srcId="{104DF080-7285-4DA2-9395-17EC0E27D45C}" destId="{4A157D2F-FDD9-4DC1-8ED7-D389D9615581}" srcOrd="0" destOrd="0" presId="urn:microsoft.com/office/officeart/2005/8/layout/vList3#1"/>
    <dgm:cxn modelId="{24EC3FAC-8DC6-4E4D-AD0E-FA540F2EC3DD}" type="presOf" srcId="{77C1FD0F-A055-4994-928A-A420ECDF9C5B}" destId="{598BFADA-E46C-4CF7-8EC1-A4960126E8DC}" srcOrd="0" destOrd="0" presId="urn:microsoft.com/office/officeart/2005/8/layout/vList3#1"/>
    <dgm:cxn modelId="{9F5EE4B5-CC7C-43CA-B82E-BBE28B88B7EC}" type="presOf" srcId="{16393584-0D85-410F-BF31-D52984A23BBB}" destId="{552FB765-A37A-49CE-A206-08308C75321E}" srcOrd="0" destOrd="0" presId="urn:microsoft.com/office/officeart/2005/8/layout/vList3#1"/>
    <dgm:cxn modelId="{446FADE7-2848-4B81-BB9E-E09032BC1AC9}" type="presOf" srcId="{12C00F6E-C042-4B75-9CC3-D63827A1DCA3}" destId="{9CBA41CB-E1EB-4A9B-B244-534594E9FA2E}" srcOrd="0" destOrd="0" presId="urn:microsoft.com/office/officeart/2005/8/layout/vList3#1"/>
    <dgm:cxn modelId="{E5D724FB-B6B8-41B7-8681-A002EE9AFAC6}" type="presOf" srcId="{1AB71AD0-BE1B-496E-94EB-7832A2C94747}" destId="{C37F4190-BC64-4546-831C-677F7DBFC7E6}" srcOrd="0" destOrd="0" presId="urn:microsoft.com/office/officeart/2005/8/layout/vList3#1"/>
    <dgm:cxn modelId="{C1DC44E2-869F-4F85-916C-43B1190FEEEB}" srcId="{1AB71AD0-BE1B-496E-94EB-7832A2C94747}" destId="{104DF080-7285-4DA2-9395-17EC0E27D45C}" srcOrd="3" destOrd="0" parTransId="{9300317B-A694-4160-8E7D-3BB6EC31B8E2}" sibTransId="{9106588E-30B8-4297-9FED-C87DF1B61524}"/>
    <dgm:cxn modelId="{BF71DCDE-C8B3-4A05-BC9F-09644788108A}" srcId="{1AB71AD0-BE1B-496E-94EB-7832A2C94747}" destId="{16393584-0D85-410F-BF31-D52984A23BBB}" srcOrd="2" destOrd="0" parTransId="{830D335E-7634-4598-9350-E5EF36F92669}" sibTransId="{A1A0DC78-D522-4E9B-AD87-314C8D643068}"/>
    <dgm:cxn modelId="{EADD908D-6431-49FB-B9DA-B7225E4DBC2F}" srcId="{1AB71AD0-BE1B-496E-94EB-7832A2C94747}" destId="{12C00F6E-C042-4B75-9CC3-D63827A1DCA3}" srcOrd="0" destOrd="0" parTransId="{8D7FA7F2-6CD5-4142-8F5B-ED55D6F01C19}" sibTransId="{61DCD4CB-6656-4B34-BEA4-7AFECC472EFA}"/>
    <dgm:cxn modelId="{947F9D28-9DDA-4176-A81B-E4BF63B33725}" type="presParOf" srcId="{C37F4190-BC64-4546-831C-677F7DBFC7E6}" destId="{09607479-89DB-4E6B-B990-9427BD50D708}" srcOrd="0" destOrd="0" presId="urn:microsoft.com/office/officeart/2005/8/layout/vList3#1"/>
    <dgm:cxn modelId="{412D8D71-182D-43A8-ADA4-DABAAF60C3F7}" type="presParOf" srcId="{09607479-89DB-4E6B-B990-9427BD50D708}" destId="{B96C4FA9-D736-4AC8-A804-C266C98DD34A}" srcOrd="0" destOrd="0" presId="urn:microsoft.com/office/officeart/2005/8/layout/vList3#1"/>
    <dgm:cxn modelId="{F6430F09-B0D9-49AB-8A09-85F57B0BAD9E}" type="presParOf" srcId="{09607479-89DB-4E6B-B990-9427BD50D708}" destId="{9CBA41CB-E1EB-4A9B-B244-534594E9FA2E}" srcOrd="1" destOrd="0" presId="urn:microsoft.com/office/officeart/2005/8/layout/vList3#1"/>
    <dgm:cxn modelId="{DD3367D5-F468-4158-A7D7-BFC032819D26}" type="presParOf" srcId="{C37F4190-BC64-4546-831C-677F7DBFC7E6}" destId="{088A334A-1B38-453D-827A-4A545EBFB292}" srcOrd="1" destOrd="0" presId="urn:microsoft.com/office/officeart/2005/8/layout/vList3#1"/>
    <dgm:cxn modelId="{950A84DC-51A8-4119-9C78-4691DFBF10E2}" type="presParOf" srcId="{C37F4190-BC64-4546-831C-677F7DBFC7E6}" destId="{1A24425F-5637-4910-8C24-A3A791AAEDD4}" srcOrd="2" destOrd="0" presId="urn:microsoft.com/office/officeart/2005/8/layout/vList3#1"/>
    <dgm:cxn modelId="{0856F65D-6E6B-4ACD-989E-24D9463035AD}" type="presParOf" srcId="{1A24425F-5637-4910-8C24-A3A791AAEDD4}" destId="{D8654532-668F-4530-9D57-7125F0DE321D}" srcOrd="0" destOrd="0" presId="urn:microsoft.com/office/officeart/2005/8/layout/vList3#1"/>
    <dgm:cxn modelId="{FEEF42A3-9B27-4AD4-8240-402A33EDC360}" type="presParOf" srcId="{1A24425F-5637-4910-8C24-A3A791AAEDD4}" destId="{598BFADA-E46C-4CF7-8EC1-A4960126E8DC}" srcOrd="1" destOrd="0" presId="urn:microsoft.com/office/officeart/2005/8/layout/vList3#1"/>
    <dgm:cxn modelId="{93ACFB1A-8A62-4001-8947-1A35092D20AC}" type="presParOf" srcId="{C37F4190-BC64-4546-831C-677F7DBFC7E6}" destId="{2DA6B655-2058-4BBE-9695-B7820973F8F3}" srcOrd="3" destOrd="0" presId="urn:microsoft.com/office/officeart/2005/8/layout/vList3#1"/>
    <dgm:cxn modelId="{7E557305-DD1D-449C-B67C-F05F4959A296}" type="presParOf" srcId="{C37F4190-BC64-4546-831C-677F7DBFC7E6}" destId="{907AC8A6-1EC2-423E-8A36-FEEC99812382}" srcOrd="4" destOrd="0" presId="urn:microsoft.com/office/officeart/2005/8/layout/vList3#1"/>
    <dgm:cxn modelId="{E4EA1EC0-24AF-4CAE-9D8B-4E504F821FF2}" type="presParOf" srcId="{907AC8A6-1EC2-423E-8A36-FEEC99812382}" destId="{3649B5ED-46C6-4160-AC54-A17417390B65}" srcOrd="0" destOrd="0" presId="urn:microsoft.com/office/officeart/2005/8/layout/vList3#1"/>
    <dgm:cxn modelId="{94B721AB-3964-41AC-B37C-CBA3D0CEC595}" type="presParOf" srcId="{907AC8A6-1EC2-423E-8A36-FEEC99812382}" destId="{552FB765-A37A-49CE-A206-08308C75321E}" srcOrd="1" destOrd="0" presId="urn:microsoft.com/office/officeart/2005/8/layout/vList3#1"/>
    <dgm:cxn modelId="{D33C3576-FA88-47D0-930A-2962E79D240E}" type="presParOf" srcId="{C37F4190-BC64-4546-831C-677F7DBFC7E6}" destId="{3B58AB17-A33D-45B6-A17A-89959040AC12}" srcOrd="5" destOrd="0" presId="urn:microsoft.com/office/officeart/2005/8/layout/vList3#1"/>
    <dgm:cxn modelId="{46116CEF-10DD-4E94-A1BE-FF62F9427FEE}" type="presParOf" srcId="{C37F4190-BC64-4546-831C-677F7DBFC7E6}" destId="{8DB3F670-DFFD-46FC-B566-3B42FF7EBE59}" srcOrd="6" destOrd="0" presId="urn:microsoft.com/office/officeart/2005/8/layout/vList3#1"/>
    <dgm:cxn modelId="{C0F4D7AF-73FC-4D25-9B1F-26A2A72FDF47}" type="presParOf" srcId="{8DB3F670-DFFD-46FC-B566-3B42FF7EBE59}" destId="{7DC9821C-584C-487C-A67A-254E6261574A}" srcOrd="0" destOrd="0" presId="urn:microsoft.com/office/officeart/2005/8/layout/vList3#1"/>
    <dgm:cxn modelId="{7E414963-0FC9-4AB8-B5E9-D58D89F92C56}" type="presParOf" srcId="{8DB3F670-DFFD-46FC-B566-3B42FF7EBE59}" destId="{4A157D2F-FDD9-4DC1-8ED7-D389D961558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EF0040-5D88-479E-AB78-C22052F8DF9B}" type="doc">
      <dgm:prSet loTypeId="urn:microsoft.com/office/officeart/2005/8/layout/vList3#2" loCatId="list" qsTypeId="urn:microsoft.com/office/officeart/2005/8/quickstyle/simple1" qsCatId="simple" csTypeId="urn:microsoft.com/office/officeart/2005/8/colors/accent1_2" csCatId="accent1" phldr="1"/>
      <dgm:spPr/>
    </dgm:pt>
    <dgm:pt modelId="{35D69158-D447-4F69-8AA8-E9BDE6D311FB}">
      <dgm:prSet phldrT="[Text]" custT="1"/>
      <dgm:spPr>
        <a:solidFill>
          <a:srgbClr val="FF0000"/>
        </a:solidFill>
      </dgm:spPr>
      <dgm:t>
        <a:bodyPr/>
        <a:lstStyle/>
        <a:p>
          <a:r>
            <a:rPr lang="en-US" sz="2000" dirty="0">
              <a:latin typeface="Tahoma" pitchFamily="34" charset="0"/>
              <a:cs typeface="Tahoma" pitchFamily="34" charset="0"/>
            </a:rPr>
            <a:t>Prioritize information</a:t>
          </a:r>
        </a:p>
      </dgm:t>
    </dgm:pt>
    <dgm:pt modelId="{02D9CC6F-8B84-4290-BD8D-496AF787FBC4}" type="parTrans" cxnId="{4E2E9556-83B5-49F4-AE00-8DAC9DDADFD7}">
      <dgm:prSet/>
      <dgm:spPr/>
      <dgm:t>
        <a:bodyPr/>
        <a:lstStyle/>
        <a:p>
          <a:endParaRPr lang="en-US" sz="2000">
            <a:latin typeface="Tahoma" pitchFamily="34" charset="0"/>
            <a:cs typeface="Tahoma" pitchFamily="34" charset="0"/>
          </a:endParaRPr>
        </a:p>
      </dgm:t>
    </dgm:pt>
    <dgm:pt modelId="{2ACAA567-2061-4FFF-972F-F6271FEE2391}" type="sibTrans" cxnId="{4E2E9556-83B5-49F4-AE00-8DAC9DDADFD7}">
      <dgm:prSet/>
      <dgm:spPr/>
      <dgm:t>
        <a:bodyPr/>
        <a:lstStyle/>
        <a:p>
          <a:endParaRPr lang="en-US" sz="2000">
            <a:latin typeface="Tahoma" pitchFamily="34" charset="0"/>
            <a:cs typeface="Tahoma" pitchFamily="34" charset="0"/>
          </a:endParaRPr>
        </a:p>
      </dgm:t>
    </dgm:pt>
    <dgm:pt modelId="{EAE0064F-2F1C-44B9-BE38-A3B2E535847B}">
      <dgm:prSet custT="1"/>
      <dgm:spPr>
        <a:solidFill>
          <a:srgbClr val="FF9900"/>
        </a:solidFill>
      </dgm:spPr>
      <dgm:t>
        <a:bodyPr/>
        <a:lstStyle/>
        <a:p>
          <a:r>
            <a:rPr lang="en-US" sz="2000">
              <a:latin typeface="Tahoma" pitchFamily="34" charset="0"/>
              <a:cs typeface="Tahoma" pitchFamily="34" charset="0"/>
            </a:rPr>
            <a:t>Avoid moving or changing text</a:t>
          </a:r>
          <a:endParaRPr lang="en-US" sz="2000" dirty="0">
            <a:latin typeface="Tahoma" pitchFamily="34" charset="0"/>
            <a:cs typeface="Tahoma" pitchFamily="34" charset="0"/>
          </a:endParaRPr>
        </a:p>
      </dgm:t>
    </dgm:pt>
    <dgm:pt modelId="{31F4005E-06B8-4A53-97A6-39824B530BB4}" type="parTrans" cxnId="{26CCB6BC-E25C-4284-BC01-53E4E89D24F8}">
      <dgm:prSet/>
      <dgm:spPr/>
      <dgm:t>
        <a:bodyPr/>
        <a:lstStyle/>
        <a:p>
          <a:endParaRPr lang="en-US" sz="2000">
            <a:latin typeface="Tahoma" pitchFamily="34" charset="0"/>
            <a:cs typeface="Tahoma" pitchFamily="34" charset="0"/>
          </a:endParaRPr>
        </a:p>
      </dgm:t>
    </dgm:pt>
    <dgm:pt modelId="{B0AA4EEA-8D8D-4F22-B0B4-5DCC9DFA34CD}" type="sibTrans" cxnId="{26CCB6BC-E25C-4284-BC01-53E4E89D24F8}">
      <dgm:prSet/>
      <dgm:spPr/>
      <dgm:t>
        <a:bodyPr/>
        <a:lstStyle/>
        <a:p>
          <a:endParaRPr lang="en-US" sz="2000">
            <a:latin typeface="Tahoma" pitchFamily="34" charset="0"/>
            <a:cs typeface="Tahoma" pitchFamily="34" charset="0"/>
          </a:endParaRPr>
        </a:p>
      </dgm:t>
    </dgm:pt>
    <dgm:pt modelId="{973CC052-1427-4E25-B622-280F08AF36F1}">
      <dgm:prSet custT="1"/>
      <dgm:spPr>
        <a:solidFill>
          <a:srgbClr val="00B050"/>
        </a:solidFill>
      </dgm:spPr>
      <dgm:t>
        <a:bodyPr/>
        <a:lstStyle/>
        <a:p>
          <a:r>
            <a:rPr lang="en-US" sz="2000">
              <a:latin typeface="Tahoma" pitchFamily="34" charset="0"/>
              <a:cs typeface="Tahoma" pitchFamily="34" charset="0"/>
            </a:rPr>
            <a:t>Streamline the page design</a:t>
          </a:r>
          <a:endParaRPr lang="en-US" sz="2000" dirty="0">
            <a:latin typeface="Tahoma" pitchFamily="34" charset="0"/>
            <a:cs typeface="Tahoma" pitchFamily="34" charset="0"/>
          </a:endParaRPr>
        </a:p>
      </dgm:t>
    </dgm:pt>
    <dgm:pt modelId="{F71535D9-A4F3-4E20-B271-D9536DD55CF6}" type="parTrans" cxnId="{023CB121-8E38-412D-9D94-17A32745FDE6}">
      <dgm:prSet/>
      <dgm:spPr/>
      <dgm:t>
        <a:bodyPr/>
        <a:lstStyle/>
        <a:p>
          <a:endParaRPr lang="en-US" sz="2000">
            <a:latin typeface="Tahoma" pitchFamily="34" charset="0"/>
            <a:cs typeface="Tahoma" pitchFamily="34" charset="0"/>
          </a:endParaRPr>
        </a:p>
      </dgm:t>
    </dgm:pt>
    <dgm:pt modelId="{A5BC6D86-AED7-42A6-B864-6076DCAC171B}" type="sibTrans" cxnId="{023CB121-8E38-412D-9D94-17A32745FDE6}">
      <dgm:prSet/>
      <dgm:spPr/>
      <dgm:t>
        <a:bodyPr/>
        <a:lstStyle/>
        <a:p>
          <a:endParaRPr lang="en-US" sz="2000">
            <a:latin typeface="Tahoma" pitchFamily="34" charset="0"/>
            <a:cs typeface="Tahoma" pitchFamily="34" charset="0"/>
          </a:endParaRPr>
        </a:p>
      </dgm:t>
    </dgm:pt>
    <dgm:pt modelId="{2F5DC5F5-8AFB-4B4A-9699-0D77DE7857D1}">
      <dgm:prSet custT="1"/>
      <dgm:spPr>
        <a:solidFill>
          <a:srgbClr val="0066FF"/>
        </a:solidFill>
      </dgm:spPr>
      <dgm:t>
        <a:bodyPr/>
        <a:lstStyle/>
        <a:p>
          <a:r>
            <a:rPr lang="en-US" sz="2000" dirty="0">
              <a:latin typeface="Tahoma" pitchFamily="34" charset="0"/>
              <a:cs typeface="Tahoma" pitchFamily="34" charset="0"/>
            </a:rPr>
            <a:t>Simplify navigation</a:t>
          </a:r>
        </a:p>
      </dgm:t>
    </dgm:pt>
    <dgm:pt modelId="{484CFE47-95D6-4299-B8B6-AD28789A7004}" type="parTrans" cxnId="{73BB356C-CD21-4E25-AEE5-C647D80AAE28}">
      <dgm:prSet/>
      <dgm:spPr/>
      <dgm:t>
        <a:bodyPr/>
        <a:lstStyle/>
        <a:p>
          <a:endParaRPr lang="en-US" sz="2000">
            <a:latin typeface="Tahoma" pitchFamily="34" charset="0"/>
            <a:cs typeface="Tahoma" pitchFamily="34" charset="0"/>
          </a:endParaRPr>
        </a:p>
      </dgm:t>
    </dgm:pt>
    <dgm:pt modelId="{66801F1B-66D2-4DE1-A283-95C5B6141F00}" type="sibTrans" cxnId="{73BB356C-CD21-4E25-AEE5-C647D80AAE28}">
      <dgm:prSet/>
      <dgm:spPr/>
      <dgm:t>
        <a:bodyPr/>
        <a:lstStyle/>
        <a:p>
          <a:endParaRPr lang="en-US" sz="2000">
            <a:latin typeface="Tahoma" pitchFamily="34" charset="0"/>
            <a:cs typeface="Tahoma" pitchFamily="34" charset="0"/>
          </a:endParaRPr>
        </a:p>
      </dgm:t>
    </dgm:pt>
    <dgm:pt modelId="{0809001F-3C5C-45BD-AD54-87B4E2E7F15A}">
      <dgm:prSet custT="1"/>
      <dgm:spPr>
        <a:solidFill>
          <a:srgbClr val="6600CC"/>
        </a:solidFill>
      </dgm:spPr>
      <dgm:t>
        <a:bodyPr/>
        <a:lstStyle/>
        <a:p>
          <a:r>
            <a:rPr lang="en-US" sz="2000">
              <a:latin typeface="Tahoma" pitchFamily="34" charset="0"/>
              <a:cs typeface="Tahoma" pitchFamily="34" charset="0"/>
            </a:rPr>
            <a:t>Optimize search</a:t>
          </a:r>
          <a:endParaRPr lang="en-US" sz="2000" dirty="0">
            <a:latin typeface="Tahoma" pitchFamily="34" charset="0"/>
            <a:cs typeface="Tahoma" pitchFamily="34" charset="0"/>
          </a:endParaRPr>
        </a:p>
      </dgm:t>
    </dgm:pt>
    <dgm:pt modelId="{B6D7913D-34BE-4D0C-853A-2D8BB83C033E}" type="parTrans" cxnId="{31E310D9-ADAB-43C6-AC15-192B315AE786}">
      <dgm:prSet/>
      <dgm:spPr/>
      <dgm:t>
        <a:bodyPr/>
        <a:lstStyle/>
        <a:p>
          <a:endParaRPr lang="en-US" sz="2000">
            <a:latin typeface="Tahoma" pitchFamily="34" charset="0"/>
            <a:cs typeface="Tahoma" pitchFamily="34" charset="0"/>
          </a:endParaRPr>
        </a:p>
      </dgm:t>
    </dgm:pt>
    <dgm:pt modelId="{536B27C1-6B83-4D0D-98A1-EF584976C426}" type="sibTrans" cxnId="{31E310D9-ADAB-43C6-AC15-192B315AE786}">
      <dgm:prSet/>
      <dgm:spPr/>
      <dgm:t>
        <a:bodyPr/>
        <a:lstStyle/>
        <a:p>
          <a:endParaRPr lang="en-US" sz="2000">
            <a:latin typeface="Tahoma" pitchFamily="34" charset="0"/>
            <a:cs typeface="Tahoma" pitchFamily="34" charset="0"/>
          </a:endParaRPr>
        </a:p>
      </dgm:t>
    </dgm:pt>
    <dgm:pt modelId="{6A414C64-5973-4640-9CE5-3DBDBC8618CA}" type="pres">
      <dgm:prSet presAssocID="{94EF0040-5D88-479E-AB78-C22052F8DF9B}" presName="linearFlow" presStyleCnt="0">
        <dgm:presLayoutVars>
          <dgm:dir/>
          <dgm:resizeHandles val="exact"/>
        </dgm:presLayoutVars>
      </dgm:prSet>
      <dgm:spPr/>
    </dgm:pt>
    <dgm:pt modelId="{61D3E8B7-3EBC-4BDF-ADE4-F64BE5D9CCED}" type="pres">
      <dgm:prSet presAssocID="{35D69158-D447-4F69-8AA8-E9BDE6D311FB}" presName="composite" presStyleCnt="0"/>
      <dgm:spPr/>
    </dgm:pt>
    <dgm:pt modelId="{F860D3AC-1EA1-4343-B085-3A7216AD3ED4}" type="pres">
      <dgm:prSet presAssocID="{35D69158-D447-4F69-8AA8-E9BDE6D311FB}" presName="imgShp" presStyleLbl="fgImgPlace1" presStyleIdx="0" presStyleCnt="5"/>
      <dgm:spPr>
        <a:prstGeom prst="star6">
          <a:avLst/>
        </a:prstGeom>
      </dgm:spPr>
    </dgm:pt>
    <dgm:pt modelId="{15E66465-4F4D-4169-B6E4-AB417651546D}" type="pres">
      <dgm:prSet presAssocID="{35D69158-D447-4F69-8AA8-E9BDE6D311FB}" presName="txShp" presStyleLbl="node1" presStyleIdx="0" presStyleCnt="5">
        <dgm:presLayoutVars>
          <dgm:bulletEnabled val="1"/>
        </dgm:presLayoutVars>
      </dgm:prSet>
      <dgm:spPr/>
      <dgm:t>
        <a:bodyPr/>
        <a:lstStyle/>
        <a:p>
          <a:endParaRPr lang="en-US"/>
        </a:p>
      </dgm:t>
    </dgm:pt>
    <dgm:pt modelId="{75C9C02E-59D1-4175-8688-599F8CAAA906}" type="pres">
      <dgm:prSet presAssocID="{2ACAA567-2061-4FFF-972F-F6271FEE2391}" presName="spacing" presStyleCnt="0"/>
      <dgm:spPr/>
    </dgm:pt>
    <dgm:pt modelId="{DA180F6E-3C17-4975-9DA2-0C30D9E90B5E}" type="pres">
      <dgm:prSet presAssocID="{EAE0064F-2F1C-44B9-BE38-A3B2E535847B}" presName="composite" presStyleCnt="0"/>
      <dgm:spPr/>
    </dgm:pt>
    <dgm:pt modelId="{DBC3FA76-BF14-4405-98FD-C370BB2AD097}" type="pres">
      <dgm:prSet presAssocID="{EAE0064F-2F1C-44B9-BE38-A3B2E535847B}" presName="imgShp" presStyleLbl="fgImgPlace1" presStyleIdx="1" presStyleCnt="5"/>
      <dgm:spPr>
        <a:prstGeom prst="star6">
          <a:avLst/>
        </a:prstGeom>
      </dgm:spPr>
    </dgm:pt>
    <dgm:pt modelId="{E5AE3D13-92E3-4B7A-8224-1886F78C13F3}" type="pres">
      <dgm:prSet presAssocID="{EAE0064F-2F1C-44B9-BE38-A3B2E535847B}" presName="txShp" presStyleLbl="node1" presStyleIdx="1" presStyleCnt="5">
        <dgm:presLayoutVars>
          <dgm:bulletEnabled val="1"/>
        </dgm:presLayoutVars>
      </dgm:prSet>
      <dgm:spPr/>
      <dgm:t>
        <a:bodyPr/>
        <a:lstStyle/>
        <a:p>
          <a:endParaRPr lang="en-US"/>
        </a:p>
      </dgm:t>
    </dgm:pt>
    <dgm:pt modelId="{BCE859DF-A16E-46E9-80F6-D5727AD4B68B}" type="pres">
      <dgm:prSet presAssocID="{B0AA4EEA-8D8D-4F22-B0B4-5DCC9DFA34CD}" presName="spacing" presStyleCnt="0"/>
      <dgm:spPr/>
    </dgm:pt>
    <dgm:pt modelId="{91F29B4B-D6B0-4783-B6F0-DA7D86848613}" type="pres">
      <dgm:prSet presAssocID="{973CC052-1427-4E25-B622-280F08AF36F1}" presName="composite" presStyleCnt="0"/>
      <dgm:spPr/>
    </dgm:pt>
    <dgm:pt modelId="{C4C7EFE4-94C3-473A-8EC6-8C40EB28DE19}" type="pres">
      <dgm:prSet presAssocID="{973CC052-1427-4E25-B622-280F08AF36F1}" presName="imgShp" presStyleLbl="fgImgPlace1" presStyleIdx="2" presStyleCnt="5"/>
      <dgm:spPr>
        <a:prstGeom prst="star6">
          <a:avLst/>
        </a:prstGeom>
      </dgm:spPr>
    </dgm:pt>
    <dgm:pt modelId="{261A6E73-7168-40D5-BD5B-B7240FA4058B}" type="pres">
      <dgm:prSet presAssocID="{973CC052-1427-4E25-B622-280F08AF36F1}" presName="txShp" presStyleLbl="node1" presStyleIdx="2" presStyleCnt="5">
        <dgm:presLayoutVars>
          <dgm:bulletEnabled val="1"/>
        </dgm:presLayoutVars>
      </dgm:prSet>
      <dgm:spPr/>
      <dgm:t>
        <a:bodyPr/>
        <a:lstStyle/>
        <a:p>
          <a:endParaRPr lang="en-US"/>
        </a:p>
      </dgm:t>
    </dgm:pt>
    <dgm:pt modelId="{05EF5872-964B-4BEE-8F39-BBF75145DA80}" type="pres">
      <dgm:prSet presAssocID="{A5BC6D86-AED7-42A6-B864-6076DCAC171B}" presName="spacing" presStyleCnt="0"/>
      <dgm:spPr/>
    </dgm:pt>
    <dgm:pt modelId="{C62827E5-B3FF-483B-9AB2-BC1276410990}" type="pres">
      <dgm:prSet presAssocID="{2F5DC5F5-8AFB-4B4A-9699-0D77DE7857D1}" presName="composite" presStyleCnt="0"/>
      <dgm:spPr/>
    </dgm:pt>
    <dgm:pt modelId="{70EF6DCC-32B0-4672-8D6E-B73058259F10}" type="pres">
      <dgm:prSet presAssocID="{2F5DC5F5-8AFB-4B4A-9699-0D77DE7857D1}" presName="imgShp" presStyleLbl="fgImgPlace1" presStyleIdx="3" presStyleCnt="5"/>
      <dgm:spPr>
        <a:prstGeom prst="star6">
          <a:avLst/>
        </a:prstGeom>
      </dgm:spPr>
    </dgm:pt>
    <dgm:pt modelId="{5375D630-D19D-487A-BCF2-CED86E29FD31}" type="pres">
      <dgm:prSet presAssocID="{2F5DC5F5-8AFB-4B4A-9699-0D77DE7857D1}" presName="txShp" presStyleLbl="node1" presStyleIdx="3" presStyleCnt="5">
        <dgm:presLayoutVars>
          <dgm:bulletEnabled val="1"/>
        </dgm:presLayoutVars>
      </dgm:prSet>
      <dgm:spPr/>
      <dgm:t>
        <a:bodyPr/>
        <a:lstStyle/>
        <a:p>
          <a:endParaRPr lang="en-US"/>
        </a:p>
      </dgm:t>
    </dgm:pt>
    <dgm:pt modelId="{91736215-FD97-43CA-ABD2-78CED635C9FC}" type="pres">
      <dgm:prSet presAssocID="{66801F1B-66D2-4DE1-A283-95C5B6141F00}" presName="spacing" presStyleCnt="0"/>
      <dgm:spPr/>
    </dgm:pt>
    <dgm:pt modelId="{E6B8A091-33A8-4F4B-A8D9-440314E04336}" type="pres">
      <dgm:prSet presAssocID="{0809001F-3C5C-45BD-AD54-87B4E2E7F15A}" presName="composite" presStyleCnt="0"/>
      <dgm:spPr/>
    </dgm:pt>
    <dgm:pt modelId="{5563FD58-6926-4939-ACEE-1D4D8E431592}" type="pres">
      <dgm:prSet presAssocID="{0809001F-3C5C-45BD-AD54-87B4E2E7F15A}" presName="imgShp" presStyleLbl="fgImgPlace1" presStyleIdx="4" presStyleCnt="5"/>
      <dgm:spPr>
        <a:prstGeom prst="star6">
          <a:avLst/>
        </a:prstGeom>
      </dgm:spPr>
    </dgm:pt>
    <dgm:pt modelId="{9ABFCD27-9E9E-49FB-97F4-10941209DBB5}" type="pres">
      <dgm:prSet presAssocID="{0809001F-3C5C-45BD-AD54-87B4E2E7F15A}" presName="txShp" presStyleLbl="node1" presStyleIdx="4" presStyleCnt="5">
        <dgm:presLayoutVars>
          <dgm:bulletEnabled val="1"/>
        </dgm:presLayoutVars>
      </dgm:prSet>
      <dgm:spPr/>
      <dgm:t>
        <a:bodyPr/>
        <a:lstStyle/>
        <a:p>
          <a:endParaRPr lang="en-US"/>
        </a:p>
      </dgm:t>
    </dgm:pt>
  </dgm:ptLst>
  <dgm:cxnLst>
    <dgm:cxn modelId="{73BB356C-CD21-4E25-AEE5-C647D80AAE28}" srcId="{94EF0040-5D88-479E-AB78-C22052F8DF9B}" destId="{2F5DC5F5-8AFB-4B4A-9699-0D77DE7857D1}" srcOrd="3" destOrd="0" parTransId="{484CFE47-95D6-4299-B8B6-AD28789A7004}" sibTransId="{66801F1B-66D2-4DE1-A283-95C5B6141F00}"/>
    <dgm:cxn modelId="{8D61306B-B314-441E-AA6D-9B22812B88E5}" type="presOf" srcId="{973CC052-1427-4E25-B622-280F08AF36F1}" destId="{261A6E73-7168-40D5-BD5B-B7240FA4058B}" srcOrd="0" destOrd="0" presId="urn:microsoft.com/office/officeart/2005/8/layout/vList3#2"/>
    <dgm:cxn modelId="{04C47991-D72D-45F4-8CB8-451B5583891F}" type="presOf" srcId="{0809001F-3C5C-45BD-AD54-87B4E2E7F15A}" destId="{9ABFCD27-9E9E-49FB-97F4-10941209DBB5}" srcOrd="0" destOrd="0" presId="urn:microsoft.com/office/officeart/2005/8/layout/vList3#2"/>
    <dgm:cxn modelId="{0845C20F-88F4-4AE1-8BBD-E2D49D735439}" type="presOf" srcId="{EAE0064F-2F1C-44B9-BE38-A3B2E535847B}" destId="{E5AE3D13-92E3-4B7A-8224-1886F78C13F3}" srcOrd="0" destOrd="0" presId="urn:microsoft.com/office/officeart/2005/8/layout/vList3#2"/>
    <dgm:cxn modelId="{31E310D9-ADAB-43C6-AC15-192B315AE786}" srcId="{94EF0040-5D88-479E-AB78-C22052F8DF9B}" destId="{0809001F-3C5C-45BD-AD54-87B4E2E7F15A}" srcOrd="4" destOrd="0" parTransId="{B6D7913D-34BE-4D0C-853A-2D8BB83C033E}" sibTransId="{536B27C1-6B83-4D0D-98A1-EF584976C426}"/>
    <dgm:cxn modelId="{9BD08685-5AF7-463C-92D7-776B6FF85E95}" type="presOf" srcId="{2F5DC5F5-8AFB-4B4A-9699-0D77DE7857D1}" destId="{5375D630-D19D-487A-BCF2-CED86E29FD31}" srcOrd="0" destOrd="0" presId="urn:microsoft.com/office/officeart/2005/8/layout/vList3#2"/>
    <dgm:cxn modelId="{023CB121-8E38-412D-9D94-17A32745FDE6}" srcId="{94EF0040-5D88-479E-AB78-C22052F8DF9B}" destId="{973CC052-1427-4E25-B622-280F08AF36F1}" srcOrd="2" destOrd="0" parTransId="{F71535D9-A4F3-4E20-B271-D9536DD55CF6}" sibTransId="{A5BC6D86-AED7-42A6-B864-6076DCAC171B}"/>
    <dgm:cxn modelId="{0B2AB96D-490E-4894-9C1B-017C8440B0B3}" type="presOf" srcId="{94EF0040-5D88-479E-AB78-C22052F8DF9B}" destId="{6A414C64-5973-4640-9CE5-3DBDBC8618CA}" srcOrd="0" destOrd="0" presId="urn:microsoft.com/office/officeart/2005/8/layout/vList3#2"/>
    <dgm:cxn modelId="{26CCB6BC-E25C-4284-BC01-53E4E89D24F8}" srcId="{94EF0040-5D88-479E-AB78-C22052F8DF9B}" destId="{EAE0064F-2F1C-44B9-BE38-A3B2E535847B}" srcOrd="1" destOrd="0" parTransId="{31F4005E-06B8-4A53-97A6-39824B530BB4}" sibTransId="{B0AA4EEA-8D8D-4F22-B0B4-5DCC9DFA34CD}"/>
    <dgm:cxn modelId="{4E2E9556-83B5-49F4-AE00-8DAC9DDADFD7}" srcId="{94EF0040-5D88-479E-AB78-C22052F8DF9B}" destId="{35D69158-D447-4F69-8AA8-E9BDE6D311FB}" srcOrd="0" destOrd="0" parTransId="{02D9CC6F-8B84-4290-BD8D-496AF787FBC4}" sibTransId="{2ACAA567-2061-4FFF-972F-F6271FEE2391}"/>
    <dgm:cxn modelId="{BC061B72-176B-45CF-9C3E-C1CE4E4BCE31}" type="presOf" srcId="{35D69158-D447-4F69-8AA8-E9BDE6D311FB}" destId="{15E66465-4F4D-4169-B6E4-AB417651546D}" srcOrd="0" destOrd="0" presId="urn:microsoft.com/office/officeart/2005/8/layout/vList3#2"/>
    <dgm:cxn modelId="{85856D7B-8BE8-4398-B4DB-02308CD27126}" type="presParOf" srcId="{6A414C64-5973-4640-9CE5-3DBDBC8618CA}" destId="{61D3E8B7-3EBC-4BDF-ADE4-F64BE5D9CCED}" srcOrd="0" destOrd="0" presId="urn:microsoft.com/office/officeart/2005/8/layout/vList3#2"/>
    <dgm:cxn modelId="{659E1A06-09D6-4736-8A09-A326610C9B2F}" type="presParOf" srcId="{61D3E8B7-3EBC-4BDF-ADE4-F64BE5D9CCED}" destId="{F860D3AC-1EA1-4343-B085-3A7216AD3ED4}" srcOrd="0" destOrd="0" presId="urn:microsoft.com/office/officeart/2005/8/layout/vList3#2"/>
    <dgm:cxn modelId="{8428A9DF-4DC4-42C0-B50C-70F0D41E86E3}" type="presParOf" srcId="{61D3E8B7-3EBC-4BDF-ADE4-F64BE5D9CCED}" destId="{15E66465-4F4D-4169-B6E4-AB417651546D}" srcOrd="1" destOrd="0" presId="urn:microsoft.com/office/officeart/2005/8/layout/vList3#2"/>
    <dgm:cxn modelId="{404AA157-D5B4-4CC3-9588-8CC67D5761B6}" type="presParOf" srcId="{6A414C64-5973-4640-9CE5-3DBDBC8618CA}" destId="{75C9C02E-59D1-4175-8688-599F8CAAA906}" srcOrd="1" destOrd="0" presId="urn:microsoft.com/office/officeart/2005/8/layout/vList3#2"/>
    <dgm:cxn modelId="{E05686EC-932B-4402-B4D8-6B12DBB05BE3}" type="presParOf" srcId="{6A414C64-5973-4640-9CE5-3DBDBC8618CA}" destId="{DA180F6E-3C17-4975-9DA2-0C30D9E90B5E}" srcOrd="2" destOrd="0" presId="urn:microsoft.com/office/officeart/2005/8/layout/vList3#2"/>
    <dgm:cxn modelId="{BDD1FC6F-08B3-4DEC-8D4A-5819ADB00983}" type="presParOf" srcId="{DA180F6E-3C17-4975-9DA2-0C30D9E90B5E}" destId="{DBC3FA76-BF14-4405-98FD-C370BB2AD097}" srcOrd="0" destOrd="0" presId="urn:microsoft.com/office/officeart/2005/8/layout/vList3#2"/>
    <dgm:cxn modelId="{F55F0D3E-004C-4978-9CFE-CE01346C6AB0}" type="presParOf" srcId="{DA180F6E-3C17-4975-9DA2-0C30D9E90B5E}" destId="{E5AE3D13-92E3-4B7A-8224-1886F78C13F3}" srcOrd="1" destOrd="0" presId="urn:microsoft.com/office/officeart/2005/8/layout/vList3#2"/>
    <dgm:cxn modelId="{ADC1B0EA-AC60-4C89-BBF3-0E4A63043332}" type="presParOf" srcId="{6A414C64-5973-4640-9CE5-3DBDBC8618CA}" destId="{BCE859DF-A16E-46E9-80F6-D5727AD4B68B}" srcOrd="3" destOrd="0" presId="urn:microsoft.com/office/officeart/2005/8/layout/vList3#2"/>
    <dgm:cxn modelId="{1CB74892-28ED-45D2-A71A-8E6BDA039A6F}" type="presParOf" srcId="{6A414C64-5973-4640-9CE5-3DBDBC8618CA}" destId="{91F29B4B-D6B0-4783-B6F0-DA7D86848613}" srcOrd="4" destOrd="0" presId="urn:microsoft.com/office/officeart/2005/8/layout/vList3#2"/>
    <dgm:cxn modelId="{C0310A1B-7C5F-4C57-BCAA-F00B53CD46BC}" type="presParOf" srcId="{91F29B4B-D6B0-4783-B6F0-DA7D86848613}" destId="{C4C7EFE4-94C3-473A-8EC6-8C40EB28DE19}" srcOrd="0" destOrd="0" presId="urn:microsoft.com/office/officeart/2005/8/layout/vList3#2"/>
    <dgm:cxn modelId="{02E4835C-9471-4820-942C-6D485C6E1BB9}" type="presParOf" srcId="{91F29B4B-D6B0-4783-B6F0-DA7D86848613}" destId="{261A6E73-7168-40D5-BD5B-B7240FA4058B}" srcOrd="1" destOrd="0" presId="urn:microsoft.com/office/officeart/2005/8/layout/vList3#2"/>
    <dgm:cxn modelId="{A82C2AF8-C5DA-4C53-B5EB-43C0B8CEA978}" type="presParOf" srcId="{6A414C64-5973-4640-9CE5-3DBDBC8618CA}" destId="{05EF5872-964B-4BEE-8F39-BBF75145DA80}" srcOrd="5" destOrd="0" presId="urn:microsoft.com/office/officeart/2005/8/layout/vList3#2"/>
    <dgm:cxn modelId="{FC2B6F99-3DE3-42B9-B5C2-F391A0F5CEF9}" type="presParOf" srcId="{6A414C64-5973-4640-9CE5-3DBDBC8618CA}" destId="{C62827E5-B3FF-483B-9AB2-BC1276410990}" srcOrd="6" destOrd="0" presId="urn:microsoft.com/office/officeart/2005/8/layout/vList3#2"/>
    <dgm:cxn modelId="{1441641F-AE1E-400C-B9EA-CCB611191F09}" type="presParOf" srcId="{C62827E5-B3FF-483B-9AB2-BC1276410990}" destId="{70EF6DCC-32B0-4672-8D6E-B73058259F10}" srcOrd="0" destOrd="0" presId="urn:microsoft.com/office/officeart/2005/8/layout/vList3#2"/>
    <dgm:cxn modelId="{083BD8B4-6AF9-4493-B66B-05F3B4BFEA8D}" type="presParOf" srcId="{C62827E5-B3FF-483B-9AB2-BC1276410990}" destId="{5375D630-D19D-487A-BCF2-CED86E29FD31}" srcOrd="1" destOrd="0" presId="urn:microsoft.com/office/officeart/2005/8/layout/vList3#2"/>
    <dgm:cxn modelId="{433371E3-CCE5-4CC1-8B62-CC2142F19B76}" type="presParOf" srcId="{6A414C64-5973-4640-9CE5-3DBDBC8618CA}" destId="{91736215-FD97-43CA-ABD2-78CED635C9FC}" srcOrd="7" destOrd="0" presId="urn:microsoft.com/office/officeart/2005/8/layout/vList3#2"/>
    <dgm:cxn modelId="{B08A4FD7-6F3A-4280-A4AD-208304279881}" type="presParOf" srcId="{6A414C64-5973-4640-9CE5-3DBDBC8618CA}" destId="{E6B8A091-33A8-4F4B-A8D9-440314E04336}" srcOrd="8" destOrd="0" presId="urn:microsoft.com/office/officeart/2005/8/layout/vList3#2"/>
    <dgm:cxn modelId="{2D439CAB-D423-480B-9FD1-C3CEA68DBE5A}" type="presParOf" srcId="{E6B8A091-33A8-4F4B-A8D9-440314E04336}" destId="{5563FD58-6926-4939-ACEE-1D4D8E431592}" srcOrd="0" destOrd="0" presId="urn:microsoft.com/office/officeart/2005/8/layout/vList3#2"/>
    <dgm:cxn modelId="{301FD430-499C-4AAC-A7E0-C57C1149E992}" type="presParOf" srcId="{E6B8A091-33A8-4F4B-A8D9-440314E04336}" destId="{9ABFCD27-9E9E-49FB-97F4-10941209DBB5}"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B380C-8369-4226-B7CD-EC6507A92D36}">
      <dsp:nvSpPr>
        <dsp:cNvPr id="0" name=""/>
        <dsp:cNvSpPr/>
      </dsp:nvSpPr>
      <dsp:spPr>
        <a:xfrm>
          <a:off x="3078479" y="595"/>
          <a:ext cx="4617720" cy="2321718"/>
        </a:xfrm>
        <a:prstGeom prst="rightArrow">
          <a:avLst>
            <a:gd name="adj1" fmla="val 75000"/>
            <a:gd name="adj2" fmla="val 50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latin typeface="Verdana" pitchFamily="34" charset="0"/>
          </a:endParaRPr>
        </a:p>
        <a:p>
          <a:pPr marL="228600" lvl="1" indent="-228600" algn="l" defTabSz="889000">
            <a:lnSpc>
              <a:spcPct val="90000"/>
            </a:lnSpc>
            <a:spcBef>
              <a:spcPct val="0"/>
            </a:spcBef>
            <a:spcAft>
              <a:spcPct val="15000"/>
            </a:spcAft>
            <a:buChar char="••"/>
          </a:pPr>
          <a:r>
            <a:rPr lang="en-US" sz="2000" kern="1200" dirty="0">
              <a:latin typeface="Verdana" pitchFamily="34" charset="0"/>
            </a:rPr>
            <a:t>Localization</a:t>
          </a:r>
        </a:p>
        <a:p>
          <a:pPr marL="228600" lvl="1" indent="-228600" algn="l" defTabSz="889000">
            <a:lnSpc>
              <a:spcPct val="90000"/>
            </a:lnSpc>
            <a:spcBef>
              <a:spcPct val="0"/>
            </a:spcBef>
            <a:spcAft>
              <a:spcPct val="15000"/>
            </a:spcAft>
            <a:buChar char="••"/>
          </a:pPr>
          <a:r>
            <a:rPr lang="en-US" sz="2000" kern="1200" dirty="0">
              <a:latin typeface="Verdana" pitchFamily="34" charset="0"/>
            </a:rPr>
            <a:t>Cultural considerations</a:t>
          </a:r>
        </a:p>
        <a:p>
          <a:pPr marL="228600" lvl="1" indent="-228600" algn="l" defTabSz="889000">
            <a:lnSpc>
              <a:spcPct val="90000"/>
            </a:lnSpc>
            <a:spcBef>
              <a:spcPct val="0"/>
            </a:spcBef>
            <a:spcAft>
              <a:spcPct val="15000"/>
            </a:spcAft>
            <a:buChar char="••"/>
          </a:pPr>
          <a:r>
            <a:rPr lang="en-US" sz="2000" kern="1200" dirty="0">
              <a:latin typeface="Verdana" pitchFamily="34" charset="0"/>
            </a:rPr>
            <a:t>Writing text</a:t>
          </a:r>
        </a:p>
        <a:p>
          <a:pPr marL="228600" lvl="1" indent="-228600" algn="l" defTabSz="889000">
            <a:lnSpc>
              <a:spcPct val="90000"/>
            </a:lnSpc>
            <a:spcBef>
              <a:spcPct val="0"/>
            </a:spcBef>
            <a:spcAft>
              <a:spcPct val="15000"/>
            </a:spcAft>
            <a:buChar char="••"/>
          </a:pPr>
          <a:r>
            <a:rPr lang="en-US" sz="2000" kern="1200" dirty="0">
              <a:latin typeface="Verdana" pitchFamily="34" charset="0"/>
            </a:rPr>
            <a:t>Using images and symbols</a:t>
          </a:r>
        </a:p>
      </dsp:txBody>
      <dsp:txXfrm>
        <a:off x="3078479" y="290810"/>
        <a:ext cx="3747076" cy="1741288"/>
      </dsp:txXfrm>
    </dsp:sp>
    <dsp:sp modelId="{F8EFB0F8-313E-49CC-987E-8D720A76E675}">
      <dsp:nvSpPr>
        <dsp:cNvPr id="0" name=""/>
        <dsp:cNvSpPr/>
      </dsp:nvSpPr>
      <dsp:spPr>
        <a:xfrm>
          <a:off x="0" y="595"/>
          <a:ext cx="3078480" cy="2321718"/>
        </a:xfrm>
        <a:prstGeom prst="roundRect">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latin typeface="Verdana" pitchFamily="34" charset="0"/>
            </a:rPr>
            <a:t>International considerations</a:t>
          </a:r>
        </a:p>
      </dsp:txBody>
      <dsp:txXfrm>
        <a:off x="113337" y="113932"/>
        <a:ext cx="2851806" cy="2095044"/>
      </dsp:txXfrm>
    </dsp:sp>
    <dsp:sp modelId="{BB0D33F1-525C-4D9F-8CB3-F41F5A4AA881}">
      <dsp:nvSpPr>
        <dsp:cNvPr id="0" name=""/>
        <dsp:cNvSpPr/>
      </dsp:nvSpPr>
      <dsp:spPr>
        <a:xfrm>
          <a:off x="3078479" y="2554485"/>
          <a:ext cx="4617720" cy="2321718"/>
        </a:xfrm>
        <a:prstGeom prst="rightArrow">
          <a:avLst>
            <a:gd name="adj1" fmla="val 75000"/>
            <a:gd name="adj2" fmla="val 50000"/>
          </a:avLst>
        </a:prstGeom>
        <a:solidFill>
          <a:schemeClr val="bg1">
            <a:lumMod val="9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Verdana" pitchFamily="34" charset="0"/>
          </a:endParaRPr>
        </a:p>
        <a:p>
          <a:pPr marL="228600" lvl="1" indent="-228600" algn="l" defTabSz="889000">
            <a:lnSpc>
              <a:spcPct val="90000"/>
            </a:lnSpc>
            <a:spcBef>
              <a:spcPct val="0"/>
            </a:spcBef>
            <a:spcAft>
              <a:spcPct val="15000"/>
            </a:spcAft>
            <a:buChar char="••"/>
          </a:pPr>
          <a:endParaRPr lang="en-US" sz="2000" kern="1200" dirty="0">
            <a:latin typeface="Verdana" pitchFamily="34" charset="0"/>
          </a:endParaRPr>
        </a:p>
        <a:p>
          <a:pPr marL="228600" lvl="1" indent="-228600" algn="l" defTabSz="889000">
            <a:lnSpc>
              <a:spcPct val="90000"/>
            </a:lnSpc>
            <a:spcBef>
              <a:spcPct val="0"/>
            </a:spcBef>
            <a:spcAft>
              <a:spcPct val="15000"/>
            </a:spcAft>
            <a:buChar char="••"/>
          </a:pPr>
          <a:r>
            <a:rPr lang="en-US" sz="2000" kern="1200" dirty="0">
              <a:latin typeface="Verdana" pitchFamily="34" charset="0"/>
            </a:rPr>
            <a:t>Types of disabilities</a:t>
          </a:r>
        </a:p>
        <a:p>
          <a:pPr marL="228600" lvl="1" indent="-228600" algn="l" defTabSz="889000">
            <a:lnSpc>
              <a:spcPct val="90000"/>
            </a:lnSpc>
            <a:spcBef>
              <a:spcPct val="0"/>
            </a:spcBef>
            <a:spcAft>
              <a:spcPct val="15000"/>
            </a:spcAft>
            <a:buChar char="••"/>
          </a:pPr>
          <a:r>
            <a:rPr lang="en-US" sz="2000" kern="1200" dirty="0">
              <a:latin typeface="Verdana" pitchFamily="34" charset="0"/>
            </a:rPr>
            <a:t>Designing for accessibility</a:t>
          </a:r>
        </a:p>
      </dsp:txBody>
      <dsp:txXfrm>
        <a:off x="3078479" y="2844700"/>
        <a:ext cx="3747076" cy="1741288"/>
      </dsp:txXfrm>
    </dsp:sp>
    <dsp:sp modelId="{9D782BD9-AD55-492A-AA80-4E328AA633F9}">
      <dsp:nvSpPr>
        <dsp:cNvPr id="0" name=""/>
        <dsp:cNvSpPr/>
      </dsp:nvSpPr>
      <dsp:spPr>
        <a:xfrm>
          <a:off x="0" y="2554485"/>
          <a:ext cx="3078480" cy="2321718"/>
        </a:xfrm>
        <a:prstGeom prst="round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latin typeface="Verdana" pitchFamily="34" charset="0"/>
            </a:rPr>
            <a:t>Accessibility considerations</a:t>
          </a:r>
        </a:p>
      </dsp:txBody>
      <dsp:txXfrm>
        <a:off x="113337" y="2667822"/>
        <a:ext cx="2851806" cy="2095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A41CB-E1EB-4A9B-B244-534594E9FA2E}">
      <dsp:nvSpPr>
        <dsp:cNvPr id="0" name=""/>
        <dsp:cNvSpPr/>
      </dsp:nvSpPr>
      <dsp:spPr>
        <a:xfrm rot="10800000">
          <a:off x="1193211" y="1598"/>
          <a:ext cx="6582672" cy="964392"/>
        </a:xfrm>
        <a:prstGeom prst="homePlat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270" tIns="76200" rIns="142240" bIns="76200" numCol="1" spcCol="1270" anchor="ctr" anchorCtr="0">
          <a:noAutofit/>
        </a:bodyPr>
        <a:lstStyle/>
        <a:p>
          <a:pPr lvl="0" algn="r" defTabSz="889000">
            <a:lnSpc>
              <a:spcPct val="90000"/>
            </a:lnSpc>
            <a:spcBef>
              <a:spcPct val="0"/>
            </a:spcBef>
            <a:spcAft>
              <a:spcPct val="35000"/>
            </a:spcAft>
          </a:pPr>
          <a:r>
            <a:rPr lang="en-US" sz="2000" kern="1200" dirty="0">
              <a:latin typeface="Tahoma" pitchFamily="34" charset="0"/>
              <a:cs typeface="Tahoma" pitchFamily="34" charset="0"/>
            </a:rPr>
            <a:t>Use elements that do not blink or flicker at rates </a:t>
          </a:r>
        </a:p>
        <a:p>
          <a:pPr lvl="0" algn="r" defTabSz="889000">
            <a:lnSpc>
              <a:spcPct val="90000"/>
            </a:lnSpc>
            <a:spcBef>
              <a:spcPct val="0"/>
            </a:spcBef>
            <a:spcAft>
              <a:spcPct val="35000"/>
            </a:spcAft>
          </a:pPr>
          <a:r>
            <a:rPr lang="en-US" sz="2000" kern="1200" dirty="0">
              <a:latin typeface="Tahoma" pitchFamily="34" charset="0"/>
              <a:cs typeface="Tahoma" pitchFamily="34" charset="0"/>
            </a:rPr>
            <a:t>between frequency ranges of 2 Hz and 55 Hz.</a:t>
          </a:r>
        </a:p>
      </dsp:txBody>
      <dsp:txXfrm rot="10800000">
        <a:off x="1434309" y="1598"/>
        <a:ext cx="6341574" cy="964392"/>
      </dsp:txXfrm>
    </dsp:sp>
    <dsp:sp modelId="{B96C4FA9-D736-4AC8-A804-C266C98DD34A}">
      <dsp:nvSpPr>
        <dsp:cNvPr id="0" name=""/>
        <dsp:cNvSpPr/>
      </dsp:nvSpPr>
      <dsp:spPr>
        <a:xfrm>
          <a:off x="1063316" y="1598"/>
          <a:ext cx="964392" cy="964392"/>
        </a:xfrm>
        <a:prstGeom prst="smileyFac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8BFADA-E46C-4CF7-8EC1-A4960126E8DC}">
      <dsp:nvSpPr>
        <dsp:cNvPr id="0" name=""/>
        <dsp:cNvSpPr/>
      </dsp:nvSpPr>
      <dsp:spPr>
        <a:xfrm rot="10800000">
          <a:off x="1082732" y="1253868"/>
          <a:ext cx="6729976" cy="964392"/>
        </a:xfrm>
        <a:prstGeom prst="homePlate">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270" tIns="76200" rIns="142240" bIns="76200" numCol="1" spcCol="1270" anchor="ctr" anchorCtr="0">
          <a:noAutofit/>
        </a:bodyPr>
        <a:lstStyle/>
        <a:p>
          <a:pPr lvl="0" algn="r" defTabSz="889000">
            <a:lnSpc>
              <a:spcPct val="90000"/>
            </a:lnSpc>
            <a:spcBef>
              <a:spcPct val="0"/>
            </a:spcBef>
            <a:spcAft>
              <a:spcPct val="35000"/>
            </a:spcAft>
          </a:pPr>
          <a:r>
            <a:rPr lang="en-US" sz="2000" kern="1200" dirty="0">
              <a:latin typeface="Tahoma" pitchFamily="34" charset="0"/>
              <a:cs typeface="Tahoma" pitchFamily="34" charset="0"/>
            </a:rPr>
            <a:t>Minimize the area of the screen that is flashing.</a:t>
          </a:r>
        </a:p>
      </dsp:txBody>
      <dsp:txXfrm rot="10800000">
        <a:off x="1323830" y="1253868"/>
        <a:ext cx="6488878" cy="964392"/>
      </dsp:txXfrm>
    </dsp:sp>
    <dsp:sp modelId="{D8654532-668F-4530-9D57-7125F0DE321D}">
      <dsp:nvSpPr>
        <dsp:cNvPr id="0" name=""/>
        <dsp:cNvSpPr/>
      </dsp:nvSpPr>
      <dsp:spPr>
        <a:xfrm>
          <a:off x="1026490" y="1253868"/>
          <a:ext cx="964392" cy="964392"/>
        </a:xfrm>
        <a:prstGeom prst="smileyFac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2FB765-A37A-49CE-A206-08308C75321E}">
      <dsp:nvSpPr>
        <dsp:cNvPr id="0" name=""/>
        <dsp:cNvSpPr/>
      </dsp:nvSpPr>
      <dsp:spPr>
        <a:xfrm rot="10800000">
          <a:off x="980959" y="2506139"/>
          <a:ext cx="6877280" cy="96439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270" tIns="76200" rIns="142240" bIns="76200" numCol="1" spcCol="1270" anchor="ctr" anchorCtr="0">
          <a:noAutofit/>
        </a:bodyPr>
        <a:lstStyle/>
        <a:p>
          <a:pPr lvl="0" algn="r" defTabSz="889000">
            <a:lnSpc>
              <a:spcPct val="90000"/>
            </a:lnSpc>
            <a:spcBef>
              <a:spcPct val="0"/>
            </a:spcBef>
            <a:spcAft>
              <a:spcPct val="35000"/>
            </a:spcAft>
          </a:pPr>
          <a:r>
            <a:rPr lang="en-US" sz="2000" kern="1200" dirty="0">
              <a:latin typeface="Tahoma" pitchFamily="34" charset="0"/>
              <a:cs typeface="Tahoma" pitchFamily="34" charset="0"/>
            </a:rPr>
            <a:t>Avoid flashing that has a high level of contrast </a:t>
          </a:r>
        </a:p>
        <a:p>
          <a:pPr lvl="0" algn="r" defTabSz="889000">
            <a:lnSpc>
              <a:spcPct val="90000"/>
            </a:lnSpc>
            <a:spcBef>
              <a:spcPct val="0"/>
            </a:spcBef>
            <a:spcAft>
              <a:spcPct val="35000"/>
            </a:spcAft>
          </a:pPr>
          <a:r>
            <a:rPr lang="en-US" sz="2000" kern="1200" dirty="0">
              <a:latin typeface="Tahoma" pitchFamily="34" charset="0"/>
              <a:cs typeface="Tahoma" pitchFamily="34" charset="0"/>
            </a:rPr>
            <a:t>between states.</a:t>
          </a:r>
        </a:p>
      </dsp:txBody>
      <dsp:txXfrm rot="10800000">
        <a:off x="1222057" y="2506139"/>
        <a:ext cx="6636182" cy="964392"/>
      </dsp:txXfrm>
    </dsp:sp>
    <dsp:sp modelId="{3649B5ED-46C6-4160-AC54-A17417390B65}">
      <dsp:nvSpPr>
        <dsp:cNvPr id="0" name=""/>
        <dsp:cNvSpPr/>
      </dsp:nvSpPr>
      <dsp:spPr>
        <a:xfrm>
          <a:off x="998369" y="2506139"/>
          <a:ext cx="964392" cy="964392"/>
        </a:xfrm>
        <a:prstGeom prst="smileyFac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57D2F-FDD9-4DC1-8ED7-D389D9615581}">
      <dsp:nvSpPr>
        <dsp:cNvPr id="0" name=""/>
        <dsp:cNvSpPr/>
      </dsp:nvSpPr>
      <dsp:spPr>
        <a:xfrm rot="10800000">
          <a:off x="980959" y="3758409"/>
          <a:ext cx="6877280" cy="964392"/>
        </a:xfrm>
        <a:prstGeom prst="homePlat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5270" tIns="76200" rIns="142240" bIns="76200" numCol="1" spcCol="1270" anchor="ctr" anchorCtr="0">
          <a:noAutofit/>
        </a:bodyPr>
        <a:lstStyle/>
        <a:p>
          <a:pPr lvl="0" algn="r" defTabSz="889000">
            <a:lnSpc>
              <a:spcPct val="90000"/>
            </a:lnSpc>
            <a:spcBef>
              <a:spcPct val="0"/>
            </a:spcBef>
            <a:spcAft>
              <a:spcPct val="35000"/>
            </a:spcAft>
          </a:pPr>
          <a:r>
            <a:rPr lang="en-US" sz="2000" kern="1200" dirty="0">
              <a:latin typeface="Tahoma" pitchFamily="34" charset="0"/>
              <a:cs typeface="Tahoma" pitchFamily="34" charset="0"/>
            </a:rPr>
            <a:t>Provide an option to enable users to slow down or </a:t>
          </a:r>
        </a:p>
        <a:p>
          <a:pPr lvl="0" algn="r" defTabSz="889000">
            <a:lnSpc>
              <a:spcPct val="90000"/>
            </a:lnSpc>
            <a:spcBef>
              <a:spcPct val="0"/>
            </a:spcBef>
            <a:spcAft>
              <a:spcPct val="35000"/>
            </a:spcAft>
          </a:pPr>
          <a:r>
            <a:rPr lang="en-US" sz="2000" kern="1200" dirty="0">
              <a:latin typeface="Tahoma" pitchFamily="34" charset="0"/>
              <a:cs typeface="Tahoma" pitchFamily="34" charset="0"/>
            </a:rPr>
            <a:t>disable screen flashing.</a:t>
          </a:r>
        </a:p>
      </dsp:txBody>
      <dsp:txXfrm rot="10800000">
        <a:off x="1222057" y="3758409"/>
        <a:ext cx="6636182" cy="964392"/>
      </dsp:txXfrm>
    </dsp:sp>
    <dsp:sp modelId="{7DC9821C-584C-487C-A67A-254E6261574A}">
      <dsp:nvSpPr>
        <dsp:cNvPr id="0" name=""/>
        <dsp:cNvSpPr/>
      </dsp:nvSpPr>
      <dsp:spPr>
        <a:xfrm>
          <a:off x="998369" y="3758409"/>
          <a:ext cx="964392" cy="964392"/>
        </a:xfrm>
        <a:prstGeom prst="smileyFac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66465-4F4D-4169-B6E4-AB417651546D}">
      <dsp:nvSpPr>
        <dsp:cNvPr id="0" name=""/>
        <dsp:cNvSpPr/>
      </dsp:nvSpPr>
      <dsp:spPr>
        <a:xfrm rot="10800000">
          <a:off x="1221893" y="243"/>
          <a:ext cx="4155186" cy="701144"/>
        </a:xfrm>
        <a:prstGeom prst="homePlat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185" tIns="76200" rIns="142240" bIns="76200" numCol="1" spcCol="1270" anchor="ctr" anchorCtr="0">
          <a:noAutofit/>
        </a:bodyPr>
        <a:lstStyle/>
        <a:p>
          <a:pPr lvl="0" algn="ctr" defTabSz="889000">
            <a:lnSpc>
              <a:spcPct val="90000"/>
            </a:lnSpc>
            <a:spcBef>
              <a:spcPct val="0"/>
            </a:spcBef>
            <a:spcAft>
              <a:spcPct val="35000"/>
            </a:spcAft>
          </a:pPr>
          <a:r>
            <a:rPr lang="en-US" sz="2000" kern="1200" dirty="0">
              <a:latin typeface="Tahoma" pitchFamily="34" charset="0"/>
              <a:cs typeface="Tahoma" pitchFamily="34" charset="0"/>
            </a:rPr>
            <a:t>Prioritize information</a:t>
          </a:r>
        </a:p>
      </dsp:txBody>
      <dsp:txXfrm rot="10800000">
        <a:off x="1397179" y="243"/>
        <a:ext cx="3979900" cy="701144"/>
      </dsp:txXfrm>
    </dsp:sp>
    <dsp:sp modelId="{F860D3AC-1EA1-4343-B085-3A7216AD3ED4}">
      <dsp:nvSpPr>
        <dsp:cNvPr id="0" name=""/>
        <dsp:cNvSpPr/>
      </dsp:nvSpPr>
      <dsp:spPr>
        <a:xfrm>
          <a:off x="871320" y="243"/>
          <a:ext cx="701144" cy="701144"/>
        </a:xfrm>
        <a:prstGeom prst="star6">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AE3D13-92E3-4B7A-8224-1886F78C13F3}">
      <dsp:nvSpPr>
        <dsp:cNvPr id="0" name=""/>
        <dsp:cNvSpPr/>
      </dsp:nvSpPr>
      <dsp:spPr>
        <a:xfrm rot="10800000">
          <a:off x="1221893" y="910685"/>
          <a:ext cx="4155186" cy="701144"/>
        </a:xfrm>
        <a:prstGeom prst="homePlate">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185" tIns="76200" rIns="142240" bIns="76200" numCol="1" spcCol="1270" anchor="ctr" anchorCtr="0">
          <a:noAutofit/>
        </a:bodyPr>
        <a:lstStyle/>
        <a:p>
          <a:pPr lvl="0" algn="ctr" defTabSz="889000">
            <a:lnSpc>
              <a:spcPct val="90000"/>
            </a:lnSpc>
            <a:spcBef>
              <a:spcPct val="0"/>
            </a:spcBef>
            <a:spcAft>
              <a:spcPct val="35000"/>
            </a:spcAft>
          </a:pPr>
          <a:r>
            <a:rPr lang="en-US" sz="2000" kern="1200">
              <a:latin typeface="Tahoma" pitchFamily="34" charset="0"/>
              <a:cs typeface="Tahoma" pitchFamily="34" charset="0"/>
            </a:rPr>
            <a:t>Avoid moving or changing text</a:t>
          </a:r>
          <a:endParaRPr lang="en-US" sz="2000" kern="1200" dirty="0">
            <a:latin typeface="Tahoma" pitchFamily="34" charset="0"/>
            <a:cs typeface="Tahoma" pitchFamily="34" charset="0"/>
          </a:endParaRPr>
        </a:p>
      </dsp:txBody>
      <dsp:txXfrm rot="10800000">
        <a:off x="1397179" y="910685"/>
        <a:ext cx="3979900" cy="701144"/>
      </dsp:txXfrm>
    </dsp:sp>
    <dsp:sp modelId="{DBC3FA76-BF14-4405-98FD-C370BB2AD097}">
      <dsp:nvSpPr>
        <dsp:cNvPr id="0" name=""/>
        <dsp:cNvSpPr/>
      </dsp:nvSpPr>
      <dsp:spPr>
        <a:xfrm>
          <a:off x="871320" y="910685"/>
          <a:ext cx="701144" cy="701144"/>
        </a:xfrm>
        <a:prstGeom prst="star6">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1A6E73-7168-40D5-BD5B-B7240FA4058B}">
      <dsp:nvSpPr>
        <dsp:cNvPr id="0" name=""/>
        <dsp:cNvSpPr/>
      </dsp:nvSpPr>
      <dsp:spPr>
        <a:xfrm rot="10800000">
          <a:off x="1221893" y="1821127"/>
          <a:ext cx="4155186" cy="701144"/>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185" tIns="76200" rIns="142240" bIns="76200" numCol="1" spcCol="1270" anchor="ctr" anchorCtr="0">
          <a:noAutofit/>
        </a:bodyPr>
        <a:lstStyle/>
        <a:p>
          <a:pPr lvl="0" algn="ctr" defTabSz="889000">
            <a:lnSpc>
              <a:spcPct val="90000"/>
            </a:lnSpc>
            <a:spcBef>
              <a:spcPct val="0"/>
            </a:spcBef>
            <a:spcAft>
              <a:spcPct val="35000"/>
            </a:spcAft>
          </a:pPr>
          <a:r>
            <a:rPr lang="en-US" sz="2000" kern="1200">
              <a:latin typeface="Tahoma" pitchFamily="34" charset="0"/>
              <a:cs typeface="Tahoma" pitchFamily="34" charset="0"/>
            </a:rPr>
            <a:t>Streamline the page design</a:t>
          </a:r>
          <a:endParaRPr lang="en-US" sz="2000" kern="1200" dirty="0">
            <a:latin typeface="Tahoma" pitchFamily="34" charset="0"/>
            <a:cs typeface="Tahoma" pitchFamily="34" charset="0"/>
          </a:endParaRPr>
        </a:p>
      </dsp:txBody>
      <dsp:txXfrm rot="10800000">
        <a:off x="1397179" y="1821127"/>
        <a:ext cx="3979900" cy="701144"/>
      </dsp:txXfrm>
    </dsp:sp>
    <dsp:sp modelId="{C4C7EFE4-94C3-473A-8EC6-8C40EB28DE19}">
      <dsp:nvSpPr>
        <dsp:cNvPr id="0" name=""/>
        <dsp:cNvSpPr/>
      </dsp:nvSpPr>
      <dsp:spPr>
        <a:xfrm>
          <a:off x="871320" y="1821127"/>
          <a:ext cx="701144" cy="701144"/>
        </a:xfrm>
        <a:prstGeom prst="star6">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75D630-D19D-487A-BCF2-CED86E29FD31}">
      <dsp:nvSpPr>
        <dsp:cNvPr id="0" name=""/>
        <dsp:cNvSpPr/>
      </dsp:nvSpPr>
      <dsp:spPr>
        <a:xfrm rot="10800000">
          <a:off x="1221893" y="2731569"/>
          <a:ext cx="4155186" cy="701144"/>
        </a:xfrm>
        <a:prstGeom prst="homePlate">
          <a:avLst/>
        </a:prstGeom>
        <a:solidFill>
          <a:srgbClr val="00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185" tIns="76200" rIns="142240" bIns="76200" numCol="1" spcCol="1270" anchor="ctr" anchorCtr="0">
          <a:noAutofit/>
        </a:bodyPr>
        <a:lstStyle/>
        <a:p>
          <a:pPr lvl="0" algn="ctr" defTabSz="889000">
            <a:lnSpc>
              <a:spcPct val="90000"/>
            </a:lnSpc>
            <a:spcBef>
              <a:spcPct val="0"/>
            </a:spcBef>
            <a:spcAft>
              <a:spcPct val="35000"/>
            </a:spcAft>
          </a:pPr>
          <a:r>
            <a:rPr lang="en-US" sz="2000" kern="1200" dirty="0">
              <a:latin typeface="Tahoma" pitchFamily="34" charset="0"/>
              <a:cs typeface="Tahoma" pitchFamily="34" charset="0"/>
            </a:rPr>
            <a:t>Simplify navigation</a:t>
          </a:r>
        </a:p>
      </dsp:txBody>
      <dsp:txXfrm rot="10800000">
        <a:off x="1397179" y="2731569"/>
        <a:ext cx="3979900" cy="701144"/>
      </dsp:txXfrm>
    </dsp:sp>
    <dsp:sp modelId="{70EF6DCC-32B0-4672-8D6E-B73058259F10}">
      <dsp:nvSpPr>
        <dsp:cNvPr id="0" name=""/>
        <dsp:cNvSpPr/>
      </dsp:nvSpPr>
      <dsp:spPr>
        <a:xfrm>
          <a:off x="871320" y="2731569"/>
          <a:ext cx="701144" cy="701144"/>
        </a:xfrm>
        <a:prstGeom prst="star6">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FCD27-9E9E-49FB-97F4-10941209DBB5}">
      <dsp:nvSpPr>
        <dsp:cNvPr id="0" name=""/>
        <dsp:cNvSpPr/>
      </dsp:nvSpPr>
      <dsp:spPr>
        <a:xfrm rot="10800000">
          <a:off x="1221893" y="3642011"/>
          <a:ext cx="4155186" cy="701144"/>
        </a:xfrm>
        <a:prstGeom prst="homePlate">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185" tIns="76200" rIns="142240" bIns="76200" numCol="1" spcCol="1270" anchor="ctr" anchorCtr="0">
          <a:noAutofit/>
        </a:bodyPr>
        <a:lstStyle/>
        <a:p>
          <a:pPr lvl="0" algn="ctr" defTabSz="889000">
            <a:lnSpc>
              <a:spcPct val="90000"/>
            </a:lnSpc>
            <a:spcBef>
              <a:spcPct val="0"/>
            </a:spcBef>
            <a:spcAft>
              <a:spcPct val="35000"/>
            </a:spcAft>
          </a:pPr>
          <a:r>
            <a:rPr lang="en-US" sz="2000" kern="1200">
              <a:latin typeface="Tahoma" pitchFamily="34" charset="0"/>
              <a:cs typeface="Tahoma" pitchFamily="34" charset="0"/>
            </a:rPr>
            <a:t>Optimize search</a:t>
          </a:r>
          <a:endParaRPr lang="en-US" sz="2000" kern="1200" dirty="0">
            <a:latin typeface="Tahoma" pitchFamily="34" charset="0"/>
            <a:cs typeface="Tahoma" pitchFamily="34" charset="0"/>
          </a:endParaRPr>
        </a:p>
      </dsp:txBody>
      <dsp:txXfrm rot="10800000">
        <a:off x="1397179" y="3642011"/>
        <a:ext cx="3979900" cy="701144"/>
      </dsp:txXfrm>
    </dsp:sp>
    <dsp:sp modelId="{5563FD58-6926-4939-ACEE-1D4D8E431592}">
      <dsp:nvSpPr>
        <dsp:cNvPr id="0" name=""/>
        <dsp:cNvSpPr/>
      </dsp:nvSpPr>
      <dsp:spPr>
        <a:xfrm>
          <a:off x="871320" y="3642011"/>
          <a:ext cx="701144" cy="701144"/>
        </a:xfrm>
        <a:prstGeom prst="star6">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7485E8-D394-40CB-938C-8C479BFC0936}"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C4B9A-214A-43D2-8EFE-F3FCFF5A526B}" type="slidenum">
              <a:rPr lang="en-US" smtClean="0"/>
              <a:pPr/>
              <a:t>‹#›</a:t>
            </a:fld>
            <a:endParaRPr lang="en-US" dirty="0"/>
          </a:p>
        </p:txBody>
      </p:sp>
    </p:spTree>
    <p:extLst>
      <p:ext uri="{BB962C8B-B14F-4D97-AF65-F5344CB8AC3E}">
        <p14:creationId xmlns:p14="http://schemas.microsoft.com/office/powerpoint/2010/main" val="165199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15C6EA8-BBFD-4043-B25A-77159AFED57B}" type="slidenum">
              <a:rPr lang="en-US" smtClean="0"/>
              <a:pPr>
                <a:defRPr/>
              </a:pPr>
              <a:t>10</a:t>
            </a:fld>
            <a:endParaRPr lang="en-US"/>
          </a:p>
        </p:txBody>
      </p:sp>
    </p:spTree>
    <p:extLst>
      <p:ext uri="{BB962C8B-B14F-4D97-AF65-F5344CB8AC3E}">
        <p14:creationId xmlns:p14="http://schemas.microsoft.com/office/powerpoint/2010/main" val="369351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a:t>Indonesia has Power Distance (PDI) as its highest ranking </a:t>
            </a:r>
            <a:r>
              <a:rPr lang="en-US" dirty="0" err="1"/>
              <a:t>Hofstede</a:t>
            </a:r>
            <a:r>
              <a:rPr lang="en-US" dirty="0"/>
              <a:t> Dimension at 78. The high Power Distance (PDI) is indicative of a high level of inequality of power and wealth within the society. This condition is not necessarily forced upon the population, but rather accepted by the society as part of their cultural heritage. The average Power Distance for the greater Asian countries is 71.</a:t>
            </a:r>
          </a:p>
          <a:p>
            <a:pPr eaLnBrk="1" fontAlgn="auto" hangingPunct="1">
              <a:spcBef>
                <a:spcPts val="0"/>
              </a:spcBef>
              <a:spcAft>
                <a:spcPts val="0"/>
              </a:spcAft>
              <a:defRPr/>
            </a:pPr>
            <a:r>
              <a:rPr lang="en-US" dirty="0"/>
              <a:t> </a:t>
            </a:r>
          </a:p>
          <a:p>
            <a:pPr eaLnBrk="1" fontAlgn="auto" hangingPunct="1">
              <a:spcBef>
                <a:spcPts val="0"/>
              </a:spcBef>
              <a:spcAft>
                <a:spcPts val="0"/>
              </a:spcAft>
              <a:defRPr/>
            </a:pPr>
            <a:r>
              <a:rPr lang="en-US" dirty="0"/>
              <a:t>The second highest </a:t>
            </a:r>
            <a:r>
              <a:rPr lang="en-US" dirty="0" err="1"/>
              <a:t>Hofstede</a:t>
            </a:r>
            <a:r>
              <a:rPr lang="en-US" dirty="0"/>
              <a:t> ranking for Indonesia is Uncertainty Avoidance (UAI) at 48, compared to the greater Asian average of 58 and a world average of 64. This reflects a more moderated influence of this Dimension within the Indonesian society. Generally, a high Uncertainty Avoidance (UAI) indicates the society’s low level of tolerance for uncertainty. In an effort to minimize or reduce this level of uncertainty, strict rules, laws, policies, and regulations are adopted and implemented. The ultimate goal of this population is to control everything in order to eliminate or avoid the unexpected. As a result of this high Uncertainty Avoidance characteristic, the society does not readily accept change and is very risk adverse. </a:t>
            </a:r>
          </a:p>
          <a:p>
            <a:pPr eaLnBrk="1" fontAlgn="auto" hangingPunct="1">
              <a:spcBef>
                <a:spcPts val="0"/>
              </a:spcBef>
              <a:spcAft>
                <a:spcPts val="0"/>
              </a:spcAft>
              <a:defRPr/>
            </a:pPr>
            <a:r>
              <a:rPr lang="en-US" dirty="0"/>
              <a:t>Indonesia has one of the lowest world rankings for Individualism with a 14, compared to the greater Asian rank of 23, and world rank of 43. The score on this Dimension indicates the Indonesian society is Collectivist as compared to Individualist. This is manifest in a close long-term commitment to the member 'group', is that a family, extended family, or extended relationships. Loyalty in a collectivist culture is paramount, and over-rides most other societal rules and regulations. The society fosters strong relationships where everyone takes responsibility for fellow members of their group</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E738E7-7656-4A2D-8F48-8BDEC6B9BF16}" type="slidenum">
              <a:rPr lang="en-US" smtClean="0">
                <a:latin typeface="Arial" panose="020B0604020202020204" pitchFamily="34" charset="0"/>
              </a:rPr>
              <a:pPr>
                <a:spcBef>
                  <a:spcPct val="0"/>
                </a:spcBef>
              </a:pPr>
              <a:t>11</a:t>
            </a:fld>
            <a:endParaRPr lang="en-US">
              <a:latin typeface="Arial" panose="020B0604020202020204" pitchFamily="34" charset="0"/>
            </a:endParaRPr>
          </a:p>
        </p:txBody>
      </p:sp>
    </p:spTree>
    <p:extLst>
      <p:ext uri="{BB962C8B-B14F-4D97-AF65-F5344CB8AC3E}">
        <p14:creationId xmlns:p14="http://schemas.microsoft.com/office/powerpoint/2010/main" val="102334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237863-5F9C-4717-8F26-044762FF1915}" type="slidenum">
              <a:rPr lang="en-US" smtClean="0"/>
              <a:pPr/>
              <a:t>29</a:t>
            </a:fld>
            <a:endParaRPr lang="en-US"/>
          </a:p>
        </p:txBody>
      </p:sp>
    </p:spTree>
    <p:extLst>
      <p:ext uri="{BB962C8B-B14F-4D97-AF65-F5344CB8AC3E}">
        <p14:creationId xmlns:p14="http://schemas.microsoft.com/office/powerpoint/2010/main" val="1842702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a:t>Click to edit Master subtitle style</a:t>
            </a:r>
            <a:endParaRPr lang="en-US" dirty="0"/>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fld id="{9E85ACC2-7D33-4082-B6DB-214B11F673FF}" type="datetime1">
              <a:rPr lang="en-US" smtClean="0"/>
              <a:t>8/13/2020</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fld id="{F608048C-19BB-4C12-8A26-4E6B86C26743}" type="slidenum">
              <a:rPr lang="en-US" smtClean="0"/>
              <a:pPr/>
              <a:t>‹#›</a:t>
            </a:fld>
            <a:endParaRPr lang="en-US" dirty="0"/>
          </a:p>
        </p:txBody>
      </p:sp>
      <p:sp>
        <p:nvSpPr>
          <p:cNvPr id="2" name="Rectangle 1"/>
          <p:cNvSpPr/>
          <p:nvPr/>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3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1143000"/>
          </a:xfrm>
        </p:spPr>
        <p:txBody>
          <a:bodyPr/>
          <a:lstStyle/>
          <a:p>
            <a:r>
              <a:rPr lang="en-US"/>
              <a:t>Click to edit Master title style</a:t>
            </a:r>
          </a:p>
        </p:txBody>
      </p:sp>
      <p:sp>
        <p:nvSpPr>
          <p:cNvPr id="3" name="Content Placeholder 2"/>
          <p:cNvSpPr>
            <a:spLocks noGrp="1"/>
          </p:cNvSpPr>
          <p:nvPr>
            <p:ph sz="half" idx="1"/>
          </p:nvPr>
        </p:nvSpPr>
        <p:spPr>
          <a:xfrm>
            <a:off x="1676400" y="1600200"/>
            <a:ext cx="34290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7800" y="1600200"/>
            <a:ext cx="34290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7800" y="3938588"/>
            <a:ext cx="34290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0"/>
          </p:nvPr>
        </p:nvSpPr>
        <p:spPr>
          <a:xfrm>
            <a:off x="5396632" y="6492875"/>
            <a:ext cx="3746376" cy="365125"/>
          </a:xfrm>
          <a:prstGeom prst="rect">
            <a:avLst/>
          </a:prstGeom>
        </p:spPr>
        <p:txBody>
          <a:bodyPr/>
          <a:lstStyle>
            <a:lvl1pPr>
              <a:defRPr sz="1000" smtClean="0">
                <a:solidFill>
                  <a:schemeClr val="bg1"/>
                </a:solidFill>
                <a:latin typeface="+mn-lt"/>
              </a:defRPr>
            </a:lvl1pPr>
          </a:lstStyle>
          <a:p>
            <a:pPr>
              <a:defRPr/>
            </a:pPr>
            <a:endParaRPr lang="en-US" dirty="0"/>
          </a:p>
        </p:txBody>
      </p:sp>
      <p:sp>
        <p:nvSpPr>
          <p:cNvPr id="7" name="Rectangle 6"/>
          <p:cNvSpPr>
            <a:spLocks noGrp="1" noChangeArrowheads="1"/>
          </p:cNvSpPr>
          <p:nvPr>
            <p:ph type="sldNum" sz="quarter" idx="11"/>
          </p:nvPr>
        </p:nvSpPr>
        <p:spPr/>
        <p:txBody>
          <a:bodyPr/>
          <a:lstStyle>
            <a:lvl1pPr>
              <a:defRPr/>
            </a:lvl1pPr>
          </a:lstStyle>
          <a:p>
            <a:pPr>
              <a:defRPr/>
            </a:pPr>
            <a:fld id="{A1ACE02F-9CD2-44D1-8407-220AC905FFAA}" type="slidenum">
              <a:rPr lang="en-US"/>
              <a:pPr>
                <a:defRPr/>
              </a:pPr>
              <a:t>‹#›</a:t>
            </a:fld>
            <a:endParaRPr lang="en-US"/>
          </a:p>
        </p:txBody>
      </p:sp>
    </p:spTree>
    <p:extLst>
      <p:ext uri="{BB962C8B-B14F-4D97-AF65-F5344CB8AC3E}">
        <p14:creationId xmlns:p14="http://schemas.microsoft.com/office/powerpoint/2010/main" val="30994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fld id="{F608048C-19BB-4C12-8A26-4E6B86C26743}" type="slidenum">
              <a:rPr lang="en-US" smtClean="0"/>
              <a:pPr/>
              <a:t>‹#›</a:t>
            </a:fld>
            <a:endParaRPr lang="en-US" dirty="0"/>
          </a:p>
        </p:txBody>
      </p:sp>
      <p:sp>
        <p:nvSpPr>
          <p:cNvPr id="6" name="Date Placeholder 2"/>
          <p:cNvSpPr>
            <a:spLocks noGrp="1"/>
          </p:cNvSpPr>
          <p:nvPr>
            <p:ph type="dt" sz="half" idx="16"/>
          </p:nvPr>
        </p:nvSpPr>
        <p:spPr/>
        <p:txBody>
          <a:bodyPr/>
          <a:lstStyle>
            <a:lvl1pPr>
              <a:defRPr/>
            </a:lvl1pPr>
          </a:lstStyle>
          <a:p>
            <a:fld id="{D2BA7ECF-F1FE-4C82-AE4B-52A881CB6F54}" type="datetime1">
              <a:rPr lang="en-US" smtClean="0"/>
              <a:t>8/13/2020</a:t>
            </a:fld>
            <a:endParaRPr lang="en-US" dirty="0"/>
          </a:p>
        </p:txBody>
      </p:sp>
      <p:sp>
        <p:nvSpPr>
          <p:cNvPr id="2" name="Rectangle 1"/>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41096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fld id="{F608048C-19BB-4C12-8A26-4E6B86C26743}" type="slidenum">
              <a:rPr lang="en-US" smtClean="0"/>
              <a:pPr/>
              <a:t>‹#›</a:t>
            </a:fld>
            <a:endParaRPr lang="en-US" dirty="0"/>
          </a:p>
        </p:txBody>
      </p:sp>
      <p:sp>
        <p:nvSpPr>
          <p:cNvPr id="4" name="Date Placeholder 2"/>
          <p:cNvSpPr>
            <a:spLocks noGrp="1"/>
          </p:cNvSpPr>
          <p:nvPr>
            <p:ph type="dt" sz="half" idx="11"/>
          </p:nvPr>
        </p:nvSpPr>
        <p:spPr/>
        <p:txBody>
          <a:bodyPr/>
          <a:lstStyle>
            <a:lvl1pPr>
              <a:defRPr/>
            </a:lvl1pPr>
          </a:lstStyle>
          <a:p>
            <a:fld id="{30270539-F2F1-4A7C-BB6D-9B71D3EBE8DE}" type="datetime1">
              <a:rPr lang="en-US" smtClean="0"/>
              <a:t>8/13/2020</a:t>
            </a:fld>
            <a:endParaRPr lang="en-US" dirty="0"/>
          </a:p>
        </p:txBody>
      </p:sp>
      <p:sp>
        <p:nvSpPr>
          <p:cNvPr id="6" name="Rectangle 5"/>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7"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50937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4"/>
          </p:nvPr>
        </p:nvSpPr>
        <p:spPr>
          <a:xfrm>
            <a:off x="4738863"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25"/>
          </p:nvPr>
        </p:nvSpPr>
        <p:spPr/>
        <p:txBody>
          <a:bodyPr/>
          <a:lstStyle>
            <a:lvl1pPr>
              <a:defRPr/>
            </a:lvl1pPr>
          </a:lstStyle>
          <a:p>
            <a:fld id="{F608048C-19BB-4C12-8A26-4E6B86C26743}" type="slidenum">
              <a:rPr lang="en-US" smtClean="0"/>
              <a:pPr/>
              <a:t>‹#›</a:t>
            </a:fld>
            <a:endParaRPr lang="en-US" dirty="0"/>
          </a:p>
        </p:txBody>
      </p:sp>
      <p:sp>
        <p:nvSpPr>
          <p:cNvPr id="7" name="Date Placeholder 2"/>
          <p:cNvSpPr>
            <a:spLocks noGrp="1"/>
          </p:cNvSpPr>
          <p:nvPr>
            <p:ph type="dt" sz="half" idx="26"/>
          </p:nvPr>
        </p:nvSpPr>
        <p:spPr/>
        <p:txBody>
          <a:bodyPr/>
          <a:lstStyle>
            <a:lvl1pPr>
              <a:defRPr/>
            </a:lvl1pPr>
          </a:lstStyle>
          <a:p>
            <a:fld id="{46B4F294-270C-468D-8377-F98F82E6C227}" type="datetime1">
              <a:rPr lang="en-US" smtClean="0"/>
              <a:t>8/13/2020</a:t>
            </a:fld>
            <a:endParaRPr lang="en-US" dirty="0"/>
          </a:p>
        </p:txBody>
      </p:sp>
      <p:sp>
        <p:nvSpPr>
          <p:cNvPr id="9" name="Rectangle 8"/>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65124" y="1336417"/>
            <a:ext cx="8409163" cy="641239"/>
          </a:xfrm>
        </p:spPr>
        <p:txBody>
          <a:bodyPr/>
          <a:lstStyle/>
          <a:p>
            <a:r>
              <a:rPr lang="en-US"/>
              <a:t>Click to edit Master title style</a:t>
            </a:r>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51434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4703762"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fld id="{F608048C-19BB-4C12-8A26-4E6B86C26743}" type="slidenum">
              <a:rPr lang="en-US" smtClean="0"/>
              <a:pPr/>
              <a:t>‹#›</a:t>
            </a:fld>
            <a:endParaRPr lang="en-US" dirty="0"/>
          </a:p>
        </p:txBody>
      </p:sp>
      <p:sp>
        <p:nvSpPr>
          <p:cNvPr id="9" name="Date Placeholder 2"/>
          <p:cNvSpPr>
            <a:spLocks noGrp="1"/>
          </p:cNvSpPr>
          <p:nvPr>
            <p:ph type="dt" sz="half" idx="27"/>
          </p:nvPr>
        </p:nvSpPr>
        <p:spPr/>
        <p:txBody>
          <a:bodyPr/>
          <a:lstStyle>
            <a:lvl1pPr>
              <a:defRPr/>
            </a:lvl1pPr>
          </a:lstStyle>
          <a:p>
            <a:fld id="{FBC979CD-2509-42DB-A483-18851FDB6878}" type="datetime1">
              <a:rPr lang="en-US" smtClean="0"/>
              <a:t>8/13/2020</a:t>
            </a:fld>
            <a:endParaRPr lang="en-US" dirty="0"/>
          </a:p>
        </p:txBody>
      </p:sp>
      <p:sp>
        <p:nvSpPr>
          <p:cNvPr id="11" name="Rectangle 10"/>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 Placeholder 20"/>
          <p:cNvSpPr>
            <a:spLocks noGrp="1"/>
          </p:cNvSpPr>
          <p:nvPr>
            <p:ph type="body" sz="quarter" idx="28"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34700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p:cNvSpPr>
            <a:spLocks noGrp="1"/>
          </p:cNvSpPr>
          <p:nvPr>
            <p:ph type="pic" sz="quarter" idx="22"/>
          </p:nvPr>
        </p:nvSpPr>
        <p:spPr>
          <a:xfrm>
            <a:off x="365125" y="2009550"/>
            <a:ext cx="3997325"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Click icon to add picture</a:t>
            </a:r>
          </a:p>
        </p:txBody>
      </p:sp>
      <p:sp>
        <p:nvSpPr>
          <p:cNvPr id="6" name="Slide Number Placeholder 1"/>
          <p:cNvSpPr>
            <a:spLocks noGrp="1"/>
          </p:cNvSpPr>
          <p:nvPr>
            <p:ph type="sldNum" sz="quarter" idx="23"/>
          </p:nvPr>
        </p:nvSpPr>
        <p:spPr/>
        <p:txBody>
          <a:bodyPr/>
          <a:lstStyle>
            <a:lvl1pPr>
              <a:defRPr/>
            </a:lvl1pPr>
          </a:lstStyle>
          <a:p>
            <a:fld id="{F608048C-19BB-4C12-8A26-4E6B86C26743}" type="slidenum">
              <a:rPr lang="en-US" smtClean="0"/>
              <a:pPr/>
              <a:t>‹#›</a:t>
            </a:fld>
            <a:endParaRPr lang="en-US" dirty="0"/>
          </a:p>
        </p:txBody>
      </p:sp>
      <p:sp>
        <p:nvSpPr>
          <p:cNvPr id="7" name="Date Placeholder 2"/>
          <p:cNvSpPr>
            <a:spLocks noGrp="1"/>
          </p:cNvSpPr>
          <p:nvPr>
            <p:ph type="dt" sz="half" idx="24"/>
          </p:nvPr>
        </p:nvSpPr>
        <p:spPr/>
        <p:txBody>
          <a:bodyPr/>
          <a:lstStyle>
            <a:lvl1pPr>
              <a:defRPr/>
            </a:lvl1pPr>
          </a:lstStyle>
          <a:p>
            <a:fld id="{C6DA0124-99E5-4614-A9D3-4DDBCC4757E5}" type="datetime1">
              <a:rPr lang="en-US" smtClean="0"/>
              <a:t>8/13/2020</a:t>
            </a:fld>
            <a:endParaRPr lang="en-US" dirty="0"/>
          </a:p>
        </p:txBody>
      </p:sp>
      <p:sp>
        <p:nvSpPr>
          <p:cNvPr id="9" name="Rectangle 8"/>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03447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6" name="Title 1"/>
          <p:cNvSpPr txBox="1">
            <a:spLocks/>
          </p:cNvSpPr>
          <p:nvPr/>
        </p:nvSpPr>
        <p:spPr bwMode="auto">
          <a:xfrm>
            <a:off x="434548" y="4489331"/>
            <a:ext cx="8326438"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a:solidFill>
                  <a:srgbClr val="C00000"/>
                </a:solidFill>
                <a:latin typeface="Brush Script Std" pitchFamily="66" charset="0"/>
              </a:rPr>
              <a:t>THANK YOU</a:t>
            </a:r>
          </a:p>
        </p:txBody>
      </p:sp>
      <p:sp>
        <p:nvSpPr>
          <p:cNvPr id="16" name="Rectangle 15"/>
          <p:cNvSpPr/>
          <p:nvPr/>
        </p:nvSpPr>
        <p:spPr>
          <a:xfrm>
            <a:off x="-489" y="4670967"/>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74" name="Picture 2" descr="C:\Users\Mystogan\Pictures\red-digital-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17910" b="13980"/>
          <a:stretch/>
        </p:blipFill>
        <p:spPr bwMode="auto">
          <a:xfrm>
            <a:off x="-2566" y="0"/>
            <a:ext cx="9144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 y="142946"/>
            <a:ext cx="3039184"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71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14400" y="6451886"/>
            <a:ext cx="1066800" cy="365125"/>
          </a:xfrm>
        </p:spPr>
        <p:txBody>
          <a:bodyPr/>
          <a:lstStyle/>
          <a:p>
            <a:fld id="{F2DDFAE9-43EA-4DFE-9424-69A5249D1B0C}" type="datetime1">
              <a:rPr lang="en-US" smtClean="0"/>
              <a:t>8/13/2020</a:t>
            </a:fld>
            <a:endParaRPr lang="en-US" dirty="0"/>
          </a:p>
        </p:txBody>
      </p:sp>
      <p:sp>
        <p:nvSpPr>
          <p:cNvPr id="5" name="Footer Placeholder 4"/>
          <p:cNvSpPr>
            <a:spLocks noGrp="1"/>
          </p:cNvSpPr>
          <p:nvPr>
            <p:ph type="ftr" sz="quarter" idx="11"/>
          </p:nvPr>
        </p:nvSpPr>
        <p:spPr>
          <a:xfrm>
            <a:off x="5486400" y="6491176"/>
            <a:ext cx="3505201" cy="365125"/>
          </a:xfrm>
          <a:prstGeom prst="rect">
            <a:avLst/>
          </a:prstGeom>
        </p:spPr>
        <p:txBody>
          <a:bodyPr/>
          <a:lstStyle>
            <a:lvl1pPr>
              <a:defRPr sz="1000">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p>
            <a:fld id="{F608048C-19BB-4C12-8A26-4E6B86C26743}" type="slidenum">
              <a:rPr lang="en-US" smtClean="0"/>
              <a:pPr/>
              <a:t>‹#›</a:t>
            </a:fld>
            <a:endParaRPr lang="en-US" dirty="0"/>
          </a:p>
        </p:txBody>
      </p:sp>
    </p:spTree>
    <p:extLst>
      <p:ext uri="{BB962C8B-B14F-4D97-AF65-F5344CB8AC3E}">
        <p14:creationId xmlns:p14="http://schemas.microsoft.com/office/powerpoint/2010/main" val="212201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99592" y="6451885"/>
            <a:ext cx="822325" cy="365125"/>
          </a:xfrm>
        </p:spPr>
        <p:txBody>
          <a:bodyPr/>
          <a:lstStyle>
            <a:lvl1pPr>
              <a:defRPr/>
            </a:lvl1pPr>
          </a:lstStyle>
          <a:p>
            <a:pPr>
              <a:defRPr/>
            </a:pPr>
            <a:fld id="{736C2976-CA61-4F08-9AF4-B0EB95C35FF8}" type="datetime1">
              <a:rPr lang="en-US" smtClean="0"/>
              <a:t>8/13/2020</a:t>
            </a:fld>
            <a:endParaRPr lang="en-US" dirty="0"/>
          </a:p>
        </p:txBody>
      </p:sp>
      <p:sp>
        <p:nvSpPr>
          <p:cNvPr id="6" name="Footer Placeholder 5"/>
          <p:cNvSpPr>
            <a:spLocks noGrp="1"/>
          </p:cNvSpPr>
          <p:nvPr>
            <p:ph type="ftr" sz="quarter" idx="11"/>
          </p:nvPr>
        </p:nvSpPr>
        <p:spPr>
          <a:xfrm>
            <a:off x="5413259" y="6501736"/>
            <a:ext cx="3530352" cy="365125"/>
          </a:xfrm>
          <a:prstGeom prst="rect">
            <a:avLst/>
          </a:prstGeom>
        </p:spPr>
        <p:txBody>
          <a:bodyPr/>
          <a:lstStyle>
            <a:lvl1pPr>
              <a:defRPr sz="1000">
                <a:solidFill>
                  <a:schemeClr val="bg1"/>
                </a:solidFill>
                <a:latin typeface="+mn-lt"/>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30ED6B86-AD2C-40C5-951E-487E859706DA}" type="slidenum">
              <a:rPr lang="en-US"/>
              <a:pPr>
                <a:defRPr/>
              </a:pPr>
              <a:t>‹#›</a:t>
            </a:fld>
            <a:endParaRPr lang="en-US"/>
          </a:p>
        </p:txBody>
      </p:sp>
    </p:spTree>
    <p:extLst>
      <p:ext uri="{BB962C8B-B14F-4D97-AF65-F5344CB8AC3E}">
        <p14:creationId xmlns:p14="http://schemas.microsoft.com/office/powerpoint/2010/main" val="276859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6" name="Title Placeholder 9"/>
          <p:cNvSpPr>
            <a:spLocks noGrp="1" noChangeAspect="1"/>
          </p:cNvSpPr>
          <p:nvPr>
            <p:ph type="title"/>
          </p:nvPr>
        </p:nvSpPr>
        <p:spPr bwMode="auto">
          <a:xfrm>
            <a:off x="365125" y="1336417"/>
            <a:ext cx="8326438"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5" name="Picture 2" descr="C:\Users\Mystogan\Pictures\75_big.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4840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08" y="6451886"/>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fld id="{F608048C-19BB-4C12-8A26-4E6B86C26743}" type="slidenum">
              <a:rPr lang="en-US" smtClean="0"/>
              <a:pPr/>
              <a:t>‹#›</a:t>
            </a:fld>
            <a:endParaRPr lang="en-US" dirty="0"/>
          </a:p>
        </p:txBody>
      </p:sp>
      <p:sp>
        <p:nvSpPr>
          <p:cNvPr id="3" name="Date Placeholder 2"/>
          <p:cNvSpPr>
            <a:spLocks noGrp="1"/>
          </p:cNvSpPr>
          <p:nvPr>
            <p:ph type="dt" sz="half" idx="2"/>
          </p:nvPr>
        </p:nvSpPr>
        <p:spPr>
          <a:xfrm>
            <a:off x="810596" y="6451886"/>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fld id="{20E83C94-CD6B-48AD-85EA-1EEAE5CD47CB}" type="datetime1">
              <a:rPr lang="en-US" smtClean="0"/>
              <a:t>8/13/2020</a:t>
            </a:fld>
            <a:endParaRPr lang="en-US" dirty="0"/>
          </a:p>
        </p:txBody>
      </p:sp>
      <p:sp>
        <p:nvSpPr>
          <p:cNvPr id="1030"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600" dirty="0">
                <a:solidFill>
                  <a:srgbClr val="7F7F7F"/>
                </a:solidFill>
              </a:rPr>
              <a:t>12-CRS-0106 REVISED 8 FEB 2013</a:t>
            </a:r>
          </a:p>
        </p:txBody>
      </p:sp>
      <p:sp>
        <p:nvSpPr>
          <p:cNvPr id="1031" name="Text Placeholder 11"/>
          <p:cNvSpPr>
            <a:spLocks noGrp="1"/>
          </p:cNvSpPr>
          <p:nvPr>
            <p:ph type="body" idx="1"/>
          </p:nvPr>
        </p:nvSpPr>
        <p:spPr bwMode="auto">
          <a:xfrm>
            <a:off x="365125" y="1977656"/>
            <a:ext cx="8326438"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3" y="0"/>
            <a:ext cx="9143993" cy="1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08248"/>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2" r:id="rId8"/>
    <p:sldLayoutId id="2147483844" r:id="rId9"/>
    <p:sldLayoutId id="2147483845" r:id="rId10"/>
  </p:sldLayoutIdLst>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5"/>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0.xml"/><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err="1" smtClean="0"/>
              <a:t>Interaksi</a:t>
            </a:r>
            <a:r>
              <a:rPr lang="en-US" dirty="0" smtClean="0"/>
              <a:t> </a:t>
            </a:r>
            <a:r>
              <a:rPr lang="en-US" dirty="0" err="1"/>
              <a:t>Manusia</a:t>
            </a:r>
            <a:r>
              <a:rPr lang="en-US" dirty="0"/>
              <a:t> dan </a:t>
            </a:r>
            <a:r>
              <a:rPr lang="en-US" dirty="0" err="1"/>
              <a:t>Komputer</a:t>
            </a:r>
            <a:r>
              <a:rPr lang="en-US" dirty="0"/>
              <a:t> (IMK)</a:t>
            </a:r>
          </a:p>
        </p:txBody>
      </p:sp>
      <p:sp>
        <p:nvSpPr>
          <p:cNvPr id="11" name="Subtitle 10"/>
          <p:cNvSpPr>
            <a:spLocks noGrp="1"/>
          </p:cNvSpPr>
          <p:nvPr>
            <p:ph type="subTitle" idx="1"/>
          </p:nvPr>
        </p:nvSpPr>
        <p:spPr/>
        <p:txBody>
          <a:bodyPr/>
          <a:lstStyle/>
          <a:p>
            <a:r>
              <a:rPr lang="en-US" dirty="0"/>
              <a:t>Tim </a:t>
            </a:r>
            <a:r>
              <a:rPr lang="en-US" dirty="0" err="1"/>
              <a:t>Dosen</a:t>
            </a:r>
            <a:r>
              <a:rPr lang="en-US"/>
              <a:t> </a:t>
            </a:r>
            <a:r>
              <a:rPr lang="en-US" smtClean="0"/>
              <a:t>IMK</a:t>
            </a:r>
            <a:endParaRPr lang="en-US" dirty="0"/>
          </a:p>
        </p:txBody>
      </p:sp>
      <p:sp>
        <p:nvSpPr>
          <p:cNvPr id="12" name="Text Placeholder 11"/>
          <p:cNvSpPr>
            <a:spLocks noGrp="1"/>
          </p:cNvSpPr>
          <p:nvPr>
            <p:ph type="body" sz="quarter" idx="13"/>
          </p:nvPr>
        </p:nvSpPr>
        <p:spPr/>
        <p:txBody>
          <a:bodyPr/>
          <a:lstStyle/>
          <a:p>
            <a:r>
              <a:rPr lang="en-US" dirty="0"/>
              <a:t>KK SIDE</a:t>
            </a:r>
          </a:p>
        </p:txBody>
      </p:sp>
      <p:sp>
        <p:nvSpPr>
          <p:cNvPr id="5" name="Date Placeholder 4"/>
          <p:cNvSpPr>
            <a:spLocks noGrp="1"/>
          </p:cNvSpPr>
          <p:nvPr>
            <p:ph type="dt" sz="half" idx="14"/>
          </p:nvPr>
        </p:nvSpPr>
        <p:spPr/>
        <p:txBody>
          <a:bodyPr/>
          <a:lstStyle/>
          <a:p>
            <a:pPr>
              <a:defRPr/>
            </a:pPr>
            <a:fld id="{60471B02-E405-4496-8AD1-2B04D7A71559}" type="datetime1">
              <a:rPr lang="en-US" smtClean="0"/>
              <a:t>8/13/2020</a:t>
            </a:fld>
            <a:endParaRPr lang="en-US" dirty="0"/>
          </a:p>
        </p:txBody>
      </p:sp>
      <p:sp>
        <p:nvSpPr>
          <p:cNvPr id="6" name="Slide Number Placeholder 5"/>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
        <p:nvSpPr>
          <p:cNvPr id="2" name="TextBox 1"/>
          <p:cNvSpPr txBox="1"/>
          <p:nvPr/>
        </p:nvSpPr>
        <p:spPr>
          <a:xfrm>
            <a:off x="3657600" y="2961994"/>
            <a:ext cx="5063319" cy="3108543"/>
          </a:xfrm>
          <a:prstGeom prst="rect">
            <a:avLst/>
          </a:prstGeom>
          <a:ln>
            <a:noFill/>
          </a:ln>
        </p:spPr>
        <p:txBody>
          <a:bodyPr wrap="square" rtlCol="0">
            <a:spAutoFit/>
          </a:bodyPr>
          <a:lstStyle/>
          <a:p>
            <a:pPr algn="just"/>
            <a:r>
              <a:rPr lang="en-US" sz="2400" b="1" dirty="0">
                <a:latin typeface="+mj-lt"/>
              </a:rPr>
              <a:t>THE USER INTERFACE  (UI)</a:t>
            </a:r>
            <a:br>
              <a:rPr lang="en-US" sz="2400" b="1" dirty="0">
                <a:latin typeface="+mj-lt"/>
              </a:rPr>
            </a:br>
            <a:r>
              <a:rPr lang="en-US" sz="2400" b="1" dirty="0">
                <a:latin typeface="+mj-lt"/>
              </a:rPr>
              <a:t>DESIGN PROCESS</a:t>
            </a:r>
          </a:p>
          <a:p>
            <a:endParaRPr lang="en-US" sz="2000" b="1" dirty="0">
              <a:latin typeface="+mj-lt"/>
            </a:endParaRPr>
          </a:p>
          <a:p>
            <a:r>
              <a:rPr lang="en-US" sz="1600" b="1" dirty="0">
                <a:latin typeface="+mj-lt"/>
              </a:rPr>
              <a:t>Step 10</a:t>
            </a:r>
            <a:br>
              <a:rPr lang="en-US" sz="1600" b="1" dirty="0">
                <a:latin typeface="+mj-lt"/>
              </a:rPr>
            </a:br>
            <a:r>
              <a:rPr lang="en-US" sz="1600" b="1" dirty="0" err="1">
                <a:latin typeface="+mj-lt"/>
              </a:rPr>
              <a:t>Internasionalization</a:t>
            </a:r>
            <a:r>
              <a:rPr lang="en-US" sz="1600" b="1" dirty="0">
                <a:latin typeface="+mj-lt"/>
              </a:rPr>
              <a:t> 	  </a:t>
            </a:r>
            <a:br>
              <a:rPr lang="en-US" sz="1600" b="1" dirty="0">
                <a:latin typeface="+mj-lt"/>
              </a:rPr>
            </a:br>
            <a:r>
              <a:rPr lang="en-US" sz="1600" b="1" dirty="0">
                <a:latin typeface="+mj-lt"/>
              </a:rPr>
              <a:t>and Accessibility</a:t>
            </a:r>
          </a:p>
          <a:p>
            <a:endParaRPr lang="en-US" sz="1600" b="1" i="1" dirty="0">
              <a:latin typeface="+mj-lt"/>
            </a:endParaRPr>
          </a:p>
          <a:p>
            <a:r>
              <a:rPr lang="en-US" sz="1600" b="1" dirty="0">
                <a:latin typeface="+mj-lt"/>
              </a:rPr>
              <a:t>Step 11-12</a:t>
            </a:r>
            <a:br>
              <a:rPr lang="en-US" sz="1600" b="1" dirty="0">
                <a:latin typeface="+mj-lt"/>
              </a:rPr>
            </a:br>
            <a:r>
              <a:rPr lang="en-US" sz="1600" b="1" dirty="0">
                <a:latin typeface="+mj-lt"/>
              </a:rPr>
              <a:t>Create Meaningful Graphics,</a:t>
            </a:r>
            <a:br>
              <a:rPr lang="en-US" sz="1600" b="1" dirty="0">
                <a:latin typeface="+mj-lt"/>
              </a:rPr>
            </a:br>
            <a:r>
              <a:rPr lang="en-US" sz="1600" b="1" dirty="0">
                <a:latin typeface="+mj-lt"/>
              </a:rPr>
              <a:t>Icons, and Images &amp; </a:t>
            </a:r>
            <a:br>
              <a:rPr lang="en-US" sz="1600" b="1" dirty="0">
                <a:latin typeface="+mj-lt"/>
              </a:rPr>
            </a:br>
            <a:r>
              <a:rPr lang="en-US" sz="1600" b="1" dirty="0">
                <a:latin typeface="+mj-lt"/>
              </a:rPr>
              <a:t>Choose the Proper Colors</a:t>
            </a:r>
          </a:p>
        </p:txBody>
      </p:sp>
    </p:spTree>
    <p:extLst>
      <p:ext uri="{BB962C8B-B14F-4D97-AF65-F5344CB8AC3E}">
        <p14:creationId xmlns:p14="http://schemas.microsoft.com/office/powerpoint/2010/main" val="121573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4" y="1401763"/>
            <a:ext cx="7653121" cy="503237"/>
          </a:xfrm>
          <a:solidFill>
            <a:schemeClr val="bg2">
              <a:lumMod val="20000"/>
              <a:lumOff val="80000"/>
            </a:schemeClr>
          </a:solidFill>
          <a:ln>
            <a:miter lim="800000"/>
            <a:headEnd/>
            <a:tailEnd/>
          </a:ln>
        </p:spPr>
        <p:txBody>
          <a:bodyPr rtlCol="0">
            <a:normAutofit fontScale="90000"/>
          </a:bodyPr>
          <a:lstStyle/>
          <a:p>
            <a:pPr eaLnBrk="1" fontAlgn="auto" hangingPunct="1">
              <a:spcAft>
                <a:spcPts val="0"/>
              </a:spcAft>
              <a:defRPr/>
            </a:pPr>
            <a:r>
              <a:rPr lang="en-US" dirty="0"/>
              <a:t>Cultural Considerations</a:t>
            </a:r>
          </a:p>
        </p:txBody>
      </p:sp>
      <p:sp>
        <p:nvSpPr>
          <p:cNvPr id="7173" name="Content Placeholder 2"/>
          <p:cNvSpPr>
            <a:spLocks noGrp="1"/>
          </p:cNvSpPr>
          <p:nvPr>
            <p:ph idx="1"/>
          </p:nvPr>
        </p:nvSpPr>
        <p:spPr>
          <a:xfrm>
            <a:off x="78974" y="2057400"/>
            <a:ext cx="8915400" cy="4038600"/>
          </a:xfrm>
          <a:solidFill>
            <a:schemeClr val="bg1">
              <a:lumMod val="95000"/>
            </a:schemeClr>
          </a:solidFill>
        </p:spPr>
        <p:txBody>
          <a:bodyPr rtlCol="0">
            <a:normAutofit fontScale="92500" lnSpcReduction="20000"/>
          </a:bodyPr>
          <a:lstStyle/>
          <a:p>
            <a:pPr marL="0" indent="0" eaLnBrk="1" fontAlgn="auto" hangingPunct="1">
              <a:spcAft>
                <a:spcPts val="0"/>
              </a:spcAft>
              <a:buFontTx/>
              <a:buNone/>
              <a:defRPr/>
            </a:pPr>
            <a:r>
              <a:rPr lang="en-US" sz="2000" dirty="0" err="1">
                <a:solidFill>
                  <a:schemeClr val="tx1">
                    <a:lumMod val="75000"/>
                    <a:lumOff val="25000"/>
                  </a:schemeClr>
                </a:solidFill>
              </a:rPr>
              <a:t>Hofstede</a:t>
            </a:r>
            <a:r>
              <a:rPr lang="en-US" sz="2000" dirty="0">
                <a:solidFill>
                  <a:schemeClr val="tx1">
                    <a:lumMod val="75000"/>
                    <a:lumOff val="25000"/>
                  </a:schemeClr>
                </a:solidFill>
              </a:rPr>
              <a:t> (1980, 1997, 2001) has derived and validated five independent dimensions along which cultures vary:</a:t>
            </a:r>
          </a:p>
          <a:p>
            <a:pPr marL="457200" indent="-457200" eaLnBrk="1" fontAlgn="auto" hangingPunct="1">
              <a:spcAft>
                <a:spcPts val="0"/>
              </a:spcAft>
              <a:buFont typeface="+mj-lt"/>
              <a:buAutoNum type="arabicPeriod"/>
              <a:defRPr/>
            </a:pPr>
            <a:r>
              <a:rPr lang="en-US" sz="2000" b="1" dirty="0">
                <a:solidFill>
                  <a:schemeClr val="tx1">
                    <a:lumMod val="75000"/>
                    <a:lumOff val="25000"/>
                  </a:schemeClr>
                </a:solidFill>
              </a:rPr>
              <a:t>Power distance</a:t>
            </a:r>
            <a:r>
              <a:rPr lang="en-US" sz="2000" dirty="0">
                <a:solidFill>
                  <a:schemeClr val="tx1">
                    <a:lumMod val="75000"/>
                    <a:lumOff val="25000"/>
                  </a:schemeClr>
                </a:solidFill>
              </a:rPr>
              <a:t> is the degree of acceptance of inequality of power and authority</a:t>
            </a:r>
          </a:p>
          <a:p>
            <a:pPr marL="457200" indent="-457200" eaLnBrk="1" fontAlgn="auto" hangingPunct="1">
              <a:spcAft>
                <a:spcPts val="0"/>
              </a:spcAft>
              <a:buFont typeface="+mj-lt"/>
              <a:buAutoNum type="arabicPeriod"/>
              <a:defRPr/>
            </a:pPr>
            <a:r>
              <a:rPr lang="en-US" sz="2000" b="1" dirty="0">
                <a:solidFill>
                  <a:schemeClr val="tx1">
                    <a:lumMod val="75000"/>
                    <a:lumOff val="25000"/>
                  </a:schemeClr>
                </a:solidFill>
              </a:rPr>
              <a:t>Individualism (vs. collectivism)</a:t>
            </a:r>
            <a:r>
              <a:rPr lang="en-US" sz="2000" dirty="0">
                <a:solidFill>
                  <a:schemeClr val="tx1">
                    <a:lumMod val="75000"/>
                    <a:lumOff val="25000"/>
                  </a:schemeClr>
                </a:solidFill>
              </a:rPr>
              <a:t> reflects how well integrated a person is into the larger group.</a:t>
            </a:r>
          </a:p>
          <a:p>
            <a:pPr marL="457200" indent="-457200" eaLnBrk="1" fontAlgn="auto" hangingPunct="1">
              <a:spcAft>
                <a:spcPts val="0"/>
              </a:spcAft>
              <a:buFont typeface="+mj-lt"/>
              <a:buAutoNum type="arabicPeriod"/>
              <a:defRPr/>
            </a:pPr>
            <a:r>
              <a:rPr lang="en-US" sz="2000" b="1" dirty="0">
                <a:solidFill>
                  <a:schemeClr val="tx1">
                    <a:lumMod val="75000"/>
                    <a:lumOff val="25000"/>
                  </a:schemeClr>
                </a:solidFill>
              </a:rPr>
              <a:t>Masculinity (vs. femininity)</a:t>
            </a:r>
            <a:r>
              <a:rPr lang="en-US" sz="2000" dirty="0">
                <a:solidFill>
                  <a:schemeClr val="tx1">
                    <a:lumMod val="75000"/>
                    <a:lumOff val="25000"/>
                  </a:schemeClr>
                </a:solidFill>
              </a:rPr>
              <a:t> is the balance between assertiveness or toughness and supportiveness or caring.</a:t>
            </a:r>
          </a:p>
          <a:p>
            <a:pPr marL="457200" indent="-457200" eaLnBrk="1" fontAlgn="auto" hangingPunct="1">
              <a:spcAft>
                <a:spcPts val="0"/>
              </a:spcAft>
              <a:buFont typeface="+mj-lt"/>
              <a:buAutoNum type="arabicPeriod"/>
              <a:defRPr/>
            </a:pPr>
            <a:r>
              <a:rPr lang="en-US" sz="2000" b="1" dirty="0">
                <a:solidFill>
                  <a:schemeClr val="tx1">
                    <a:lumMod val="75000"/>
                    <a:lumOff val="25000"/>
                  </a:schemeClr>
                </a:solidFill>
              </a:rPr>
              <a:t>Uncertainty avoidance</a:t>
            </a:r>
            <a:r>
              <a:rPr lang="en-US" sz="2000" dirty="0">
                <a:solidFill>
                  <a:schemeClr val="tx1">
                    <a:lumMod val="75000"/>
                    <a:lumOff val="25000"/>
                  </a:schemeClr>
                </a:solidFill>
              </a:rPr>
              <a:t> is the level of discomfort with unstructured and potentially unpredictable conditions.</a:t>
            </a:r>
          </a:p>
          <a:p>
            <a:pPr marL="457200" indent="-457200" eaLnBrk="1" fontAlgn="auto" hangingPunct="1">
              <a:spcAft>
                <a:spcPts val="0"/>
              </a:spcAft>
              <a:buFont typeface="+mj-lt"/>
              <a:buAutoNum type="arabicPeriod"/>
              <a:defRPr/>
            </a:pPr>
            <a:r>
              <a:rPr lang="en-US" sz="2000" b="1" dirty="0">
                <a:solidFill>
                  <a:schemeClr val="tx1">
                    <a:lumMod val="75000"/>
                    <a:lumOff val="25000"/>
                  </a:schemeClr>
                </a:solidFill>
              </a:rPr>
              <a:t>Long-term orientation (vs. short term)</a:t>
            </a:r>
            <a:r>
              <a:rPr lang="en-US" sz="2000" dirty="0">
                <a:solidFill>
                  <a:schemeClr val="tx1">
                    <a:lumMod val="75000"/>
                    <a:lumOff val="25000"/>
                  </a:schemeClr>
                </a:solidFill>
              </a:rPr>
              <a:t> is the trade-off between long-term reward and immediate recognition.</a:t>
            </a:r>
          </a:p>
        </p:txBody>
      </p:sp>
      <p:sp>
        <p:nvSpPr>
          <p:cNvPr id="3" name="Date Placeholder 2"/>
          <p:cNvSpPr>
            <a:spLocks noGrp="1"/>
          </p:cNvSpPr>
          <p:nvPr>
            <p:ph type="dt" sz="half" idx="10"/>
          </p:nvPr>
        </p:nvSpPr>
        <p:spPr>
          <a:xfrm>
            <a:off x="1026781" y="6451885"/>
            <a:ext cx="842962" cy="365125"/>
          </a:xfrm>
        </p:spPr>
        <p:txBody>
          <a:bodyPr/>
          <a:lstStyle/>
          <a:p>
            <a:pPr>
              <a:defRPr/>
            </a:pPr>
            <a:fld id="{A95CD8D4-DF0B-48BE-A8E7-D876CB602D8D}" type="datetime1">
              <a:rPr lang="en-US" smtClean="0"/>
              <a:t>8/13/2020</a:t>
            </a:fld>
            <a:endParaRPr lang="en-US"/>
          </a:p>
        </p:txBody>
      </p:sp>
      <p:sp>
        <p:nvSpPr>
          <p:cNvPr id="235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2CE7D1B-6EF6-491E-9AE0-6FCD93275F6E}" type="slidenum">
              <a:rPr lang="en-US" smtClean="0">
                <a:solidFill>
                  <a:schemeClr val="accent1"/>
                </a:solidFill>
                <a:latin typeface="Arial" panose="020B0604020202020204" pitchFamily="34" charset="0"/>
              </a:rPr>
              <a:pPr>
                <a:spcBef>
                  <a:spcPct val="0"/>
                </a:spcBef>
                <a:buClrTx/>
                <a:buSzTx/>
                <a:buFontTx/>
                <a:buNone/>
              </a:pPr>
              <a:t>10</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237981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t>Indonesia</a:t>
            </a:r>
          </a:p>
        </p:txBody>
      </p:sp>
      <p:sp>
        <p:nvSpPr>
          <p:cNvPr id="3" name="Content Placeholder 2"/>
          <p:cNvSpPr>
            <a:spLocks noGrp="1"/>
          </p:cNvSpPr>
          <p:nvPr>
            <p:ph idx="1"/>
          </p:nvPr>
        </p:nvSpPr>
        <p:spPr>
          <a:xfrm>
            <a:off x="365125" y="3701371"/>
            <a:ext cx="8310563" cy="2590800"/>
          </a:xfr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PDI(78)</a:t>
            </a:r>
            <a:r>
              <a:rPr lang="en-US" sz="2000" dirty="0">
                <a:solidFill>
                  <a:schemeClr val="tx1">
                    <a:lumMod val="75000"/>
                    <a:lumOff val="25000"/>
                  </a:schemeClr>
                </a:solidFill>
                <a:sym typeface="Wingdings" pitchFamily="2" charset="2"/>
              </a:rPr>
              <a:t></a:t>
            </a:r>
            <a:r>
              <a:rPr lang="en-US" sz="2000" dirty="0">
                <a:solidFill>
                  <a:schemeClr val="tx1">
                    <a:lumMod val="75000"/>
                    <a:lumOff val="25000"/>
                  </a:schemeClr>
                </a:solidFill>
              </a:rPr>
              <a:t> a high level of inequality of power and wealth within the society.  </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UAI(48) </a:t>
            </a:r>
            <a:r>
              <a:rPr lang="en-US" sz="2000" dirty="0">
                <a:solidFill>
                  <a:schemeClr val="tx1">
                    <a:lumMod val="75000"/>
                    <a:lumOff val="25000"/>
                  </a:schemeClr>
                </a:solidFill>
                <a:sym typeface="Wingdings" pitchFamily="2" charset="2"/>
              </a:rPr>
              <a:t></a:t>
            </a:r>
            <a:r>
              <a:rPr lang="en-US" sz="2000" dirty="0">
                <a:solidFill>
                  <a:schemeClr val="tx1">
                    <a:lumMod val="75000"/>
                    <a:lumOff val="25000"/>
                  </a:schemeClr>
                </a:solidFill>
              </a:rPr>
              <a:t> more moderated influence of this Dimension within the Indonesian society. In an effort to minimize or reduce this level of uncertainty, strict rules, laws, policies, and regulations are adopted and implemented. </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IDV (14) </a:t>
            </a:r>
            <a:r>
              <a:rPr lang="en-US" sz="2000" dirty="0">
                <a:solidFill>
                  <a:schemeClr val="tx1">
                    <a:lumMod val="75000"/>
                    <a:lumOff val="25000"/>
                  </a:schemeClr>
                </a:solidFill>
                <a:sym typeface="Wingdings" pitchFamily="2" charset="2"/>
              </a:rPr>
              <a:t></a:t>
            </a:r>
            <a:r>
              <a:rPr lang="en-US" sz="2000" dirty="0">
                <a:solidFill>
                  <a:schemeClr val="tx1">
                    <a:lumMod val="75000"/>
                    <a:lumOff val="25000"/>
                  </a:schemeClr>
                </a:solidFill>
              </a:rPr>
              <a:t> the Indonesian society is Collectivist as compared to Individualist. </a:t>
            </a:r>
          </a:p>
        </p:txBody>
      </p:sp>
      <p:sp>
        <p:nvSpPr>
          <p:cNvPr id="4" name="Date Placeholder 3"/>
          <p:cNvSpPr>
            <a:spLocks noGrp="1"/>
          </p:cNvSpPr>
          <p:nvPr>
            <p:ph type="dt" sz="half" idx="10"/>
          </p:nvPr>
        </p:nvSpPr>
        <p:spPr/>
        <p:txBody>
          <a:bodyPr/>
          <a:lstStyle/>
          <a:p>
            <a:pPr>
              <a:defRPr/>
            </a:pPr>
            <a:fld id="{2324F531-540A-495D-9EA3-8CE097BA0172}" type="datetime1">
              <a:rPr lang="en-US" smtClean="0"/>
              <a:t>8/13/2020</a:t>
            </a:fld>
            <a:endParaRPr lang="en-US"/>
          </a:p>
        </p:txBody>
      </p:sp>
      <p:sp>
        <p:nvSpPr>
          <p:cNvPr id="245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B40C3B6-6692-42F5-B87A-2CF55F73460D}" type="slidenum">
              <a:rPr lang="en-US" smtClean="0">
                <a:solidFill>
                  <a:schemeClr val="accent1"/>
                </a:solidFill>
                <a:latin typeface="Arial" panose="020B0604020202020204" pitchFamily="34" charset="0"/>
              </a:rPr>
              <a:pPr>
                <a:spcBef>
                  <a:spcPct val="0"/>
                </a:spcBef>
                <a:buClrTx/>
                <a:buSzTx/>
                <a:buFontTx/>
                <a:buNone/>
              </a:pPr>
              <a:t>11</a:t>
            </a:fld>
            <a:endParaRPr lang="en-US">
              <a:solidFill>
                <a:schemeClr val="accent1"/>
              </a:solidFill>
              <a:latin typeface="Arial" panose="020B0604020202020204" pitchFamily="34" charset="0"/>
            </a:endParaRPr>
          </a:p>
        </p:txBody>
      </p:sp>
      <p:pic>
        <p:nvPicPr>
          <p:cNvPr id="24580" name="Picture 4" descr="Pictur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8072" y="1336417"/>
            <a:ext cx="3080544" cy="22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82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60338" y="1370773"/>
            <a:ext cx="6248400" cy="442912"/>
          </a:xfrm>
        </p:spPr>
        <p:txBody>
          <a:bodyPr/>
          <a:lstStyle/>
          <a:p>
            <a:pPr eaLnBrk="1" hangingPunct="1"/>
            <a:r>
              <a:rPr lang="en-US" dirty="0"/>
              <a:t>Words and Text</a:t>
            </a:r>
          </a:p>
        </p:txBody>
      </p:sp>
      <p:sp>
        <p:nvSpPr>
          <p:cNvPr id="9221" name="Content Placeholder 2"/>
          <p:cNvSpPr>
            <a:spLocks noGrp="1"/>
          </p:cNvSpPr>
          <p:nvPr>
            <p:ph idx="1"/>
          </p:nvPr>
        </p:nvSpPr>
        <p:spPr>
          <a:xfrm>
            <a:off x="419100" y="1813685"/>
            <a:ext cx="8612805" cy="4510916"/>
          </a:xfrm>
        </p:spPr>
        <p:txBody>
          <a:bodyPr rtlCol="0">
            <a:noAutofit/>
          </a:bodyPr>
          <a:lstStyle/>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Use very simple English</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Avoid</a:t>
            </a:r>
          </a:p>
          <a:p>
            <a:pPr lvl="1"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Acronyms and abbreviations</a:t>
            </a:r>
          </a:p>
          <a:p>
            <a:pPr lvl="1"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Slang or obscure phrasing</a:t>
            </a:r>
          </a:p>
          <a:p>
            <a:pPr lvl="1"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Local or computer jargon</a:t>
            </a:r>
          </a:p>
          <a:p>
            <a:pPr lvl="1"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 telegraphic/ over friendly writing style</a:t>
            </a:r>
          </a:p>
          <a:p>
            <a:pPr lvl="1"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Culturally specific examples.</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Adhere to local user language idioms and cultural contexts</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Keep the original term for words that cannot be translated</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Allow additional screen space for the translation</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Position icon captions outside of the graphic</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Modify mnemonics for keyboard access</a:t>
            </a:r>
          </a:p>
          <a:p>
            <a:pPr eaLnBrk="1" fontAlgn="auto" hangingPunct="1">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Adhere to local formats for date, time, money, measurements, addresses, and telephone numbers</a:t>
            </a:r>
          </a:p>
        </p:txBody>
      </p:sp>
      <p:sp>
        <p:nvSpPr>
          <p:cNvPr id="3" name="Date Placeholder 2"/>
          <p:cNvSpPr>
            <a:spLocks noGrp="1"/>
          </p:cNvSpPr>
          <p:nvPr>
            <p:ph type="dt" sz="half" idx="10"/>
          </p:nvPr>
        </p:nvSpPr>
        <p:spPr/>
        <p:txBody>
          <a:bodyPr/>
          <a:lstStyle/>
          <a:p>
            <a:pPr>
              <a:defRPr/>
            </a:pPr>
            <a:fld id="{52CAB68A-30EF-4D20-9E3F-C7E1F9A4AA0A}" type="datetime1">
              <a:rPr lang="en-US" smtClean="0"/>
              <a:t>8/13/2020</a:t>
            </a:fld>
            <a:endParaRPr lang="en-US"/>
          </a:p>
        </p:txBody>
      </p:sp>
      <p:sp>
        <p:nvSpPr>
          <p:cNvPr id="266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2FF33460-8872-4579-BB81-8038BC91616E}" type="slidenum">
              <a:rPr lang="en-US" smtClean="0">
                <a:solidFill>
                  <a:schemeClr val="accent1"/>
                </a:solidFill>
                <a:latin typeface="Arial" panose="020B0604020202020204" pitchFamily="34" charset="0"/>
              </a:rPr>
              <a:pPr>
                <a:spcBef>
                  <a:spcPct val="0"/>
                </a:spcBef>
                <a:buClrTx/>
                <a:buSzTx/>
                <a:buFontTx/>
                <a:buNone/>
              </a:pPr>
              <a:t>12</a:t>
            </a:fld>
            <a:endParaRPr lang="en-US">
              <a:solidFill>
                <a:schemeClr val="accent1"/>
              </a:solidFill>
              <a:latin typeface="Arial" panose="020B0604020202020204" pitchFamily="34" charset="0"/>
            </a:endParaRPr>
          </a:p>
        </p:txBody>
      </p:sp>
      <p:pic>
        <p:nvPicPr>
          <p:cNvPr id="26628" name="Picture 4" descr="Picture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09800"/>
            <a:ext cx="1816100"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00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 y="1276856"/>
            <a:ext cx="8326438" cy="641239"/>
          </a:xfrm>
        </p:spPr>
        <p:txBody>
          <a:bodyPr/>
          <a:lstStyle/>
          <a:p>
            <a:pPr eaLnBrk="1" hangingPunct="1"/>
            <a:r>
              <a:rPr lang="en-US" dirty="0"/>
              <a:t>Images and Symbols</a:t>
            </a:r>
          </a:p>
        </p:txBody>
      </p:sp>
      <p:sp>
        <p:nvSpPr>
          <p:cNvPr id="10245" name="Content Placeholder 2"/>
          <p:cNvSpPr>
            <a:spLocks noGrp="1"/>
          </p:cNvSpPr>
          <p:nvPr>
            <p:ph idx="1"/>
          </p:nvPr>
        </p:nvSpPr>
        <p:spPr>
          <a:xfrm>
            <a:off x="389908" y="1918096"/>
            <a:ext cx="8301655" cy="4254104"/>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Adhere to local cultural and social norms</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Use internationally accepted symbols</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Develop generic images</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Be particularly careful with</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Religious symbols (crosses and stars)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The human body</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Women</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Hand gestures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Flags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Controversial geographic maps</a:t>
            </a:r>
          </a:p>
          <a:p>
            <a:pPr lvl="1"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The cross and check for check boxes</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Review proposed graphical images early in the design cycle</a:t>
            </a:r>
          </a:p>
        </p:txBody>
      </p:sp>
      <p:sp>
        <p:nvSpPr>
          <p:cNvPr id="3" name="Date Placeholder 2"/>
          <p:cNvSpPr>
            <a:spLocks noGrp="1"/>
          </p:cNvSpPr>
          <p:nvPr>
            <p:ph type="dt" sz="half" idx="10"/>
          </p:nvPr>
        </p:nvSpPr>
        <p:spPr/>
        <p:txBody>
          <a:bodyPr/>
          <a:lstStyle/>
          <a:p>
            <a:pPr>
              <a:defRPr/>
            </a:pPr>
            <a:fld id="{A63BE448-C2A6-4426-875D-6555646CB6E7}" type="datetime1">
              <a:rPr lang="en-US" smtClean="0"/>
              <a:t>8/13/2020</a:t>
            </a:fld>
            <a:endParaRPr lang="en-US"/>
          </a:p>
        </p:txBody>
      </p:sp>
      <p:sp>
        <p:nvSpPr>
          <p:cNvPr id="2765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8AE28308-7D10-4686-9269-6AEFDEF8336C}" type="slidenum">
              <a:rPr lang="en-US" smtClean="0">
                <a:solidFill>
                  <a:schemeClr val="accent1"/>
                </a:solidFill>
                <a:latin typeface="Arial" panose="020B0604020202020204" pitchFamily="34" charset="0"/>
              </a:rPr>
              <a:pPr>
                <a:spcBef>
                  <a:spcPct val="0"/>
                </a:spcBef>
                <a:buClrTx/>
                <a:buSzTx/>
                <a:buFontTx/>
                <a:buNone/>
              </a:pPr>
              <a:t>13</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125965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t>Color, Sequence, and Functionality</a:t>
            </a:r>
          </a:p>
        </p:txBody>
      </p:sp>
      <p:sp>
        <p:nvSpPr>
          <p:cNvPr id="28675" name="Content Placeholder 2"/>
          <p:cNvSpPr>
            <a:spLocks noGrp="1"/>
          </p:cNvSpPr>
          <p:nvPr>
            <p:ph idx="1"/>
          </p:nvPr>
        </p:nvSpPr>
        <p:spPr>
          <a:xfrm>
            <a:off x="380999" y="2209800"/>
            <a:ext cx="5633545" cy="4191000"/>
          </a:xfrm>
        </p:spPr>
        <p:txBody>
          <a:bodyPr/>
          <a:lstStyle/>
          <a:p>
            <a:pPr eaLnBrk="1" hangingPunct="1"/>
            <a:r>
              <a:rPr lang="en-US" dirty="0"/>
              <a:t>Adhere to local color connotations and conventions</a:t>
            </a:r>
          </a:p>
          <a:p>
            <a:pPr eaLnBrk="1" hangingPunct="1"/>
            <a:r>
              <a:rPr lang="en-US" dirty="0"/>
              <a:t>Provide the proper information sequence</a:t>
            </a:r>
          </a:p>
          <a:p>
            <a:pPr eaLnBrk="1" hangingPunct="1"/>
            <a:r>
              <a:rPr lang="en-US" dirty="0"/>
              <a:t>Provide the proper functionality</a:t>
            </a:r>
          </a:p>
          <a:p>
            <a:pPr eaLnBrk="1" hangingPunct="1"/>
            <a:r>
              <a:rPr lang="en-US" dirty="0"/>
              <a:t>Remove all references to features not supported</a:t>
            </a:r>
          </a:p>
        </p:txBody>
      </p:sp>
      <p:sp>
        <p:nvSpPr>
          <p:cNvPr id="3" name="Date Placeholder 2"/>
          <p:cNvSpPr>
            <a:spLocks noGrp="1"/>
          </p:cNvSpPr>
          <p:nvPr>
            <p:ph type="dt" sz="half" idx="10"/>
          </p:nvPr>
        </p:nvSpPr>
        <p:spPr/>
        <p:txBody>
          <a:bodyPr/>
          <a:lstStyle/>
          <a:p>
            <a:pPr>
              <a:defRPr/>
            </a:pPr>
            <a:fld id="{B1F05CEE-7B9B-488C-A921-27BB29F2FD8B}" type="datetime1">
              <a:rPr lang="en-US" smtClean="0"/>
              <a:t>8/13/2020</a:t>
            </a:fld>
            <a:endParaRPr lang="en-US"/>
          </a:p>
        </p:txBody>
      </p:sp>
      <p:sp>
        <p:nvSpPr>
          <p:cNvPr id="286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A8F88025-5AE5-4EB5-A292-31E322952606}" type="slidenum">
              <a:rPr lang="en-US" smtClean="0">
                <a:solidFill>
                  <a:schemeClr val="accent1"/>
                </a:solidFill>
                <a:latin typeface="Arial" panose="020B0604020202020204" pitchFamily="34" charset="0"/>
              </a:rPr>
              <a:pPr>
                <a:spcBef>
                  <a:spcPct val="0"/>
                </a:spcBef>
                <a:buClrTx/>
                <a:buSzTx/>
                <a:buFontTx/>
                <a:buNone/>
              </a:pPr>
              <a:t>14</a:t>
            </a:fld>
            <a:endParaRPr lang="en-US">
              <a:solidFill>
                <a:schemeClr val="accent1"/>
              </a:solidFill>
              <a:latin typeface="Arial" panose="020B0604020202020204" pitchFamily="34" charset="0"/>
            </a:endParaRPr>
          </a:p>
        </p:txBody>
      </p:sp>
      <p:pic>
        <p:nvPicPr>
          <p:cNvPr id="28676" name="Picture 4" descr="Picture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545" y="1930400"/>
            <a:ext cx="3048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53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BDC4C3D-11B6-4303-985F-5D888ABD34CF}" type="slidenum">
              <a:rPr lang="en-US" smtClean="0">
                <a:solidFill>
                  <a:schemeClr val="accent1"/>
                </a:solidFill>
                <a:latin typeface="Arial" panose="020B0604020202020204" pitchFamily="34" charset="0"/>
              </a:rPr>
              <a:pPr>
                <a:spcBef>
                  <a:spcPct val="0"/>
                </a:spcBef>
                <a:buClrTx/>
                <a:buSzTx/>
                <a:buFontTx/>
                <a:buNone/>
              </a:pPr>
              <a:t>15</a:t>
            </a:fld>
            <a:endParaRPr lang="en-US">
              <a:solidFill>
                <a:schemeClr val="accent1"/>
              </a:solidFill>
              <a:latin typeface="Arial" panose="020B0604020202020204" pitchFamily="34" charset="0"/>
            </a:endParaRPr>
          </a:p>
        </p:txBody>
      </p:sp>
      <p:sp>
        <p:nvSpPr>
          <p:cNvPr id="3" name="Date Placeholder 2"/>
          <p:cNvSpPr>
            <a:spLocks noGrp="1"/>
          </p:cNvSpPr>
          <p:nvPr>
            <p:ph type="dt" sz="half" idx="11"/>
          </p:nvPr>
        </p:nvSpPr>
        <p:spPr/>
        <p:txBody>
          <a:bodyPr/>
          <a:lstStyle/>
          <a:p>
            <a:pPr>
              <a:defRPr/>
            </a:pPr>
            <a:fld id="{D60C4013-3E87-45B8-83E7-AF2E8D4E7AAD}" type="datetime1">
              <a:rPr lang="en-US" smtClean="0"/>
              <a:t>8/13/2020</a:t>
            </a:fld>
            <a:endParaRPr lang="en-US"/>
          </a:p>
        </p:txBody>
      </p:sp>
      <p:sp>
        <p:nvSpPr>
          <p:cNvPr id="29698" name="Title 1"/>
          <p:cNvSpPr>
            <a:spLocks noGrp="1"/>
          </p:cNvSpPr>
          <p:nvPr>
            <p:ph type="title"/>
          </p:nvPr>
        </p:nvSpPr>
        <p:spPr/>
        <p:txBody>
          <a:bodyPr/>
          <a:lstStyle/>
          <a:p>
            <a:pPr eaLnBrk="1" hangingPunct="1"/>
            <a:r>
              <a:rPr lang="en-US"/>
              <a:t>Cultural Color Associations</a:t>
            </a:r>
          </a:p>
        </p:txBody>
      </p:sp>
      <p:pic>
        <p:nvPicPr>
          <p:cNvPr id="19458" name="Picture 2"/>
          <p:cNvPicPr>
            <a:picLocks noChangeAspect="1" noChangeArrowheads="1"/>
          </p:cNvPicPr>
          <p:nvPr/>
        </p:nvPicPr>
        <p:blipFill>
          <a:blip r:embed="rId2"/>
          <a:srcRect/>
          <a:stretch>
            <a:fillRect/>
          </a:stretch>
        </p:blipFill>
        <p:spPr bwMode="auto">
          <a:xfrm>
            <a:off x="535176" y="1956017"/>
            <a:ext cx="7004050" cy="44053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27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Picture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5743" y="2289276"/>
            <a:ext cx="1960563" cy="2953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p:txBody>
          <a:bodyPr/>
          <a:lstStyle/>
          <a:p>
            <a:pPr eaLnBrk="1" hangingPunct="1"/>
            <a:r>
              <a:rPr lang="en-US" sz="2800"/>
              <a:t>Requirements Determination and Testing</a:t>
            </a:r>
          </a:p>
        </p:txBody>
      </p:sp>
      <p:sp>
        <p:nvSpPr>
          <p:cNvPr id="30724" name="Content Placeholder 2"/>
          <p:cNvSpPr>
            <a:spLocks noGrp="1"/>
          </p:cNvSpPr>
          <p:nvPr>
            <p:ph idx="1"/>
          </p:nvPr>
        </p:nvSpPr>
        <p:spPr>
          <a:xfrm>
            <a:off x="497505" y="2289276"/>
            <a:ext cx="5827095" cy="3501924"/>
          </a:xfrm>
        </p:spPr>
        <p:txBody>
          <a:bodyPr/>
          <a:lstStyle/>
          <a:p>
            <a:pPr eaLnBrk="1" hangingPunct="1"/>
            <a:r>
              <a:rPr lang="en-US" dirty="0"/>
              <a:t>Establish international requirements at the beginning of product development</a:t>
            </a:r>
          </a:p>
          <a:p>
            <a:pPr eaLnBrk="1" hangingPunct="1"/>
            <a:r>
              <a:rPr lang="en-US" dirty="0"/>
              <a:t>Establish a relationship within the target culture</a:t>
            </a:r>
          </a:p>
          <a:p>
            <a:pPr eaLnBrk="1" hangingPunct="1"/>
            <a:r>
              <a:rPr lang="en-US" dirty="0"/>
              <a:t>Test the product as if it were new</a:t>
            </a:r>
          </a:p>
        </p:txBody>
      </p:sp>
      <p:sp>
        <p:nvSpPr>
          <p:cNvPr id="3" name="Date Placeholder 2"/>
          <p:cNvSpPr>
            <a:spLocks noGrp="1"/>
          </p:cNvSpPr>
          <p:nvPr>
            <p:ph type="dt" sz="half" idx="10"/>
          </p:nvPr>
        </p:nvSpPr>
        <p:spPr/>
        <p:txBody>
          <a:bodyPr/>
          <a:lstStyle/>
          <a:p>
            <a:pPr>
              <a:defRPr/>
            </a:pPr>
            <a:fld id="{105DFBD3-3AB1-48DB-808F-4C2CFCB44D7C}" type="datetime1">
              <a:rPr lang="en-US" smtClean="0"/>
              <a:t>8/13/2020</a:t>
            </a:fld>
            <a:endParaRPr lang="en-US"/>
          </a:p>
        </p:txBody>
      </p:sp>
      <p:sp>
        <p:nvSpPr>
          <p:cNvPr id="307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92F070D8-7FEE-4670-843D-FE836308A298}" type="slidenum">
              <a:rPr lang="en-US" smtClean="0">
                <a:solidFill>
                  <a:schemeClr val="accent1"/>
                </a:solidFill>
                <a:latin typeface="Arial" panose="020B0604020202020204" pitchFamily="34" charset="0"/>
              </a:rPr>
              <a:pPr>
                <a:spcBef>
                  <a:spcPct val="0"/>
                </a:spcBef>
                <a:buClrTx/>
                <a:buSzTx/>
                <a:buFontTx/>
                <a:buNone/>
              </a:pPr>
              <a:t>16</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147794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17</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err="1"/>
              <a:t>Aksesibilitas</a:t>
            </a:r>
            <a:endParaRPr lang="en-US" dirty="0"/>
          </a:p>
        </p:txBody>
      </p:sp>
    </p:spTree>
    <p:extLst>
      <p:ext uri="{BB962C8B-B14F-4D97-AF65-F5344CB8AC3E}">
        <p14:creationId xmlns:p14="http://schemas.microsoft.com/office/powerpoint/2010/main" val="243215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t>Accessibility</a:t>
            </a:r>
          </a:p>
        </p:txBody>
      </p:sp>
      <p:sp>
        <p:nvSpPr>
          <p:cNvPr id="14341" name="Content Placeholder 2"/>
          <p:cNvSpPr>
            <a:spLocks noGrp="1"/>
          </p:cNvSpPr>
          <p:nvPr>
            <p:ph idx="1"/>
          </p:nvPr>
        </p:nvSpPr>
        <p:spPr>
          <a:xfrm>
            <a:off x="228600" y="1977656"/>
            <a:ext cx="8462963" cy="4346944"/>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Accessibility means a system must be usable by an almost unlimited range of people</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Design objectives in creating accessibility for users with disabilities are:</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Minimize all barriers that make a system difficult, or impossible, to use.</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Provide compatibility with installed accessibility utilities.</a:t>
            </a:r>
          </a:p>
          <a:p>
            <a:pPr eaLnBrk="1" fontAlgn="auto" hangingPunct="1">
              <a:spcAft>
                <a:spcPts val="0"/>
              </a:spcAft>
              <a:buFont typeface="Arial" panose="020B0604020202020204" pitchFamily="34" charset="0"/>
              <a:buChar char="•"/>
              <a:defRPr/>
            </a:pPr>
            <a:r>
              <a:rPr lang="en-US" sz="2100" dirty="0">
                <a:solidFill>
                  <a:schemeClr val="tx1">
                    <a:lumMod val="75000"/>
                    <a:lumOff val="25000"/>
                  </a:schemeClr>
                </a:solidFill>
              </a:rPr>
              <a:t>Types of disabilities:</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Visual </a:t>
            </a:r>
            <a:r>
              <a:rPr lang="en-US" sz="1800" dirty="0">
                <a:solidFill>
                  <a:schemeClr val="tx1">
                    <a:lumMod val="75000"/>
                    <a:lumOff val="25000"/>
                  </a:schemeClr>
                </a:solidFill>
                <a:sym typeface="Wingdings" panose="05000000000000000000" pitchFamily="2" charset="2"/>
              </a:rPr>
              <a:t> </a:t>
            </a:r>
            <a:r>
              <a:rPr lang="en-US" sz="1800" dirty="0">
                <a:solidFill>
                  <a:schemeClr val="tx1">
                    <a:lumMod val="75000"/>
                    <a:lumOff val="25000"/>
                  </a:schemeClr>
                </a:solidFill>
              </a:rPr>
              <a:t>reduced visual acuity to total blindness.</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Hearing </a:t>
            </a:r>
            <a:r>
              <a:rPr lang="en-US" sz="1800" dirty="0">
                <a:solidFill>
                  <a:schemeClr val="tx1">
                    <a:lumMod val="75000"/>
                    <a:lumOff val="25000"/>
                  </a:schemeClr>
                </a:solidFill>
                <a:sym typeface="Wingdings" panose="05000000000000000000" pitchFamily="2" charset="2"/>
              </a:rPr>
              <a:t> </a:t>
            </a:r>
            <a:r>
              <a:rPr lang="en-US" sz="1800" dirty="0">
                <a:solidFill>
                  <a:schemeClr val="tx1">
                    <a:lumMod val="75000"/>
                    <a:lumOff val="25000"/>
                  </a:schemeClr>
                </a:solidFill>
              </a:rPr>
              <a:t>inability to detect certain sounds to total deafness.</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Physical movement </a:t>
            </a:r>
            <a:r>
              <a:rPr lang="en-US" sz="1800" dirty="0">
                <a:solidFill>
                  <a:schemeClr val="tx1">
                    <a:lumMod val="75000"/>
                    <a:lumOff val="25000"/>
                  </a:schemeClr>
                </a:solidFill>
                <a:sym typeface="Wingdings" panose="05000000000000000000" pitchFamily="2" charset="2"/>
              </a:rPr>
              <a:t></a:t>
            </a:r>
            <a:r>
              <a:rPr lang="en-US" sz="1800" dirty="0">
                <a:solidFill>
                  <a:schemeClr val="tx1">
                    <a:lumMod val="75000"/>
                    <a:lumOff val="25000"/>
                  </a:schemeClr>
                </a:solidFill>
              </a:rPr>
              <a:t> difficulties in, or an inability to, perform certain physical tasks such as moving a mouse, or accurately striking a single keyboard key. </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Speech or language </a:t>
            </a:r>
            <a:r>
              <a:rPr lang="en-US" sz="1800" dirty="0">
                <a:solidFill>
                  <a:schemeClr val="tx1">
                    <a:lumMod val="75000"/>
                    <a:lumOff val="25000"/>
                  </a:schemeClr>
                </a:solidFill>
                <a:sym typeface="Wingdings" panose="05000000000000000000" pitchFamily="2" charset="2"/>
              </a:rPr>
              <a:t></a:t>
            </a:r>
            <a:r>
              <a:rPr lang="en-US" sz="1800" dirty="0">
                <a:solidFill>
                  <a:schemeClr val="tx1">
                    <a:lumMod val="75000"/>
                    <a:lumOff val="25000"/>
                  </a:schemeClr>
                </a:solidFill>
              </a:rPr>
              <a:t> difficult to read and write</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Cognitive </a:t>
            </a:r>
            <a:r>
              <a:rPr lang="en-US" sz="1800" dirty="0">
                <a:solidFill>
                  <a:schemeClr val="tx1">
                    <a:lumMod val="75000"/>
                    <a:lumOff val="25000"/>
                  </a:schemeClr>
                </a:solidFill>
                <a:sym typeface="Wingdings" panose="05000000000000000000" pitchFamily="2" charset="2"/>
              </a:rPr>
              <a:t></a:t>
            </a:r>
            <a:r>
              <a:rPr lang="en-US" sz="1800" dirty="0">
                <a:solidFill>
                  <a:schemeClr val="tx1">
                    <a:lumMod val="75000"/>
                    <a:lumOff val="25000"/>
                  </a:schemeClr>
                </a:solidFill>
              </a:rPr>
              <a:t> memory impairments and perceptual problems. </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Seizure disorders </a:t>
            </a:r>
            <a:r>
              <a:rPr lang="en-US" sz="1800" dirty="0">
                <a:solidFill>
                  <a:schemeClr val="tx1">
                    <a:lumMod val="75000"/>
                    <a:lumOff val="25000"/>
                  </a:schemeClr>
                </a:solidFill>
                <a:sym typeface="Wingdings" panose="05000000000000000000" pitchFamily="2" charset="2"/>
              </a:rPr>
              <a:t></a:t>
            </a:r>
            <a:r>
              <a:rPr lang="en-US" sz="1800" dirty="0">
                <a:solidFill>
                  <a:schemeClr val="tx1">
                    <a:lumMod val="75000"/>
                    <a:lumOff val="25000"/>
                  </a:schemeClr>
                </a:solidFill>
              </a:rPr>
              <a:t> sensitive to visual flash rates, certain rates triggering seizures.</a:t>
            </a:r>
          </a:p>
        </p:txBody>
      </p:sp>
      <p:sp>
        <p:nvSpPr>
          <p:cNvPr id="3" name="Date Placeholder 2"/>
          <p:cNvSpPr>
            <a:spLocks noGrp="1"/>
          </p:cNvSpPr>
          <p:nvPr>
            <p:ph type="dt" sz="half" idx="10"/>
          </p:nvPr>
        </p:nvSpPr>
        <p:spPr/>
        <p:txBody>
          <a:bodyPr/>
          <a:lstStyle/>
          <a:p>
            <a:pPr>
              <a:defRPr/>
            </a:pPr>
            <a:fld id="{FAC885FF-74F0-4A4C-B4D8-332F809C1EC6}" type="datetime1">
              <a:rPr lang="en-US" smtClean="0"/>
              <a:t>8/13/2020</a:t>
            </a:fld>
            <a:endParaRPr lang="en-US"/>
          </a:p>
        </p:txBody>
      </p:sp>
      <p:sp>
        <p:nvSpPr>
          <p:cNvPr id="3175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DD376D1D-9F3B-41B5-AD3E-6137563C159F}" type="slidenum">
              <a:rPr lang="en-US" smtClean="0">
                <a:solidFill>
                  <a:schemeClr val="accent1"/>
                </a:solidFill>
                <a:latin typeface="Arial" panose="020B0604020202020204" pitchFamily="34" charset="0"/>
              </a:rPr>
              <a:pPr>
                <a:spcBef>
                  <a:spcPct val="0"/>
                </a:spcBef>
                <a:buClrTx/>
                <a:buSzTx/>
                <a:buFontTx/>
                <a:buNone/>
              </a:pPr>
              <a:t>18</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246084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9908" y="1475184"/>
            <a:ext cx="6346825" cy="414338"/>
          </a:xfrm>
        </p:spPr>
        <p:txBody>
          <a:bodyPr/>
          <a:lstStyle/>
          <a:p>
            <a:pPr eaLnBrk="1" hangingPunct="1"/>
            <a:r>
              <a:rPr lang="en-US" dirty="0"/>
              <a:t>Accessibility Design</a:t>
            </a:r>
          </a:p>
        </p:txBody>
      </p:sp>
      <p:sp>
        <p:nvSpPr>
          <p:cNvPr id="15365" name="Content Placeholder 2"/>
          <p:cNvSpPr>
            <a:spLocks noGrp="1"/>
          </p:cNvSpPr>
          <p:nvPr>
            <p:ph idx="1"/>
          </p:nvPr>
        </p:nvSpPr>
        <p:spPr>
          <a:xfrm>
            <a:off x="304800" y="1981200"/>
            <a:ext cx="8727105" cy="2261394"/>
          </a:xfrm>
        </p:spPr>
        <p:txBody>
          <a:bodyPr rtlCol="0">
            <a:noAutofit/>
          </a:bodyPr>
          <a:lstStyle/>
          <a:p>
            <a:pPr eaLnBrk="1" fontAlgn="auto" hangingPunct="1">
              <a:spcAft>
                <a:spcPts val="0"/>
              </a:spcAft>
              <a:buFont typeface="Arial" panose="020B0604020202020204" pitchFamily="34" charset="0"/>
              <a:buChar char="•"/>
              <a:defRPr/>
            </a:pPr>
            <a:r>
              <a:rPr lang="en-US" sz="1600" dirty="0">
                <a:solidFill>
                  <a:schemeClr val="tx1">
                    <a:lumMod val="75000"/>
                    <a:lumOff val="25000"/>
                  </a:schemeClr>
                </a:solidFill>
              </a:rPr>
              <a:t>Consider accessibility issues during system planning, design, and testing.</a:t>
            </a:r>
          </a:p>
          <a:p>
            <a:pPr eaLnBrk="1" fontAlgn="auto" hangingPunct="1">
              <a:spcAft>
                <a:spcPts val="0"/>
              </a:spcAft>
              <a:buFont typeface="Arial" panose="020B0604020202020204" pitchFamily="34" charset="0"/>
              <a:buChar char="•"/>
              <a:defRPr/>
            </a:pPr>
            <a:r>
              <a:rPr lang="en-US" sz="1600" dirty="0">
                <a:solidFill>
                  <a:schemeClr val="tx1">
                    <a:lumMod val="75000"/>
                    <a:lumOff val="25000"/>
                  </a:schemeClr>
                </a:solidFill>
              </a:rPr>
              <a:t>Provide compatibility with installed accessibility utilities.</a:t>
            </a:r>
          </a:p>
          <a:p>
            <a:pPr eaLnBrk="1" fontAlgn="auto" hangingPunct="1">
              <a:spcAft>
                <a:spcPts val="0"/>
              </a:spcAft>
              <a:buFont typeface="Arial" panose="020B0604020202020204" pitchFamily="34" charset="0"/>
              <a:buChar char="•"/>
              <a:defRPr/>
            </a:pPr>
            <a:r>
              <a:rPr lang="en-US" sz="1600" dirty="0">
                <a:solidFill>
                  <a:schemeClr val="tx1">
                    <a:lumMod val="75000"/>
                    <a:lumOff val="25000"/>
                  </a:schemeClr>
                </a:solidFill>
              </a:rPr>
              <a:t>Provide a customizable interface.</a:t>
            </a:r>
          </a:p>
          <a:p>
            <a:pPr eaLnBrk="1" fontAlgn="auto" hangingPunct="1">
              <a:spcAft>
                <a:spcPts val="0"/>
              </a:spcAft>
              <a:buFont typeface="Arial" panose="020B0604020202020204" pitchFamily="34" charset="0"/>
              <a:buChar char="•"/>
              <a:defRPr/>
            </a:pPr>
            <a:r>
              <a:rPr lang="en-US" sz="1600" dirty="0">
                <a:solidFill>
                  <a:schemeClr val="tx1">
                    <a:lumMod val="75000"/>
                    <a:lumOff val="25000"/>
                  </a:schemeClr>
                </a:solidFill>
              </a:rPr>
              <a:t>Follow standard Windows conventions.</a:t>
            </a:r>
          </a:p>
          <a:p>
            <a:pPr eaLnBrk="1" fontAlgn="auto" hangingPunct="1">
              <a:spcAft>
                <a:spcPts val="0"/>
              </a:spcAft>
              <a:buFont typeface="Arial" panose="020B0604020202020204" pitchFamily="34" charset="0"/>
              <a:buChar char="•"/>
              <a:defRPr/>
            </a:pPr>
            <a:r>
              <a:rPr lang="en-US" sz="1600" dirty="0">
                <a:solidFill>
                  <a:schemeClr val="tx1">
                    <a:lumMod val="75000"/>
                    <a:lumOff val="25000"/>
                  </a:schemeClr>
                </a:solidFill>
              </a:rPr>
              <a:t>Use standard Windows controls.</a:t>
            </a:r>
          </a:p>
          <a:p>
            <a:pPr eaLnBrk="1" fontAlgn="auto" hangingPunct="1">
              <a:spcAft>
                <a:spcPts val="0"/>
              </a:spcAft>
              <a:buFont typeface="Arial" panose="020B0604020202020204" pitchFamily="34" charset="0"/>
              <a:buChar char="•"/>
              <a:defRPr/>
            </a:pPr>
            <a:r>
              <a:rPr lang="en-US" sz="1600" dirty="0">
                <a:solidFill>
                  <a:schemeClr val="tx1">
                    <a:lumMod val="75000"/>
                    <a:lumOff val="25000"/>
                  </a:schemeClr>
                </a:solidFill>
              </a:rPr>
              <a:t>Assure online forms can be easily completed.</a:t>
            </a:r>
          </a:p>
        </p:txBody>
      </p:sp>
      <p:sp>
        <p:nvSpPr>
          <p:cNvPr id="3" name="Date Placeholder 2"/>
          <p:cNvSpPr>
            <a:spLocks noGrp="1"/>
          </p:cNvSpPr>
          <p:nvPr>
            <p:ph type="dt" sz="half" idx="10"/>
          </p:nvPr>
        </p:nvSpPr>
        <p:spPr/>
        <p:txBody>
          <a:bodyPr/>
          <a:lstStyle/>
          <a:p>
            <a:pPr>
              <a:defRPr/>
            </a:pPr>
            <a:fld id="{AFA36F0B-2207-423C-861C-D97ED8411EFB}" type="datetime1">
              <a:rPr lang="en-US" smtClean="0"/>
              <a:t>8/13/2020</a:t>
            </a:fld>
            <a:endParaRPr lang="en-US"/>
          </a:p>
        </p:txBody>
      </p:sp>
      <p:sp>
        <p:nvSpPr>
          <p:cNvPr id="327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7D86F14-86D8-422F-9694-1C903F8FB4C7}" type="slidenum">
              <a:rPr lang="en-US" smtClean="0">
                <a:solidFill>
                  <a:schemeClr val="accent1"/>
                </a:solidFill>
                <a:latin typeface="Arial" panose="020B0604020202020204" pitchFamily="34" charset="0"/>
              </a:rPr>
              <a:pPr>
                <a:spcBef>
                  <a:spcPct val="0"/>
                </a:spcBef>
                <a:buClrTx/>
                <a:buSzTx/>
                <a:buFontTx/>
                <a:buNone/>
              </a:pPr>
              <a:t>19</a:t>
            </a:fld>
            <a:endParaRPr lang="en-US">
              <a:solidFill>
                <a:schemeClr val="accent1"/>
              </a:solidFill>
              <a:latin typeface="Arial" panose="020B0604020202020204" pitchFamily="34" charset="0"/>
            </a:endParaRPr>
          </a:p>
        </p:txBody>
      </p:sp>
      <p:pic>
        <p:nvPicPr>
          <p:cNvPr id="32772" name="Picture 4" descr="accessibil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8331" y="4724400"/>
            <a:ext cx="65532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47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b="1" noProof="1"/>
              <a:t>Step 10</a:t>
            </a:r>
          </a:p>
          <a:p>
            <a:pPr lvl="1">
              <a:buFont typeface="Arial" panose="020B0604020202020204" pitchFamily="34" charset="0"/>
              <a:buChar char="•"/>
            </a:pPr>
            <a:r>
              <a:rPr lang="en-US" noProof="1"/>
              <a:t>Setelah mengikuti materi ini mahasiswa dapat:</a:t>
            </a:r>
          </a:p>
          <a:p>
            <a:pPr lvl="2">
              <a:buFont typeface="Wingdings" panose="05000000000000000000" pitchFamily="2" charset="2"/>
              <a:buChar char="§"/>
            </a:pPr>
            <a:r>
              <a:rPr lang="en-US" noProof="1"/>
              <a:t>Mahasiswa/i dapat mampu menerapkan internasionalisasi dan aksesibilitas dalam desain UI.</a:t>
            </a:r>
          </a:p>
          <a:p>
            <a:r>
              <a:rPr lang="en-US" b="1" noProof="1"/>
              <a:t>Step 11,12</a:t>
            </a:r>
          </a:p>
          <a:p>
            <a:pPr lvl="1">
              <a:buFont typeface="Arial" panose="020B0604020202020204" pitchFamily="34" charset="0"/>
              <a:buChar char="•"/>
            </a:pPr>
            <a:r>
              <a:rPr lang="en-US" noProof="1"/>
              <a:t>Setelah mengikuti materi ini mahasiswa dapat:</a:t>
            </a:r>
          </a:p>
          <a:p>
            <a:pPr lvl="2"/>
            <a:r>
              <a:rPr lang="en-US" noProof="1"/>
              <a:t>Mahasiswa/I mampu menerapkan Graphics, Icons, Images &amp; Warna yang sesuai dengan kebutuhan </a:t>
            </a:r>
          </a:p>
          <a:p>
            <a:endParaRPr lang="en-US" noProof="1"/>
          </a:p>
        </p:txBody>
      </p:sp>
      <p:sp>
        <p:nvSpPr>
          <p:cNvPr id="3" name="Slide Number Placeholder 2"/>
          <p:cNvSpPr>
            <a:spLocks noGrp="1"/>
          </p:cNvSpPr>
          <p:nvPr>
            <p:ph type="sldNum" sz="quarter" idx="15"/>
          </p:nvPr>
        </p:nvSpPr>
        <p:spPr/>
        <p:txBody>
          <a:bodyPr/>
          <a:lstStyle/>
          <a:p>
            <a:pPr>
              <a:defRPr/>
            </a:pPr>
            <a:fld id="{ACE1042C-7558-4395-ABF6-E93D7DB10274}" type="slidenum">
              <a:rPr lang="en-US" smtClean="0"/>
              <a:pPr>
                <a:defRPr/>
              </a:pPr>
              <a:t>2</a:t>
            </a:fld>
            <a:endParaRPr lang="en-US"/>
          </a:p>
        </p:txBody>
      </p:sp>
      <p:sp>
        <p:nvSpPr>
          <p:cNvPr id="4" name="Date Placeholder 3"/>
          <p:cNvSpPr>
            <a:spLocks noGrp="1"/>
          </p:cNvSpPr>
          <p:nvPr>
            <p:ph type="dt" sz="half" idx="16"/>
          </p:nvPr>
        </p:nvSpPr>
        <p:spPr/>
        <p:txBody>
          <a:bodyPr/>
          <a:lstStyle/>
          <a:p>
            <a:pPr>
              <a:defRPr/>
            </a:pPr>
            <a:fld id="{EB9A139A-D54E-44EE-897D-05E1704BE046}" type="datetime1">
              <a:rPr lang="en-US" smtClean="0"/>
              <a:t>8/13/2020</a:t>
            </a:fld>
            <a:endParaRPr lang="en-US"/>
          </a:p>
        </p:txBody>
      </p:sp>
      <p:sp>
        <p:nvSpPr>
          <p:cNvPr id="5" name="Title 4"/>
          <p:cNvSpPr>
            <a:spLocks noGrp="1"/>
          </p:cNvSpPr>
          <p:nvPr>
            <p:ph type="title"/>
          </p:nvPr>
        </p:nvSpPr>
        <p:spPr/>
        <p:txBody>
          <a:bodyPr/>
          <a:lstStyle/>
          <a:p>
            <a:r>
              <a:rPr lang="en-US" dirty="0" err="1"/>
              <a:t>Tujuan</a:t>
            </a:r>
            <a:endParaRPr lang="en-US" dirty="0"/>
          </a:p>
        </p:txBody>
      </p:sp>
    </p:spTree>
    <p:extLst>
      <p:ext uri="{BB962C8B-B14F-4D97-AF65-F5344CB8AC3E}">
        <p14:creationId xmlns:p14="http://schemas.microsoft.com/office/powerpoint/2010/main" val="549223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i="1"/>
              <a:t>Visual Disabilities</a:t>
            </a:r>
            <a:endParaRPr lang="en-US"/>
          </a:p>
        </p:txBody>
      </p:sp>
      <p:sp>
        <p:nvSpPr>
          <p:cNvPr id="16389" name="Content Placeholder 2"/>
          <p:cNvSpPr>
            <a:spLocks noGrp="1"/>
          </p:cNvSpPr>
          <p:nvPr>
            <p:ph idx="1"/>
          </p:nvPr>
        </p:nvSpPr>
        <p:spPr>
          <a:xfrm>
            <a:off x="457200" y="1977656"/>
            <a:ext cx="8574705" cy="4346944"/>
          </a:xfrm>
        </p:spPr>
        <p:txBody>
          <a:bodyPr rtlCol="0">
            <a:noAutofit/>
          </a:bodyPr>
          <a:lstStyle/>
          <a:p>
            <a:pPr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Ensure compatibility with screen-review utilities and screen-enlargement utilities</a:t>
            </a:r>
          </a:p>
          <a:p>
            <a:pPr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Screen components:</a:t>
            </a:r>
          </a:p>
          <a:p>
            <a:pPr lvl="1"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Include meaningful screen and window titles.</a:t>
            </a:r>
          </a:p>
          <a:p>
            <a:pPr lvl="1"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Provide associated captions or labels for all controls, objects, icons, and graphics.</a:t>
            </a:r>
          </a:p>
          <a:p>
            <a:pPr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Include graphical menu choices.</a:t>
            </a:r>
          </a:p>
          <a:p>
            <a:pPr lvl="1"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Provide a textual summary for each statistical graphic.</a:t>
            </a:r>
          </a:p>
          <a:p>
            <a:pPr lvl="1"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Allow for screen element scalability.</a:t>
            </a:r>
          </a:p>
          <a:p>
            <a:pPr lvl="1"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Support system settings for high contrast for all user interface controls and client area content.</a:t>
            </a:r>
          </a:p>
          <a:p>
            <a:pPr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When a high contrast setting is established, hide any images drawn behind the text to maintain screen information legibility.</a:t>
            </a:r>
          </a:p>
          <a:p>
            <a:pPr eaLnBrk="1" fontAlgn="auto" hangingPunct="1">
              <a:spcAft>
                <a:spcPts val="0"/>
              </a:spcAft>
              <a:buFont typeface="Arial" panose="020B0604020202020204" pitchFamily="34" charset="0"/>
              <a:buChar char="•"/>
              <a:defRPr/>
            </a:pPr>
            <a:r>
              <a:rPr lang="en-US" sz="1400" dirty="0">
                <a:solidFill>
                  <a:schemeClr val="tx1">
                    <a:lumMod val="75000"/>
                    <a:lumOff val="25000"/>
                  </a:schemeClr>
                </a:solidFill>
              </a:rPr>
              <a:t>Avoid displaying or hiding information based on the movement of the pointer. Exception: Unless it’s part of the standard interface (example: ToolTips).</a:t>
            </a:r>
          </a:p>
        </p:txBody>
      </p:sp>
      <p:sp>
        <p:nvSpPr>
          <p:cNvPr id="3" name="Date Placeholder 2"/>
          <p:cNvSpPr>
            <a:spLocks noGrp="1"/>
          </p:cNvSpPr>
          <p:nvPr>
            <p:ph type="dt" sz="half" idx="10"/>
          </p:nvPr>
        </p:nvSpPr>
        <p:spPr/>
        <p:txBody>
          <a:bodyPr/>
          <a:lstStyle/>
          <a:p>
            <a:pPr>
              <a:defRPr/>
            </a:pPr>
            <a:fld id="{EB0EC4DA-CECF-40AB-9EB2-C290B6B91C4B}" type="datetime1">
              <a:rPr lang="en-US" smtClean="0"/>
              <a:t>8/13/2020</a:t>
            </a:fld>
            <a:endParaRPr lang="en-US"/>
          </a:p>
        </p:txBody>
      </p:sp>
      <p:sp>
        <p:nvSpPr>
          <p:cNvPr id="3379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CD6EF67F-9F87-452B-9DCA-53C099F6E936}" type="slidenum">
              <a:rPr lang="en-US" smtClean="0">
                <a:solidFill>
                  <a:schemeClr val="accent1"/>
                </a:solidFill>
                <a:latin typeface="Arial" panose="020B0604020202020204" pitchFamily="34" charset="0"/>
              </a:rPr>
              <a:pPr>
                <a:spcBef>
                  <a:spcPct val="0"/>
                </a:spcBef>
                <a:buClrTx/>
                <a:buSzTx/>
                <a:buFontTx/>
                <a:buNone/>
              </a:pPr>
              <a:t>20</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821776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i="1"/>
              <a:t>Visual Disabilities ..</a:t>
            </a:r>
          </a:p>
        </p:txBody>
      </p:sp>
      <p:sp>
        <p:nvSpPr>
          <p:cNvPr id="17413" name="Content Placeholder 2"/>
          <p:cNvSpPr>
            <a:spLocks noGrp="1"/>
          </p:cNvSpPr>
          <p:nvPr>
            <p:ph idx="1"/>
          </p:nvPr>
        </p:nvSpPr>
        <p:spPr>
          <a:xfrm>
            <a:off x="748683" y="1977656"/>
            <a:ext cx="7942880" cy="4346944"/>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Keyboard:</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Provide a complete keyboard interface.</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Provide a logical order of screen navigation.</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Color:</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Use color as an enhancing design characteristic.</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If used, considers</a:t>
            </a:r>
          </a:p>
          <a:p>
            <a:pPr lvl="2"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color combinations</a:t>
            </a:r>
          </a:p>
          <a:p>
            <a:pPr lvl="2"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lightness contrast between foreground and background color</a:t>
            </a:r>
          </a:p>
          <a:p>
            <a:pPr lvl="2"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lightness contrast between colors in the color spectrum (blues and reds)</a:t>
            </a:r>
          </a:p>
          <a:p>
            <a:pPr lvl="2"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Avoid combining dark colors from the middle of the spectrum with light colors from either end of the spectrum</a:t>
            </a:r>
          </a:p>
          <a:p>
            <a:pPr lvl="2"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Do not define specific colors</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Use tools to verify what colors will look like when seen by color-deficient people</a:t>
            </a:r>
          </a:p>
          <a:p>
            <a:pPr eaLnBrk="1" fontAlgn="auto" hangingPunct="1">
              <a:spcAft>
                <a:spcPts val="0"/>
              </a:spcAft>
              <a:buFont typeface="Wingdings 3" charset="2"/>
              <a:buChar char=""/>
              <a:defRPr/>
            </a:pPr>
            <a:endParaRPr lang="en-US" sz="2000" dirty="0">
              <a:solidFill>
                <a:schemeClr val="tx1">
                  <a:lumMod val="75000"/>
                  <a:lumOff val="25000"/>
                </a:schemeClr>
              </a:solidFill>
            </a:endParaRPr>
          </a:p>
        </p:txBody>
      </p:sp>
      <p:sp>
        <p:nvSpPr>
          <p:cNvPr id="3" name="Date Placeholder 2"/>
          <p:cNvSpPr>
            <a:spLocks noGrp="1"/>
          </p:cNvSpPr>
          <p:nvPr>
            <p:ph type="dt" sz="half" idx="10"/>
          </p:nvPr>
        </p:nvSpPr>
        <p:spPr/>
        <p:txBody>
          <a:bodyPr/>
          <a:lstStyle/>
          <a:p>
            <a:pPr>
              <a:defRPr/>
            </a:pPr>
            <a:fld id="{825DA422-8A41-43B3-965E-E091AE20AC33}" type="datetime1">
              <a:rPr lang="en-US" smtClean="0"/>
              <a:t>8/13/2020</a:t>
            </a:fld>
            <a:endParaRPr lang="en-US"/>
          </a:p>
        </p:txBody>
      </p:sp>
      <p:sp>
        <p:nvSpPr>
          <p:cNvPr id="348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DDF5E1C9-3C06-4365-95E4-F66CC629A8A8}" type="slidenum">
              <a:rPr lang="en-US" smtClean="0">
                <a:solidFill>
                  <a:schemeClr val="accent1"/>
                </a:solidFill>
                <a:latin typeface="Arial" panose="020B0604020202020204" pitchFamily="34" charset="0"/>
              </a:rPr>
              <a:pPr>
                <a:spcBef>
                  <a:spcPct val="0"/>
                </a:spcBef>
                <a:buClrTx/>
                <a:buSzTx/>
                <a:buFontTx/>
                <a:buNone/>
              </a:pPr>
              <a:t>21</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2378249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1377287"/>
            <a:ext cx="5715000" cy="533400"/>
          </a:xfrm>
        </p:spPr>
        <p:txBody>
          <a:bodyPr/>
          <a:lstStyle/>
          <a:p>
            <a:pPr eaLnBrk="1" hangingPunct="1"/>
            <a:r>
              <a:rPr lang="en-US" i="1" dirty="0"/>
              <a:t>Hearing Disabilities</a:t>
            </a:r>
            <a:endParaRPr lang="en-US" dirty="0"/>
          </a:p>
        </p:txBody>
      </p:sp>
      <p:sp>
        <p:nvSpPr>
          <p:cNvPr id="35843" name="Content Placeholder 2"/>
          <p:cNvSpPr>
            <a:spLocks noGrp="1"/>
          </p:cNvSpPr>
          <p:nvPr>
            <p:ph idx="1"/>
          </p:nvPr>
        </p:nvSpPr>
        <p:spPr>
          <a:xfrm>
            <a:off x="2042893" y="2291687"/>
            <a:ext cx="6872507" cy="3733800"/>
          </a:xfrm>
        </p:spPr>
        <p:txBody>
          <a:bodyPr/>
          <a:lstStyle/>
          <a:p>
            <a:pPr eaLnBrk="1" hangingPunct="1"/>
            <a:r>
              <a:rPr lang="en-US" sz="2000" dirty="0"/>
              <a:t>Provide captions or transcripts of important audio content.</a:t>
            </a:r>
          </a:p>
          <a:p>
            <a:pPr eaLnBrk="1" hangingPunct="1"/>
            <a:r>
              <a:rPr lang="en-US" sz="2000" dirty="0"/>
              <a:t>Provide an option to display a visual cue for all audio alerts.</a:t>
            </a:r>
          </a:p>
          <a:p>
            <a:pPr eaLnBrk="1" hangingPunct="1"/>
            <a:r>
              <a:rPr lang="en-US" sz="2000" dirty="0"/>
              <a:t>Provide an option to adjust the volume.</a:t>
            </a:r>
          </a:p>
          <a:p>
            <a:pPr eaLnBrk="1" hangingPunct="1"/>
            <a:r>
              <a:rPr lang="en-US" sz="2000" dirty="0"/>
              <a:t>Use audio as an enhancing design characteristic.</a:t>
            </a:r>
          </a:p>
          <a:p>
            <a:pPr eaLnBrk="1" hangingPunct="1"/>
            <a:r>
              <a:rPr lang="en-US" sz="2000" dirty="0"/>
              <a:t>Provide a spell-check or grammar-check utility.</a:t>
            </a:r>
          </a:p>
        </p:txBody>
      </p:sp>
      <p:sp>
        <p:nvSpPr>
          <p:cNvPr id="3" name="Date Placeholder 2"/>
          <p:cNvSpPr>
            <a:spLocks noGrp="1"/>
          </p:cNvSpPr>
          <p:nvPr>
            <p:ph type="dt" sz="half" idx="10"/>
          </p:nvPr>
        </p:nvSpPr>
        <p:spPr/>
        <p:txBody>
          <a:bodyPr/>
          <a:lstStyle/>
          <a:p>
            <a:pPr>
              <a:defRPr/>
            </a:pPr>
            <a:fld id="{78B2F623-1661-4FFC-BDCF-C8818D399CEC}" type="datetime1">
              <a:rPr lang="en-US" smtClean="0"/>
              <a:t>8/13/2020</a:t>
            </a:fld>
            <a:endParaRPr lang="en-US"/>
          </a:p>
        </p:txBody>
      </p:sp>
      <p:sp>
        <p:nvSpPr>
          <p:cNvPr id="358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A92A956A-38BE-42DC-9558-60F6AA377376}" type="slidenum">
              <a:rPr lang="en-US" smtClean="0">
                <a:solidFill>
                  <a:schemeClr val="accent1"/>
                </a:solidFill>
                <a:latin typeface="Arial" panose="020B0604020202020204" pitchFamily="34" charset="0"/>
              </a:rPr>
              <a:pPr>
                <a:spcBef>
                  <a:spcPct val="0"/>
                </a:spcBef>
                <a:buClrTx/>
                <a:buSzTx/>
                <a:buFontTx/>
                <a:buNone/>
              </a:pPr>
              <a:t>22</a:t>
            </a:fld>
            <a:endParaRPr lang="en-US">
              <a:solidFill>
                <a:schemeClr val="accent1"/>
              </a:solidFill>
              <a:latin typeface="Arial" panose="020B0604020202020204" pitchFamily="34" charset="0"/>
            </a:endParaRPr>
          </a:p>
        </p:txBody>
      </p:sp>
      <p:pic>
        <p:nvPicPr>
          <p:cNvPr id="35844" name="Picture 9" descr="Picture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10687"/>
            <a:ext cx="158569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70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Picture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3687" y="2286000"/>
            <a:ext cx="36179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p:txBody>
          <a:bodyPr/>
          <a:lstStyle/>
          <a:p>
            <a:pPr eaLnBrk="1" hangingPunct="1"/>
            <a:r>
              <a:rPr lang="en-US" i="1"/>
              <a:t>Physical Movement Disabilities</a:t>
            </a:r>
            <a:endParaRPr lang="en-US"/>
          </a:p>
        </p:txBody>
      </p:sp>
      <p:sp>
        <p:nvSpPr>
          <p:cNvPr id="36868" name="Content Placeholder 2"/>
          <p:cNvSpPr>
            <a:spLocks noGrp="1"/>
          </p:cNvSpPr>
          <p:nvPr>
            <p:ph idx="1"/>
          </p:nvPr>
        </p:nvSpPr>
        <p:spPr>
          <a:xfrm>
            <a:off x="569295" y="2256932"/>
            <a:ext cx="5524500" cy="1022350"/>
          </a:xfrm>
        </p:spPr>
        <p:txBody>
          <a:bodyPr/>
          <a:lstStyle/>
          <a:p>
            <a:pPr eaLnBrk="1" hangingPunct="1"/>
            <a:r>
              <a:rPr lang="en-US" sz="2000" dirty="0"/>
              <a:t>Provide voice-input systems</a:t>
            </a:r>
          </a:p>
          <a:p>
            <a:pPr eaLnBrk="1" hangingPunct="1"/>
            <a:r>
              <a:rPr lang="en-US" sz="2000" dirty="0"/>
              <a:t>Provide a complete and simple keyboard interface</a:t>
            </a:r>
          </a:p>
          <a:p>
            <a:pPr eaLnBrk="1" hangingPunct="1"/>
            <a:r>
              <a:rPr lang="en-US" sz="2000" dirty="0"/>
              <a:t>Provide a simple mouse interface</a:t>
            </a:r>
          </a:p>
          <a:p>
            <a:pPr eaLnBrk="1" hangingPunct="1"/>
            <a:r>
              <a:rPr lang="en-US" sz="2000" dirty="0"/>
              <a:t>Provide on-screen keyboards</a:t>
            </a:r>
          </a:p>
          <a:p>
            <a:pPr eaLnBrk="1" hangingPunct="1"/>
            <a:r>
              <a:rPr lang="en-US" sz="2000" dirty="0"/>
              <a:t>Provide keyboard filters</a:t>
            </a:r>
          </a:p>
        </p:txBody>
      </p:sp>
      <p:sp>
        <p:nvSpPr>
          <p:cNvPr id="3" name="Date Placeholder 2"/>
          <p:cNvSpPr>
            <a:spLocks noGrp="1"/>
          </p:cNvSpPr>
          <p:nvPr>
            <p:ph type="dt" sz="half" idx="10"/>
          </p:nvPr>
        </p:nvSpPr>
        <p:spPr/>
        <p:txBody>
          <a:bodyPr/>
          <a:lstStyle/>
          <a:p>
            <a:pPr>
              <a:defRPr/>
            </a:pPr>
            <a:fld id="{5E5FDB50-263E-4880-B6F7-C5BA716CCCBA}" type="datetime1">
              <a:rPr lang="en-US" smtClean="0"/>
              <a:t>8/13/2020</a:t>
            </a:fld>
            <a:endParaRPr lang="en-US"/>
          </a:p>
        </p:txBody>
      </p:sp>
      <p:sp>
        <p:nvSpPr>
          <p:cNvPr id="368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DA99F34B-D5B8-4DB7-A43F-9E32CE0B6930}" type="slidenum">
              <a:rPr lang="en-US" smtClean="0">
                <a:solidFill>
                  <a:schemeClr val="accent1"/>
                </a:solidFill>
                <a:latin typeface="Arial" panose="020B0604020202020204" pitchFamily="34" charset="0"/>
              </a:rPr>
              <a:pPr>
                <a:spcBef>
                  <a:spcPct val="0"/>
                </a:spcBef>
                <a:buClrTx/>
                <a:buSzTx/>
                <a:buFontTx/>
                <a:buNone/>
              </a:pPr>
              <a:t>23</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123106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i="1"/>
              <a:t>Cognitive Disabilities</a:t>
            </a:r>
          </a:p>
        </p:txBody>
      </p:sp>
      <p:sp>
        <p:nvSpPr>
          <p:cNvPr id="37891" name="Content Placeholder 2"/>
          <p:cNvSpPr>
            <a:spLocks noGrp="1"/>
          </p:cNvSpPr>
          <p:nvPr>
            <p:ph idx="1"/>
          </p:nvPr>
        </p:nvSpPr>
        <p:spPr>
          <a:xfrm>
            <a:off x="2413000" y="1922463"/>
            <a:ext cx="6426200" cy="4191000"/>
          </a:xfrm>
        </p:spPr>
        <p:txBody>
          <a:bodyPr/>
          <a:lstStyle/>
          <a:p>
            <a:pPr eaLnBrk="1" hangingPunct="1"/>
            <a:r>
              <a:rPr lang="en-US" dirty="0"/>
              <a:t>Permit modification and simplification of the interface.</a:t>
            </a:r>
          </a:p>
          <a:p>
            <a:pPr eaLnBrk="1" hangingPunct="1"/>
            <a:r>
              <a:rPr lang="en-US" dirty="0"/>
              <a:t>Limit the use of time-based interfaces.</a:t>
            </a:r>
          </a:p>
          <a:p>
            <a:pPr lvl="1" eaLnBrk="1" hangingPunct="1"/>
            <a:r>
              <a:rPr lang="en-US" dirty="0"/>
              <a:t>Do not briefly display critical feedback or messages and then automatically remove them.</a:t>
            </a:r>
          </a:p>
          <a:p>
            <a:pPr lvl="1" eaLnBrk="1" hangingPunct="1"/>
            <a:r>
              <a:rPr lang="en-US" dirty="0"/>
              <a:t>Provide an option to permit the user to adjust the length of the time-out.</a:t>
            </a:r>
          </a:p>
        </p:txBody>
      </p:sp>
      <p:sp>
        <p:nvSpPr>
          <p:cNvPr id="3" name="Date Placeholder 2"/>
          <p:cNvSpPr>
            <a:spLocks noGrp="1"/>
          </p:cNvSpPr>
          <p:nvPr>
            <p:ph type="dt" sz="half" idx="10"/>
          </p:nvPr>
        </p:nvSpPr>
        <p:spPr/>
        <p:txBody>
          <a:bodyPr/>
          <a:lstStyle/>
          <a:p>
            <a:pPr>
              <a:defRPr/>
            </a:pPr>
            <a:fld id="{439432FC-D6AA-4BAE-A48E-12757AF4A253}" type="datetime1">
              <a:rPr lang="en-US" smtClean="0"/>
              <a:t>8/13/2020</a:t>
            </a:fld>
            <a:endParaRPr lang="en-US"/>
          </a:p>
        </p:txBody>
      </p:sp>
      <p:sp>
        <p:nvSpPr>
          <p:cNvPr id="378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CB3C508-4187-4E65-B5FF-93622564CB19}" type="slidenum">
              <a:rPr lang="en-US" smtClean="0">
                <a:solidFill>
                  <a:schemeClr val="accent1"/>
                </a:solidFill>
                <a:latin typeface="Arial" panose="020B0604020202020204" pitchFamily="34" charset="0"/>
              </a:rPr>
              <a:pPr>
                <a:spcBef>
                  <a:spcPct val="0"/>
                </a:spcBef>
                <a:buClrTx/>
                <a:buSzTx/>
                <a:buFontTx/>
                <a:buNone/>
              </a:pPr>
              <a:t>24</a:t>
            </a:fld>
            <a:endParaRPr lang="en-US">
              <a:solidFill>
                <a:schemeClr val="accent1"/>
              </a:solidFill>
              <a:latin typeface="Arial" panose="020B0604020202020204" pitchFamily="34" charset="0"/>
            </a:endParaRP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2032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097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i="1">
                <a:solidFill>
                  <a:schemeClr val="bg1"/>
                </a:solidFill>
              </a:rPr>
              <a:t>Seizure Disorders</a:t>
            </a:r>
          </a:p>
        </p:txBody>
      </p:sp>
      <p:sp>
        <p:nvSpPr>
          <p:cNvPr id="3" name="Date Placeholder 2"/>
          <p:cNvSpPr>
            <a:spLocks noGrp="1"/>
          </p:cNvSpPr>
          <p:nvPr>
            <p:ph type="dt" sz="half" idx="10"/>
          </p:nvPr>
        </p:nvSpPr>
        <p:spPr/>
        <p:txBody>
          <a:bodyPr/>
          <a:lstStyle/>
          <a:p>
            <a:pPr>
              <a:defRPr/>
            </a:pPr>
            <a:fld id="{DE4902B0-8BDB-4FE1-ABDD-5F0DF28B94FD}" type="datetime1">
              <a:rPr lang="en-US" smtClean="0"/>
              <a:t>8/13/2020</a:t>
            </a:fld>
            <a:endParaRPr lang="en-US"/>
          </a:p>
        </p:txBody>
      </p:sp>
      <p:sp>
        <p:nvSpPr>
          <p:cNvPr id="3891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D4720BE8-6D76-437B-BF14-42B6C4D2A36B}" type="slidenum">
              <a:rPr lang="en-US" smtClean="0">
                <a:solidFill>
                  <a:schemeClr val="accent1"/>
                </a:solidFill>
                <a:latin typeface="Arial" panose="020B0604020202020204" pitchFamily="34" charset="0"/>
              </a:rPr>
              <a:pPr>
                <a:spcBef>
                  <a:spcPct val="0"/>
                </a:spcBef>
                <a:buClrTx/>
                <a:buSzTx/>
                <a:buFontTx/>
                <a:buNone/>
              </a:pPr>
              <a:t>25</a:t>
            </a:fld>
            <a:endParaRPr lang="en-US">
              <a:solidFill>
                <a:schemeClr val="accent1"/>
              </a:solidFill>
              <a:latin typeface="Arial" panose="020B0604020202020204" pitchFamily="34" charset="0"/>
            </a:endParaRPr>
          </a:p>
        </p:txBody>
      </p:sp>
      <p:graphicFrame>
        <p:nvGraphicFramePr>
          <p:cNvPr id="8" name="Diagram 7"/>
          <p:cNvGraphicFramePr/>
          <p:nvPr/>
        </p:nvGraphicFramePr>
        <p:xfrm>
          <a:off x="0" y="1295400"/>
          <a:ext cx="88392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277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59438" y="1360394"/>
            <a:ext cx="8326438" cy="345640"/>
          </a:xfrm>
        </p:spPr>
        <p:txBody>
          <a:bodyPr/>
          <a:lstStyle/>
          <a:p>
            <a:pPr eaLnBrk="1" hangingPunct="1"/>
            <a:r>
              <a:rPr lang="en-US" i="1" dirty="0"/>
              <a:t>Web Page Accessibility Design</a:t>
            </a:r>
            <a:endParaRPr lang="en-US" dirty="0"/>
          </a:p>
        </p:txBody>
      </p:sp>
      <p:sp>
        <p:nvSpPr>
          <p:cNvPr id="22533" name="Content Placeholder 2"/>
          <p:cNvSpPr>
            <a:spLocks noGrp="1"/>
          </p:cNvSpPr>
          <p:nvPr>
            <p:ph idx="1"/>
          </p:nvPr>
        </p:nvSpPr>
        <p:spPr>
          <a:xfrm>
            <a:off x="365125" y="1845831"/>
            <a:ext cx="8016118" cy="4631169"/>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en-US" dirty="0">
                <a:solidFill>
                  <a:schemeClr val="tx1">
                    <a:lumMod val="75000"/>
                    <a:lumOff val="25000"/>
                  </a:schemeClr>
                </a:solidFill>
              </a:rPr>
              <a:t>WWW Consortium Accessibility Guidelines:</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Provide equivalent alternatives to auditory or visual content</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Don’t rely on color alone. Image should be understandable</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Use markup and style sheets and do so properly</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Clarify natural language usage</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Create tables that transform gracefully</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Pages featuring new technologies transform gracefully</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Ensure user control of time-sensitive content changes</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Ensure direct accessibility of principles of embedded interfaces</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Design for device-independence</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Use interim solutions</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Use W3C technologies and follow accessibility guidelines</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Provide context and orientation information</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Provide clear navigation mechanisms</a:t>
            </a:r>
          </a:p>
          <a:p>
            <a:pPr marL="914400" lvl="1" indent="-457200" eaLnBrk="1" fontAlgn="auto" hangingPunct="1">
              <a:spcAft>
                <a:spcPts val="0"/>
              </a:spcAft>
              <a:buFont typeface="Calibri" panose="020F0502020204030204" pitchFamily="34" charset="0"/>
              <a:buAutoNum type="arabicPeriod"/>
              <a:defRPr/>
            </a:pPr>
            <a:r>
              <a:rPr lang="en-US" sz="1800" dirty="0">
                <a:solidFill>
                  <a:schemeClr val="tx1">
                    <a:lumMod val="75000"/>
                    <a:lumOff val="25000"/>
                  </a:schemeClr>
                </a:solidFill>
              </a:rPr>
              <a:t>Ensure that documents are clear and simple</a:t>
            </a:r>
          </a:p>
          <a:p>
            <a:pPr marL="914400" lvl="1" indent="-457200" eaLnBrk="1" fontAlgn="auto" hangingPunct="1">
              <a:spcAft>
                <a:spcPts val="0"/>
              </a:spcAft>
              <a:buFont typeface="Calibri" panose="020F0502020204030204" pitchFamily="34" charset="0"/>
              <a:buAutoNum type="arabicPeriod"/>
              <a:defRPr/>
            </a:pPr>
            <a:endParaRPr lang="en-US" sz="1800" dirty="0">
              <a:solidFill>
                <a:schemeClr val="tx1">
                  <a:lumMod val="75000"/>
                  <a:lumOff val="25000"/>
                </a:schemeClr>
              </a:solidFill>
            </a:endParaRPr>
          </a:p>
        </p:txBody>
      </p:sp>
      <p:sp>
        <p:nvSpPr>
          <p:cNvPr id="3" name="Date Placeholder 2"/>
          <p:cNvSpPr>
            <a:spLocks noGrp="1"/>
          </p:cNvSpPr>
          <p:nvPr>
            <p:ph type="dt" sz="half" idx="10"/>
          </p:nvPr>
        </p:nvSpPr>
        <p:spPr/>
        <p:txBody>
          <a:bodyPr/>
          <a:lstStyle/>
          <a:p>
            <a:pPr>
              <a:defRPr/>
            </a:pPr>
            <a:fld id="{D3DB5A7F-7DBD-4AF4-9918-85649ECBDD09}" type="datetime1">
              <a:rPr lang="en-US" smtClean="0"/>
              <a:t>8/13/2020</a:t>
            </a:fld>
            <a:endParaRPr lang="en-US"/>
          </a:p>
        </p:txBody>
      </p:sp>
      <p:sp>
        <p:nvSpPr>
          <p:cNvPr id="3994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3279F86-7CA2-4794-BC39-AB54D1EBC4E9}" type="slidenum">
              <a:rPr lang="en-US" smtClean="0">
                <a:solidFill>
                  <a:schemeClr val="accent1"/>
                </a:solidFill>
                <a:latin typeface="Arial" panose="020B0604020202020204" pitchFamily="34" charset="0"/>
              </a:rPr>
              <a:pPr>
                <a:spcBef>
                  <a:spcPct val="0"/>
                </a:spcBef>
                <a:buClrTx/>
                <a:buSzTx/>
                <a:buFontTx/>
                <a:buNone/>
              </a:pPr>
              <a:t>26</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3879207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9908" y="1219200"/>
            <a:ext cx="8876731" cy="533400"/>
          </a:xfrm>
        </p:spPr>
        <p:txBody>
          <a:bodyPr/>
          <a:lstStyle/>
          <a:p>
            <a:pPr eaLnBrk="1" hangingPunct="1"/>
            <a:r>
              <a:rPr lang="en-US" i="1" dirty="0">
                <a:solidFill>
                  <a:schemeClr val="tx1"/>
                </a:solidFill>
              </a:rPr>
              <a:t>Usability for Lower-Literacy People</a:t>
            </a:r>
            <a:endParaRPr lang="en-US" dirty="0">
              <a:solidFill>
                <a:schemeClr val="tx1"/>
              </a:solidFill>
            </a:endParaRPr>
          </a:p>
        </p:txBody>
      </p:sp>
      <p:sp>
        <p:nvSpPr>
          <p:cNvPr id="3" name="Date Placeholder 2"/>
          <p:cNvSpPr>
            <a:spLocks noGrp="1"/>
          </p:cNvSpPr>
          <p:nvPr>
            <p:ph type="dt" sz="half" idx="10"/>
          </p:nvPr>
        </p:nvSpPr>
        <p:spPr/>
        <p:txBody>
          <a:bodyPr/>
          <a:lstStyle/>
          <a:p>
            <a:pPr>
              <a:defRPr/>
            </a:pPr>
            <a:fld id="{4C001CEA-A3CD-4BFA-89C3-BCFC11DF1334}" type="datetime1">
              <a:rPr lang="en-US" smtClean="0"/>
              <a:t>8/13/2020</a:t>
            </a:fld>
            <a:endParaRPr lang="en-US"/>
          </a:p>
        </p:txBody>
      </p:sp>
      <p:sp>
        <p:nvSpPr>
          <p:cNvPr id="409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5572088A-239D-4CAB-B8AE-7370307E4098}" type="slidenum">
              <a:rPr lang="en-US" smtClean="0">
                <a:solidFill>
                  <a:schemeClr val="accent1"/>
                </a:solidFill>
                <a:latin typeface="Arial" panose="020B0604020202020204" pitchFamily="34" charset="0"/>
              </a:rPr>
              <a:pPr>
                <a:spcBef>
                  <a:spcPct val="0"/>
                </a:spcBef>
                <a:buClrTx/>
                <a:buSzTx/>
                <a:buFontTx/>
                <a:buNone/>
              </a:pPr>
              <a:t>27</a:t>
            </a:fld>
            <a:endParaRPr lang="en-US">
              <a:solidFill>
                <a:schemeClr val="accent1"/>
              </a:solidFill>
              <a:latin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56267231"/>
              </p:ext>
            </p:extLst>
          </p:nvPr>
        </p:nvGraphicFramePr>
        <p:xfrm>
          <a:off x="1066800" y="19050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037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 y="1252279"/>
            <a:ext cx="8326438" cy="424121"/>
          </a:xfrm>
        </p:spPr>
        <p:txBody>
          <a:bodyPr/>
          <a:lstStyle/>
          <a:p>
            <a:pPr eaLnBrk="1" hangingPunct="1"/>
            <a:r>
              <a:rPr lang="en-US" i="1" dirty="0"/>
              <a:t>Usability for Senior Citizens</a:t>
            </a:r>
          </a:p>
        </p:txBody>
      </p:sp>
      <p:sp>
        <p:nvSpPr>
          <p:cNvPr id="24581" name="Content Placeholder 2"/>
          <p:cNvSpPr>
            <a:spLocks noGrp="1"/>
          </p:cNvSpPr>
          <p:nvPr>
            <p:ph idx="1"/>
          </p:nvPr>
        </p:nvSpPr>
        <p:spPr>
          <a:xfrm>
            <a:off x="152401" y="1760537"/>
            <a:ext cx="4267200" cy="4648200"/>
          </a:xfr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Provide large targets to make selection easier</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To reduce the number of selections or clicks,</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Do not require double-clicks or pull-down menus</a:t>
            </a:r>
          </a:p>
          <a:p>
            <a:pPr lvl="1" eaLnBrk="1" fontAlgn="auto" hangingPunct="1">
              <a:spcAft>
                <a:spcPts val="0"/>
              </a:spcAft>
              <a:buFont typeface="Arial" panose="020B0604020202020204" pitchFamily="34" charset="0"/>
              <a:buChar char="•"/>
              <a:defRPr/>
            </a:pPr>
            <a:r>
              <a:rPr lang="en-US" sz="1800" dirty="0">
                <a:solidFill>
                  <a:schemeClr val="tx1">
                    <a:lumMod val="75000"/>
                    <a:lumOff val="25000"/>
                  </a:schemeClr>
                </a:solidFill>
              </a:rPr>
              <a:t>Do not have a deep page hierarchy.</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Concentrate important information at the top of pages.</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Avoid the need to scroll to find information.</a:t>
            </a:r>
          </a:p>
          <a:p>
            <a:pPr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Put most links in a bulleted, not tightly clustered, list.</a:t>
            </a:r>
          </a:p>
          <a:p>
            <a:pPr eaLnBrk="1" fontAlgn="auto" hangingPunct="1">
              <a:spcAft>
                <a:spcPts val="0"/>
              </a:spcAft>
              <a:buFont typeface="Arial" panose="020B0604020202020204" pitchFamily="34" charset="0"/>
              <a:buChar char="•"/>
              <a:defRPr/>
            </a:pPr>
            <a:endParaRPr lang="en-US" sz="1800" dirty="0">
              <a:solidFill>
                <a:schemeClr val="tx1">
                  <a:lumMod val="75000"/>
                  <a:lumOff val="25000"/>
                </a:schemeClr>
              </a:solidFill>
            </a:endParaRPr>
          </a:p>
        </p:txBody>
      </p:sp>
      <p:sp>
        <p:nvSpPr>
          <p:cNvPr id="3" name="Date Placeholder 2"/>
          <p:cNvSpPr>
            <a:spLocks noGrp="1"/>
          </p:cNvSpPr>
          <p:nvPr>
            <p:ph type="dt" sz="half" idx="10"/>
          </p:nvPr>
        </p:nvSpPr>
        <p:spPr/>
        <p:txBody>
          <a:bodyPr/>
          <a:lstStyle/>
          <a:p>
            <a:pPr>
              <a:defRPr/>
            </a:pPr>
            <a:fld id="{6E15758A-2A23-473D-BF5F-DAD8148F6EB0}" type="datetime1">
              <a:rPr lang="en-US" smtClean="0"/>
              <a:t>8/13/2020</a:t>
            </a:fld>
            <a:endParaRPr lang="en-US"/>
          </a:p>
        </p:txBody>
      </p:sp>
      <p:sp>
        <p:nvSpPr>
          <p:cNvPr id="4199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3F3B305C-638D-44FB-9EED-3D0D65F45392}" type="slidenum">
              <a:rPr lang="en-US" smtClean="0">
                <a:solidFill>
                  <a:schemeClr val="accent1"/>
                </a:solidFill>
                <a:latin typeface="Arial" panose="020B0604020202020204" pitchFamily="34" charset="0"/>
              </a:rPr>
              <a:pPr>
                <a:spcBef>
                  <a:spcPct val="0"/>
                </a:spcBef>
                <a:buClrTx/>
                <a:buSzTx/>
                <a:buFontTx/>
                <a:buNone/>
              </a:pPr>
              <a:t>28</a:t>
            </a:fld>
            <a:endParaRPr lang="en-US">
              <a:solidFill>
                <a:schemeClr val="accent1"/>
              </a:solidFill>
              <a:latin typeface="Arial" panose="020B0604020202020204" pitchFamily="34" charset="0"/>
            </a:endParaRPr>
          </a:p>
        </p:txBody>
      </p:sp>
      <p:sp>
        <p:nvSpPr>
          <p:cNvPr id="7" name="Content Placeholder 2"/>
          <p:cNvSpPr txBox="1">
            <a:spLocks/>
          </p:cNvSpPr>
          <p:nvPr/>
        </p:nvSpPr>
        <p:spPr bwMode="auto">
          <a:xfrm>
            <a:off x="4495800" y="1752600"/>
            <a:ext cx="4486892" cy="480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fontScale="92500" lnSpcReduction="20000"/>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Font typeface="Arial" panose="020B0604020202020204" pitchFamily="34" charset="0"/>
              <a:buChar char="•"/>
              <a:defRPr/>
            </a:pPr>
            <a:r>
              <a:rPr lang="en-US" sz="2000" dirty="0">
                <a:solidFill>
                  <a:schemeClr val="tx1">
                    <a:lumMod val="75000"/>
                    <a:lumOff val="25000"/>
                  </a:schemeClr>
                </a:solidFill>
              </a:rPr>
              <a:t>Provide differentiation between visited and non-visited links.</a:t>
            </a:r>
          </a:p>
          <a:p>
            <a:pPr fontAlgn="auto">
              <a:spcAft>
                <a:spcPts val="0"/>
              </a:spcAft>
              <a:buFont typeface="Arial" panose="020B0604020202020204" pitchFamily="34" charset="0"/>
              <a:buChar char="•"/>
              <a:defRPr/>
            </a:pPr>
            <a:r>
              <a:rPr lang="en-US" sz="2000" dirty="0">
                <a:solidFill>
                  <a:schemeClr val="tx1">
                    <a:lumMod val="75000"/>
                    <a:lumOff val="25000"/>
                  </a:schemeClr>
                </a:solidFill>
              </a:rPr>
              <a:t>Use few colors, and avoid using blue and green tones.</a:t>
            </a:r>
          </a:p>
          <a:p>
            <a:pPr fontAlgn="auto">
              <a:spcAft>
                <a:spcPts val="0"/>
              </a:spcAft>
              <a:buFont typeface="Arial" panose="020B0604020202020204" pitchFamily="34" charset="0"/>
              <a:buChar char="•"/>
              <a:defRPr/>
            </a:pPr>
            <a:r>
              <a:rPr lang="en-US" sz="2000" dirty="0">
                <a:solidFill>
                  <a:schemeClr val="tx1">
                    <a:lumMod val="75000"/>
                    <a:lumOff val="25000"/>
                  </a:schemeClr>
                </a:solidFill>
              </a:rPr>
              <a:t>For text to be read or scanned, use</a:t>
            </a:r>
          </a:p>
          <a:p>
            <a:pPr lvl="1" fontAlgn="auto">
              <a:spcAft>
                <a:spcPts val="0"/>
              </a:spcAft>
              <a:buFont typeface="Arial" panose="020B0604020202020204" pitchFamily="34" charset="0"/>
              <a:buChar char="•"/>
              <a:defRPr/>
            </a:pPr>
            <a:r>
              <a:rPr lang="en-US" sz="1800" dirty="0">
                <a:solidFill>
                  <a:schemeClr val="tx1">
                    <a:lumMod val="75000"/>
                    <a:lumOff val="25000"/>
                  </a:schemeClr>
                </a:solidFill>
              </a:rPr>
              <a:t>12 to 14 point sans serif font (Helvetica, Arial).</a:t>
            </a:r>
          </a:p>
          <a:p>
            <a:pPr lvl="1" fontAlgn="auto">
              <a:spcAft>
                <a:spcPts val="0"/>
              </a:spcAft>
              <a:buFont typeface="Arial" panose="020B0604020202020204" pitchFamily="34" charset="0"/>
              <a:buChar char="•"/>
              <a:defRPr/>
            </a:pPr>
            <a:r>
              <a:rPr lang="en-US" sz="1800" dirty="0">
                <a:solidFill>
                  <a:schemeClr val="tx1">
                    <a:lumMod val="75000"/>
                    <a:lumOff val="25000"/>
                  </a:schemeClr>
                </a:solidFill>
              </a:rPr>
              <a:t>Black text on a white background, left justification.</a:t>
            </a:r>
          </a:p>
          <a:p>
            <a:pPr lvl="1" fontAlgn="auto">
              <a:spcAft>
                <a:spcPts val="0"/>
              </a:spcAft>
              <a:buFont typeface="Arial" panose="020B0604020202020204" pitchFamily="34" charset="0"/>
              <a:buChar char="•"/>
              <a:defRPr/>
            </a:pPr>
            <a:r>
              <a:rPr lang="en-US" sz="1800" dirty="0">
                <a:solidFill>
                  <a:schemeClr val="tx1">
                    <a:lumMod val="75000"/>
                    <a:lumOff val="25000"/>
                  </a:schemeClr>
                </a:solidFill>
              </a:rPr>
              <a:t>Increased spacing (leading) between lines.</a:t>
            </a:r>
          </a:p>
          <a:p>
            <a:pPr lvl="1" fontAlgn="auto">
              <a:spcAft>
                <a:spcPts val="0"/>
              </a:spcAft>
              <a:buFont typeface="Arial" panose="020B0604020202020204" pitchFamily="34" charset="0"/>
              <a:buChar char="•"/>
              <a:defRPr/>
            </a:pPr>
            <a:r>
              <a:rPr lang="en-US" sz="1800" dirty="0">
                <a:solidFill>
                  <a:schemeClr val="tx1">
                    <a:lumMod val="75000"/>
                    <a:lumOff val="25000"/>
                  </a:schemeClr>
                </a:solidFill>
              </a:rPr>
              <a:t>Sentence style mixed-case letters rather than all capital letters.</a:t>
            </a:r>
          </a:p>
          <a:p>
            <a:pPr lvl="1" fontAlgn="auto">
              <a:spcAft>
                <a:spcPts val="0"/>
              </a:spcAft>
              <a:buFont typeface="Arial" panose="020B0604020202020204" pitchFamily="34" charset="0"/>
              <a:buChar char="•"/>
              <a:defRPr/>
            </a:pPr>
            <a:r>
              <a:rPr lang="en-US" sz="1800" dirty="0">
                <a:solidFill>
                  <a:schemeClr val="tx1">
                    <a:lumMod val="75000"/>
                    <a:lumOff val="25000"/>
                  </a:schemeClr>
                </a:solidFill>
              </a:rPr>
              <a:t>Appropriate large headings in a 14 to 16 point sans serif font.</a:t>
            </a:r>
          </a:p>
        </p:txBody>
      </p:sp>
    </p:spTree>
    <p:extLst>
      <p:ext uri="{BB962C8B-B14F-4D97-AF65-F5344CB8AC3E}">
        <p14:creationId xmlns:p14="http://schemas.microsoft.com/office/powerpoint/2010/main" val="4120164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28600" y="1370916"/>
            <a:ext cx="6096000" cy="381000"/>
          </a:xfrm>
        </p:spPr>
        <p:txBody>
          <a:bodyPr/>
          <a:lstStyle/>
          <a:p>
            <a:pPr eaLnBrk="1" hangingPunct="1"/>
            <a:r>
              <a:rPr lang="en-US" i="1" dirty="0"/>
              <a:t>Documentation</a:t>
            </a:r>
          </a:p>
        </p:txBody>
      </p:sp>
      <p:sp>
        <p:nvSpPr>
          <p:cNvPr id="43011" name="Content Placeholder 2"/>
          <p:cNvSpPr>
            <a:spLocks noGrp="1"/>
          </p:cNvSpPr>
          <p:nvPr>
            <p:ph idx="1"/>
          </p:nvPr>
        </p:nvSpPr>
        <p:spPr>
          <a:xfrm>
            <a:off x="3890749" y="1699645"/>
            <a:ext cx="5334000" cy="2743200"/>
          </a:xfrm>
        </p:spPr>
        <p:txBody>
          <a:bodyPr/>
          <a:lstStyle/>
          <a:p>
            <a:pPr eaLnBrk="1" hangingPunct="1"/>
            <a:r>
              <a:rPr lang="en-US" sz="1800" dirty="0"/>
              <a:t>Provide documentation on all accessible features</a:t>
            </a:r>
          </a:p>
          <a:p>
            <a:pPr eaLnBrk="1" hangingPunct="1"/>
            <a:r>
              <a:rPr lang="it-IT" sz="1800" dirty="0"/>
              <a:t>Provide documentation in alternate formats</a:t>
            </a:r>
          </a:p>
          <a:p>
            <a:pPr eaLnBrk="1" hangingPunct="1"/>
            <a:r>
              <a:rPr lang="en-US" sz="1800" dirty="0"/>
              <a:t>Provide online documentation for people who have difficulty reading or handling printed material</a:t>
            </a:r>
          </a:p>
        </p:txBody>
      </p:sp>
      <p:sp>
        <p:nvSpPr>
          <p:cNvPr id="3" name="Date Placeholder 2"/>
          <p:cNvSpPr>
            <a:spLocks noGrp="1"/>
          </p:cNvSpPr>
          <p:nvPr>
            <p:ph type="dt" sz="half" idx="10"/>
          </p:nvPr>
        </p:nvSpPr>
        <p:spPr/>
        <p:txBody>
          <a:bodyPr/>
          <a:lstStyle/>
          <a:p>
            <a:pPr>
              <a:defRPr/>
            </a:pPr>
            <a:fld id="{5DBE05FF-124D-4464-841A-917BC5861BAE}" type="datetime1">
              <a:rPr lang="en-US" smtClean="0"/>
              <a:t>8/13/2020</a:t>
            </a:fld>
            <a:endParaRPr lang="en-US"/>
          </a:p>
        </p:txBody>
      </p:sp>
      <p:sp>
        <p:nvSpPr>
          <p:cNvPr id="430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872AF60-07DD-41DA-8A83-884E04DCD5CF}" type="slidenum">
              <a:rPr lang="en-US" smtClean="0">
                <a:solidFill>
                  <a:schemeClr val="accent1"/>
                </a:solidFill>
                <a:latin typeface="Arial" panose="020B0604020202020204" pitchFamily="34" charset="0"/>
              </a:rPr>
              <a:pPr>
                <a:spcBef>
                  <a:spcPct val="0"/>
                </a:spcBef>
                <a:buClrTx/>
                <a:buSzTx/>
                <a:buFontTx/>
                <a:buNone/>
              </a:pPr>
              <a:t>29</a:t>
            </a:fld>
            <a:endParaRPr lang="en-US">
              <a:solidFill>
                <a:schemeClr val="accent1"/>
              </a:solidFill>
              <a:latin typeface="Arial" panose="020B0604020202020204" pitchFamily="34" charset="0"/>
            </a:endParaRPr>
          </a:p>
        </p:txBody>
      </p:sp>
      <p:sp>
        <p:nvSpPr>
          <p:cNvPr id="4" name="Title 1"/>
          <p:cNvSpPr txBox="1">
            <a:spLocks/>
          </p:cNvSpPr>
          <p:nvPr/>
        </p:nvSpPr>
        <p:spPr bwMode="auto">
          <a:xfrm>
            <a:off x="914400" y="4500848"/>
            <a:ext cx="6096000" cy="4572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a:defRPr/>
            </a:pPr>
            <a:r>
              <a:rPr lang="en-US" sz="2800" b="1" i="1" kern="0" dirty="0">
                <a:latin typeface="+mn-lt"/>
                <a:ea typeface="+mj-ea"/>
                <a:cs typeface="Tahoma" pitchFamily="34" charset="0"/>
              </a:rPr>
              <a:t>Testing</a:t>
            </a:r>
          </a:p>
        </p:txBody>
      </p:sp>
      <p:sp>
        <p:nvSpPr>
          <p:cNvPr id="43015" name="Rectangle 5"/>
          <p:cNvSpPr>
            <a:spLocks noChangeArrowheads="1"/>
          </p:cNvSpPr>
          <p:nvPr/>
        </p:nvSpPr>
        <p:spPr bwMode="auto">
          <a:xfrm>
            <a:off x="3112827" y="5059551"/>
            <a:ext cx="556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dirty="0">
                <a:solidFill>
                  <a:schemeClr val="tx1"/>
                </a:solidFill>
                <a:latin typeface="+mn-lt"/>
                <a:cs typeface="Tahoma" panose="020B0604030504040204" pitchFamily="34" charset="0"/>
              </a:rPr>
              <a:t>Test all aspects of accessibility as part of the normal system testing process</a:t>
            </a:r>
          </a:p>
        </p:txBody>
      </p:sp>
      <p:pic>
        <p:nvPicPr>
          <p:cNvPr id="430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92708"/>
            <a:ext cx="2356132" cy="183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7" descr="Picture1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029075"/>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54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06CC2A3-2994-4BC1-AD1B-B2B8FFA6B304}"/>
              </a:ext>
            </a:extLst>
          </p:cNvPr>
          <p:cNvSpPr>
            <a:spLocks noGrp="1"/>
          </p:cNvSpPr>
          <p:nvPr>
            <p:ph sz="quarter" idx="14"/>
          </p:nvPr>
        </p:nvSpPr>
        <p:spPr/>
        <p:txBody>
          <a:bodyPr/>
          <a:lstStyle/>
          <a:p>
            <a:r>
              <a:rPr lang="en-US" dirty="0" err="1"/>
              <a:t>Pertimbangan</a:t>
            </a:r>
            <a:r>
              <a:rPr lang="en-US" dirty="0"/>
              <a:t> </a:t>
            </a:r>
            <a:r>
              <a:rPr lang="en-US" dirty="0" err="1"/>
              <a:t>Internasionalisasi</a:t>
            </a:r>
            <a:endParaRPr lang="en-US" dirty="0"/>
          </a:p>
          <a:p>
            <a:r>
              <a:rPr lang="en-US" dirty="0" err="1"/>
              <a:t>Lokalisasi</a:t>
            </a:r>
            <a:endParaRPr lang="en-US" dirty="0"/>
          </a:p>
          <a:p>
            <a:r>
              <a:rPr lang="en-US" dirty="0" err="1"/>
              <a:t>Aksesibilitas</a:t>
            </a:r>
            <a:endParaRPr lang="en-US" dirty="0"/>
          </a:p>
        </p:txBody>
      </p:sp>
      <p:sp>
        <p:nvSpPr>
          <p:cNvPr id="3" name="Slide Number Placeholder 2">
            <a:extLst>
              <a:ext uri="{FF2B5EF4-FFF2-40B4-BE49-F238E27FC236}">
                <a16:creationId xmlns:a16="http://schemas.microsoft.com/office/drawing/2014/main" xmlns="" id="{30C44ECB-B990-4894-ADE5-CB9CF6598FB8}"/>
              </a:ext>
            </a:extLst>
          </p:cNvPr>
          <p:cNvSpPr>
            <a:spLocks noGrp="1"/>
          </p:cNvSpPr>
          <p:nvPr>
            <p:ph type="sldNum" sz="quarter" idx="15"/>
          </p:nvPr>
        </p:nvSpPr>
        <p:spPr/>
        <p:txBody>
          <a:bodyPr/>
          <a:lstStyle/>
          <a:p>
            <a:fld id="{F608048C-19BB-4C12-8A26-4E6B86C26743}" type="slidenum">
              <a:rPr lang="en-US" smtClean="0"/>
              <a:pPr/>
              <a:t>3</a:t>
            </a:fld>
            <a:endParaRPr lang="en-US" dirty="0"/>
          </a:p>
        </p:txBody>
      </p:sp>
      <p:sp>
        <p:nvSpPr>
          <p:cNvPr id="4" name="Date Placeholder 3">
            <a:extLst>
              <a:ext uri="{FF2B5EF4-FFF2-40B4-BE49-F238E27FC236}">
                <a16:creationId xmlns:a16="http://schemas.microsoft.com/office/drawing/2014/main" xmlns="" id="{DFEA6AA8-8F5E-4E04-BE9D-833037B9B00A}"/>
              </a:ext>
            </a:extLst>
          </p:cNvPr>
          <p:cNvSpPr>
            <a:spLocks noGrp="1"/>
          </p:cNvSpPr>
          <p:nvPr>
            <p:ph type="dt" sz="half" idx="16"/>
          </p:nvPr>
        </p:nvSpPr>
        <p:spPr/>
        <p:txBody>
          <a:bodyPr/>
          <a:lstStyle/>
          <a:p>
            <a:fld id="{D2BA7ECF-F1FE-4C82-AE4B-52A881CB6F54}" type="datetime1">
              <a:rPr lang="en-US" smtClean="0"/>
              <a:t>8/13/2020</a:t>
            </a:fld>
            <a:endParaRPr lang="en-US" dirty="0"/>
          </a:p>
        </p:txBody>
      </p:sp>
      <p:sp>
        <p:nvSpPr>
          <p:cNvPr id="5" name="Title 4">
            <a:extLst>
              <a:ext uri="{FF2B5EF4-FFF2-40B4-BE49-F238E27FC236}">
                <a16:creationId xmlns:a16="http://schemas.microsoft.com/office/drawing/2014/main" xmlns="" id="{83B6391E-E277-4B67-95EB-64D4433FF559}"/>
              </a:ext>
            </a:extLst>
          </p:cNvPr>
          <p:cNvSpPr>
            <a:spLocks noGrp="1"/>
          </p:cNvSpPr>
          <p:nvPr>
            <p:ph type="title"/>
          </p:nvPr>
        </p:nvSpPr>
        <p:spPr/>
        <p:txBody>
          <a:bodyPr/>
          <a:lstStyle/>
          <a:p>
            <a:r>
              <a:rPr lang="en-US" dirty="0"/>
              <a:t>Outline (Step 10)</a:t>
            </a:r>
          </a:p>
        </p:txBody>
      </p:sp>
    </p:spTree>
    <p:extLst>
      <p:ext uri="{BB962C8B-B14F-4D97-AF65-F5344CB8AC3E}">
        <p14:creationId xmlns:p14="http://schemas.microsoft.com/office/powerpoint/2010/main" val="303054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30</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a:t>Icons &amp; Graphics</a:t>
            </a:r>
          </a:p>
        </p:txBody>
      </p:sp>
    </p:spTree>
    <p:extLst>
      <p:ext uri="{BB962C8B-B14F-4D97-AF65-F5344CB8AC3E}">
        <p14:creationId xmlns:p14="http://schemas.microsoft.com/office/powerpoint/2010/main" val="737271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b="1"/>
              <a:t>Icons</a:t>
            </a:r>
          </a:p>
        </p:txBody>
      </p:sp>
      <p:sp>
        <p:nvSpPr>
          <p:cNvPr id="68611" name="Content Placeholder 2"/>
          <p:cNvSpPr>
            <a:spLocks noGrp="1"/>
          </p:cNvSpPr>
          <p:nvPr>
            <p:ph idx="1"/>
          </p:nvPr>
        </p:nvSpPr>
        <p:spPr>
          <a:xfrm>
            <a:off x="2751333" y="1458347"/>
            <a:ext cx="6285163" cy="4983162"/>
          </a:xfrm>
        </p:spPr>
        <p:txBody>
          <a:bodyPr rtlCol="0">
            <a:normAutofit fontScale="85000" lnSpcReduction="20000"/>
          </a:bodyPr>
          <a:lstStyle/>
          <a:p>
            <a:pPr fontAlgn="auto">
              <a:spcAft>
                <a:spcPts val="0"/>
              </a:spcAft>
              <a:buFont typeface="Arial" panose="020B0604020202020204" pitchFamily="34" charset="0"/>
              <a:buChar char="•"/>
              <a:defRPr/>
            </a:pPr>
            <a:r>
              <a:rPr lang="en-US" dirty="0">
                <a:solidFill>
                  <a:schemeClr val="tx1">
                    <a:lumMod val="75000"/>
                    <a:lumOff val="25000"/>
                  </a:schemeClr>
                </a:solidFill>
              </a:rPr>
              <a:t>Icons are pictorial images most often used to represent objects and actions with which users can interact with or that they can manipulate.</a:t>
            </a:r>
          </a:p>
          <a:p>
            <a:pPr fontAlgn="auto">
              <a:spcAft>
                <a:spcPts val="0"/>
              </a:spcAft>
              <a:buFont typeface="Arial" panose="020B0604020202020204" pitchFamily="34" charset="0"/>
              <a:buChar char="•"/>
              <a:defRPr/>
            </a:pPr>
            <a:r>
              <a:rPr lang="en-US" dirty="0">
                <a:solidFill>
                  <a:schemeClr val="tx1">
                    <a:lumMod val="75000"/>
                    <a:lumOff val="25000"/>
                  </a:schemeClr>
                </a:solidFill>
              </a:rPr>
              <a:t>Icons may stand alone on a desktop or in a window, or be grouped together in a toolbar.</a:t>
            </a:r>
          </a:p>
          <a:p>
            <a:pPr fontAlgn="auto">
              <a:spcAft>
                <a:spcPts val="0"/>
              </a:spcAft>
              <a:buFont typeface="Arial" panose="020B0604020202020204" pitchFamily="34" charset="0"/>
              <a:buChar char="•"/>
              <a:defRPr/>
            </a:pPr>
            <a:r>
              <a:rPr lang="en-US" dirty="0">
                <a:solidFill>
                  <a:schemeClr val="tx1">
                    <a:lumMod val="75000"/>
                    <a:lumOff val="25000"/>
                  </a:schemeClr>
                </a:solidFill>
              </a:rPr>
              <a:t>A secondary use of an icon is to reinforce important information, such as a warning icon in a dialog message box.</a:t>
            </a:r>
          </a:p>
          <a:p>
            <a:pPr fontAlgn="auto">
              <a:lnSpc>
                <a:spcPct val="90000"/>
              </a:lnSpc>
              <a:spcAft>
                <a:spcPts val="0"/>
              </a:spcAft>
              <a:buFont typeface="Arial" panose="020B0604020202020204" pitchFamily="34" charset="0"/>
              <a:buChar char="•"/>
              <a:defRPr/>
            </a:pPr>
            <a:r>
              <a:rPr lang="en-US" dirty="0">
                <a:solidFill>
                  <a:schemeClr val="tx1">
                    <a:lumMod val="75000"/>
                    <a:lumOff val="25000"/>
                  </a:schemeClr>
                </a:solidFill>
              </a:rPr>
              <a:t>Provide icons that are familiar, clear and legible, simple, consistent, direct, efficient, and discriminable.</a:t>
            </a:r>
          </a:p>
          <a:p>
            <a:pPr fontAlgn="auto">
              <a:lnSpc>
                <a:spcPct val="90000"/>
              </a:lnSpc>
              <a:spcAft>
                <a:spcPts val="0"/>
              </a:spcAft>
              <a:buFont typeface="Arial" panose="020B0604020202020204" pitchFamily="34" charset="0"/>
              <a:buChar char="•"/>
              <a:defRPr/>
            </a:pPr>
            <a:r>
              <a:rPr lang="en-US" dirty="0">
                <a:solidFill>
                  <a:schemeClr val="tx1">
                    <a:lumMod val="75000"/>
                    <a:lumOff val="25000"/>
                  </a:schemeClr>
                </a:solidFill>
              </a:rPr>
              <a:t>Also consider the</a:t>
            </a:r>
          </a:p>
          <a:p>
            <a:pPr lvl="1" fontAlgn="auto">
              <a:lnSpc>
                <a:spcPct val="90000"/>
              </a:lnSpc>
              <a:spcAft>
                <a:spcPts val="0"/>
              </a:spcAft>
              <a:buFont typeface="Arial" panose="020B0604020202020204" pitchFamily="34" charset="0"/>
              <a:buChar char="•"/>
              <a:defRPr/>
            </a:pPr>
            <a:r>
              <a:rPr lang="en-US" dirty="0">
                <a:solidFill>
                  <a:schemeClr val="tx1">
                    <a:lumMod val="75000"/>
                    <a:lumOff val="25000"/>
                  </a:schemeClr>
                </a:solidFill>
              </a:rPr>
              <a:t>Context in which the icon is used.</a:t>
            </a:r>
          </a:p>
          <a:p>
            <a:pPr lvl="1" fontAlgn="auto">
              <a:lnSpc>
                <a:spcPct val="90000"/>
              </a:lnSpc>
              <a:spcAft>
                <a:spcPts val="0"/>
              </a:spcAft>
              <a:buFont typeface="Arial" panose="020B0604020202020204" pitchFamily="34" charset="0"/>
              <a:buChar char="•"/>
              <a:defRPr/>
            </a:pPr>
            <a:r>
              <a:rPr lang="en-US" dirty="0">
                <a:solidFill>
                  <a:schemeClr val="tx1">
                    <a:lumMod val="75000"/>
                    <a:lumOff val="25000"/>
                  </a:schemeClr>
                </a:solidFill>
              </a:rPr>
              <a:t>Expectancies of users.</a:t>
            </a:r>
          </a:p>
          <a:p>
            <a:pPr lvl="1" fontAlgn="auto">
              <a:lnSpc>
                <a:spcPct val="90000"/>
              </a:lnSpc>
              <a:spcAft>
                <a:spcPts val="0"/>
              </a:spcAft>
              <a:buFont typeface="Arial" panose="020B0604020202020204" pitchFamily="34" charset="0"/>
              <a:buChar char="•"/>
              <a:defRPr/>
            </a:pPr>
            <a:r>
              <a:rPr lang="en-US" dirty="0">
                <a:solidFill>
                  <a:schemeClr val="tx1">
                    <a:lumMod val="75000"/>
                    <a:lumOff val="25000"/>
                  </a:schemeClr>
                </a:solidFill>
              </a:rPr>
              <a:t>Complexity of task.</a:t>
            </a:r>
          </a:p>
          <a:p>
            <a:pPr fontAlgn="auto">
              <a:spcAft>
                <a:spcPts val="0"/>
              </a:spcAft>
              <a:buFont typeface="Wingdings 3" charset="2"/>
              <a:buChar char=""/>
              <a:defRPr/>
            </a:pPr>
            <a:endParaRPr lang="en-US" dirty="0">
              <a:solidFill>
                <a:schemeClr val="tx1">
                  <a:lumMod val="75000"/>
                  <a:lumOff val="25000"/>
                </a:schemeClr>
              </a:solidFill>
            </a:endParaRPr>
          </a:p>
          <a:p>
            <a:pPr lvl="1" fontAlgn="auto">
              <a:spcAft>
                <a:spcPts val="0"/>
              </a:spcAft>
              <a:buFont typeface="Wingdings 3" charset="2"/>
              <a:buChar char=""/>
              <a:defRPr/>
            </a:pPr>
            <a:endParaRPr lang="en-US"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17E0D72B-4941-4DCC-98C3-214AF9AC89FF}" type="datetime1">
              <a:rPr lang="en-US" smtClean="0"/>
              <a:t>8/13/2020</a:t>
            </a:fld>
            <a:endParaRPr lang="en-US" dirty="0"/>
          </a:p>
        </p:txBody>
      </p:sp>
      <p:sp>
        <p:nvSpPr>
          <p:cNvPr id="870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C9A032-51BF-4D7A-A189-777E2CA07647}" type="slidenum">
              <a:rPr lang="en-US">
                <a:solidFill>
                  <a:schemeClr val="accent1"/>
                </a:solidFill>
              </a:rPr>
              <a:pPr/>
              <a:t>31</a:t>
            </a:fld>
            <a:endParaRPr lang="en-US">
              <a:solidFill>
                <a:schemeClr val="accent1"/>
              </a:solidFill>
            </a:endParaRPr>
          </a:p>
        </p:txBody>
      </p:sp>
      <p:pic>
        <p:nvPicPr>
          <p:cNvPr id="87044" name="Picture 4" descr="59399stock-icons-impressions-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295" y="1969702"/>
            <a:ext cx="1687194" cy="435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04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5077" y="1268760"/>
            <a:ext cx="7010400" cy="575345"/>
          </a:xfrm>
        </p:spPr>
        <p:txBody>
          <a:bodyPr/>
          <a:lstStyle/>
          <a:p>
            <a:r>
              <a:rPr lang="en-US" b="1" dirty="0"/>
              <a:t>Kinds of Icons</a:t>
            </a:r>
          </a:p>
        </p:txBody>
      </p:sp>
      <p:sp>
        <p:nvSpPr>
          <p:cNvPr id="69635" name="Rectangle 3"/>
          <p:cNvSpPr>
            <a:spLocks noGrp="1" noChangeArrowheads="1"/>
          </p:cNvSpPr>
          <p:nvPr>
            <p:ph idx="1"/>
          </p:nvPr>
        </p:nvSpPr>
        <p:spPr>
          <a:xfrm>
            <a:off x="251521" y="1844105"/>
            <a:ext cx="8525918" cy="4464545"/>
          </a:xfrm>
        </p:spPr>
        <p:txBody>
          <a:bodyPr rtlCol="0">
            <a:noAutofit/>
          </a:bodyPr>
          <a:lstStyle/>
          <a:p>
            <a:pPr fontAlgn="auto">
              <a:lnSpc>
                <a:spcPct val="150000"/>
              </a:lnSpc>
              <a:spcBef>
                <a:spcPts val="0"/>
              </a:spcBef>
              <a:spcAft>
                <a:spcPts val="0"/>
              </a:spcAft>
              <a:buFontTx/>
              <a:buNone/>
              <a:defRPr/>
            </a:pPr>
            <a:r>
              <a:rPr lang="en-US" sz="1200" dirty="0">
                <a:solidFill>
                  <a:schemeClr val="tx1">
                    <a:lumMod val="75000"/>
                    <a:lumOff val="25000"/>
                  </a:schemeClr>
                </a:solidFill>
              </a:rPr>
              <a:t>Marcus (1984):</a:t>
            </a: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Icon</a:t>
            </a:r>
            <a:r>
              <a:rPr lang="en-US" sz="1200" dirty="0">
                <a:solidFill>
                  <a:schemeClr val="tx1">
                    <a:lumMod val="75000"/>
                    <a:lumOff val="25000"/>
                  </a:schemeClr>
                </a:solidFill>
              </a:rPr>
              <a:t>. Something that looks like what it means.</a:t>
            </a: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Index</a:t>
            </a:r>
            <a:r>
              <a:rPr lang="en-US" sz="1200" dirty="0">
                <a:solidFill>
                  <a:schemeClr val="tx1">
                    <a:lumMod val="75000"/>
                    <a:lumOff val="25000"/>
                  </a:schemeClr>
                </a:solidFill>
              </a:rPr>
              <a:t>. A sign that was caused by the thing to which it refers.</a:t>
            </a: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Symbol</a:t>
            </a:r>
            <a:r>
              <a:rPr lang="en-US" sz="1200" dirty="0">
                <a:solidFill>
                  <a:schemeClr val="tx1">
                    <a:lumMod val="75000"/>
                    <a:lumOff val="25000"/>
                  </a:schemeClr>
                </a:solidFill>
              </a:rPr>
              <a:t>. A sign that may be completely arbitrary in appearance.</a:t>
            </a:r>
          </a:p>
          <a:p>
            <a:pPr fontAlgn="auto">
              <a:lnSpc>
                <a:spcPct val="150000"/>
              </a:lnSpc>
              <a:spcBef>
                <a:spcPts val="0"/>
              </a:spcBef>
              <a:spcAft>
                <a:spcPts val="0"/>
              </a:spcAft>
              <a:buFontTx/>
              <a:buNone/>
              <a:defRPr/>
            </a:pPr>
            <a:endParaRPr lang="en-US" sz="1200" dirty="0">
              <a:solidFill>
                <a:schemeClr val="tx1">
                  <a:lumMod val="75000"/>
                  <a:lumOff val="25000"/>
                </a:schemeClr>
              </a:solidFill>
            </a:endParaRPr>
          </a:p>
          <a:p>
            <a:pPr fontAlgn="auto">
              <a:lnSpc>
                <a:spcPct val="150000"/>
              </a:lnSpc>
              <a:spcBef>
                <a:spcPts val="0"/>
              </a:spcBef>
              <a:spcAft>
                <a:spcPts val="0"/>
              </a:spcAft>
              <a:buFontTx/>
              <a:buNone/>
              <a:defRPr/>
            </a:pPr>
            <a:r>
              <a:rPr lang="en-US" sz="1200" dirty="0">
                <a:solidFill>
                  <a:schemeClr val="tx1">
                    <a:lumMod val="75000"/>
                    <a:lumOff val="25000"/>
                  </a:schemeClr>
                </a:solidFill>
              </a:rPr>
              <a:t>Rogers (1989):</a:t>
            </a: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Resemblance.</a:t>
            </a:r>
            <a:r>
              <a:rPr lang="en-US" sz="1200" dirty="0">
                <a:solidFill>
                  <a:schemeClr val="tx1">
                    <a:lumMod val="75000"/>
                    <a:lumOff val="25000"/>
                  </a:schemeClr>
                </a:solidFill>
              </a:rPr>
              <a:t> An image that looks like what it means.</a:t>
            </a:r>
          </a:p>
          <a:p>
            <a:pPr marL="0" indent="0" fontAlgn="auto">
              <a:lnSpc>
                <a:spcPct val="150000"/>
              </a:lnSpc>
              <a:spcBef>
                <a:spcPts val="0"/>
              </a:spcBef>
              <a:spcAft>
                <a:spcPts val="0"/>
              </a:spcAft>
              <a:buNone/>
              <a:defRPr/>
            </a:pPr>
            <a:r>
              <a:rPr lang="en-US" sz="1200" dirty="0">
                <a:solidFill>
                  <a:schemeClr val="tx1">
                    <a:lumMod val="75000"/>
                    <a:lumOff val="25000"/>
                  </a:schemeClr>
                </a:solidFill>
              </a:rPr>
              <a:t>	Ex. A book </a:t>
            </a:r>
            <a:r>
              <a:rPr lang="en-US" sz="1200" dirty="0">
                <a:solidFill>
                  <a:schemeClr val="tx1">
                    <a:lumMod val="75000"/>
                    <a:lumOff val="25000"/>
                  </a:schemeClr>
                </a:solidFill>
                <a:sym typeface="Wingdings" panose="05000000000000000000" pitchFamily="2" charset="2"/>
              </a:rPr>
              <a:t> a dictionary</a:t>
            </a:r>
            <a:endParaRPr lang="en-US" sz="1200" dirty="0">
              <a:solidFill>
                <a:schemeClr val="tx1">
                  <a:lumMod val="75000"/>
                  <a:lumOff val="25000"/>
                </a:schemeClr>
              </a:solidFill>
            </a:endParaRP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Symbolic.</a:t>
            </a:r>
            <a:r>
              <a:rPr lang="en-US" sz="1200" dirty="0">
                <a:solidFill>
                  <a:schemeClr val="tx1">
                    <a:lumMod val="75000"/>
                    <a:lumOff val="25000"/>
                  </a:schemeClr>
                </a:solidFill>
              </a:rPr>
              <a:t> An abstract image representing something.</a:t>
            </a:r>
          </a:p>
          <a:p>
            <a:pPr marL="0" indent="0" fontAlgn="auto">
              <a:lnSpc>
                <a:spcPct val="150000"/>
              </a:lnSpc>
              <a:spcBef>
                <a:spcPts val="0"/>
              </a:spcBef>
              <a:spcAft>
                <a:spcPts val="0"/>
              </a:spcAft>
              <a:buNone/>
              <a:defRPr/>
            </a:pPr>
            <a:r>
              <a:rPr lang="en-US" sz="1200" dirty="0">
                <a:solidFill>
                  <a:schemeClr val="tx1">
                    <a:lumMod val="75000"/>
                    <a:lumOff val="25000"/>
                  </a:schemeClr>
                </a:solidFill>
              </a:rPr>
              <a:t>	Ex. A cracked glass </a:t>
            </a:r>
            <a:r>
              <a:rPr lang="en-US" sz="1200" dirty="0">
                <a:solidFill>
                  <a:schemeClr val="tx1">
                    <a:lumMod val="75000"/>
                    <a:lumOff val="25000"/>
                  </a:schemeClr>
                </a:solidFill>
                <a:sym typeface="Wingdings" panose="05000000000000000000" pitchFamily="2" charset="2"/>
              </a:rPr>
              <a:t> something fragile</a:t>
            </a:r>
            <a:endParaRPr lang="en-US" sz="1200" dirty="0">
              <a:solidFill>
                <a:schemeClr val="tx1">
                  <a:lumMod val="75000"/>
                  <a:lumOff val="25000"/>
                </a:schemeClr>
              </a:solidFill>
            </a:endParaRP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Exemplar.</a:t>
            </a:r>
            <a:r>
              <a:rPr lang="en-US" sz="1200" dirty="0">
                <a:solidFill>
                  <a:schemeClr val="tx1">
                    <a:lumMod val="75000"/>
                    <a:lumOff val="25000"/>
                  </a:schemeClr>
                </a:solidFill>
              </a:rPr>
              <a:t> An image illustrating an example or characteristic of something. Ex. A freeway exit picturing knife and fork </a:t>
            </a:r>
            <a:r>
              <a:rPr lang="en-US" sz="1200" dirty="0">
                <a:solidFill>
                  <a:schemeClr val="tx1">
                    <a:lumMod val="75000"/>
                    <a:lumOff val="25000"/>
                  </a:schemeClr>
                </a:solidFill>
                <a:sym typeface="Wingdings" panose="05000000000000000000" pitchFamily="2" charset="2"/>
              </a:rPr>
              <a:t> restaurant</a:t>
            </a:r>
            <a:endParaRPr lang="en-US" sz="1200" dirty="0">
              <a:solidFill>
                <a:schemeClr val="tx1">
                  <a:lumMod val="75000"/>
                  <a:lumOff val="25000"/>
                </a:schemeClr>
              </a:solidFill>
            </a:endParaRP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Arbitrary.</a:t>
            </a:r>
            <a:r>
              <a:rPr lang="en-US" sz="1200" dirty="0">
                <a:solidFill>
                  <a:schemeClr val="tx1">
                    <a:lumMod val="75000"/>
                    <a:lumOff val="25000"/>
                  </a:schemeClr>
                </a:solidFill>
              </a:rPr>
              <a:t> An image completely arbitrary in appearance whose meaning must be learned. Ex. Menu and sizing icons on screens</a:t>
            </a:r>
          </a:p>
          <a:p>
            <a:pPr fontAlgn="auto">
              <a:lnSpc>
                <a:spcPct val="150000"/>
              </a:lnSpc>
              <a:spcBef>
                <a:spcPts val="0"/>
              </a:spcBef>
              <a:spcAft>
                <a:spcPts val="0"/>
              </a:spcAft>
              <a:buFont typeface="Arial" panose="020B0604020202020204" pitchFamily="34" charset="0"/>
              <a:buChar char="•"/>
              <a:defRPr/>
            </a:pPr>
            <a:r>
              <a:rPr lang="en-US" sz="1200" b="1" dirty="0">
                <a:solidFill>
                  <a:schemeClr val="tx1">
                    <a:lumMod val="75000"/>
                    <a:lumOff val="25000"/>
                  </a:schemeClr>
                </a:solidFill>
              </a:rPr>
              <a:t>Analogy.</a:t>
            </a:r>
            <a:r>
              <a:rPr lang="en-US" sz="1200" dirty="0">
                <a:solidFill>
                  <a:schemeClr val="tx1">
                    <a:lumMod val="75000"/>
                    <a:lumOff val="25000"/>
                  </a:schemeClr>
                </a:solidFill>
              </a:rPr>
              <a:t> An image physically or semantically associated with something. Ex. a wheelbarrow full of bricks </a:t>
            </a:r>
            <a:r>
              <a:rPr lang="en-US" sz="1200" dirty="0">
                <a:solidFill>
                  <a:schemeClr val="tx1">
                    <a:lumMod val="75000"/>
                    <a:lumOff val="25000"/>
                  </a:schemeClr>
                </a:solidFill>
                <a:sym typeface="Wingdings" panose="05000000000000000000" pitchFamily="2" charset="2"/>
              </a:rPr>
              <a:t> move command</a:t>
            </a:r>
            <a:endParaRPr lang="en-US" sz="1200"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760E3410-E731-404F-B61B-60FB2C6575AB}" type="datetime1">
              <a:rPr lang="en-US" smtClean="0"/>
              <a:t>8/13/2020</a:t>
            </a:fld>
            <a:endParaRPr lang="en-US" dirty="0"/>
          </a:p>
        </p:txBody>
      </p:sp>
      <p:sp>
        <p:nvSpPr>
          <p:cNvPr id="880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7062F5-76FD-4939-AC96-9DD4C2359C28}" type="slidenum">
              <a:rPr lang="en-US">
                <a:solidFill>
                  <a:schemeClr val="accent1"/>
                </a:solidFill>
              </a:rPr>
              <a:pPr/>
              <a:t>32</a:t>
            </a:fld>
            <a:endParaRPr lang="en-US">
              <a:solidFill>
                <a:schemeClr val="accent1"/>
              </a:solidFill>
            </a:endParaRPr>
          </a:p>
        </p:txBody>
      </p:sp>
    </p:spTree>
    <p:extLst>
      <p:ext uri="{BB962C8B-B14F-4D97-AF65-F5344CB8AC3E}">
        <p14:creationId xmlns:p14="http://schemas.microsoft.com/office/powerpoint/2010/main" val="2877312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5100" y="1134127"/>
            <a:ext cx="7010400" cy="540036"/>
          </a:xfrm>
        </p:spPr>
        <p:txBody>
          <a:bodyPr rtlCol="0">
            <a:normAutofit/>
          </a:bodyPr>
          <a:lstStyle/>
          <a:p>
            <a:pPr fontAlgn="auto">
              <a:spcAft>
                <a:spcPts val="0"/>
              </a:spcAft>
              <a:defRPr/>
            </a:pPr>
            <a:r>
              <a:rPr lang="en-US" sz="2000" b="1" dirty="0"/>
              <a:t>Some common icons. What do they stand for? </a:t>
            </a:r>
          </a:p>
        </p:txBody>
      </p:sp>
      <p:pic>
        <p:nvPicPr>
          <p:cNvPr id="890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9907" y="1540617"/>
            <a:ext cx="6636367" cy="3956895"/>
          </a:xfrm>
        </p:spPr>
      </p:pic>
      <p:sp>
        <p:nvSpPr>
          <p:cNvPr id="2" name="Date Placeholder 1"/>
          <p:cNvSpPr>
            <a:spLocks noGrp="1"/>
          </p:cNvSpPr>
          <p:nvPr>
            <p:ph type="dt" sz="half" idx="10"/>
          </p:nvPr>
        </p:nvSpPr>
        <p:spPr/>
        <p:txBody>
          <a:bodyPr/>
          <a:lstStyle/>
          <a:p>
            <a:pPr>
              <a:defRPr/>
            </a:pPr>
            <a:fld id="{BAE0825E-1949-4D5D-B3A3-C3C5140BE143}" type="datetime1">
              <a:rPr lang="en-US" smtClean="0"/>
              <a:t>8/13/2020</a:t>
            </a:fld>
            <a:endParaRPr lang="en-US" dirty="0"/>
          </a:p>
        </p:txBody>
      </p:sp>
      <p:sp>
        <p:nvSpPr>
          <p:cNvPr id="890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1BD2BC-2038-486C-AD43-4F8DD0E3554F}" type="slidenum">
              <a:rPr lang="en-US">
                <a:solidFill>
                  <a:schemeClr val="accent1"/>
                </a:solidFill>
              </a:rPr>
              <a:pPr/>
              <a:t>33</a:t>
            </a:fld>
            <a:endParaRPr lang="en-US">
              <a:solidFill>
                <a:schemeClr val="accent1"/>
              </a:solidFill>
            </a:endParaRPr>
          </a:p>
        </p:txBody>
      </p:sp>
      <p:sp>
        <p:nvSpPr>
          <p:cNvPr id="5" name="TextBox 4"/>
          <p:cNvSpPr txBox="1">
            <a:spLocks noChangeArrowheads="1"/>
          </p:cNvSpPr>
          <p:nvPr/>
        </p:nvSpPr>
        <p:spPr bwMode="auto">
          <a:xfrm>
            <a:off x="803275" y="2738438"/>
            <a:ext cx="6224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i="1">
                <a:solidFill>
                  <a:srgbClr val="002060"/>
                </a:solidFill>
                <a:latin typeface="Arial" panose="020B0604020202020204" pitchFamily="34" charset="0"/>
              </a:rPr>
              <a:t>Hot		Cold		Fast		Slow</a:t>
            </a:r>
          </a:p>
        </p:txBody>
      </p:sp>
      <p:sp>
        <p:nvSpPr>
          <p:cNvPr id="6" name="TextBox 5"/>
          <p:cNvSpPr txBox="1">
            <a:spLocks noChangeArrowheads="1"/>
          </p:cNvSpPr>
          <p:nvPr/>
        </p:nvSpPr>
        <p:spPr bwMode="auto">
          <a:xfrm>
            <a:off x="574675" y="4133850"/>
            <a:ext cx="6191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i="1">
                <a:solidFill>
                  <a:srgbClr val="002060"/>
                </a:solidFill>
                <a:latin typeface="Arial" panose="020B0604020202020204" pitchFamily="34" charset="0"/>
              </a:rPr>
              <a:t>Engine Oil      Ammeter/ Generator	  Straight	Turn</a:t>
            </a:r>
          </a:p>
        </p:txBody>
      </p:sp>
      <p:sp>
        <p:nvSpPr>
          <p:cNvPr id="7" name="TextBox 6"/>
          <p:cNvSpPr txBox="1">
            <a:spLocks noChangeArrowheads="1"/>
          </p:cNvSpPr>
          <p:nvPr/>
        </p:nvSpPr>
        <p:spPr bwMode="auto">
          <a:xfrm>
            <a:off x="554038" y="5497513"/>
            <a:ext cx="6891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i="1">
                <a:solidFill>
                  <a:srgbClr val="002060"/>
                </a:solidFill>
                <a:latin typeface="Arial" panose="020B0604020202020204" pitchFamily="34" charset="0"/>
              </a:rPr>
              <a:t>Automatic      Variable Regulation	Plus/ Positive	Minus/ Neg</a:t>
            </a:r>
          </a:p>
        </p:txBody>
      </p:sp>
    </p:spTree>
    <p:extLst>
      <p:ext uri="{BB962C8B-B14F-4D97-AF65-F5344CB8AC3E}">
        <p14:creationId xmlns:p14="http://schemas.microsoft.com/office/powerpoint/2010/main" val="3112482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27389" y="2492896"/>
            <a:ext cx="3047521" cy="1584176"/>
          </a:xfrm>
        </p:spPr>
        <p:txBody>
          <a:bodyPr rtlCol="0">
            <a:normAutofit/>
          </a:bodyPr>
          <a:lstStyle/>
          <a:p>
            <a:pPr fontAlgn="auto">
              <a:spcAft>
                <a:spcPts val="0"/>
              </a:spcAft>
              <a:defRPr/>
            </a:pPr>
            <a:r>
              <a:rPr lang="en-US" sz="1800" dirty="0"/>
              <a:t>Max Number of Codes for Effective Human Differentiation</a:t>
            </a:r>
          </a:p>
        </p:txBody>
      </p:sp>
      <p:graphicFrame>
        <p:nvGraphicFramePr>
          <p:cNvPr id="5" name="Content Placeholder 4"/>
          <p:cNvGraphicFramePr>
            <a:graphicFrameLocks noGrp="1"/>
          </p:cNvGraphicFramePr>
          <p:nvPr>
            <p:ph idx="1"/>
            <p:extLst/>
          </p:nvPr>
        </p:nvGraphicFramePr>
        <p:xfrm>
          <a:off x="3048509" y="1199012"/>
          <a:ext cx="6120680" cy="5252874"/>
        </p:xfrm>
        <a:graphic>
          <a:graphicData uri="http://schemas.openxmlformats.org/drawingml/2006/table">
            <a:tbl>
              <a:tblPr firstRow="1" bandRow="1">
                <a:tableStyleId>{00A15C55-8517-42AA-B614-E9B94910E393}</a:tableStyleId>
              </a:tblPr>
              <a:tblGrid>
                <a:gridCol w="1800200">
                  <a:extLst>
                    <a:ext uri="{9D8B030D-6E8A-4147-A177-3AD203B41FA5}">
                      <a16:colId xmlns:a16="http://schemas.microsoft.com/office/drawing/2014/main" xmlns="" val="20000"/>
                    </a:ext>
                  </a:extLst>
                </a:gridCol>
                <a:gridCol w="864096">
                  <a:extLst>
                    <a:ext uri="{9D8B030D-6E8A-4147-A177-3AD203B41FA5}">
                      <a16:colId xmlns:a16="http://schemas.microsoft.com/office/drawing/2014/main" xmlns="" val="20001"/>
                    </a:ext>
                  </a:extLst>
                </a:gridCol>
                <a:gridCol w="3456384">
                  <a:extLst>
                    <a:ext uri="{9D8B030D-6E8A-4147-A177-3AD203B41FA5}">
                      <a16:colId xmlns:a16="http://schemas.microsoft.com/office/drawing/2014/main" xmlns="" val="20002"/>
                    </a:ext>
                  </a:extLst>
                </a:gridCol>
              </a:tblGrid>
              <a:tr h="472962">
                <a:tc>
                  <a:txBody>
                    <a:bodyPr/>
                    <a:lstStyle/>
                    <a:p>
                      <a:pPr algn="ctr"/>
                      <a:r>
                        <a:rPr lang="en-US" sz="1400" dirty="0">
                          <a:solidFill>
                            <a:schemeClr val="accent2"/>
                          </a:solidFill>
                        </a:rPr>
                        <a:t>Encoding Method</a:t>
                      </a:r>
                    </a:p>
                  </a:txBody>
                  <a:tcPr marL="82798" marR="82798" marT="45724" marB="45724">
                    <a:solidFill>
                      <a:schemeClr val="accent2">
                        <a:lumMod val="60000"/>
                        <a:lumOff val="40000"/>
                      </a:schemeClr>
                    </a:solidFill>
                  </a:tcPr>
                </a:tc>
                <a:tc>
                  <a:txBody>
                    <a:bodyPr/>
                    <a:lstStyle/>
                    <a:p>
                      <a:pPr algn="ctr"/>
                      <a:r>
                        <a:rPr lang="en-US" sz="1400" dirty="0" err="1">
                          <a:solidFill>
                            <a:schemeClr val="accent2"/>
                          </a:solidFill>
                        </a:rPr>
                        <a:t>Recom</a:t>
                      </a:r>
                      <a:r>
                        <a:rPr lang="en-US" sz="1400" dirty="0">
                          <a:solidFill>
                            <a:schemeClr val="accent2"/>
                          </a:solidFill>
                        </a:rPr>
                        <a:t>. Max.</a:t>
                      </a:r>
                    </a:p>
                  </a:txBody>
                  <a:tcPr marL="82798" marR="82798" marT="45724" marB="45724">
                    <a:solidFill>
                      <a:schemeClr val="accent2">
                        <a:lumMod val="60000"/>
                        <a:lumOff val="40000"/>
                      </a:schemeClr>
                    </a:solidFill>
                  </a:tcPr>
                </a:tc>
                <a:tc>
                  <a:txBody>
                    <a:bodyPr/>
                    <a:lstStyle/>
                    <a:p>
                      <a:pPr algn="ctr"/>
                      <a:r>
                        <a:rPr lang="en-US" sz="1400" dirty="0">
                          <a:solidFill>
                            <a:schemeClr val="accent2"/>
                          </a:solidFill>
                        </a:rPr>
                        <a:t>Comments</a:t>
                      </a:r>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0"/>
                  </a:ext>
                </a:extLst>
              </a:tr>
              <a:tr h="751170">
                <a:tc>
                  <a:txBody>
                    <a:bodyPr/>
                    <a:lstStyle/>
                    <a:p>
                      <a:pPr algn="ctr"/>
                      <a:r>
                        <a:rPr lang="en-US" sz="1200" dirty="0"/>
                        <a:t>Alphanumeric</a:t>
                      </a:r>
                    </a:p>
                  </a:txBody>
                  <a:tcPr marL="82798" marR="82798" marT="45724" marB="45724">
                    <a:solidFill>
                      <a:schemeClr val="accent2">
                        <a:lumMod val="60000"/>
                        <a:lumOff val="40000"/>
                      </a:schemeClr>
                    </a:solidFill>
                  </a:tcPr>
                </a:tc>
                <a:tc>
                  <a:txBody>
                    <a:bodyPr/>
                    <a:lstStyle/>
                    <a:p>
                      <a:pPr algn="ctr"/>
                      <a:r>
                        <a:rPr lang="en-US" sz="1200" dirty="0"/>
                        <a:t>Unlimited</a:t>
                      </a:r>
                    </a:p>
                  </a:txBody>
                  <a:tcPr marL="82798" marR="82798" marT="45724" marB="45724">
                    <a:solidFill>
                      <a:schemeClr val="accent2">
                        <a:lumMod val="60000"/>
                        <a:lumOff val="40000"/>
                      </a:schemeClr>
                    </a:solidFill>
                  </a:tcPr>
                </a:tc>
                <a:tc>
                  <a:txBody>
                    <a:bodyPr/>
                    <a:lstStyle/>
                    <a:p>
                      <a:pPr algn="l"/>
                      <a:r>
                        <a:rPr lang="en-US" sz="1200" dirty="0"/>
                        <a:t>High versatile.</a:t>
                      </a:r>
                    </a:p>
                    <a:p>
                      <a:pPr algn="l"/>
                      <a:r>
                        <a:rPr lang="en-US" sz="1200" dirty="0"/>
                        <a:t>Meaning usually self-evident.</a:t>
                      </a:r>
                    </a:p>
                    <a:p>
                      <a:pPr algn="l"/>
                      <a:r>
                        <a:rPr lang="en-US" sz="1200" dirty="0"/>
                        <a:t>Location time may be longer than for graphic coding.</a:t>
                      </a:r>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1"/>
                  </a:ext>
                </a:extLst>
              </a:tr>
              <a:tr h="751170">
                <a:tc>
                  <a:txBody>
                    <a:bodyPr/>
                    <a:lstStyle/>
                    <a:p>
                      <a:pPr algn="ctr"/>
                      <a:r>
                        <a:rPr lang="en-US" sz="1200" dirty="0"/>
                        <a:t>Geometric Shapes</a:t>
                      </a:r>
                    </a:p>
                  </a:txBody>
                  <a:tcPr marL="82798" marR="82798" marT="45724" marB="45724">
                    <a:solidFill>
                      <a:schemeClr val="accent2">
                        <a:lumMod val="60000"/>
                        <a:lumOff val="40000"/>
                      </a:schemeClr>
                    </a:solidFill>
                  </a:tcPr>
                </a:tc>
                <a:tc>
                  <a:txBody>
                    <a:bodyPr/>
                    <a:lstStyle/>
                    <a:p>
                      <a:pPr algn="ctr"/>
                      <a:r>
                        <a:rPr lang="en-US" sz="1200" dirty="0"/>
                        <a:t>10-20</a:t>
                      </a:r>
                    </a:p>
                  </a:txBody>
                  <a:tcPr marL="82798" marR="82798" marT="45724" marB="45724">
                    <a:solidFill>
                      <a:schemeClr val="accent2">
                        <a:lumMod val="60000"/>
                        <a:lumOff val="40000"/>
                      </a:schemeClr>
                    </a:solidFill>
                  </a:tcPr>
                </a:tc>
                <a:tc>
                  <a:txBody>
                    <a:bodyPr/>
                    <a:lstStyle/>
                    <a:p>
                      <a:pPr algn="l"/>
                      <a:r>
                        <a:rPr lang="en-US" sz="1200" dirty="0"/>
                        <a:t>High mnemonic value.</a:t>
                      </a:r>
                    </a:p>
                    <a:p>
                      <a:pPr algn="l"/>
                      <a:r>
                        <a:rPr lang="en-US" sz="1200" dirty="0"/>
                        <a:t>Very effective if shape relates</a:t>
                      </a:r>
                      <a:r>
                        <a:rPr lang="en-US" sz="1200" baseline="0" dirty="0"/>
                        <a:t> to object or operation being represented</a:t>
                      </a:r>
                      <a:endParaRPr lang="en-US" sz="1200" dirty="0"/>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2"/>
                  </a:ext>
                </a:extLst>
              </a:tr>
              <a:tr h="751170">
                <a:tc>
                  <a:txBody>
                    <a:bodyPr/>
                    <a:lstStyle/>
                    <a:p>
                      <a:pPr algn="ctr"/>
                      <a:r>
                        <a:rPr lang="en-US" sz="1200" dirty="0"/>
                        <a:t>Size</a:t>
                      </a:r>
                    </a:p>
                  </a:txBody>
                  <a:tcPr marL="82798" marR="82798" marT="45724" marB="45724">
                    <a:solidFill>
                      <a:schemeClr val="accent2">
                        <a:lumMod val="60000"/>
                        <a:lumOff val="40000"/>
                      </a:schemeClr>
                    </a:solidFill>
                  </a:tcPr>
                </a:tc>
                <a:tc>
                  <a:txBody>
                    <a:bodyPr/>
                    <a:lstStyle/>
                    <a:p>
                      <a:pPr algn="ctr"/>
                      <a:r>
                        <a:rPr lang="en-US" sz="1200" dirty="0"/>
                        <a:t>3-5</a:t>
                      </a:r>
                    </a:p>
                  </a:txBody>
                  <a:tcPr marL="82798" marR="82798" marT="45724" marB="45724">
                    <a:solidFill>
                      <a:schemeClr val="accent2">
                        <a:lumMod val="60000"/>
                        <a:lumOff val="40000"/>
                      </a:schemeClr>
                    </a:solidFill>
                  </a:tcPr>
                </a:tc>
                <a:tc>
                  <a:txBody>
                    <a:bodyPr/>
                    <a:lstStyle/>
                    <a:p>
                      <a:pPr algn="l"/>
                      <a:r>
                        <a:rPr lang="en-US" sz="1200" dirty="0"/>
                        <a:t>Fair.</a:t>
                      </a:r>
                    </a:p>
                    <a:p>
                      <a:pPr algn="l"/>
                      <a:r>
                        <a:rPr lang="en-US" sz="1200" dirty="0"/>
                        <a:t>Considerable space required.</a:t>
                      </a:r>
                    </a:p>
                    <a:p>
                      <a:pPr algn="l"/>
                      <a:r>
                        <a:rPr lang="en-US" sz="1200" dirty="0"/>
                        <a:t>Location</a:t>
                      </a:r>
                      <a:r>
                        <a:rPr lang="en-US" sz="1200" baseline="0" dirty="0"/>
                        <a:t> time longer than for colors and shapes.</a:t>
                      </a:r>
                      <a:endParaRPr lang="en-US" sz="1200" dirty="0"/>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3"/>
                  </a:ext>
                </a:extLst>
              </a:tr>
              <a:tr h="417320">
                <a:tc>
                  <a:txBody>
                    <a:bodyPr/>
                    <a:lstStyle/>
                    <a:p>
                      <a:pPr algn="ctr"/>
                      <a:r>
                        <a:rPr lang="en-US" sz="1200" dirty="0"/>
                        <a:t>Line</a:t>
                      </a:r>
                      <a:r>
                        <a:rPr lang="en-US" sz="1200" baseline="0" dirty="0"/>
                        <a:t> Length</a:t>
                      </a:r>
                      <a:endParaRPr lang="en-US" sz="1200" dirty="0"/>
                    </a:p>
                  </a:txBody>
                  <a:tcPr marL="82798" marR="82798" marT="45724" marB="45724">
                    <a:solidFill>
                      <a:schemeClr val="accent2">
                        <a:lumMod val="60000"/>
                        <a:lumOff val="40000"/>
                      </a:schemeClr>
                    </a:solidFill>
                  </a:tcPr>
                </a:tc>
                <a:tc>
                  <a:txBody>
                    <a:bodyPr/>
                    <a:lstStyle/>
                    <a:p>
                      <a:pPr algn="ctr"/>
                      <a:r>
                        <a:rPr lang="en-US" sz="1200" dirty="0"/>
                        <a:t>3-4</a:t>
                      </a:r>
                    </a:p>
                  </a:txBody>
                  <a:tcPr marL="82798" marR="82798" marT="45724" marB="45724">
                    <a:solidFill>
                      <a:schemeClr val="accent2">
                        <a:lumMod val="60000"/>
                        <a:lumOff val="40000"/>
                      </a:schemeClr>
                    </a:solidFill>
                  </a:tcPr>
                </a:tc>
                <a:tc>
                  <a:txBody>
                    <a:bodyPr/>
                    <a:lstStyle/>
                    <a:p>
                      <a:pPr algn="l"/>
                      <a:r>
                        <a:rPr lang="en-US" sz="1200" dirty="0"/>
                        <a:t>Will clutter the display if many are used.</a:t>
                      </a:r>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4"/>
                  </a:ext>
                </a:extLst>
              </a:tr>
              <a:tr h="250395">
                <a:tc>
                  <a:txBody>
                    <a:bodyPr/>
                    <a:lstStyle/>
                    <a:p>
                      <a:pPr algn="ctr"/>
                      <a:r>
                        <a:rPr lang="en-US" sz="1200" dirty="0"/>
                        <a:t>Line Width</a:t>
                      </a:r>
                    </a:p>
                  </a:txBody>
                  <a:tcPr marL="82798" marR="82798" marT="45724" marB="45724">
                    <a:solidFill>
                      <a:schemeClr val="accent2">
                        <a:lumMod val="60000"/>
                        <a:lumOff val="40000"/>
                      </a:schemeClr>
                    </a:solidFill>
                  </a:tcPr>
                </a:tc>
                <a:tc>
                  <a:txBody>
                    <a:bodyPr/>
                    <a:lstStyle/>
                    <a:p>
                      <a:pPr algn="ctr"/>
                      <a:r>
                        <a:rPr lang="en-US" sz="1200" dirty="0"/>
                        <a:t>2-3</a:t>
                      </a:r>
                    </a:p>
                  </a:txBody>
                  <a:tcPr marL="82798" marR="82798" marT="45724" marB="45724">
                    <a:solidFill>
                      <a:schemeClr val="accent2">
                        <a:lumMod val="60000"/>
                        <a:lumOff val="40000"/>
                      </a:schemeClr>
                    </a:solidFill>
                  </a:tcPr>
                </a:tc>
                <a:tc>
                  <a:txBody>
                    <a:bodyPr/>
                    <a:lstStyle/>
                    <a:p>
                      <a:pPr algn="l"/>
                      <a:r>
                        <a:rPr lang="en-US" sz="1200" dirty="0"/>
                        <a:t>Good.</a:t>
                      </a:r>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5"/>
                  </a:ext>
                </a:extLst>
              </a:tr>
              <a:tr h="250395">
                <a:tc>
                  <a:txBody>
                    <a:bodyPr/>
                    <a:lstStyle/>
                    <a:p>
                      <a:pPr algn="ctr"/>
                      <a:r>
                        <a:rPr lang="en-US" sz="1200" dirty="0"/>
                        <a:t>Line Style</a:t>
                      </a:r>
                    </a:p>
                  </a:txBody>
                  <a:tcPr marL="82798" marR="82798" marT="45724" marB="45724">
                    <a:solidFill>
                      <a:schemeClr val="accent2">
                        <a:lumMod val="60000"/>
                        <a:lumOff val="40000"/>
                      </a:schemeClr>
                    </a:solidFill>
                  </a:tcPr>
                </a:tc>
                <a:tc>
                  <a:txBody>
                    <a:bodyPr/>
                    <a:lstStyle/>
                    <a:p>
                      <a:pPr algn="ctr"/>
                      <a:r>
                        <a:rPr lang="en-US" sz="1200" dirty="0"/>
                        <a:t>5-9</a:t>
                      </a:r>
                    </a:p>
                  </a:txBody>
                  <a:tcPr marL="82798" marR="82798" marT="45724" marB="45724">
                    <a:solidFill>
                      <a:schemeClr val="accent2">
                        <a:lumMod val="60000"/>
                        <a:lumOff val="40000"/>
                      </a:schemeClr>
                    </a:solidFill>
                  </a:tcPr>
                </a:tc>
                <a:tc>
                  <a:txBody>
                    <a:bodyPr/>
                    <a:lstStyle/>
                    <a:p>
                      <a:pPr algn="l"/>
                      <a:r>
                        <a:rPr lang="en-US" sz="1200" dirty="0"/>
                        <a:t>Good.</a:t>
                      </a:r>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6"/>
                  </a:ext>
                </a:extLst>
              </a:tr>
              <a:tr h="417320">
                <a:tc>
                  <a:txBody>
                    <a:bodyPr/>
                    <a:lstStyle/>
                    <a:p>
                      <a:pPr algn="ctr"/>
                      <a:r>
                        <a:rPr lang="en-US" sz="1200" dirty="0"/>
                        <a:t>Line Angle</a:t>
                      </a:r>
                    </a:p>
                  </a:txBody>
                  <a:tcPr marL="82798" marR="82798" marT="45724" marB="45724">
                    <a:solidFill>
                      <a:schemeClr val="accent2">
                        <a:lumMod val="60000"/>
                        <a:lumOff val="40000"/>
                      </a:schemeClr>
                    </a:solidFill>
                  </a:tcPr>
                </a:tc>
                <a:tc>
                  <a:txBody>
                    <a:bodyPr/>
                    <a:lstStyle/>
                    <a:p>
                      <a:pPr algn="ctr"/>
                      <a:r>
                        <a:rPr lang="en-US" sz="1200" dirty="0"/>
                        <a:t>8-11</a:t>
                      </a:r>
                    </a:p>
                  </a:txBody>
                  <a:tcPr marL="82798" marR="82798" marT="45724" marB="45724">
                    <a:solidFill>
                      <a:schemeClr val="accent2">
                        <a:lumMod val="60000"/>
                        <a:lumOff val="40000"/>
                      </a:schemeClr>
                    </a:solidFill>
                  </a:tcPr>
                </a:tc>
                <a:tc>
                  <a:txBody>
                    <a:bodyPr/>
                    <a:lstStyle/>
                    <a:p>
                      <a:pPr algn="l"/>
                      <a:r>
                        <a:rPr lang="en-US" sz="1200" dirty="0"/>
                        <a:t>Good in special</a:t>
                      </a:r>
                      <a:r>
                        <a:rPr lang="en-US" sz="1200" baseline="0" dirty="0"/>
                        <a:t> cases (Such as wind direction)</a:t>
                      </a:r>
                      <a:endParaRPr lang="en-US" sz="1200" dirty="0"/>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7"/>
                  </a:ext>
                </a:extLst>
              </a:tr>
              <a:tr h="417320">
                <a:tc>
                  <a:txBody>
                    <a:bodyPr/>
                    <a:lstStyle/>
                    <a:p>
                      <a:pPr algn="ctr"/>
                      <a:r>
                        <a:rPr lang="en-US" sz="1200" dirty="0"/>
                        <a:t>Solid and Broken</a:t>
                      </a:r>
                      <a:r>
                        <a:rPr lang="en-US" sz="1200" baseline="0" dirty="0"/>
                        <a:t> Lines</a:t>
                      </a:r>
                      <a:endParaRPr lang="en-US" sz="1200" dirty="0"/>
                    </a:p>
                  </a:txBody>
                  <a:tcPr marL="82798" marR="82798" marT="45724" marB="45724">
                    <a:solidFill>
                      <a:schemeClr val="accent2">
                        <a:lumMod val="60000"/>
                        <a:lumOff val="40000"/>
                      </a:schemeClr>
                    </a:solidFill>
                  </a:tcPr>
                </a:tc>
                <a:tc>
                  <a:txBody>
                    <a:bodyPr/>
                    <a:lstStyle/>
                    <a:p>
                      <a:pPr algn="ctr"/>
                      <a:r>
                        <a:rPr lang="en-US" sz="1200" dirty="0"/>
                        <a:t>3-4</a:t>
                      </a:r>
                    </a:p>
                  </a:txBody>
                  <a:tcPr marL="82798" marR="82798" marT="45724" marB="45724">
                    <a:solidFill>
                      <a:schemeClr val="accent2">
                        <a:lumMod val="60000"/>
                        <a:lumOff val="40000"/>
                      </a:schemeClr>
                    </a:solidFill>
                  </a:tcPr>
                </a:tc>
                <a:tc>
                  <a:txBody>
                    <a:bodyPr/>
                    <a:lstStyle/>
                    <a:p>
                      <a:pPr algn="l"/>
                      <a:r>
                        <a:rPr lang="en-US" sz="1200" dirty="0"/>
                        <a:t>Good</a:t>
                      </a:r>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8"/>
                  </a:ext>
                </a:extLst>
              </a:tr>
              <a:tr h="417320">
                <a:tc>
                  <a:txBody>
                    <a:bodyPr/>
                    <a:lstStyle/>
                    <a:p>
                      <a:pPr algn="ctr"/>
                      <a:r>
                        <a:rPr lang="en-US" sz="1200" dirty="0"/>
                        <a:t>Number</a:t>
                      </a:r>
                      <a:r>
                        <a:rPr lang="en-US" sz="1200" baseline="0" dirty="0"/>
                        <a:t> of Dots or Marks</a:t>
                      </a:r>
                      <a:endParaRPr lang="en-US" sz="1200" dirty="0"/>
                    </a:p>
                  </a:txBody>
                  <a:tcPr marL="82798" marR="82798" marT="45724" marB="45724">
                    <a:solidFill>
                      <a:schemeClr val="accent2">
                        <a:lumMod val="60000"/>
                        <a:lumOff val="40000"/>
                      </a:schemeClr>
                    </a:solidFill>
                  </a:tcPr>
                </a:tc>
                <a:tc>
                  <a:txBody>
                    <a:bodyPr/>
                    <a:lstStyle/>
                    <a:p>
                      <a:pPr algn="ctr"/>
                      <a:r>
                        <a:rPr lang="en-US" sz="1200" dirty="0"/>
                        <a:t>5</a:t>
                      </a:r>
                    </a:p>
                  </a:txBody>
                  <a:tcPr marL="82798" marR="82798" marT="45724" marB="45724">
                    <a:solidFill>
                      <a:schemeClr val="accent2">
                        <a:lumMod val="60000"/>
                        <a:lumOff val="40000"/>
                      </a:schemeClr>
                    </a:solidFill>
                  </a:tcPr>
                </a:tc>
                <a:tc>
                  <a:txBody>
                    <a:bodyPr/>
                    <a:lstStyle/>
                    <a:p>
                      <a:pPr algn="l"/>
                      <a:r>
                        <a:rPr lang="en-US" sz="1200" dirty="0"/>
                        <a:t>Minimize number for</a:t>
                      </a:r>
                      <a:r>
                        <a:rPr lang="en-US" sz="1200" baseline="0" dirty="0"/>
                        <a:t> quick assimilation.</a:t>
                      </a:r>
                      <a:endParaRPr lang="en-US" sz="1200" dirty="0"/>
                    </a:p>
                  </a:txBody>
                  <a:tcPr marL="82798" marR="82798" marT="45724" marB="45724">
                    <a:solidFill>
                      <a:schemeClr val="accent2">
                        <a:lumMod val="60000"/>
                        <a:lumOff val="40000"/>
                      </a:schemeClr>
                    </a:solidFill>
                  </a:tcPr>
                </a:tc>
                <a:extLst>
                  <a:ext uri="{0D108BD9-81ED-4DB2-BD59-A6C34878D82A}">
                    <a16:rowId xmlns:a16="http://schemas.microsoft.com/office/drawing/2014/main" xmlns="" val="10009"/>
                  </a:ext>
                </a:extLst>
              </a:tr>
            </a:tbl>
          </a:graphicData>
        </a:graphic>
      </p:graphicFrame>
      <p:sp>
        <p:nvSpPr>
          <p:cNvPr id="2" name="Date Placeholder 1"/>
          <p:cNvSpPr>
            <a:spLocks noGrp="1"/>
          </p:cNvSpPr>
          <p:nvPr>
            <p:ph type="dt" sz="half" idx="10"/>
          </p:nvPr>
        </p:nvSpPr>
        <p:spPr/>
        <p:txBody>
          <a:bodyPr/>
          <a:lstStyle/>
          <a:p>
            <a:pPr>
              <a:defRPr/>
            </a:pPr>
            <a:fld id="{B09AF1DA-ABB7-46BE-9068-2DAFDA56AECD}" type="datetime1">
              <a:rPr lang="en-US" smtClean="0"/>
              <a:t>8/13/2020</a:t>
            </a:fld>
            <a:endParaRPr lang="en-US" dirty="0"/>
          </a:p>
        </p:txBody>
      </p:sp>
      <p:sp>
        <p:nvSpPr>
          <p:cNvPr id="901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0EFDDD-53EA-42B0-9706-9437FB147587}" type="slidenum">
              <a:rPr lang="en-US">
                <a:solidFill>
                  <a:schemeClr val="accent1"/>
                </a:solidFill>
              </a:rPr>
              <a:pPr/>
              <a:t>34</a:t>
            </a:fld>
            <a:endParaRPr lang="en-US">
              <a:solidFill>
                <a:schemeClr val="accent1"/>
              </a:solidFill>
            </a:endParaRPr>
          </a:p>
        </p:txBody>
      </p:sp>
    </p:spTree>
    <p:extLst>
      <p:ext uri="{BB962C8B-B14F-4D97-AF65-F5344CB8AC3E}">
        <p14:creationId xmlns:p14="http://schemas.microsoft.com/office/powerpoint/2010/main" val="2318626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0" y="2132856"/>
            <a:ext cx="2453658" cy="1800200"/>
          </a:xfrm>
        </p:spPr>
        <p:txBody>
          <a:bodyPr rtlCol="0">
            <a:noAutofit/>
          </a:bodyPr>
          <a:lstStyle/>
          <a:p>
            <a:pPr fontAlgn="auto">
              <a:spcAft>
                <a:spcPts val="0"/>
              </a:spcAft>
              <a:defRPr/>
            </a:pPr>
            <a:r>
              <a:rPr lang="en-US" sz="1800" dirty="0"/>
              <a:t>Max Number of Codes for Effective Human Differentiation ..</a:t>
            </a:r>
          </a:p>
        </p:txBody>
      </p:sp>
      <p:graphicFrame>
        <p:nvGraphicFramePr>
          <p:cNvPr id="5" name="Content Placeholder 4"/>
          <p:cNvGraphicFramePr>
            <a:graphicFrameLocks noGrp="1"/>
          </p:cNvGraphicFramePr>
          <p:nvPr>
            <p:ph idx="1"/>
            <p:extLst/>
          </p:nvPr>
        </p:nvGraphicFramePr>
        <p:xfrm>
          <a:off x="2555776" y="1340768"/>
          <a:ext cx="6348413" cy="4729364"/>
        </p:xfrm>
        <a:graphic>
          <a:graphicData uri="http://schemas.openxmlformats.org/drawingml/2006/table">
            <a:tbl>
              <a:tblPr firstRow="1" bandRow="1">
                <a:tableStyleId>{00A15C55-8517-42AA-B614-E9B94910E393}</a:tableStyleId>
              </a:tblPr>
              <a:tblGrid>
                <a:gridCol w="1716480">
                  <a:extLst>
                    <a:ext uri="{9D8B030D-6E8A-4147-A177-3AD203B41FA5}">
                      <a16:colId xmlns:a16="http://schemas.microsoft.com/office/drawing/2014/main" xmlns="" val="20000"/>
                    </a:ext>
                  </a:extLst>
                </a:gridCol>
                <a:gridCol w="1358535">
                  <a:extLst>
                    <a:ext uri="{9D8B030D-6E8A-4147-A177-3AD203B41FA5}">
                      <a16:colId xmlns:a16="http://schemas.microsoft.com/office/drawing/2014/main" xmlns="" val="20001"/>
                    </a:ext>
                  </a:extLst>
                </a:gridCol>
                <a:gridCol w="3273398">
                  <a:extLst>
                    <a:ext uri="{9D8B030D-6E8A-4147-A177-3AD203B41FA5}">
                      <a16:colId xmlns:a16="http://schemas.microsoft.com/office/drawing/2014/main" xmlns="" val="20002"/>
                    </a:ext>
                  </a:extLst>
                </a:gridCol>
              </a:tblGrid>
              <a:tr h="370794">
                <a:tc>
                  <a:txBody>
                    <a:bodyPr/>
                    <a:lstStyle/>
                    <a:p>
                      <a:pPr algn="ctr"/>
                      <a:r>
                        <a:rPr lang="en-US" sz="1400" dirty="0">
                          <a:solidFill>
                            <a:schemeClr val="accent2"/>
                          </a:solidFill>
                        </a:rPr>
                        <a:t>Encoding Method</a:t>
                      </a:r>
                    </a:p>
                  </a:txBody>
                  <a:tcPr marL="82805" marR="82805" marT="45715" marB="45715">
                    <a:solidFill>
                      <a:schemeClr val="accent2">
                        <a:lumMod val="60000"/>
                        <a:lumOff val="40000"/>
                      </a:schemeClr>
                    </a:solidFill>
                  </a:tcPr>
                </a:tc>
                <a:tc>
                  <a:txBody>
                    <a:bodyPr/>
                    <a:lstStyle/>
                    <a:p>
                      <a:pPr algn="ctr"/>
                      <a:r>
                        <a:rPr lang="en-US" sz="1400" dirty="0" err="1">
                          <a:solidFill>
                            <a:schemeClr val="accent2"/>
                          </a:solidFill>
                        </a:rPr>
                        <a:t>Recom</a:t>
                      </a:r>
                      <a:r>
                        <a:rPr lang="en-US" sz="1400" dirty="0">
                          <a:solidFill>
                            <a:schemeClr val="accent2"/>
                          </a:solidFill>
                        </a:rPr>
                        <a:t>. Max.</a:t>
                      </a:r>
                    </a:p>
                  </a:txBody>
                  <a:tcPr marL="82805" marR="82805" marT="45715" marB="45715">
                    <a:solidFill>
                      <a:schemeClr val="accent2">
                        <a:lumMod val="60000"/>
                        <a:lumOff val="40000"/>
                      </a:schemeClr>
                    </a:solidFill>
                  </a:tcPr>
                </a:tc>
                <a:tc>
                  <a:txBody>
                    <a:bodyPr/>
                    <a:lstStyle/>
                    <a:p>
                      <a:pPr algn="ctr"/>
                      <a:r>
                        <a:rPr lang="en-US" sz="1400" dirty="0">
                          <a:solidFill>
                            <a:schemeClr val="accent2"/>
                          </a:solidFill>
                        </a:rPr>
                        <a:t>Comments</a:t>
                      </a:r>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0"/>
                  </a:ext>
                </a:extLst>
              </a:tr>
              <a:tr h="457170">
                <a:tc>
                  <a:txBody>
                    <a:bodyPr/>
                    <a:lstStyle/>
                    <a:p>
                      <a:pPr algn="ctr"/>
                      <a:r>
                        <a:rPr lang="en-US" sz="1200" dirty="0"/>
                        <a:t>Brightness</a:t>
                      </a:r>
                    </a:p>
                  </a:txBody>
                  <a:tcPr marL="82805" marR="82805" marT="45715" marB="45715">
                    <a:solidFill>
                      <a:schemeClr val="accent2">
                        <a:lumMod val="60000"/>
                        <a:lumOff val="40000"/>
                      </a:schemeClr>
                    </a:solidFill>
                  </a:tcPr>
                </a:tc>
                <a:tc>
                  <a:txBody>
                    <a:bodyPr/>
                    <a:lstStyle/>
                    <a:p>
                      <a:pPr algn="ctr"/>
                      <a:r>
                        <a:rPr lang="en-US" sz="1200" dirty="0"/>
                        <a:t>2-3</a:t>
                      </a:r>
                    </a:p>
                  </a:txBody>
                  <a:tcPr marL="82805" marR="82805" marT="45715" marB="45715">
                    <a:solidFill>
                      <a:schemeClr val="accent2">
                        <a:lumMod val="60000"/>
                        <a:lumOff val="40000"/>
                      </a:schemeClr>
                    </a:solidFill>
                  </a:tcPr>
                </a:tc>
                <a:tc>
                  <a:txBody>
                    <a:bodyPr/>
                    <a:lstStyle/>
                    <a:p>
                      <a:pPr algn="l"/>
                      <a:r>
                        <a:rPr lang="en-US" sz="1200" dirty="0"/>
                        <a:t>Creates problems on screens with poor contrast.</a:t>
                      </a:r>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1"/>
                  </a:ext>
                </a:extLst>
              </a:tr>
              <a:tr h="1005782">
                <a:tc>
                  <a:txBody>
                    <a:bodyPr/>
                    <a:lstStyle/>
                    <a:p>
                      <a:pPr algn="ctr"/>
                      <a:r>
                        <a:rPr lang="en-US" sz="1200" dirty="0"/>
                        <a:t>Flashing/ blinking</a:t>
                      </a:r>
                    </a:p>
                  </a:txBody>
                  <a:tcPr marL="82805" marR="82805" marT="45715" marB="45715">
                    <a:solidFill>
                      <a:schemeClr val="accent2">
                        <a:lumMod val="60000"/>
                        <a:lumOff val="40000"/>
                      </a:schemeClr>
                    </a:solidFill>
                  </a:tcPr>
                </a:tc>
                <a:tc>
                  <a:txBody>
                    <a:bodyPr/>
                    <a:lstStyle/>
                    <a:p>
                      <a:pPr algn="ctr"/>
                      <a:r>
                        <a:rPr lang="en-US" sz="1200" dirty="0"/>
                        <a:t>2-3</a:t>
                      </a:r>
                    </a:p>
                  </a:txBody>
                  <a:tcPr marL="82805" marR="82805" marT="45715" marB="45715">
                    <a:solidFill>
                      <a:schemeClr val="accent2">
                        <a:lumMod val="60000"/>
                        <a:lumOff val="40000"/>
                      </a:schemeClr>
                    </a:solidFill>
                  </a:tcPr>
                </a:tc>
                <a:tc>
                  <a:txBody>
                    <a:bodyPr/>
                    <a:lstStyle/>
                    <a:p>
                      <a:pPr algn="l"/>
                      <a:r>
                        <a:rPr lang="en-US" sz="1200" dirty="0"/>
                        <a:t>Confusing for general encoding but the best way to attract attention.</a:t>
                      </a:r>
                    </a:p>
                    <a:p>
                      <a:pPr algn="l"/>
                      <a:r>
                        <a:rPr lang="en-US" sz="1200" dirty="0"/>
                        <a:t>Interacts</a:t>
                      </a:r>
                      <a:r>
                        <a:rPr lang="en-US" sz="1200" baseline="0" dirty="0"/>
                        <a:t> poorly with other codes.</a:t>
                      </a:r>
                    </a:p>
                    <a:p>
                      <a:pPr algn="l"/>
                      <a:r>
                        <a:rPr lang="en-US" sz="1200" baseline="0" dirty="0"/>
                        <a:t>Annoying if overused.</a:t>
                      </a:r>
                    </a:p>
                    <a:p>
                      <a:pPr algn="l"/>
                      <a:r>
                        <a:rPr lang="en-US" sz="1200" baseline="0" dirty="0"/>
                        <a:t>Limit to small fields.</a:t>
                      </a:r>
                      <a:endParaRPr lang="en-US" sz="1200" dirty="0"/>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2"/>
                  </a:ext>
                </a:extLst>
              </a:tr>
              <a:tr h="370794">
                <a:tc>
                  <a:txBody>
                    <a:bodyPr/>
                    <a:lstStyle/>
                    <a:p>
                      <a:pPr algn="ctr"/>
                      <a:r>
                        <a:rPr lang="en-US" sz="1200" dirty="0"/>
                        <a:t>Underlining</a:t>
                      </a:r>
                    </a:p>
                  </a:txBody>
                  <a:tcPr marL="82805" marR="82805" marT="45715" marB="45715">
                    <a:solidFill>
                      <a:schemeClr val="accent2">
                        <a:lumMod val="60000"/>
                        <a:lumOff val="40000"/>
                      </a:schemeClr>
                    </a:solidFill>
                  </a:tcPr>
                </a:tc>
                <a:tc>
                  <a:txBody>
                    <a:bodyPr/>
                    <a:lstStyle/>
                    <a:p>
                      <a:pPr algn="ctr"/>
                      <a:r>
                        <a:rPr lang="en-US" sz="1200" dirty="0"/>
                        <a:t>No data</a:t>
                      </a:r>
                    </a:p>
                  </a:txBody>
                  <a:tcPr marL="82805" marR="82805" marT="45715" marB="45715">
                    <a:solidFill>
                      <a:schemeClr val="accent2">
                        <a:lumMod val="60000"/>
                        <a:lumOff val="40000"/>
                      </a:schemeClr>
                    </a:solidFill>
                  </a:tcPr>
                </a:tc>
                <a:tc>
                  <a:txBody>
                    <a:bodyPr/>
                    <a:lstStyle/>
                    <a:p>
                      <a:pPr algn="l"/>
                      <a:r>
                        <a:rPr lang="en-US" sz="1200" dirty="0"/>
                        <a:t>Useful but can reduce text legibility.</a:t>
                      </a:r>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3"/>
                  </a:ext>
                </a:extLst>
              </a:tr>
              <a:tr h="457170">
                <a:tc>
                  <a:txBody>
                    <a:bodyPr/>
                    <a:lstStyle/>
                    <a:p>
                      <a:pPr algn="ctr"/>
                      <a:r>
                        <a:rPr lang="en-US" sz="1200" dirty="0"/>
                        <a:t>Reverse Polarity</a:t>
                      </a:r>
                    </a:p>
                  </a:txBody>
                  <a:tcPr marL="82805" marR="82805" marT="45715" marB="45715">
                    <a:solidFill>
                      <a:schemeClr val="accent2">
                        <a:lumMod val="60000"/>
                        <a:lumOff val="40000"/>
                      </a:schemeClr>
                    </a:solidFill>
                  </a:tcPr>
                </a:tc>
                <a:tc>
                  <a:txBody>
                    <a:bodyPr/>
                    <a:lstStyle/>
                    <a:p>
                      <a:pPr algn="ctr"/>
                      <a:r>
                        <a:rPr lang="en-US" sz="1200" dirty="0"/>
                        <a:t>No data</a:t>
                      </a:r>
                    </a:p>
                  </a:txBody>
                  <a:tcPr marL="82805" marR="82805" marT="45715" marB="45715">
                    <a:solidFill>
                      <a:schemeClr val="accent2">
                        <a:lumMod val="60000"/>
                        <a:lumOff val="40000"/>
                      </a:schemeClr>
                    </a:solidFill>
                  </a:tcPr>
                </a:tc>
                <a:tc>
                  <a:txBody>
                    <a:bodyPr/>
                    <a:lstStyle/>
                    <a:p>
                      <a:pPr algn="l"/>
                      <a:r>
                        <a:rPr lang="en-US" sz="1200" dirty="0"/>
                        <a:t>Effective for making data stand out.</a:t>
                      </a:r>
                    </a:p>
                    <a:p>
                      <a:pPr algn="l"/>
                      <a:r>
                        <a:rPr lang="en-US" sz="1200" dirty="0"/>
                        <a:t>Flicker easily perceived in large areas.</a:t>
                      </a:r>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4"/>
                  </a:ext>
                </a:extLst>
              </a:tr>
              <a:tr h="457170">
                <a:tc>
                  <a:txBody>
                    <a:bodyPr/>
                    <a:lstStyle/>
                    <a:p>
                      <a:pPr algn="ctr"/>
                      <a:r>
                        <a:rPr lang="en-US" sz="1200" dirty="0"/>
                        <a:t>Orientation (location on display surface)</a:t>
                      </a:r>
                    </a:p>
                  </a:txBody>
                  <a:tcPr marL="82805" marR="82805" marT="45715" marB="45715">
                    <a:solidFill>
                      <a:schemeClr val="accent2">
                        <a:lumMod val="60000"/>
                        <a:lumOff val="40000"/>
                      </a:schemeClr>
                    </a:solidFill>
                  </a:tcPr>
                </a:tc>
                <a:tc>
                  <a:txBody>
                    <a:bodyPr/>
                    <a:lstStyle/>
                    <a:p>
                      <a:pPr algn="ctr"/>
                      <a:r>
                        <a:rPr lang="en-US" sz="1200" dirty="0"/>
                        <a:t>4-8</a:t>
                      </a:r>
                    </a:p>
                  </a:txBody>
                  <a:tcPr marL="82805" marR="82805" marT="45715" marB="45715">
                    <a:solidFill>
                      <a:schemeClr val="accent2">
                        <a:lumMod val="60000"/>
                        <a:lumOff val="40000"/>
                      </a:schemeClr>
                    </a:solidFill>
                  </a:tcPr>
                </a:tc>
                <a:tc>
                  <a:txBody>
                    <a:bodyPr/>
                    <a:lstStyle/>
                    <a:p>
                      <a:pPr algn="l"/>
                      <a:r>
                        <a:rPr lang="en-US" sz="1200" dirty="0"/>
                        <a:t>-</a:t>
                      </a:r>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5"/>
                  </a:ext>
                </a:extLst>
              </a:tr>
              <a:tr h="822911">
                <a:tc>
                  <a:txBody>
                    <a:bodyPr/>
                    <a:lstStyle/>
                    <a:p>
                      <a:pPr algn="ctr"/>
                      <a:r>
                        <a:rPr lang="en-US" sz="1200" dirty="0"/>
                        <a:t>Color</a:t>
                      </a:r>
                    </a:p>
                  </a:txBody>
                  <a:tcPr marL="82805" marR="82805" marT="45715" marB="45715">
                    <a:solidFill>
                      <a:schemeClr val="accent2">
                        <a:lumMod val="60000"/>
                        <a:lumOff val="40000"/>
                      </a:schemeClr>
                    </a:solidFill>
                  </a:tcPr>
                </a:tc>
                <a:tc>
                  <a:txBody>
                    <a:bodyPr/>
                    <a:lstStyle/>
                    <a:p>
                      <a:pPr algn="ctr"/>
                      <a:r>
                        <a:rPr lang="en-US" sz="1200" dirty="0"/>
                        <a:t>6-8</a:t>
                      </a:r>
                    </a:p>
                  </a:txBody>
                  <a:tcPr marL="82805" marR="82805" marT="45715" marB="45715">
                    <a:solidFill>
                      <a:schemeClr val="accent2">
                        <a:lumMod val="60000"/>
                        <a:lumOff val="40000"/>
                      </a:schemeClr>
                    </a:solidFill>
                  </a:tcPr>
                </a:tc>
                <a:tc>
                  <a:txBody>
                    <a:bodyPr/>
                    <a:lstStyle/>
                    <a:p>
                      <a:pPr algn="l"/>
                      <a:r>
                        <a:rPr lang="en-US" sz="1200" dirty="0"/>
                        <a:t>Attractive and efficient.</a:t>
                      </a:r>
                    </a:p>
                    <a:p>
                      <a:pPr algn="l"/>
                      <a:r>
                        <a:rPr lang="en-US" sz="1200" dirty="0"/>
                        <a:t>Short location time.</a:t>
                      </a:r>
                    </a:p>
                    <a:p>
                      <a:pPr algn="l"/>
                      <a:r>
                        <a:rPr lang="en-US" sz="1200" dirty="0"/>
                        <a:t>Excessive use confusing.</a:t>
                      </a:r>
                    </a:p>
                    <a:p>
                      <a:pPr algn="l"/>
                      <a:r>
                        <a:rPr lang="en-US" sz="1200" dirty="0"/>
                        <a:t>Poor for the color blind.</a:t>
                      </a:r>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6"/>
                  </a:ext>
                </a:extLst>
              </a:tr>
              <a:tr h="457170">
                <a:tc>
                  <a:txBody>
                    <a:bodyPr/>
                    <a:lstStyle/>
                    <a:p>
                      <a:pPr algn="ctr"/>
                      <a:r>
                        <a:rPr lang="en-US" sz="1200" dirty="0"/>
                        <a:t>Combinations of codes</a:t>
                      </a:r>
                    </a:p>
                  </a:txBody>
                  <a:tcPr marL="82805" marR="82805" marT="45715" marB="45715">
                    <a:solidFill>
                      <a:schemeClr val="accent2">
                        <a:lumMod val="60000"/>
                        <a:lumOff val="40000"/>
                      </a:schemeClr>
                    </a:solidFill>
                  </a:tcPr>
                </a:tc>
                <a:tc>
                  <a:txBody>
                    <a:bodyPr/>
                    <a:lstStyle/>
                    <a:p>
                      <a:pPr algn="ctr"/>
                      <a:r>
                        <a:rPr lang="en-US" sz="1200" dirty="0"/>
                        <a:t>Unlimited</a:t>
                      </a:r>
                    </a:p>
                  </a:txBody>
                  <a:tcPr marL="82805" marR="82805" marT="45715" marB="45715">
                    <a:solidFill>
                      <a:schemeClr val="accent2">
                        <a:lumMod val="60000"/>
                        <a:lumOff val="40000"/>
                      </a:schemeClr>
                    </a:solidFill>
                  </a:tcPr>
                </a:tc>
                <a:tc>
                  <a:txBody>
                    <a:bodyPr/>
                    <a:lstStyle/>
                    <a:p>
                      <a:pPr algn="l"/>
                      <a:r>
                        <a:rPr lang="en-US" sz="1200" dirty="0"/>
                        <a:t>Can reinforce</a:t>
                      </a:r>
                      <a:r>
                        <a:rPr lang="en-US" sz="1200" baseline="0" dirty="0"/>
                        <a:t> coding but complex combinations can be confusing.</a:t>
                      </a:r>
                      <a:endParaRPr lang="en-US" sz="1200" dirty="0"/>
                    </a:p>
                  </a:txBody>
                  <a:tcPr marL="82805" marR="82805" marT="45715" marB="45715">
                    <a:solidFill>
                      <a:schemeClr val="accent2">
                        <a:lumMod val="60000"/>
                        <a:lumOff val="40000"/>
                      </a:schemeClr>
                    </a:solidFill>
                  </a:tcPr>
                </a:tc>
                <a:extLst>
                  <a:ext uri="{0D108BD9-81ED-4DB2-BD59-A6C34878D82A}">
                    <a16:rowId xmlns:a16="http://schemas.microsoft.com/office/drawing/2014/main" xmlns="" val="10007"/>
                  </a:ext>
                </a:extLst>
              </a:tr>
            </a:tbl>
          </a:graphicData>
        </a:graphic>
      </p:graphicFrame>
      <p:sp>
        <p:nvSpPr>
          <p:cNvPr id="2" name="Date Placeholder 1"/>
          <p:cNvSpPr>
            <a:spLocks noGrp="1"/>
          </p:cNvSpPr>
          <p:nvPr>
            <p:ph type="dt" sz="half" idx="10"/>
          </p:nvPr>
        </p:nvSpPr>
        <p:spPr/>
        <p:txBody>
          <a:bodyPr/>
          <a:lstStyle/>
          <a:p>
            <a:pPr>
              <a:defRPr/>
            </a:pPr>
            <a:fld id="{C5DB22BE-5BAF-447F-A0BD-AAE3C16F24E0}" type="datetime1">
              <a:rPr lang="en-US" smtClean="0"/>
              <a:t>8/13/2020</a:t>
            </a:fld>
            <a:endParaRPr lang="en-US" dirty="0"/>
          </a:p>
        </p:txBody>
      </p:sp>
      <p:sp>
        <p:nvSpPr>
          <p:cNvPr id="911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CAB4A8-7C4C-49A1-B3CD-F0438B541E88}" type="slidenum">
              <a:rPr lang="en-US">
                <a:solidFill>
                  <a:schemeClr val="accent1"/>
                </a:solidFill>
              </a:rPr>
              <a:pPr/>
              <a:t>35</a:t>
            </a:fld>
            <a:endParaRPr lang="en-US">
              <a:solidFill>
                <a:schemeClr val="accent1"/>
              </a:solidFill>
            </a:endParaRPr>
          </a:p>
        </p:txBody>
      </p:sp>
    </p:spTree>
    <p:extLst>
      <p:ext uri="{BB962C8B-B14F-4D97-AF65-F5344CB8AC3E}">
        <p14:creationId xmlns:p14="http://schemas.microsoft.com/office/powerpoint/2010/main" val="274739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79512" y="1336006"/>
            <a:ext cx="7010400" cy="364207"/>
          </a:xfrm>
        </p:spPr>
        <p:txBody>
          <a:bodyPr/>
          <a:lstStyle/>
          <a:p>
            <a:r>
              <a:rPr lang="en-US" sz="2000" b="1" dirty="0"/>
              <a:t>A Successful Icon</a:t>
            </a:r>
          </a:p>
        </p:txBody>
      </p:sp>
      <p:sp>
        <p:nvSpPr>
          <p:cNvPr id="92163" name="Rectangle 3"/>
          <p:cNvSpPr>
            <a:spLocks noGrp="1" noChangeArrowheads="1"/>
          </p:cNvSpPr>
          <p:nvPr>
            <p:ph idx="1"/>
          </p:nvPr>
        </p:nvSpPr>
        <p:spPr>
          <a:xfrm>
            <a:off x="323850" y="1700213"/>
            <a:ext cx="7010400" cy="4525962"/>
          </a:xfrm>
        </p:spPr>
        <p:txBody>
          <a:bodyPr/>
          <a:lstStyle/>
          <a:p>
            <a:r>
              <a:rPr lang="en-US" sz="1600" dirty="0"/>
              <a:t>Looks different from all other icons.</a:t>
            </a:r>
          </a:p>
          <a:p>
            <a:r>
              <a:rPr lang="en-US" sz="1600" dirty="0"/>
              <a:t>Is obvious what it does or represents.</a:t>
            </a:r>
          </a:p>
          <a:p>
            <a:r>
              <a:rPr lang="en-US" sz="1600" dirty="0"/>
              <a:t>Is recognizable when no larger than 16 pixels square.</a:t>
            </a:r>
          </a:p>
          <a:p>
            <a:r>
              <a:rPr lang="en-US" sz="1600" dirty="0"/>
              <a:t>Looks as good in black and white as in color.</a:t>
            </a:r>
          </a:p>
          <a:p>
            <a:pPr>
              <a:buFontTx/>
              <a:buNone/>
            </a:pPr>
            <a:r>
              <a:rPr lang="en-US" sz="2000" b="1" dirty="0"/>
              <a:t>Choosing Icons Images:</a:t>
            </a:r>
          </a:p>
          <a:p>
            <a:r>
              <a:rPr lang="en-US" sz="1600" dirty="0"/>
              <a:t>Use existing icons when available.</a:t>
            </a:r>
          </a:p>
          <a:p>
            <a:r>
              <a:rPr lang="en-US" sz="1600" dirty="0"/>
              <a:t>Use images for nouns, not verbs.</a:t>
            </a:r>
          </a:p>
          <a:p>
            <a:r>
              <a:rPr lang="en-US" sz="1600" dirty="0"/>
              <a:t>Use traditional images.</a:t>
            </a:r>
          </a:p>
          <a:p>
            <a:r>
              <a:rPr lang="en-US" sz="1600" dirty="0"/>
              <a:t>Consider user cultural and social norms.</a:t>
            </a:r>
          </a:p>
        </p:txBody>
      </p:sp>
      <p:sp>
        <p:nvSpPr>
          <p:cNvPr id="2" name="Date Placeholder 1"/>
          <p:cNvSpPr>
            <a:spLocks noGrp="1"/>
          </p:cNvSpPr>
          <p:nvPr>
            <p:ph type="dt" sz="half" idx="10"/>
          </p:nvPr>
        </p:nvSpPr>
        <p:spPr/>
        <p:txBody>
          <a:bodyPr/>
          <a:lstStyle/>
          <a:p>
            <a:pPr>
              <a:defRPr/>
            </a:pPr>
            <a:fld id="{57F93F93-2FC3-4ED7-996F-A7AE6C66D59A}" type="datetime1">
              <a:rPr lang="en-US" smtClean="0"/>
              <a:t>8/13/2020</a:t>
            </a:fld>
            <a:endParaRPr lang="en-US" dirty="0"/>
          </a:p>
        </p:txBody>
      </p:sp>
      <p:sp>
        <p:nvSpPr>
          <p:cNvPr id="921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376402-A645-444D-AEED-9B1851D9B309}" type="slidenum">
              <a:rPr lang="en-US">
                <a:solidFill>
                  <a:schemeClr val="accent1"/>
                </a:solidFill>
              </a:rPr>
              <a:pPr/>
              <a:t>36</a:t>
            </a:fld>
            <a:endParaRPr lang="en-US">
              <a:solidFill>
                <a:schemeClr val="accent1"/>
              </a:solidFill>
            </a:endParaRPr>
          </a:p>
        </p:txBody>
      </p:sp>
    </p:spTree>
    <p:extLst>
      <p:ext uri="{BB962C8B-B14F-4D97-AF65-F5344CB8AC3E}">
        <p14:creationId xmlns:p14="http://schemas.microsoft.com/office/powerpoint/2010/main" val="1242640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title"/>
          </p:nvPr>
        </p:nvSpPr>
        <p:spPr>
          <a:xfrm>
            <a:off x="552041" y="1646502"/>
            <a:ext cx="2339752" cy="547688"/>
          </a:xfrm>
        </p:spPr>
        <p:txBody>
          <a:bodyPr/>
          <a:lstStyle/>
          <a:p>
            <a:r>
              <a:rPr lang="en-US" sz="2400" b="1" dirty="0"/>
              <a:t>Concrete and familiar shapes</a:t>
            </a:r>
          </a:p>
        </p:txBody>
      </p:sp>
      <p:pic>
        <p:nvPicPr>
          <p:cNvPr id="9318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504" y="2724230"/>
            <a:ext cx="4105102" cy="2996978"/>
          </a:xfrm>
        </p:spPr>
      </p:pic>
      <p:pic>
        <p:nvPicPr>
          <p:cNvPr id="9318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66973" y="2610026"/>
            <a:ext cx="4376638" cy="3310917"/>
          </a:xfrm>
        </p:spPr>
      </p:pic>
      <p:sp>
        <p:nvSpPr>
          <p:cNvPr id="2" name="Date Placeholder 1"/>
          <p:cNvSpPr>
            <a:spLocks noGrp="1"/>
          </p:cNvSpPr>
          <p:nvPr>
            <p:ph type="dt" sz="half" idx="10"/>
          </p:nvPr>
        </p:nvSpPr>
        <p:spPr/>
        <p:txBody>
          <a:bodyPr/>
          <a:lstStyle/>
          <a:p>
            <a:pPr>
              <a:defRPr/>
            </a:pPr>
            <a:fld id="{FD9BF5C3-F6D0-4A08-9DA1-E8D8C76A7347}" type="datetime1">
              <a:rPr lang="en-US" smtClean="0"/>
              <a:t>8/13/2020</a:t>
            </a:fld>
            <a:endParaRPr lang="en-US" dirty="0"/>
          </a:p>
        </p:txBody>
      </p:sp>
      <p:sp>
        <p:nvSpPr>
          <p:cNvPr id="931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18BD59-FE57-40E9-A743-405E0FAB3194}" type="slidenum">
              <a:rPr lang="en-US">
                <a:solidFill>
                  <a:schemeClr val="accent1"/>
                </a:solidFill>
              </a:rPr>
              <a:pPr/>
              <a:t>37</a:t>
            </a:fld>
            <a:endParaRPr lang="en-US">
              <a:solidFill>
                <a:schemeClr val="accent1"/>
              </a:solidFill>
            </a:endParaRPr>
          </a:p>
        </p:txBody>
      </p:sp>
      <p:sp>
        <p:nvSpPr>
          <p:cNvPr id="6" name="Rectangle 3"/>
          <p:cNvSpPr txBox="1">
            <a:spLocks noChangeArrowheads="1"/>
          </p:cNvSpPr>
          <p:nvPr/>
        </p:nvSpPr>
        <p:spPr bwMode="auto">
          <a:xfrm>
            <a:off x="5055179" y="1412776"/>
            <a:ext cx="3888432" cy="1008112"/>
          </a:xfrm>
          <a:prstGeom prst="rect">
            <a:avLst/>
          </a:prstGeom>
          <a:noFill/>
          <a:ln w="9525">
            <a:noFill/>
            <a:miter lim="800000"/>
            <a:headEnd/>
            <a:tailEnd/>
          </a:ln>
        </p:spPr>
        <p:txBody>
          <a:bodyPr anchor="ctr"/>
          <a:lstStyle/>
          <a:p>
            <a:pPr algn="ctr" eaLnBrk="1" hangingPunct="1">
              <a:defRPr/>
            </a:pPr>
            <a:r>
              <a:rPr lang="en-US" sz="2400" b="1" kern="0" dirty="0">
                <a:latin typeface="+mj-lt"/>
                <a:ea typeface="+mj-ea"/>
                <a:cs typeface="+mj-cs"/>
              </a:rPr>
              <a:t>Visually &amp; conceptually distinct shapes</a:t>
            </a:r>
          </a:p>
        </p:txBody>
      </p:sp>
    </p:spTree>
    <p:extLst>
      <p:ext uri="{BB962C8B-B14F-4D97-AF65-F5344CB8AC3E}">
        <p14:creationId xmlns:p14="http://schemas.microsoft.com/office/powerpoint/2010/main" val="1776632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title"/>
          </p:nvPr>
        </p:nvSpPr>
        <p:spPr>
          <a:xfrm>
            <a:off x="506412" y="1178291"/>
            <a:ext cx="3375025" cy="993775"/>
          </a:xfrm>
        </p:spPr>
        <p:txBody>
          <a:bodyPr/>
          <a:lstStyle/>
          <a:p>
            <a:r>
              <a:rPr lang="en-US" sz="3000" b="1" dirty="0"/>
              <a:t>Examples</a:t>
            </a:r>
          </a:p>
        </p:txBody>
      </p:sp>
      <p:pic>
        <p:nvPicPr>
          <p:cNvPr id="77826" name="Picture 2"/>
          <p:cNvPicPr>
            <a:picLocks noGrp="1" noChangeAspect="1" noChangeArrowheads="1"/>
          </p:cNvPicPr>
          <p:nvPr>
            <p:ph sz="half" idx="1"/>
          </p:nvPr>
        </p:nvPicPr>
        <p:blipFill>
          <a:blip r:embed="rId2"/>
          <a:srcRect/>
          <a:stretch>
            <a:fillRect/>
          </a:stretch>
        </p:blipFill>
        <p:spPr>
          <a:xfrm>
            <a:off x="623887" y="2247615"/>
            <a:ext cx="3257550" cy="3257550"/>
          </a:xfrm>
          <a:effectLst>
            <a:outerShdw blurRad="292100" dist="139700" dir="2700000" algn="tl" rotWithShape="0">
              <a:srgbClr val="333333">
                <a:alpha val="65000"/>
              </a:srgbClr>
            </a:outerShdw>
          </a:effectLst>
        </p:spPr>
      </p:pic>
      <p:pic>
        <p:nvPicPr>
          <p:cNvPr id="77827" name="Picture 3"/>
          <p:cNvPicPr>
            <a:picLocks noGrp="1" noChangeAspect="1" noChangeArrowheads="1"/>
          </p:cNvPicPr>
          <p:nvPr>
            <p:ph sz="quarter" idx="2"/>
          </p:nvPr>
        </p:nvPicPr>
        <p:blipFill>
          <a:blip r:embed="rId3"/>
          <a:srcRect/>
          <a:stretch>
            <a:fillRect/>
          </a:stretch>
        </p:blipFill>
        <p:spPr>
          <a:xfrm>
            <a:off x="5011450" y="1420912"/>
            <a:ext cx="2127250" cy="1620838"/>
          </a:xfrm>
          <a:effectLst>
            <a:outerShdw blurRad="292100" dist="139700" dir="2700000" algn="tl" rotWithShape="0">
              <a:srgbClr val="333333">
                <a:alpha val="65000"/>
              </a:srgbClr>
            </a:outerShdw>
          </a:effectLst>
        </p:spPr>
      </p:pic>
      <p:pic>
        <p:nvPicPr>
          <p:cNvPr id="77829" name="Picture 5"/>
          <p:cNvPicPr>
            <a:picLocks noGrp="1" noChangeAspect="1" noChangeArrowheads="1"/>
          </p:cNvPicPr>
          <p:nvPr>
            <p:ph sz="quarter" idx="3"/>
          </p:nvPr>
        </p:nvPicPr>
        <p:blipFill>
          <a:blip r:embed="rId4"/>
          <a:srcRect/>
          <a:stretch>
            <a:fillRect/>
          </a:stretch>
        </p:blipFill>
        <p:spPr>
          <a:xfrm>
            <a:off x="4701415" y="3903377"/>
            <a:ext cx="3135312" cy="1601788"/>
          </a:xfrm>
          <a:effectLst>
            <a:outerShdw blurRad="292100" dist="139700" dir="2700000" algn="tl" rotWithShape="0">
              <a:srgbClr val="333333">
                <a:alpha val="65000"/>
              </a:srgbClr>
            </a:outerShdw>
          </a:effectLst>
        </p:spPr>
      </p:pic>
      <p:sp>
        <p:nvSpPr>
          <p:cNvPr id="9421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95D237-F42F-4B08-95B2-7DE570C99373}" type="slidenum">
              <a:rPr lang="en-US" smtClean="0">
                <a:solidFill>
                  <a:schemeClr val="accent1"/>
                </a:solidFill>
              </a:rPr>
              <a:pPr/>
              <a:t>38</a:t>
            </a:fld>
            <a:endParaRPr lang="en-US">
              <a:solidFill>
                <a:schemeClr val="accent1"/>
              </a:solidFill>
            </a:endParaRPr>
          </a:p>
        </p:txBody>
      </p:sp>
      <p:sp>
        <p:nvSpPr>
          <p:cNvPr id="94214" name="Rectangle 6"/>
          <p:cNvSpPr>
            <a:spLocks noChangeArrowheads="1"/>
          </p:cNvSpPr>
          <p:nvPr/>
        </p:nvSpPr>
        <p:spPr bwMode="auto">
          <a:xfrm>
            <a:off x="4879688" y="3161220"/>
            <a:ext cx="239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dirty="0">
                <a:solidFill>
                  <a:schemeClr val="tx1"/>
                </a:solidFill>
                <a:latin typeface="Arial" panose="020B0604020202020204" pitchFamily="34" charset="0"/>
              </a:rPr>
              <a:t>Borders degrading </a:t>
            </a:r>
          </a:p>
          <a:p>
            <a:pPr eaLnBrk="1" hangingPunct="1">
              <a:spcBef>
                <a:spcPct val="0"/>
              </a:spcBef>
              <a:buClrTx/>
              <a:buSzTx/>
              <a:buFontTx/>
              <a:buNone/>
            </a:pPr>
            <a:r>
              <a:rPr lang="en-US" b="1" dirty="0">
                <a:solidFill>
                  <a:schemeClr val="tx1"/>
                </a:solidFill>
                <a:latin typeface="Arial" panose="020B0604020202020204" pitchFamily="34" charset="0"/>
              </a:rPr>
              <a:t>icon distinctiveness</a:t>
            </a:r>
            <a:endParaRPr lang="en-US" dirty="0">
              <a:solidFill>
                <a:schemeClr val="tx1"/>
              </a:solidFill>
              <a:latin typeface="Arial" panose="020B0604020202020204" pitchFamily="34" charset="0"/>
            </a:endParaRPr>
          </a:p>
        </p:txBody>
      </p:sp>
      <p:sp>
        <p:nvSpPr>
          <p:cNvPr id="94215" name="Rectangle 7"/>
          <p:cNvSpPr>
            <a:spLocks noChangeArrowheads="1"/>
          </p:cNvSpPr>
          <p:nvPr/>
        </p:nvSpPr>
        <p:spPr bwMode="auto">
          <a:xfrm>
            <a:off x="4701415" y="5654675"/>
            <a:ext cx="2701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dirty="0">
                <a:solidFill>
                  <a:schemeClr val="tx1"/>
                </a:solidFill>
                <a:latin typeface="Arial" panose="020B0604020202020204" pitchFamily="34" charset="0"/>
              </a:rPr>
              <a:t>Avoid excessive detail </a:t>
            </a:r>
          </a:p>
          <a:p>
            <a:pPr eaLnBrk="1" hangingPunct="1">
              <a:spcBef>
                <a:spcPct val="0"/>
              </a:spcBef>
              <a:buClrTx/>
              <a:buSzTx/>
              <a:buFontTx/>
              <a:buNone/>
            </a:pPr>
            <a:r>
              <a:rPr lang="en-US" b="1" dirty="0">
                <a:solidFill>
                  <a:schemeClr val="tx1"/>
                </a:solidFill>
                <a:latin typeface="Arial" panose="020B0604020202020204" pitchFamily="34" charset="0"/>
              </a:rPr>
              <a:t>in icon design</a:t>
            </a:r>
            <a:endParaRPr lang="en-US" dirty="0">
              <a:solidFill>
                <a:schemeClr val="tx1"/>
              </a:solidFill>
              <a:latin typeface="Arial" panose="020B0604020202020204" pitchFamily="34" charset="0"/>
            </a:endParaRPr>
          </a:p>
        </p:txBody>
      </p:sp>
      <p:sp>
        <p:nvSpPr>
          <p:cNvPr id="94216" name="Rectangle 8"/>
          <p:cNvSpPr>
            <a:spLocks noChangeArrowheads="1"/>
          </p:cNvSpPr>
          <p:nvPr/>
        </p:nvSpPr>
        <p:spPr bwMode="auto">
          <a:xfrm>
            <a:off x="506412" y="5656263"/>
            <a:ext cx="34925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b="1" dirty="0">
                <a:solidFill>
                  <a:schemeClr val="tx1"/>
                </a:solidFill>
                <a:latin typeface="Arial" panose="020B0604020202020204" pitchFamily="34" charset="0"/>
              </a:rPr>
              <a:t>Communication relationships </a:t>
            </a:r>
          </a:p>
          <a:p>
            <a:pPr eaLnBrk="1" hangingPunct="1">
              <a:spcBef>
                <a:spcPct val="0"/>
              </a:spcBef>
              <a:buClrTx/>
              <a:buSzTx/>
              <a:buFontTx/>
              <a:buNone/>
            </a:pPr>
            <a:r>
              <a:rPr lang="en-US" b="1" dirty="0">
                <a:solidFill>
                  <a:schemeClr val="tx1"/>
                </a:solidFill>
                <a:latin typeface="Arial" panose="020B0604020202020204" pitchFamily="34" charset="0"/>
              </a:rPr>
              <a:t>in icons</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388590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39</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err="1"/>
              <a:t>Penggunaan</a:t>
            </a:r>
            <a:r>
              <a:rPr lang="en-US" dirty="0"/>
              <a:t> Multimedia</a:t>
            </a:r>
          </a:p>
        </p:txBody>
      </p:sp>
    </p:spTree>
    <p:extLst>
      <p:ext uri="{BB962C8B-B14F-4D97-AF65-F5344CB8AC3E}">
        <p14:creationId xmlns:p14="http://schemas.microsoft.com/office/powerpoint/2010/main" val="424317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06CC2A3-2994-4BC1-AD1B-B2B8FFA6B304}"/>
              </a:ext>
            </a:extLst>
          </p:cNvPr>
          <p:cNvSpPr>
            <a:spLocks noGrp="1"/>
          </p:cNvSpPr>
          <p:nvPr>
            <p:ph sz="quarter" idx="14"/>
          </p:nvPr>
        </p:nvSpPr>
        <p:spPr/>
        <p:txBody>
          <a:bodyPr/>
          <a:lstStyle/>
          <a:p>
            <a:r>
              <a:rPr lang="en-US" dirty="0"/>
              <a:t>Icons &amp; Graphics</a:t>
            </a:r>
          </a:p>
          <a:p>
            <a:r>
              <a:rPr lang="en-US" dirty="0" err="1"/>
              <a:t>Penggunaan</a:t>
            </a:r>
            <a:r>
              <a:rPr lang="en-US" dirty="0"/>
              <a:t> Multimedia</a:t>
            </a:r>
          </a:p>
          <a:p>
            <a:r>
              <a:rPr lang="en-US" dirty="0" err="1"/>
              <a:t>Pemasalahan</a:t>
            </a:r>
            <a:r>
              <a:rPr lang="en-US" dirty="0"/>
              <a:t> </a:t>
            </a:r>
            <a:r>
              <a:rPr lang="en-US" dirty="0" err="1"/>
              <a:t>Warna</a:t>
            </a:r>
            <a:endParaRPr lang="en-US" dirty="0"/>
          </a:p>
          <a:p>
            <a:r>
              <a:rPr lang="en-US" dirty="0" err="1"/>
              <a:t>Pemilihan</a:t>
            </a:r>
            <a:r>
              <a:rPr lang="en-US" dirty="0"/>
              <a:t> </a:t>
            </a:r>
            <a:r>
              <a:rPr lang="en-US" dirty="0" err="1"/>
              <a:t>Warna</a:t>
            </a:r>
            <a:endParaRPr lang="en-US" dirty="0"/>
          </a:p>
        </p:txBody>
      </p:sp>
      <p:sp>
        <p:nvSpPr>
          <p:cNvPr id="3" name="Slide Number Placeholder 2">
            <a:extLst>
              <a:ext uri="{FF2B5EF4-FFF2-40B4-BE49-F238E27FC236}">
                <a16:creationId xmlns:a16="http://schemas.microsoft.com/office/drawing/2014/main" xmlns="" id="{30C44ECB-B990-4894-ADE5-CB9CF6598FB8}"/>
              </a:ext>
            </a:extLst>
          </p:cNvPr>
          <p:cNvSpPr>
            <a:spLocks noGrp="1"/>
          </p:cNvSpPr>
          <p:nvPr>
            <p:ph type="sldNum" sz="quarter" idx="15"/>
          </p:nvPr>
        </p:nvSpPr>
        <p:spPr/>
        <p:txBody>
          <a:bodyPr/>
          <a:lstStyle/>
          <a:p>
            <a:fld id="{F608048C-19BB-4C12-8A26-4E6B86C26743}" type="slidenum">
              <a:rPr lang="en-US" smtClean="0"/>
              <a:pPr/>
              <a:t>4</a:t>
            </a:fld>
            <a:endParaRPr lang="en-US" dirty="0"/>
          </a:p>
        </p:txBody>
      </p:sp>
      <p:sp>
        <p:nvSpPr>
          <p:cNvPr id="4" name="Date Placeholder 3">
            <a:extLst>
              <a:ext uri="{FF2B5EF4-FFF2-40B4-BE49-F238E27FC236}">
                <a16:creationId xmlns:a16="http://schemas.microsoft.com/office/drawing/2014/main" xmlns="" id="{DFEA6AA8-8F5E-4E04-BE9D-833037B9B00A}"/>
              </a:ext>
            </a:extLst>
          </p:cNvPr>
          <p:cNvSpPr>
            <a:spLocks noGrp="1"/>
          </p:cNvSpPr>
          <p:nvPr>
            <p:ph type="dt" sz="half" idx="16"/>
          </p:nvPr>
        </p:nvSpPr>
        <p:spPr/>
        <p:txBody>
          <a:bodyPr/>
          <a:lstStyle/>
          <a:p>
            <a:fld id="{D2BA7ECF-F1FE-4C82-AE4B-52A881CB6F54}" type="datetime1">
              <a:rPr lang="en-US" smtClean="0"/>
              <a:t>8/13/2020</a:t>
            </a:fld>
            <a:endParaRPr lang="en-US" dirty="0"/>
          </a:p>
        </p:txBody>
      </p:sp>
      <p:sp>
        <p:nvSpPr>
          <p:cNvPr id="5" name="Title 4">
            <a:extLst>
              <a:ext uri="{FF2B5EF4-FFF2-40B4-BE49-F238E27FC236}">
                <a16:creationId xmlns:a16="http://schemas.microsoft.com/office/drawing/2014/main" xmlns="" id="{83B6391E-E277-4B67-95EB-64D4433FF559}"/>
              </a:ext>
            </a:extLst>
          </p:cNvPr>
          <p:cNvSpPr>
            <a:spLocks noGrp="1"/>
          </p:cNvSpPr>
          <p:nvPr>
            <p:ph type="title"/>
          </p:nvPr>
        </p:nvSpPr>
        <p:spPr/>
        <p:txBody>
          <a:bodyPr/>
          <a:lstStyle/>
          <a:p>
            <a:r>
              <a:rPr lang="en-US" dirty="0"/>
              <a:t>Outline (Step 11,12)</a:t>
            </a:r>
          </a:p>
        </p:txBody>
      </p:sp>
    </p:spTree>
    <p:extLst>
      <p:ext uri="{BB962C8B-B14F-4D97-AF65-F5344CB8AC3E}">
        <p14:creationId xmlns:p14="http://schemas.microsoft.com/office/powerpoint/2010/main" val="3030653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6"/>
          <p:cNvSpPr>
            <a:spLocks noGrp="1"/>
          </p:cNvSpPr>
          <p:nvPr>
            <p:ph type="title"/>
          </p:nvPr>
        </p:nvSpPr>
        <p:spPr/>
        <p:txBody>
          <a:bodyPr/>
          <a:lstStyle/>
          <a:p>
            <a:r>
              <a:rPr lang="en-US"/>
              <a:t>Multimedia</a:t>
            </a:r>
          </a:p>
        </p:txBody>
      </p:sp>
      <p:sp>
        <p:nvSpPr>
          <p:cNvPr id="95235" name="Content Placeholder 7"/>
          <p:cNvSpPr>
            <a:spLocks noGrp="1"/>
          </p:cNvSpPr>
          <p:nvPr>
            <p:ph idx="1"/>
          </p:nvPr>
        </p:nvSpPr>
        <p:spPr>
          <a:xfrm>
            <a:off x="609600" y="2009070"/>
            <a:ext cx="8081963" cy="4465091"/>
          </a:xfrm>
        </p:spPr>
        <p:txBody>
          <a:bodyPr/>
          <a:lstStyle/>
          <a:p>
            <a:r>
              <a:rPr lang="en-US" sz="2000" dirty="0"/>
              <a:t>The graphical flexibility of the Web permits inclusion of other media on a screen, including images, photographs, video, diagrams, drawings, and spoken audio.</a:t>
            </a:r>
          </a:p>
          <a:p>
            <a:r>
              <a:rPr lang="en-US" sz="2000" dirty="0"/>
              <a:t>On the one hand, the various media can be powerful communication and attention-getting techniques. </a:t>
            </a:r>
          </a:p>
          <a:p>
            <a:r>
              <a:rPr lang="en-US" sz="2000" dirty="0"/>
              <a:t>On the other hand, effective use of multimedia in design has been hindered by a lack of knowledge concerning how the various media may best be used, and a scarcity of applied design guidelines.</a:t>
            </a:r>
          </a:p>
          <a:p>
            <a:r>
              <a:rPr lang="en-US" sz="2000" dirty="0"/>
              <a:t>The objective is </a:t>
            </a:r>
            <a:r>
              <a:rPr lang="en-US" sz="2000" b="1" dirty="0"/>
              <a:t>good interaction design</a:t>
            </a:r>
            <a:r>
              <a:rPr lang="en-US" sz="2000" dirty="0"/>
              <a:t>, not “sparkle.”</a:t>
            </a:r>
          </a:p>
        </p:txBody>
      </p:sp>
      <p:sp>
        <p:nvSpPr>
          <p:cNvPr id="2" name="Date Placeholder 1"/>
          <p:cNvSpPr>
            <a:spLocks noGrp="1"/>
          </p:cNvSpPr>
          <p:nvPr>
            <p:ph type="dt" sz="half" idx="10"/>
          </p:nvPr>
        </p:nvSpPr>
        <p:spPr/>
        <p:txBody>
          <a:bodyPr/>
          <a:lstStyle/>
          <a:p>
            <a:pPr>
              <a:defRPr/>
            </a:pPr>
            <a:fld id="{6E0D5CF4-52AC-41B8-900A-C9E09366DB78}" type="datetime1">
              <a:rPr lang="en-US" smtClean="0"/>
              <a:t>8/13/2020</a:t>
            </a:fld>
            <a:endParaRPr lang="en-US" dirty="0"/>
          </a:p>
        </p:txBody>
      </p:sp>
      <p:sp>
        <p:nvSpPr>
          <p:cNvPr id="952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C142C8-BF54-4E08-ADD6-EB11D3583767}" type="slidenum">
              <a:rPr lang="en-US">
                <a:solidFill>
                  <a:schemeClr val="accent1"/>
                </a:solidFill>
              </a:rPr>
              <a:pPr/>
              <a:t>40</a:t>
            </a:fld>
            <a:endParaRPr lang="en-US">
              <a:solidFill>
                <a:schemeClr val="accent1"/>
              </a:solidFill>
            </a:endParaRPr>
          </a:p>
        </p:txBody>
      </p:sp>
    </p:spTree>
    <p:extLst>
      <p:ext uri="{BB962C8B-B14F-4D97-AF65-F5344CB8AC3E}">
        <p14:creationId xmlns:p14="http://schemas.microsoft.com/office/powerpoint/2010/main" val="2659913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16145" y="1349248"/>
            <a:ext cx="7010400" cy="432470"/>
          </a:xfrm>
        </p:spPr>
        <p:txBody>
          <a:bodyPr/>
          <a:lstStyle/>
          <a:p>
            <a:r>
              <a:rPr lang="en-US" sz="3200" b="1" dirty="0"/>
              <a:t>Graphics</a:t>
            </a:r>
          </a:p>
        </p:txBody>
      </p:sp>
      <p:sp>
        <p:nvSpPr>
          <p:cNvPr id="77827" name="Rectangle 3"/>
          <p:cNvSpPr>
            <a:spLocks noGrp="1" noChangeArrowheads="1"/>
          </p:cNvSpPr>
          <p:nvPr>
            <p:ph idx="1"/>
          </p:nvPr>
        </p:nvSpPr>
        <p:spPr>
          <a:xfrm>
            <a:off x="317356" y="1988839"/>
            <a:ext cx="8496622" cy="4230015"/>
          </a:xfrm>
        </p:spPr>
        <p:txBody>
          <a:bodyPr rtlCol="0">
            <a:normAutofit fontScale="62500" lnSpcReduction="20000"/>
          </a:bodyPr>
          <a:lstStyle/>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Use graphics to</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Supplement the textual content, not as a substitute for it.</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Convey information that can’t be effectively accomplished using text.</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Enhance navigation through</a:t>
            </a:r>
          </a:p>
          <a:p>
            <a:pPr lvl="2"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Presenting a site overview.</a:t>
            </a:r>
          </a:p>
          <a:p>
            <a:pPr lvl="2"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Identifying site pages.</a:t>
            </a:r>
          </a:p>
          <a:p>
            <a:pPr lvl="2"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Identifying content areas.</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Limit the use of graphics that take a long time to load.</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Coordinate the graphics with all other page elements.</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Graphics should not look like gratuitous decorations or banner ads.</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Types of graphics (by purpose):</a:t>
            </a:r>
          </a:p>
          <a:p>
            <a:pPr lvl="1" fontAlgn="auto">
              <a:spcAft>
                <a:spcPts val="0"/>
              </a:spcAft>
              <a:buFont typeface="Arial" panose="020B0604020202020204" pitchFamily="34" charset="0"/>
              <a:buChar char="•"/>
              <a:defRPr/>
            </a:pPr>
            <a:r>
              <a:rPr lang="en-US" b="1" dirty="0">
                <a:solidFill>
                  <a:schemeClr val="tx1">
                    <a:lumMod val="75000"/>
                    <a:lumOff val="25000"/>
                  </a:schemeClr>
                </a:solidFill>
              </a:rPr>
              <a:t>Navigational</a:t>
            </a:r>
            <a:r>
              <a:rPr lang="en-US" dirty="0">
                <a:solidFill>
                  <a:schemeClr val="tx1">
                    <a:lumMod val="75000"/>
                    <a:lumOff val="25000"/>
                  </a:schemeClr>
                </a:solidFill>
              </a:rPr>
              <a:t>. To identify links that may be followed</a:t>
            </a:r>
          </a:p>
          <a:p>
            <a:pPr lvl="1" fontAlgn="auto">
              <a:spcAft>
                <a:spcPts val="0"/>
              </a:spcAft>
              <a:buFont typeface="Arial" panose="020B0604020202020204" pitchFamily="34" charset="0"/>
              <a:buChar char="•"/>
              <a:defRPr/>
            </a:pPr>
            <a:r>
              <a:rPr lang="en-US" b="1" dirty="0">
                <a:solidFill>
                  <a:schemeClr val="tx1">
                    <a:lumMod val="75000"/>
                    <a:lumOff val="25000"/>
                  </a:schemeClr>
                </a:solidFill>
              </a:rPr>
              <a:t>Representational</a:t>
            </a:r>
            <a:r>
              <a:rPr lang="en-US" dirty="0">
                <a:solidFill>
                  <a:schemeClr val="tx1">
                    <a:lumMod val="75000"/>
                    <a:lumOff val="25000"/>
                  </a:schemeClr>
                </a:solidFill>
              </a:rPr>
              <a:t>. To illustrate items mentioned in text</a:t>
            </a:r>
          </a:p>
          <a:p>
            <a:pPr lvl="1" fontAlgn="auto">
              <a:spcAft>
                <a:spcPts val="0"/>
              </a:spcAft>
              <a:buFont typeface="Arial" panose="020B0604020202020204" pitchFamily="34" charset="0"/>
              <a:buChar char="•"/>
              <a:defRPr/>
            </a:pPr>
            <a:r>
              <a:rPr lang="en-US" b="1" dirty="0">
                <a:solidFill>
                  <a:schemeClr val="tx1">
                    <a:lumMod val="75000"/>
                    <a:lumOff val="25000"/>
                  </a:schemeClr>
                </a:solidFill>
              </a:rPr>
              <a:t>Organizational</a:t>
            </a:r>
            <a:r>
              <a:rPr lang="en-US" dirty="0">
                <a:solidFill>
                  <a:schemeClr val="tx1">
                    <a:lumMod val="75000"/>
                    <a:lumOff val="25000"/>
                  </a:schemeClr>
                </a:solidFill>
              </a:rPr>
              <a:t>. To relate items mentioned in text</a:t>
            </a:r>
          </a:p>
          <a:p>
            <a:pPr lvl="1" fontAlgn="auto">
              <a:spcAft>
                <a:spcPts val="0"/>
              </a:spcAft>
              <a:buFont typeface="Arial" panose="020B0604020202020204" pitchFamily="34" charset="0"/>
              <a:buChar char="•"/>
              <a:defRPr/>
            </a:pPr>
            <a:r>
              <a:rPr lang="en-US" b="1" dirty="0">
                <a:solidFill>
                  <a:schemeClr val="tx1">
                    <a:lumMod val="75000"/>
                    <a:lumOff val="25000"/>
                  </a:schemeClr>
                </a:solidFill>
              </a:rPr>
              <a:t>Explanative</a:t>
            </a:r>
            <a:r>
              <a:rPr lang="en-US" dirty="0">
                <a:solidFill>
                  <a:schemeClr val="tx1">
                    <a:lumMod val="75000"/>
                    <a:lumOff val="25000"/>
                  </a:schemeClr>
                </a:solidFill>
              </a:rPr>
              <a:t>. To show how things or processes work</a:t>
            </a:r>
          </a:p>
          <a:p>
            <a:pPr lvl="1" fontAlgn="auto">
              <a:spcAft>
                <a:spcPts val="0"/>
              </a:spcAft>
              <a:buFont typeface="Arial" panose="020B0604020202020204" pitchFamily="34" charset="0"/>
              <a:buChar char="•"/>
              <a:defRPr/>
            </a:pPr>
            <a:r>
              <a:rPr lang="en-US" b="1" dirty="0">
                <a:solidFill>
                  <a:schemeClr val="tx1">
                    <a:lumMod val="75000"/>
                    <a:lumOff val="25000"/>
                  </a:schemeClr>
                </a:solidFill>
              </a:rPr>
              <a:t>Decorative</a:t>
            </a:r>
            <a:r>
              <a:rPr lang="en-US" dirty="0">
                <a:solidFill>
                  <a:schemeClr val="tx1">
                    <a:lumMod val="75000"/>
                    <a:lumOff val="25000"/>
                  </a:schemeClr>
                </a:solidFill>
              </a:rPr>
              <a:t>. To provide visual appeal and emphasis</a:t>
            </a:r>
          </a:p>
          <a:p>
            <a:pPr lvl="1" fontAlgn="auto">
              <a:lnSpc>
                <a:spcPct val="80000"/>
              </a:lnSpc>
              <a:spcAft>
                <a:spcPts val="0"/>
              </a:spcAft>
              <a:buFont typeface="Wingdings 3" charset="2"/>
              <a:buChar char=""/>
              <a:defRPr/>
            </a:pPr>
            <a:endParaRPr lang="en-US" dirty="0">
              <a:solidFill>
                <a:schemeClr val="tx1">
                  <a:lumMod val="75000"/>
                  <a:lumOff val="25000"/>
                </a:schemeClr>
              </a:solidFill>
            </a:endParaRPr>
          </a:p>
        </p:txBody>
      </p:sp>
      <p:sp>
        <p:nvSpPr>
          <p:cNvPr id="2" name="Date Placeholder 1"/>
          <p:cNvSpPr>
            <a:spLocks noGrp="1"/>
          </p:cNvSpPr>
          <p:nvPr>
            <p:ph type="dt" sz="half" idx="10"/>
          </p:nvPr>
        </p:nvSpPr>
        <p:spPr/>
        <p:txBody>
          <a:bodyPr/>
          <a:lstStyle/>
          <a:p>
            <a:pPr>
              <a:defRPr/>
            </a:pPr>
            <a:fld id="{2A52A2C0-66BE-4584-89EA-F989DE4B6AB3}" type="datetime1">
              <a:rPr lang="en-US" smtClean="0"/>
              <a:t>8/13/2020</a:t>
            </a:fld>
            <a:endParaRPr lang="en-US" dirty="0"/>
          </a:p>
        </p:txBody>
      </p:sp>
      <p:sp>
        <p:nvSpPr>
          <p:cNvPr id="962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C52ADD-73F8-4C7C-A54D-9CA6992C6383}" type="slidenum">
              <a:rPr lang="en-US">
                <a:solidFill>
                  <a:schemeClr val="accent1"/>
                </a:solidFill>
              </a:rPr>
              <a:pPr/>
              <a:t>41</a:t>
            </a:fld>
            <a:endParaRPr lang="en-US">
              <a:solidFill>
                <a:schemeClr val="accent1"/>
              </a:solidFill>
            </a:endParaRPr>
          </a:p>
        </p:txBody>
      </p:sp>
    </p:spTree>
    <p:extLst>
      <p:ext uri="{BB962C8B-B14F-4D97-AF65-F5344CB8AC3E}">
        <p14:creationId xmlns:p14="http://schemas.microsoft.com/office/powerpoint/2010/main" val="4220041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a:t>Graphics</a:t>
            </a:r>
          </a:p>
        </p:txBody>
      </p:sp>
      <p:sp>
        <p:nvSpPr>
          <p:cNvPr id="78851" name="Content Placeholder 2"/>
          <p:cNvSpPr>
            <a:spLocks noGrp="1"/>
          </p:cNvSpPr>
          <p:nvPr>
            <p:ph idx="1"/>
          </p:nvPr>
        </p:nvSpPr>
        <p:spPr>
          <a:xfrm>
            <a:off x="575129" y="2094551"/>
            <a:ext cx="8029319" cy="4142761"/>
          </a:xfrm>
        </p:spPr>
        <p:txBody>
          <a:bodyPr rtlCol="0">
            <a:normAutofit fontScale="70000" lnSpcReduction="20000"/>
          </a:bodyPr>
          <a:lstStyle/>
          <a:p>
            <a:pPr fontAlgn="auto">
              <a:spcAft>
                <a:spcPts val="0"/>
              </a:spcAft>
              <a:buFont typeface="Arial" panose="020B0604020202020204" pitchFamily="34" charset="0"/>
              <a:buChar char="•"/>
              <a:defRPr/>
            </a:pPr>
            <a:r>
              <a:rPr lang="en-US" b="1" dirty="0">
                <a:solidFill>
                  <a:schemeClr val="tx1">
                    <a:lumMod val="75000"/>
                    <a:lumOff val="25000"/>
                  </a:schemeClr>
                </a:solidFill>
              </a:rPr>
              <a:t>Images</a:t>
            </a:r>
            <a:r>
              <a:rPr lang="en-US" dirty="0">
                <a:solidFill>
                  <a:schemeClr val="tx1">
                    <a:lumMod val="75000"/>
                    <a:lumOff val="25000"/>
                  </a:schemeClr>
                </a:solidFill>
              </a:rPr>
              <a:t>: should convey their intended messages</a:t>
            </a:r>
          </a:p>
          <a:p>
            <a:pPr fontAlgn="auto">
              <a:spcAft>
                <a:spcPts val="0"/>
              </a:spcAft>
              <a:buFont typeface="Arial" panose="020B0604020202020204" pitchFamily="34" charset="0"/>
              <a:buChar char="•"/>
              <a:defRPr/>
            </a:pPr>
            <a:r>
              <a:rPr lang="en-US" b="1" dirty="0">
                <a:solidFill>
                  <a:schemeClr val="tx1">
                    <a:lumMod val="75000"/>
                    <a:lumOff val="25000"/>
                  </a:schemeClr>
                </a:solidFill>
              </a:rPr>
              <a:t>Image maps</a:t>
            </a:r>
            <a:r>
              <a:rPr lang="en-US" dirty="0">
                <a:solidFill>
                  <a:schemeClr val="tx1">
                    <a:lumMod val="75000"/>
                    <a:lumOff val="25000"/>
                  </a:schemeClr>
                </a:solidFill>
              </a:rPr>
              <a:t>: to provide navigation links to other content</a:t>
            </a:r>
          </a:p>
          <a:p>
            <a:pPr fontAlgn="auto">
              <a:spcAft>
                <a:spcPts val="0"/>
              </a:spcAft>
              <a:buFont typeface="Arial" panose="020B0604020202020204" pitchFamily="34" charset="0"/>
              <a:buChar char="•"/>
              <a:defRPr/>
            </a:pPr>
            <a:r>
              <a:rPr lang="en-US" b="1" dirty="0">
                <a:solidFill>
                  <a:schemeClr val="tx1">
                    <a:lumMod val="75000"/>
                    <a:lumOff val="25000"/>
                  </a:schemeClr>
                </a:solidFill>
              </a:rPr>
              <a:t>Photographs/ Pictures</a:t>
            </a:r>
            <a:r>
              <a:rPr lang="en-US" dirty="0">
                <a:solidFill>
                  <a:schemeClr val="tx1">
                    <a:lumMod val="75000"/>
                    <a:lumOff val="25000"/>
                  </a:schemeClr>
                </a:solidFill>
              </a:rPr>
              <a:t>: used when every aspect of the image is relevant</a:t>
            </a:r>
          </a:p>
          <a:p>
            <a:pPr fontAlgn="auto">
              <a:spcAft>
                <a:spcPts val="0"/>
              </a:spcAft>
              <a:buFont typeface="Arial" panose="020B0604020202020204" pitchFamily="34" charset="0"/>
              <a:buChar char="•"/>
              <a:defRPr/>
            </a:pPr>
            <a:r>
              <a:rPr lang="en-US" b="1" dirty="0">
                <a:solidFill>
                  <a:schemeClr val="tx1">
                    <a:lumMod val="75000"/>
                    <a:lumOff val="25000"/>
                  </a:schemeClr>
                </a:solidFill>
              </a:rPr>
              <a:t>Video</a:t>
            </a:r>
            <a:r>
              <a:rPr lang="en-US" dirty="0">
                <a:solidFill>
                  <a:schemeClr val="tx1">
                    <a:lumMod val="75000"/>
                    <a:lumOff val="25000"/>
                  </a:schemeClr>
                </a:solidFill>
              </a:rPr>
              <a:t>: to show things moving/ changing over time</a:t>
            </a:r>
          </a:p>
          <a:p>
            <a:pPr fontAlgn="auto">
              <a:spcAft>
                <a:spcPts val="0"/>
              </a:spcAft>
              <a:buFont typeface="Arial" panose="020B0604020202020204" pitchFamily="34" charset="0"/>
              <a:buChar char="•"/>
              <a:defRPr/>
            </a:pPr>
            <a:r>
              <a:rPr lang="en-US" b="1" dirty="0">
                <a:solidFill>
                  <a:schemeClr val="tx1">
                    <a:lumMod val="75000"/>
                    <a:lumOff val="25000"/>
                  </a:schemeClr>
                </a:solidFill>
              </a:rPr>
              <a:t>Diagrams</a:t>
            </a:r>
            <a:r>
              <a:rPr lang="en-US" dirty="0">
                <a:solidFill>
                  <a:schemeClr val="tx1">
                    <a:lumMod val="75000"/>
                    <a:lumOff val="25000"/>
                  </a:schemeClr>
                </a:solidFill>
              </a:rPr>
              <a:t>: to show  the structure/ relationship of objects</a:t>
            </a:r>
          </a:p>
          <a:p>
            <a:pPr fontAlgn="auto">
              <a:spcAft>
                <a:spcPts val="0"/>
              </a:spcAft>
              <a:buFont typeface="Arial" panose="020B0604020202020204" pitchFamily="34" charset="0"/>
              <a:buChar char="•"/>
              <a:defRPr/>
            </a:pPr>
            <a:r>
              <a:rPr lang="en-US" b="1" dirty="0">
                <a:solidFill>
                  <a:schemeClr val="tx1">
                    <a:lumMod val="75000"/>
                    <a:lumOff val="25000"/>
                  </a:schemeClr>
                </a:solidFill>
              </a:rPr>
              <a:t>Drawings</a:t>
            </a:r>
            <a:r>
              <a:rPr lang="en-US" dirty="0">
                <a:solidFill>
                  <a:schemeClr val="tx1">
                    <a:lumMod val="75000"/>
                    <a:lumOff val="25000"/>
                  </a:schemeClr>
                </a:solidFill>
              </a:rPr>
              <a:t>: when selected parts need to be emphasized/ represented</a:t>
            </a:r>
          </a:p>
          <a:p>
            <a:pPr fontAlgn="auto">
              <a:spcAft>
                <a:spcPts val="0"/>
              </a:spcAft>
              <a:buFont typeface="Arial" panose="020B0604020202020204" pitchFamily="34" charset="0"/>
              <a:buChar char="•"/>
              <a:defRPr/>
            </a:pPr>
            <a:r>
              <a:rPr lang="en-US" b="1" dirty="0">
                <a:solidFill>
                  <a:schemeClr val="tx1">
                    <a:lumMod val="75000"/>
                    <a:lumOff val="25000"/>
                  </a:schemeClr>
                </a:solidFill>
              </a:rPr>
              <a:t>Animation</a:t>
            </a:r>
            <a:r>
              <a:rPr lang="en-US" dirty="0">
                <a:solidFill>
                  <a:schemeClr val="tx1">
                    <a:lumMod val="75000"/>
                    <a:lumOff val="25000"/>
                  </a:schemeClr>
                </a:solidFill>
              </a:rPr>
              <a:t>: to explain ideas involving a change in time/ position</a:t>
            </a:r>
          </a:p>
          <a:p>
            <a:pPr fontAlgn="auto">
              <a:spcAft>
                <a:spcPts val="0"/>
              </a:spcAft>
              <a:buFont typeface="Arial" panose="020B0604020202020204" pitchFamily="34" charset="0"/>
              <a:buChar char="•"/>
              <a:defRPr/>
            </a:pPr>
            <a:r>
              <a:rPr lang="en-US" b="1" dirty="0">
                <a:solidFill>
                  <a:schemeClr val="tx1">
                    <a:lumMod val="75000"/>
                    <a:lumOff val="25000"/>
                  </a:schemeClr>
                </a:solidFill>
              </a:rPr>
              <a:t>Audition</a:t>
            </a:r>
            <a:r>
              <a:rPr lang="en-US" dirty="0">
                <a:solidFill>
                  <a:schemeClr val="tx1">
                    <a:lumMod val="75000"/>
                    <a:lumOff val="25000"/>
                  </a:schemeClr>
                </a:solidFill>
              </a:rPr>
              <a:t>: as a supplement to text and graphics</a:t>
            </a:r>
          </a:p>
        </p:txBody>
      </p:sp>
      <p:sp>
        <p:nvSpPr>
          <p:cNvPr id="2" name="Date Placeholder 1"/>
          <p:cNvSpPr>
            <a:spLocks noGrp="1"/>
          </p:cNvSpPr>
          <p:nvPr>
            <p:ph type="dt" sz="half" idx="10"/>
          </p:nvPr>
        </p:nvSpPr>
        <p:spPr>
          <a:xfrm>
            <a:off x="5405438" y="6042025"/>
            <a:ext cx="822325" cy="365125"/>
          </a:xfrm>
        </p:spPr>
        <p:txBody>
          <a:bodyPr/>
          <a:lstStyle/>
          <a:p>
            <a:pPr>
              <a:defRPr/>
            </a:pPr>
            <a:fld id="{5AA91D98-9540-48C5-B6D6-63B8883695BD}" type="datetime1">
              <a:rPr lang="en-US" smtClean="0"/>
              <a:t>8/13/2020</a:t>
            </a:fld>
            <a:endParaRPr lang="en-US" dirty="0"/>
          </a:p>
        </p:txBody>
      </p:sp>
      <p:sp>
        <p:nvSpPr>
          <p:cNvPr id="9728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90C4CF-0CAC-4A68-9D9C-8373D74E2F74}" type="slidenum">
              <a:rPr lang="en-US">
                <a:solidFill>
                  <a:schemeClr val="accent1"/>
                </a:solidFill>
              </a:rPr>
              <a:pPr/>
              <a:t>42</a:t>
            </a:fld>
            <a:endParaRPr lang="en-US">
              <a:solidFill>
                <a:schemeClr val="accent1"/>
              </a:solidFill>
            </a:endParaRPr>
          </a:p>
        </p:txBody>
      </p:sp>
    </p:spTree>
    <p:extLst>
      <p:ext uri="{BB962C8B-B14F-4D97-AF65-F5344CB8AC3E}">
        <p14:creationId xmlns:p14="http://schemas.microsoft.com/office/powerpoint/2010/main" val="4128220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z="2400" dirty="0"/>
              <a:t>Combining Mediums</a:t>
            </a:r>
          </a:p>
        </p:txBody>
      </p:sp>
      <p:sp>
        <p:nvSpPr>
          <p:cNvPr id="3" name="Content Placeholder 2"/>
          <p:cNvSpPr>
            <a:spLocks noGrp="1"/>
          </p:cNvSpPr>
          <p:nvPr>
            <p:ph idx="1"/>
          </p:nvPr>
        </p:nvSpPr>
        <p:spPr>
          <a:xfrm>
            <a:off x="365125" y="1772726"/>
            <a:ext cx="8454315" cy="4474230"/>
          </a:xfrm>
        </p:spPr>
        <p:txBody>
          <a:bodyPr rtlCol="0">
            <a:noAutofit/>
          </a:bodyPr>
          <a:lstStyle/>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Use sensory combinations that work </a:t>
            </a:r>
            <a:r>
              <a:rPr lang="en-US" sz="1400" b="1" dirty="0">
                <a:solidFill>
                  <a:schemeClr val="tx1">
                    <a:lumMod val="75000"/>
                    <a:lumOff val="25000"/>
                  </a:schemeClr>
                </a:solidFill>
              </a:rPr>
              <a:t>best together</a:t>
            </a:r>
          </a:p>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Closely </a:t>
            </a:r>
            <a:r>
              <a:rPr lang="en-US" sz="1400" b="1" dirty="0">
                <a:solidFill>
                  <a:schemeClr val="tx1">
                    <a:lumMod val="75000"/>
                    <a:lumOff val="25000"/>
                  </a:schemeClr>
                </a:solidFill>
              </a:rPr>
              <a:t>integrate</a:t>
            </a:r>
            <a:r>
              <a:rPr lang="en-US" sz="1400" dirty="0">
                <a:solidFill>
                  <a:schemeClr val="tx1">
                    <a:lumMod val="75000"/>
                    <a:lumOff val="25000"/>
                  </a:schemeClr>
                </a:solidFill>
              </a:rPr>
              <a:t> screen text with graphics</a:t>
            </a:r>
          </a:p>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Both the visual and auditory information should be totally </a:t>
            </a:r>
            <a:r>
              <a:rPr lang="en-US" sz="1400" b="1" dirty="0">
                <a:solidFill>
                  <a:schemeClr val="tx1">
                    <a:lumMod val="75000"/>
                    <a:lumOff val="25000"/>
                  </a:schemeClr>
                </a:solidFill>
              </a:rPr>
              <a:t>relevant to the task</a:t>
            </a:r>
            <a:r>
              <a:rPr lang="en-US" sz="1400" dirty="0">
                <a:solidFill>
                  <a:schemeClr val="tx1">
                    <a:lumMod val="75000"/>
                    <a:lumOff val="25000"/>
                  </a:schemeClr>
                </a:solidFill>
              </a:rPr>
              <a:t> being performed</a:t>
            </a:r>
          </a:p>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Visual and auditory textual narrative should be presented </a:t>
            </a:r>
            <a:r>
              <a:rPr lang="en-US" sz="1400" b="1" dirty="0">
                <a:solidFill>
                  <a:schemeClr val="tx1">
                    <a:lumMod val="75000"/>
                    <a:lumOff val="25000"/>
                  </a:schemeClr>
                </a:solidFill>
              </a:rPr>
              <a:t>simultaneously</a:t>
            </a:r>
            <a:r>
              <a:rPr lang="en-US" sz="1400" dirty="0">
                <a:solidFill>
                  <a:schemeClr val="tx1">
                    <a:lumMod val="75000"/>
                    <a:lumOff val="25000"/>
                  </a:schemeClr>
                </a:solidFill>
              </a:rPr>
              <a:t>, or the visuals should precede the narrative by no more than 7 seconds</a:t>
            </a:r>
          </a:p>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To control </a:t>
            </a:r>
            <a:r>
              <a:rPr lang="en-US" sz="1400" b="1" dirty="0">
                <a:solidFill>
                  <a:schemeClr val="tx1">
                    <a:lumMod val="75000"/>
                    <a:lumOff val="25000"/>
                  </a:schemeClr>
                </a:solidFill>
              </a:rPr>
              <a:t>attention</a:t>
            </a:r>
            <a:r>
              <a:rPr lang="en-US" sz="1400" dirty="0">
                <a:solidFill>
                  <a:schemeClr val="tx1">
                    <a:lumMod val="75000"/>
                    <a:lumOff val="25000"/>
                  </a:schemeClr>
                </a:solidFill>
              </a:rPr>
              <a:t>, reveal information systematically</a:t>
            </a:r>
          </a:p>
          <a:p>
            <a:pPr lvl="1"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Limit elements revealed to one item at a time and use sequential revelations for related elements.</a:t>
            </a:r>
          </a:p>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Consider </a:t>
            </a:r>
            <a:r>
              <a:rPr lang="en-US" sz="1400" b="1" dirty="0">
                <a:solidFill>
                  <a:schemeClr val="tx1">
                    <a:lumMod val="75000"/>
                    <a:lumOff val="25000"/>
                  </a:schemeClr>
                </a:solidFill>
              </a:rPr>
              <a:t>downloading times</a:t>
            </a:r>
            <a:r>
              <a:rPr lang="en-US" sz="1400" dirty="0">
                <a:solidFill>
                  <a:schemeClr val="tx1">
                    <a:lumMod val="75000"/>
                    <a:lumOff val="25000"/>
                  </a:schemeClr>
                </a:solidFill>
              </a:rPr>
              <a:t> when choosing a media</a:t>
            </a:r>
          </a:p>
          <a:p>
            <a:pPr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Thoroughly </a:t>
            </a:r>
            <a:r>
              <a:rPr lang="en-US" sz="1400" b="1" dirty="0">
                <a:solidFill>
                  <a:schemeClr val="tx1">
                    <a:lumMod val="75000"/>
                    <a:lumOff val="25000"/>
                  </a:schemeClr>
                </a:solidFill>
              </a:rPr>
              <a:t>test all graphics</a:t>
            </a:r>
            <a:r>
              <a:rPr lang="en-US" sz="1400" dirty="0">
                <a:solidFill>
                  <a:schemeClr val="tx1">
                    <a:lumMod val="75000"/>
                    <a:lumOff val="25000"/>
                  </a:schemeClr>
                </a:solidFill>
              </a:rPr>
              <a:t> for </a:t>
            </a:r>
          </a:p>
          <a:p>
            <a:pPr lvl="1"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Legibility</a:t>
            </a:r>
          </a:p>
          <a:p>
            <a:pPr lvl="1"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Comprehensibility</a:t>
            </a:r>
          </a:p>
          <a:p>
            <a:pPr lvl="1" fontAlgn="auto">
              <a:lnSpc>
                <a:spcPct val="150000"/>
              </a:lnSpc>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Acceptance </a:t>
            </a:r>
          </a:p>
        </p:txBody>
      </p:sp>
      <p:sp>
        <p:nvSpPr>
          <p:cNvPr id="2" name="Date Placeholder 1"/>
          <p:cNvSpPr>
            <a:spLocks noGrp="1"/>
          </p:cNvSpPr>
          <p:nvPr>
            <p:ph type="dt" sz="half" idx="10"/>
          </p:nvPr>
        </p:nvSpPr>
        <p:spPr>
          <a:xfrm>
            <a:off x="5405438" y="6042025"/>
            <a:ext cx="895350" cy="365125"/>
          </a:xfrm>
        </p:spPr>
        <p:txBody>
          <a:bodyPr/>
          <a:lstStyle/>
          <a:p>
            <a:pPr>
              <a:defRPr/>
            </a:pPr>
            <a:fld id="{39ABA854-ED89-4927-9C99-8711C53EB2AB}" type="datetime1">
              <a:rPr lang="en-US" smtClean="0"/>
              <a:t>8/13/2020</a:t>
            </a:fld>
            <a:endParaRPr lang="en-US" dirty="0"/>
          </a:p>
        </p:txBody>
      </p:sp>
      <p:sp>
        <p:nvSpPr>
          <p:cNvPr id="9831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4975C4-7852-4587-AA7B-2249CF38C048}" type="slidenum">
              <a:rPr lang="en-US">
                <a:solidFill>
                  <a:schemeClr val="accent1"/>
                </a:solidFill>
              </a:rPr>
              <a:pPr/>
              <a:t>43</a:t>
            </a:fld>
            <a:endParaRPr lang="en-US">
              <a:solidFill>
                <a:schemeClr val="accent1"/>
              </a:solidFill>
            </a:endParaRPr>
          </a:p>
        </p:txBody>
      </p:sp>
    </p:spTree>
    <p:extLst>
      <p:ext uri="{BB962C8B-B14F-4D97-AF65-F5344CB8AC3E}">
        <p14:creationId xmlns:p14="http://schemas.microsoft.com/office/powerpoint/2010/main" val="196437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51520" y="1514867"/>
            <a:ext cx="8352928" cy="1143000"/>
          </a:xfrm>
        </p:spPr>
        <p:txBody>
          <a:bodyPr/>
          <a:lstStyle/>
          <a:p>
            <a:r>
              <a:rPr lang="en-US" sz="2400" b="1" dirty="0"/>
              <a:t>Learning Improvements for Various Media</a:t>
            </a:r>
          </a:p>
        </p:txBody>
      </p:sp>
      <p:pic>
        <p:nvPicPr>
          <p:cNvPr id="9933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520" y="2556865"/>
            <a:ext cx="8176167" cy="3386735"/>
          </a:xfrm>
        </p:spPr>
      </p:pic>
      <p:sp>
        <p:nvSpPr>
          <p:cNvPr id="2" name="Date Placeholder 1"/>
          <p:cNvSpPr>
            <a:spLocks noGrp="1"/>
          </p:cNvSpPr>
          <p:nvPr>
            <p:ph type="dt" sz="half" idx="10"/>
          </p:nvPr>
        </p:nvSpPr>
        <p:spPr>
          <a:xfrm>
            <a:off x="5405438" y="6042025"/>
            <a:ext cx="895350" cy="365125"/>
          </a:xfrm>
        </p:spPr>
        <p:txBody>
          <a:bodyPr/>
          <a:lstStyle/>
          <a:p>
            <a:pPr>
              <a:defRPr/>
            </a:pPr>
            <a:fld id="{4FF75D1B-C57E-43C0-813B-0A2BCE04B99E}" type="datetime1">
              <a:rPr lang="en-US" smtClean="0"/>
              <a:t>8/13/2020</a:t>
            </a:fld>
            <a:endParaRPr lang="en-US" dirty="0"/>
          </a:p>
        </p:txBody>
      </p:sp>
      <p:sp>
        <p:nvSpPr>
          <p:cNvPr id="993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6C0575-86BB-4290-8B7C-694DE38B6D89}" type="slidenum">
              <a:rPr lang="en-US">
                <a:solidFill>
                  <a:schemeClr val="accent1"/>
                </a:solidFill>
              </a:rPr>
              <a:pPr/>
              <a:t>44</a:t>
            </a:fld>
            <a:endParaRPr lang="en-US">
              <a:solidFill>
                <a:schemeClr val="accent1"/>
              </a:solidFill>
            </a:endParaRPr>
          </a:p>
        </p:txBody>
      </p:sp>
    </p:spTree>
    <p:extLst>
      <p:ext uri="{BB962C8B-B14F-4D97-AF65-F5344CB8AC3E}">
        <p14:creationId xmlns:p14="http://schemas.microsoft.com/office/powerpoint/2010/main" val="700493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45</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err="1"/>
              <a:t>Permasalahan</a:t>
            </a:r>
            <a:r>
              <a:rPr lang="en-US" dirty="0"/>
              <a:t> </a:t>
            </a:r>
            <a:r>
              <a:rPr lang="en-US" dirty="0" err="1"/>
              <a:t>Warna</a:t>
            </a:r>
            <a:endParaRPr lang="en-US" dirty="0"/>
          </a:p>
        </p:txBody>
      </p:sp>
    </p:spTree>
    <p:extLst>
      <p:ext uri="{BB962C8B-B14F-4D97-AF65-F5344CB8AC3E}">
        <p14:creationId xmlns:p14="http://schemas.microsoft.com/office/powerpoint/2010/main" val="2519914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51520" y="1319125"/>
            <a:ext cx="8326438" cy="641239"/>
          </a:xfrm>
        </p:spPr>
        <p:txBody>
          <a:bodyPr/>
          <a:lstStyle/>
          <a:p>
            <a:r>
              <a:rPr lang="en-US" b="1"/>
              <a:t>Color</a:t>
            </a:r>
          </a:p>
        </p:txBody>
      </p:sp>
      <p:sp>
        <p:nvSpPr>
          <p:cNvPr id="100355" name="Content Placeholder 2"/>
          <p:cNvSpPr>
            <a:spLocks noGrp="1"/>
          </p:cNvSpPr>
          <p:nvPr>
            <p:ph idx="1"/>
          </p:nvPr>
        </p:nvSpPr>
        <p:spPr>
          <a:xfrm>
            <a:off x="398659" y="2224310"/>
            <a:ext cx="8296275" cy="3719290"/>
          </a:xfrm>
        </p:spPr>
        <p:txBody>
          <a:bodyPr/>
          <a:lstStyle/>
          <a:p>
            <a:r>
              <a:rPr lang="en-US" sz="2000" b="1" dirty="0"/>
              <a:t>Color</a:t>
            </a:r>
            <a:r>
              <a:rPr lang="en-US" sz="2000" dirty="0"/>
              <a:t> adds dimension, or realism, to screen usability. </a:t>
            </a:r>
          </a:p>
          <a:p>
            <a:r>
              <a:rPr lang="en-US" sz="2000" dirty="0"/>
              <a:t>Color draws </a:t>
            </a:r>
            <a:r>
              <a:rPr lang="en-US" sz="2000" b="1" dirty="0"/>
              <a:t>attention</a:t>
            </a:r>
            <a:r>
              <a:rPr lang="en-US" sz="2000" dirty="0"/>
              <a:t> because it attracts a person’s eye. </a:t>
            </a:r>
          </a:p>
          <a:p>
            <a:r>
              <a:rPr lang="en-US" sz="2000" dirty="0"/>
              <a:t>If used </a:t>
            </a:r>
            <a:r>
              <a:rPr lang="en-US" sz="2000" b="1" dirty="0"/>
              <a:t>properly</a:t>
            </a:r>
            <a:r>
              <a:rPr lang="en-US" sz="2000" dirty="0"/>
              <a:t>, it can emphasize the logical organization of information, facilitate the discrimination of screen components, accentuate differences among elements, and make displays more interesting and attractive. </a:t>
            </a:r>
          </a:p>
          <a:p>
            <a:r>
              <a:rPr lang="en-US" sz="2000" dirty="0"/>
              <a:t>If used </a:t>
            </a:r>
            <a:r>
              <a:rPr lang="en-US" sz="2000" b="1" dirty="0"/>
              <a:t>improperly</a:t>
            </a:r>
            <a:r>
              <a:rPr lang="en-US" sz="2000" dirty="0"/>
              <a:t>, color can be distracting and possibly visually fatiguing, impairing the system’s usability.</a:t>
            </a:r>
          </a:p>
        </p:txBody>
      </p:sp>
      <p:sp>
        <p:nvSpPr>
          <p:cNvPr id="2" name="Date Placeholder 1"/>
          <p:cNvSpPr>
            <a:spLocks noGrp="1"/>
          </p:cNvSpPr>
          <p:nvPr>
            <p:ph type="dt" sz="half" idx="10"/>
          </p:nvPr>
        </p:nvSpPr>
        <p:spPr>
          <a:xfrm>
            <a:off x="5405438" y="6042025"/>
            <a:ext cx="822325" cy="365125"/>
          </a:xfrm>
        </p:spPr>
        <p:txBody>
          <a:bodyPr/>
          <a:lstStyle/>
          <a:p>
            <a:pPr>
              <a:defRPr/>
            </a:pPr>
            <a:fld id="{B65935F8-8408-4DF2-98DE-2E4A6195787A}" type="datetime1">
              <a:rPr lang="en-US" smtClean="0"/>
              <a:t>8/13/2020</a:t>
            </a:fld>
            <a:endParaRPr lang="en-US" dirty="0"/>
          </a:p>
        </p:txBody>
      </p:sp>
      <p:sp>
        <p:nvSpPr>
          <p:cNvPr id="1003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A9D1E6-A90B-448D-BB38-C50B4E73FD86}" type="slidenum">
              <a:rPr lang="en-US">
                <a:solidFill>
                  <a:schemeClr val="accent1"/>
                </a:solidFill>
              </a:rPr>
              <a:pPr/>
              <a:t>46</a:t>
            </a:fld>
            <a:endParaRPr lang="en-US">
              <a:solidFill>
                <a:schemeClr val="accent1"/>
              </a:solidFill>
            </a:endParaRPr>
          </a:p>
        </p:txBody>
      </p:sp>
    </p:spTree>
    <p:extLst>
      <p:ext uri="{BB962C8B-B14F-4D97-AF65-F5344CB8AC3E}">
        <p14:creationId xmlns:p14="http://schemas.microsoft.com/office/powerpoint/2010/main" val="4165146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55205" y="1374191"/>
            <a:ext cx="8424863" cy="902681"/>
          </a:xfrm>
        </p:spPr>
        <p:txBody>
          <a:bodyPr/>
          <a:lstStyle/>
          <a:p>
            <a:r>
              <a:rPr lang="en-US" sz="3200" b="1" dirty="0"/>
              <a:t>Color Dimensions</a:t>
            </a:r>
          </a:p>
        </p:txBody>
      </p:sp>
      <p:sp>
        <p:nvSpPr>
          <p:cNvPr id="2" name="Date Placeholder 1"/>
          <p:cNvSpPr>
            <a:spLocks noGrp="1"/>
          </p:cNvSpPr>
          <p:nvPr>
            <p:ph type="dt" sz="half" idx="10"/>
          </p:nvPr>
        </p:nvSpPr>
        <p:spPr/>
        <p:txBody>
          <a:bodyPr/>
          <a:lstStyle/>
          <a:p>
            <a:pPr>
              <a:defRPr/>
            </a:pPr>
            <a:fld id="{A4EEE21F-BA8F-4D16-AB63-796385F3C568}" type="datetime1">
              <a:rPr lang="en-US" smtClean="0"/>
              <a:t>8/13/2020</a:t>
            </a:fld>
            <a:endParaRPr lang="en-US" dirty="0"/>
          </a:p>
        </p:txBody>
      </p:sp>
      <p:sp>
        <p:nvSpPr>
          <p:cNvPr id="1013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06D727-3A7E-46F2-A392-2CA1D23D2F3C}" type="slidenum">
              <a:rPr lang="en-US">
                <a:solidFill>
                  <a:schemeClr val="accent1"/>
                </a:solidFill>
              </a:rPr>
              <a:pPr/>
              <a:t>47</a:t>
            </a:fld>
            <a:endParaRPr lang="en-US">
              <a:solidFill>
                <a:schemeClr val="accent1"/>
              </a:solidFill>
            </a:endParaRPr>
          </a:p>
        </p:txBody>
      </p:sp>
      <p:pic>
        <p:nvPicPr>
          <p:cNvPr id="1013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08" y="2708920"/>
            <a:ext cx="3505200"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655738"/>
            <a:ext cx="35337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100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7504" y="1257129"/>
            <a:ext cx="7010400" cy="431329"/>
          </a:xfrm>
        </p:spPr>
        <p:txBody>
          <a:bodyPr/>
          <a:lstStyle/>
          <a:p>
            <a:r>
              <a:rPr lang="en-US" b="1" dirty="0"/>
              <a:t>Color Uses</a:t>
            </a:r>
          </a:p>
        </p:txBody>
      </p:sp>
      <p:sp>
        <p:nvSpPr>
          <p:cNvPr id="102403" name="Rectangle 3"/>
          <p:cNvSpPr>
            <a:spLocks noGrp="1" noChangeArrowheads="1"/>
          </p:cNvSpPr>
          <p:nvPr>
            <p:ph idx="1"/>
          </p:nvPr>
        </p:nvSpPr>
        <p:spPr>
          <a:xfrm>
            <a:off x="569295" y="1724024"/>
            <a:ext cx="8136135" cy="4781551"/>
          </a:xfrm>
        </p:spPr>
        <p:txBody>
          <a:bodyPr/>
          <a:lstStyle/>
          <a:p>
            <a:pPr>
              <a:lnSpc>
                <a:spcPct val="80000"/>
              </a:lnSpc>
            </a:pPr>
            <a:r>
              <a:rPr lang="en-US" sz="1800" dirty="0"/>
              <a:t>Use color to assist </a:t>
            </a:r>
            <a:r>
              <a:rPr lang="en-US" sz="1800" dirty="0" err="1"/>
              <a:t>informatting</a:t>
            </a:r>
            <a:r>
              <a:rPr lang="en-US" sz="1800" dirty="0"/>
              <a:t> a screen</a:t>
            </a:r>
          </a:p>
          <a:p>
            <a:pPr lvl="1">
              <a:lnSpc>
                <a:spcPct val="80000"/>
              </a:lnSpc>
            </a:pPr>
            <a:r>
              <a:rPr lang="en-US" sz="1800" dirty="0"/>
              <a:t>Relating or tying elements into groupings</a:t>
            </a:r>
          </a:p>
          <a:p>
            <a:pPr lvl="1">
              <a:lnSpc>
                <a:spcPct val="80000"/>
              </a:lnSpc>
            </a:pPr>
            <a:r>
              <a:rPr lang="en-US" sz="1800" dirty="0"/>
              <a:t>Breaking apart separate groupings of information</a:t>
            </a:r>
          </a:p>
          <a:p>
            <a:pPr lvl="1">
              <a:lnSpc>
                <a:spcPct val="80000"/>
              </a:lnSpc>
            </a:pPr>
            <a:r>
              <a:rPr lang="en-US" sz="1800" dirty="0"/>
              <a:t>Associating information that is widely separated on the screen</a:t>
            </a:r>
          </a:p>
          <a:p>
            <a:pPr lvl="1">
              <a:lnSpc>
                <a:spcPct val="80000"/>
              </a:lnSpc>
            </a:pPr>
            <a:r>
              <a:rPr lang="en-US" sz="1800" dirty="0"/>
              <a:t>Highlighting or calling attention to important information by setting it off from the other information</a:t>
            </a:r>
          </a:p>
          <a:p>
            <a:pPr>
              <a:lnSpc>
                <a:spcPct val="80000"/>
              </a:lnSpc>
            </a:pPr>
            <a:r>
              <a:rPr lang="en-US" sz="1800" dirty="0"/>
              <a:t>Use color as a visual code to identify </a:t>
            </a:r>
          </a:p>
          <a:p>
            <a:pPr lvl="1">
              <a:lnSpc>
                <a:spcPct val="80000"/>
              </a:lnSpc>
            </a:pPr>
            <a:r>
              <a:rPr lang="en-US" sz="1800" dirty="0"/>
              <a:t>Screen components</a:t>
            </a:r>
          </a:p>
          <a:p>
            <a:pPr lvl="1">
              <a:lnSpc>
                <a:spcPct val="80000"/>
              </a:lnSpc>
            </a:pPr>
            <a:r>
              <a:rPr lang="en-US" sz="1800" dirty="0"/>
              <a:t>The logical structure of ideas, processes, or sequences</a:t>
            </a:r>
          </a:p>
          <a:p>
            <a:pPr lvl="1">
              <a:lnSpc>
                <a:spcPct val="80000"/>
              </a:lnSpc>
            </a:pPr>
            <a:r>
              <a:rPr lang="en-US" sz="1800" dirty="0"/>
              <a:t>Sources of information</a:t>
            </a:r>
          </a:p>
          <a:p>
            <a:pPr lvl="1">
              <a:lnSpc>
                <a:spcPct val="80000"/>
              </a:lnSpc>
            </a:pPr>
            <a:r>
              <a:rPr lang="en-US" sz="1800" dirty="0"/>
              <a:t>Status of information</a:t>
            </a:r>
          </a:p>
          <a:p>
            <a:pPr>
              <a:lnSpc>
                <a:spcPct val="80000"/>
              </a:lnSpc>
            </a:pPr>
            <a:r>
              <a:rPr lang="en-US" sz="1800" dirty="0"/>
              <a:t>Use color to</a:t>
            </a:r>
          </a:p>
          <a:p>
            <a:pPr lvl="1">
              <a:lnSpc>
                <a:spcPct val="80000"/>
              </a:lnSpc>
            </a:pPr>
            <a:r>
              <a:rPr lang="en-US" sz="1800" dirty="0"/>
              <a:t>Realistically portray natural objects</a:t>
            </a:r>
          </a:p>
          <a:p>
            <a:pPr lvl="1">
              <a:lnSpc>
                <a:spcPct val="80000"/>
              </a:lnSpc>
            </a:pPr>
            <a:r>
              <a:rPr lang="en-US" sz="1800" dirty="0"/>
              <a:t>Increase screen appeal</a:t>
            </a:r>
          </a:p>
          <a:p>
            <a:pPr>
              <a:lnSpc>
                <a:spcPct val="80000"/>
              </a:lnSpc>
            </a:pPr>
            <a:endParaRPr lang="en-US" dirty="0"/>
          </a:p>
        </p:txBody>
      </p:sp>
      <p:sp>
        <p:nvSpPr>
          <p:cNvPr id="2" name="Date Placeholder 1"/>
          <p:cNvSpPr>
            <a:spLocks noGrp="1"/>
          </p:cNvSpPr>
          <p:nvPr>
            <p:ph type="dt" sz="half" idx="10"/>
          </p:nvPr>
        </p:nvSpPr>
        <p:spPr>
          <a:xfrm>
            <a:off x="5405438" y="6042025"/>
            <a:ext cx="822325" cy="365125"/>
          </a:xfrm>
        </p:spPr>
        <p:txBody>
          <a:bodyPr/>
          <a:lstStyle/>
          <a:p>
            <a:pPr>
              <a:defRPr/>
            </a:pPr>
            <a:fld id="{64214030-CD38-44AA-84D0-538FD842C474}" type="datetime1">
              <a:rPr lang="en-US" smtClean="0"/>
              <a:t>8/13/2020</a:t>
            </a:fld>
            <a:endParaRPr lang="en-US" dirty="0"/>
          </a:p>
        </p:txBody>
      </p:sp>
      <p:sp>
        <p:nvSpPr>
          <p:cNvPr id="1024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C24275-F6BB-4065-B061-928BE93AF5D6}" type="slidenum">
              <a:rPr lang="en-US">
                <a:solidFill>
                  <a:schemeClr val="accent1"/>
                </a:solidFill>
              </a:rPr>
              <a:pPr/>
              <a:t>48</a:t>
            </a:fld>
            <a:endParaRPr lang="en-US">
              <a:solidFill>
                <a:schemeClr val="accent1"/>
              </a:solidFill>
            </a:endParaRPr>
          </a:p>
        </p:txBody>
      </p:sp>
    </p:spTree>
    <p:extLst>
      <p:ext uri="{BB962C8B-B14F-4D97-AF65-F5344CB8AC3E}">
        <p14:creationId xmlns:p14="http://schemas.microsoft.com/office/powerpoint/2010/main" val="69298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5997" y="1103254"/>
            <a:ext cx="7426325" cy="1143000"/>
          </a:xfrm>
        </p:spPr>
        <p:txBody>
          <a:bodyPr/>
          <a:lstStyle/>
          <a:p>
            <a:r>
              <a:rPr lang="en-US" b="1" dirty="0"/>
              <a:t>Possible Problems with Color</a:t>
            </a:r>
          </a:p>
        </p:txBody>
      </p:sp>
      <p:sp>
        <p:nvSpPr>
          <p:cNvPr id="84995" name="Rectangle 3"/>
          <p:cNvSpPr>
            <a:spLocks noGrp="1" noChangeArrowheads="1"/>
          </p:cNvSpPr>
          <p:nvPr>
            <p:ph idx="1"/>
          </p:nvPr>
        </p:nvSpPr>
        <p:spPr>
          <a:xfrm>
            <a:off x="748683" y="2042021"/>
            <a:ext cx="6418263" cy="4781550"/>
          </a:xfrm>
        </p:spPr>
        <p:txBody>
          <a:bodyPr rtlCol="0">
            <a:noAutofit/>
          </a:bodyPr>
          <a:lstStyle/>
          <a:p>
            <a:pPr fontAlgn="auto">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High Attention-Getting Capacity </a:t>
            </a:r>
          </a:p>
          <a:p>
            <a:pPr fontAlgn="auto">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Interference with Use of Other Screens </a:t>
            </a:r>
          </a:p>
          <a:p>
            <a:pPr fontAlgn="auto">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Varying Sensitivity of the Eye to Different Colors </a:t>
            </a:r>
          </a:p>
          <a:p>
            <a:pPr fontAlgn="auto">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Color-Viewing Deficiencies </a:t>
            </a: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marL="0" indent="0" fontAlgn="auto">
              <a:spcBef>
                <a:spcPts val="0"/>
              </a:spcBef>
              <a:spcAft>
                <a:spcPts val="0"/>
              </a:spcAft>
              <a:buNone/>
              <a:defRPr/>
            </a:pPr>
            <a:endParaRPr lang="en-US" sz="1400" dirty="0">
              <a:solidFill>
                <a:schemeClr val="tx1">
                  <a:lumMod val="75000"/>
                  <a:lumOff val="25000"/>
                </a:schemeClr>
              </a:solidFill>
            </a:endParaRPr>
          </a:p>
          <a:p>
            <a:pPr marL="0" indent="0" fontAlgn="auto">
              <a:spcBef>
                <a:spcPts val="0"/>
              </a:spcBef>
              <a:spcAft>
                <a:spcPts val="0"/>
              </a:spcAft>
              <a:buNone/>
              <a:defRPr/>
            </a:pPr>
            <a:endParaRPr lang="en-US" sz="1400" dirty="0">
              <a:solidFill>
                <a:schemeClr val="tx1">
                  <a:lumMod val="75000"/>
                  <a:lumOff val="25000"/>
                </a:schemeClr>
              </a:solidFill>
            </a:endParaRPr>
          </a:p>
          <a:p>
            <a:pPr marL="0" indent="0" fontAlgn="auto">
              <a:spcBef>
                <a:spcPts val="0"/>
              </a:spcBef>
              <a:spcAft>
                <a:spcPts val="0"/>
              </a:spcAft>
              <a:buNone/>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endParaRPr lang="en-US" sz="1400" dirty="0">
              <a:solidFill>
                <a:schemeClr val="tx1">
                  <a:lumMod val="75000"/>
                  <a:lumOff val="25000"/>
                </a:schemeClr>
              </a:solidFill>
            </a:endParaRPr>
          </a:p>
          <a:p>
            <a:pPr fontAlgn="auto">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Color Connotations </a:t>
            </a:r>
          </a:p>
          <a:p>
            <a:pPr fontAlgn="auto">
              <a:spcBef>
                <a:spcPts val="0"/>
              </a:spcBef>
              <a:spcAft>
                <a:spcPts val="0"/>
              </a:spcAft>
              <a:buFont typeface="Arial" panose="020B0604020202020204" pitchFamily="34" charset="0"/>
              <a:buChar char="•"/>
              <a:defRPr/>
            </a:pPr>
            <a:r>
              <a:rPr lang="en-US" sz="1400" dirty="0">
                <a:solidFill>
                  <a:schemeClr val="tx1">
                    <a:lumMod val="75000"/>
                    <a:lumOff val="25000"/>
                  </a:schemeClr>
                </a:solidFill>
              </a:rPr>
              <a:t>Cross-Disciplinary and Cross-Cultural Differences </a:t>
            </a:r>
          </a:p>
        </p:txBody>
      </p:sp>
      <p:sp>
        <p:nvSpPr>
          <p:cNvPr id="2" name="Date Placeholder 1"/>
          <p:cNvSpPr>
            <a:spLocks noGrp="1"/>
          </p:cNvSpPr>
          <p:nvPr>
            <p:ph type="dt" sz="half" idx="10"/>
          </p:nvPr>
        </p:nvSpPr>
        <p:spPr>
          <a:xfrm>
            <a:off x="5405438" y="6042025"/>
            <a:ext cx="822325" cy="365125"/>
          </a:xfrm>
        </p:spPr>
        <p:txBody>
          <a:bodyPr/>
          <a:lstStyle/>
          <a:p>
            <a:pPr>
              <a:defRPr/>
            </a:pPr>
            <a:fld id="{C506EC2D-EAAC-4B78-8917-1015C70067EF}" type="datetime1">
              <a:rPr lang="en-US" smtClean="0"/>
              <a:t>8/13/2020</a:t>
            </a:fld>
            <a:endParaRPr lang="en-US" dirty="0"/>
          </a:p>
        </p:txBody>
      </p:sp>
      <p:sp>
        <p:nvSpPr>
          <p:cNvPr id="1034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F1F809-37AA-4F93-957A-C0C46D14ACCB}" type="slidenum">
              <a:rPr lang="en-US">
                <a:solidFill>
                  <a:schemeClr val="accent1"/>
                </a:solidFill>
              </a:rPr>
              <a:pPr/>
              <a:t>49</a:t>
            </a:fld>
            <a:endParaRPr lang="en-US">
              <a:solidFill>
                <a:schemeClr val="accent1"/>
              </a:solidFill>
            </a:endParaRPr>
          </a:p>
        </p:txBody>
      </p:sp>
      <p:pic>
        <p:nvPicPr>
          <p:cNvPr id="1034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907" y="2996952"/>
            <a:ext cx="6851876"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70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5</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err="1"/>
              <a:t>Pertimbangan</a:t>
            </a:r>
            <a:r>
              <a:rPr lang="en-US" dirty="0"/>
              <a:t> </a:t>
            </a:r>
            <a:r>
              <a:rPr lang="en-US" dirty="0" err="1"/>
              <a:t>Internasionalisasi</a:t>
            </a:r>
            <a:endParaRPr lang="en-US" dirty="0"/>
          </a:p>
        </p:txBody>
      </p:sp>
    </p:spTree>
    <p:extLst>
      <p:ext uri="{BB962C8B-B14F-4D97-AF65-F5344CB8AC3E}">
        <p14:creationId xmlns:p14="http://schemas.microsoft.com/office/powerpoint/2010/main" val="3569638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0" y="1628800"/>
            <a:ext cx="2123728" cy="2448272"/>
          </a:xfrm>
        </p:spPr>
        <p:txBody>
          <a:bodyPr rtlCol="0">
            <a:normAutofit/>
          </a:bodyPr>
          <a:lstStyle/>
          <a:p>
            <a:pPr fontAlgn="auto">
              <a:spcAft>
                <a:spcPts val="0"/>
              </a:spcAft>
              <a:defRPr/>
            </a:pPr>
            <a:r>
              <a:rPr lang="en-US" sz="2000" b="1" dirty="0"/>
              <a:t>Common Color Connotations</a:t>
            </a:r>
          </a:p>
        </p:txBody>
      </p:sp>
      <p:graphicFrame>
        <p:nvGraphicFramePr>
          <p:cNvPr id="5" name="Content Placeholder 4"/>
          <p:cNvGraphicFramePr>
            <a:graphicFrameLocks noGrp="1"/>
          </p:cNvGraphicFramePr>
          <p:nvPr>
            <p:ph idx="1"/>
            <p:extLst/>
          </p:nvPr>
        </p:nvGraphicFramePr>
        <p:xfrm>
          <a:off x="2072933" y="1267025"/>
          <a:ext cx="7056784" cy="5211984"/>
        </p:xfrm>
        <a:graphic>
          <a:graphicData uri="http://schemas.openxmlformats.org/drawingml/2006/table">
            <a:tbl>
              <a:tblPr firstRow="1" bandRow="1">
                <a:tableStyleId>{073A0DAA-6AF3-43AB-8588-CEC1D06C72B9}</a:tableStyleId>
              </a:tblPr>
              <a:tblGrid>
                <a:gridCol w="1038770">
                  <a:extLst>
                    <a:ext uri="{9D8B030D-6E8A-4147-A177-3AD203B41FA5}">
                      <a16:colId xmlns:a16="http://schemas.microsoft.com/office/drawing/2014/main" xmlns="" val="20000"/>
                    </a:ext>
                  </a:extLst>
                </a:gridCol>
                <a:gridCol w="3168352">
                  <a:extLst>
                    <a:ext uri="{9D8B030D-6E8A-4147-A177-3AD203B41FA5}">
                      <a16:colId xmlns:a16="http://schemas.microsoft.com/office/drawing/2014/main" xmlns="" val="20001"/>
                    </a:ext>
                  </a:extLst>
                </a:gridCol>
                <a:gridCol w="2849662">
                  <a:extLst>
                    <a:ext uri="{9D8B030D-6E8A-4147-A177-3AD203B41FA5}">
                      <a16:colId xmlns:a16="http://schemas.microsoft.com/office/drawing/2014/main" xmlns="" val="20002"/>
                    </a:ext>
                  </a:extLst>
                </a:gridCol>
              </a:tblGrid>
              <a:tr h="263841">
                <a:tc>
                  <a:txBody>
                    <a:bodyPr/>
                    <a:lstStyle/>
                    <a:p>
                      <a:pPr algn="ctr"/>
                      <a:r>
                        <a:rPr lang="en-US" sz="1400" dirty="0"/>
                        <a:t>COLOR</a:t>
                      </a:r>
                    </a:p>
                  </a:txBody>
                  <a:tcPr marL="91446" marR="91446" marT="45714" marB="45714">
                    <a:solidFill>
                      <a:schemeClr val="accent2">
                        <a:lumMod val="60000"/>
                        <a:lumOff val="40000"/>
                      </a:schemeClr>
                    </a:solidFill>
                  </a:tcPr>
                </a:tc>
                <a:tc>
                  <a:txBody>
                    <a:bodyPr/>
                    <a:lstStyle/>
                    <a:p>
                      <a:pPr algn="ctr"/>
                      <a:r>
                        <a:rPr lang="en-US" sz="1400" dirty="0"/>
                        <a:t>POSITIVE</a:t>
                      </a:r>
                    </a:p>
                  </a:txBody>
                  <a:tcPr marL="91446" marR="91446" marT="45714" marB="45714">
                    <a:solidFill>
                      <a:schemeClr val="accent2">
                        <a:lumMod val="60000"/>
                        <a:lumOff val="40000"/>
                      </a:schemeClr>
                    </a:solidFill>
                  </a:tcPr>
                </a:tc>
                <a:tc>
                  <a:txBody>
                    <a:bodyPr/>
                    <a:lstStyle/>
                    <a:p>
                      <a:pPr algn="ctr"/>
                      <a:r>
                        <a:rPr lang="en-US" sz="1400" dirty="0"/>
                        <a:t>NEGATIVE</a:t>
                      </a:r>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0"/>
                  </a:ext>
                </a:extLst>
              </a:tr>
              <a:tr h="633234">
                <a:tc>
                  <a:txBody>
                    <a:bodyPr/>
                    <a:lstStyle/>
                    <a:p>
                      <a:r>
                        <a:rPr lang="en-US" sz="1400" dirty="0"/>
                        <a:t>Red</a:t>
                      </a:r>
                    </a:p>
                  </a:txBody>
                  <a:tcPr marL="91446" marR="91446" marT="45714" marB="45714">
                    <a:solidFill>
                      <a:schemeClr val="accent2">
                        <a:lumMod val="60000"/>
                        <a:lumOff val="40000"/>
                      </a:schemeClr>
                    </a:solidFill>
                  </a:tcPr>
                </a:tc>
                <a:tc>
                  <a:txBody>
                    <a:bodyPr/>
                    <a:lstStyle/>
                    <a:p>
                      <a:r>
                        <a:rPr lang="en-US" sz="1400" dirty="0"/>
                        <a:t>Active, Attractive, Dominating, Exciting, Invigorating, Powerful, Strong</a:t>
                      </a:r>
                    </a:p>
                  </a:txBody>
                  <a:tcPr marL="91446" marR="91446" marT="45714" marB="45714">
                    <a:solidFill>
                      <a:schemeClr val="accent2">
                        <a:lumMod val="60000"/>
                        <a:lumOff val="40000"/>
                      </a:schemeClr>
                    </a:solidFill>
                  </a:tcPr>
                </a:tc>
                <a:tc>
                  <a:txBody>
                    <a:bodyPr/>
                    <a:lstStyle/>
                    <a:p>
                      <a:r>
                        <a:rPr lang="en-US" sz="1400" dirty="0"/>
                        <a:t>Aggressive, Alarming, Energetic</a:t>
                      </a:r>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1"/>
                  </a:ext>
                </a:extLst>
              </a:tr>
              <a:tr h="1002627">
                <a:tc>
                  <a:txBody>
                    <a:bodyPr/>
                    <a:lstStyle/>
                    <a:p>
                      <a:r>
                        <a:rPr lang="en-US" sz="1400" dirty="0"/>
                        <a:t>Blue</a:t>
                      </a:r>
                    </a:p>
                  </a:txBody>
                  <a:tcPr marL="91446" marR="91446" marT="45714" marB="45714">
                    <a:solidFill>
                      <a:schemeClr val="accent2">
                        <a:lumMod val="60000"/>
                        <a:lumOff val="40000"/>
                      </a:schemeClr>
                    </a:solidFill>
                  </a:tcPr>
                </a:tc>
                <a:tc>
                  <a:txBody>
                    <a:bodyPr/>
                    <a:lstStyle/>
                    <a:p>
                      <a:r>
                        <a:rPr lang="en-US" sz="1400" dirty="0"/>
                        <a:t>Abstinent, Controlled, Deep, Dreamy, Faithful, Harmonious, Intellectual, Mysterious, Pornography, Rational, Sensible, Tenderness</a:t>
                      </a:r>
                    </a:p>
                  </a:txBody>
                  <a:tcPr marL="91446" marR="91446" marT="45714" marB="45714">
                    <a:solidFill>
                      <a:schemeClr val="accent2">
                        <a:lumMod val="60000"/>
                        <a:lumOff val="40000"/>
                      </a:schemeClr>
                    </a:solidFill>
                  </a:tcPr>
                </a:tc>
                <a:tc>
                  <a:txBody>
                    <a:bodyPr/>
                    <a:lstStyle/>
                    <a:p>
                      <a:r>
                        <a:rPr lang="en-US" sz="1400" dirty="0"/>
                        <a:t>Aggressive, Cold, Introverted, Melancholic</a:t>
                      </a:r>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2"/>
                  </a:ext>
                </a:extLst>
              </a:tr>
              <a:tr h="448538">
                <a:tc>
                  <a:txBody>
                    <a:bodyPr/>
                    <a:lstStyle/>
                    <a:p>
                      <a:r>
                        <a:rPr lang="en-US" sz="1400" dirty="0"/>
                        <a:t>Blue-green or turquoise</a:t>
                      </a:r>
                    </a:p>
                  </a:txBody>
                  <a:tcPr marL="91446" marR="91446" marT="45714" marB="45714">
                    <a:solidFill>
                      <a:schemeClr val="accent2">
                        <a:lumMod val="60000"/>
                        <a:lumOff val="40000"/>
                      </a:schemeClr>
                    </a:solidFill>
                  </a:tcPr>
                </a:tc>
                <a:tc>
                  <a:txBody>
                    <a:bodyPr/>
                    <a:lstStyle/>
                    <a:p>
                      <a:r>
                        <a:rPr lang="en-US" sz="1400" dirty="0"/>
                        <a:t>Refreshing</a:t>
                      </a:r>
                    </a:p>
                  </a:txBody>
                  <a:tcPr marL="91446" marR="91446" marT="45714" marB="45714">
                    <a:solidFill>
                      <a:schemeClr val="accent2">
                        <a:lumMod val="60000"/>
                        <a:lumOff val="40000"/>
                      </a:schemeClr>
                    </a:solidFill>
                  </a:tcPr>
                </a:tc>
                <a:tc>
                  <a:txBody>
                    <a:bodyPr/>
                    <a:lstStyle/>
                    <a:p>
                      <a:r>
                        <a:rPr lang="en-US" sz="1400" dirty="0"/>
                        <a:t>Aloof, Cold, Self-willed,</a:t>
                      </a:r>
                      <a:r>
                        <a:rPr lang="en-US" sz="1400" baseline="0" dirty="0"/>
                        <a:t> Sterile, Unemotional</a:t>
                      </a:r>
                      <a:endParaRPr lang="en-US" sz="1400" dirty="0"/>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3"/>
                  </a:ext>
                </a:extLst>
              </a:tr>
              <a:tr h="817930">
                <a:tc>
                  <a:txBody>
                    <a:bodyPr/>
                    <a:lstStyle/>
                    <a:p>
                      <a:r>
                        <a:rPr lang="en-US" sz="1400" dirty="0"/>
                        <a:t>Green</a:t>
                      </a:r>
                    </a:p>
                  </a:txBody>
                  <a:tcPr marL="91446" marR="91446" marT="45714" marB="45714">
                    <a:solidFill>
                      <a:schemeClr val="accent2">
                        <a:lumMod val="60000"/>
                        <a:lumOff val="40000"/>
                      </a:schemeClr>
                    </a:solidFill>
                  </a:tcPr>
                </a:tc>
                <a:tc>
                  <a:txBody>
                    <a:bodyPr/>
                    <a:lstStyle/>
                    <a:p>
                      <a:r>
                        <a:rPr lang="en-US" sz="1400" dirty="0"/>
                        <a:t>Calm, Close to nature, Conciliatory, Gentle, Harmonious, Optimistic, Refreshing, Strong willed</a:t>
                      </a:r>
                    </a:p>
                  </a:txBody>
                  <a:tcPr marL="91446" marR="91446" marT="45714" marB="45714">
                    <a:solidFill>
                      <a:schemeClr val="accent2">
                        <a:lumMod val="60000"/>
                        <a:lumOff val="40000"/>
                      </a:schemeClr>
                    </a:solidFill>
                  </a:tcPr>
                </a:tc>
                <a:tc>
                  <a:txBody>
                    <a:bodyPr/>
                    <a:lstStyle/>
                    <a:p>
                      <a:r>
                        <a:rPr lang="en-US" sz="1400" dirty="0"/>
                        <a:t>Envious, Inexperienced,</a:t>
                      </a:r>
                      <a:r>
                        <a:rPr lang="en-US" sz="1400" baseline="0" dirty="0"/>
                        <a:t> Jealous</a:t>
                      </a:r>
                      <a:endParaRPr lang="en-US" sz="1400" dirty="0"/>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4"/>
                  </a:ext>
                </a:extLst>
              </a:tr>
              <a:tr h="448538">
                <a:tc>
                  <a:txBody>
                    <a:bodyPr/>
                    <a:lstStyle/>
                    <a:p>
                      <a:r>
                        <a:rPr lang="en-US" sz="1400" dirty="0"/>
                        <a:t>Yellow</a:t>
                      </a:r>
                    </a:p>
                  </a:txBody>
                  <a:tcPr marL="91446" marR="91446" marT="45714" marB="45714">
                    <a:solidFill>
                      <a:schemeClr val="accent2">
                        <a:lumMod val="60000"/>
                        <a:lumOff val="40000"/>
                      </a:schemeClr>
                    </a:solidFill>
                  </a:tcPr>
                </a:tc>
                <a:tc>
                  <a:txBody>
                    <a:bodyPr/>
                    <a:lstStyle/>
                    <a:p>
                      <a:r>
                        <a:rPr lang="en-US" sz="1400" dirty="0"/>
                        <a:t>Cheerful,</a:t>
                      </a:r>
                      <a:r>
                        <a:rPr lang="en-US" sz="1400" baseline="0" dirty="0"/>
                        <a:t> Colorful, Extroverted, Full of fun, Light, Lively, Youthful</a:t>
                      </a:r>
                      <a:endParaRPr lang="en-US" sz="1400" dirty="0"/>
                    </a:p>
                  </a:txBody>
                  <a:tcPr marL="91446" marR="91446" marT="45714" marB="45714">
                    <a:solidFill>
                      <a:schemeClr val="accent2">
                        <a:lumMod val="60000"/>
                        <a:lumOff val="40000"/>
                      </a:schemeClr>
                    </a:solidFill>
                  </a:tcPr>
                </a:tc>
                <a:tc>
                  <a:txBody>
                    <a:bodyPr/>
                    <a:lstStyle/>
                    <a:p>
                      <a:r>
                        <a:rPr lang="en-US" sz="1400" dirty="0"/>
                        <a:t>Cowardly,</a:t>
                      </a:r>
                      <a:r>
                        <a:rPr lang="en-US" sz="1400" baseline="0" dirty="0"/>
                        <a:t> Exaggerated, Superficial, Vain</a:t>
                      </a:r>
                      <a:endParaRPr lang="en-US" sz="1400" dirty="0"/>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5"/>
                  </a:ext>
                </a:extLst>
              </a:tr>
              <a:tr h="448538">
                <a:tc>
                  <a:txBody>
                    <a:bodyPr/>
                    <a:lstStyle/>
                    <a:p>
                      <a:r>
                        <a:rPr lang="en-US" sz="1400" dirty="0"/>
                        <a:t>Orange</a:t>
                      </a:r>
                    </a:p>
                  </a:txBody>
                  <a:tcPr marL="91446" marR="91446" marT="45714" marB="45714">
                    <a:solidFill>
                      <a:schemeClr val="accent2">
                        <a:lumMod val="60000"/>
                        <a:lumOff val="40000"/>
                      </a:schemeClr>
                    </a:solidFill>
                  </a:tcPr>
                </a:tc>
                <a:tc>
                  <a:txBody>
                    <a:bodyPr/>
                    <a:lstStyle/>
                    <a:p>
                      <a:r>
                        <a:rPr lang="en-US" sz="1400" dirty="0"/>
                        <a:t>Alive, Communicative, Direct, Exciting, Joyful, Warm</a:t>
                      </a:r>
                    </a:p>
                  </a:txBody>
                  <a:tcPr marL="91446" marR="91446" marT="45714" marB="45714">
                    <a:solidFill>
                      <a:schemeClr val="accent2">
                        <a:lumMod val="60000"/>
                        <a:lumOff val="40000"/>
                      </a:schemeClr>
                    </a:solidFill>
                  </a:tcPr>
                </a:tc>
                <a:tc>
                  <a:txBody>
                    <a:bodyPr/>
                    <a:lstStyle/>
                    <a:p>
                      <a:r>
                        <a:rPr lang="en-US" sz="1400" dirty="0"/>
                        <a:t>Cheap, Intimate, Possessive,</a:t>
                      </a:r>
                      <a:r>
                        <a:rPr lang="en-US" sz="1400" baseline="0" dirty="0"/>
                        <a:t> Vigorous</a:t>
                      </a:r>
                      <a:endParaRPr lang="en-US" sz="1400" dirty="0"/>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6"/>
                  </a:ext>
                </a:extLst>
              </a:tr>
              <a:tr h="263841">
                <a:tc>
                  <a:txBody>
                    <a:bodyPr/>
                    <a:lstStyle/>
                    <a:p>
                      <a:r>
                        <a:rPr lang="en-US" sz="1400" dirty="0"/>
                        <a:t>Purple</a:t>
                      </a:r>
                    </a:p>
                  </a:txBody>
                  <a:tcPr marL="91446" marR="91446" marT="45714" marB="45714">
                    <a:solidFill>
                      <a:schemeClr val="accent2">
                        <a:lumMod val="60000"/>
                        <a:lumOff val="40000"/>
                      </a:schemeClr>
                    </a:solidFill>
                  </a:tcPr>
                </a:tc>
                <a:tc>
                  <a:txBody>
                    <a:bodyPr/>
                    <a:lstStyle/>
                    <a:p>
                      <a:r>
                        <a:rPr lang="en-US" sz="1400" dirty="0"/>
                        <a:t>Luxurious, Royal,</a:t>
                      </a:r>
                      <a:r>
                        <a:rPr lang="en-US" sz="1400" baseline="0" dirty="0"/>
                        <a:t> Serious</a:t>
                      </a:r>
                      <a:endParaRPr lang="en-US" sz="1400" dirty="0"/>
                    </a:p>
                  </a:txBody>
                  <a:tcPr marL="91446" marR="91446" marT="45714" marB="45714">
                    <a:solidFill>
                      <a:schemeClr val="accent2">
                        <a:lumMod val="60000"/>
                        <a:lumOff val="40000"/>
                      </a:schemeClr>
                    </a:solidFill>
                  </a:tcPr>
                </a:tc>
                <a:tc>
                  <a:txBody>
                    <a:bodyPr/>
                    <a:lstStyle/>
                    <a:p>
                      <a:r>
                        <a:rPr lang="en-US" sz="1400" dirty="0"/>
                        <a:t>Sad</a:t>
                      </a:r>
                    </a:p>
                  </a:txBody>
                  <a:tcPr marL="91446" marR="91446" marT="45714" marB="45714">
                    <a:solidFill>
                      <a:schemeClr val="accent2">
                        <a:lumMod val="60000"/>
                        <a:lumOff val="40000"/>
                      </a:schemeClr>
                    </a:solidFill>
                  </a:tcPr>
                </a:tc>
                <a:extLst>
                  <a:ext uri="{0D108BD9-81ED-4DB2-BD59-A6C34878D82A}">
                    <a16:rowId xmlns:a16="http://schemas.microsoft.com/office/drawing/2014/main" xmlns="" val="10007"/>
                  </a:ext>
                </a:extLst>
              </a:tr>
            </a:tbl>
          </a:graphicData>
        </a:graphic>
      </p:graphicFrame>
      <p:sp>
        <p:nvSpPr>
          <p:cNvPr id="2" name="Date Placeholder 1"/>
          <p:cNvSpPr>
            <a:spLocks noGrp="1"/>
          </p:cNvSpPr>
          <p:nvPr>
            <p:ph type="dt" sz="half" idx="10"/>
          </p:nvPr>
        </p:nvSpPr>
        <p:spPr>
          <a:xfrm>
            <a:off x="764553" y="6473971"/>
            <a:ext cx="822325" cy="365125"/>
          </a:xfrm>
        </p:spPr>
        <p:txBody>
          <a:bodyPr/>
          <a:lstStyle/>
          <a:p>
            <a:pPr>
              <a:defRPr/>
            </a:pPr>
            <a:fld id="{632CE7DA-55C0-4241-BDDC-DB553095ED3B}" type="datetime1">
              <a:rPr lang="en-US" smtClean="0"/>
              <a:t>8/13/2020</a:t>
            </a:fld>
            <a:endParaRPr lang="en-US" dirty="0"/>
          </a:p>
        </p:txBody>
      </p:sp>
      <p:sp>
        <p:nvSpPr>
          <p:cNvPr id="104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A339D5B-03FA-4317-8BE9-36C63DDCB8F5}" type="slidenum">
              <a:rPr lang="en-US">
                <a:solidFill>
                  <a:schemeClr val="accent1"/>
                </a:solidFill>
              </a:rPr>
              <a:pPr/>
              <a:t>50</a:t>
            </a:fld>
            <a:endParaRPr lang="en-US">
              <a:solidFill>
                <a:schemeClr val="accent1"/>
              </a:solidFill>
            </a:endParaRPr>
          </a:p>
        </p:txBody>
      </p:sp>
      <p:sp>
        <p:nvSpPr>
          <p:cNvPr id="104489" name="TextBox 5"/>
          <p:cNvSpPr txBox="1">
            <a:spLocks noChangeArrowheads="1"/>
          </p:cNvSpPr>
          <p:nvPr/>
        </p:nvSpPr>
        <p:spPr bwMode="auto">
          <a:xfrm>
            <a:off x="18787" y="4986665"/>
            <a:ext cx="17449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sz="1200" dirty="0">
                <a:solidFill>
                  <a:schemeClr val="tx1"/>
                </a:solidFill>
                <a:latin typeface="Arial" panose="020B0604020202020204" pitchFamily="34" charset="0"/>
              </a:rPr>
              <a:t>Derived from </a:t>
            </a:r>
            <a:r>
              <a:rPr lang="en-US" sz="1200" dirty="0" err="1">
                <a:solidFill>
                  <a:schemeClr val="tx1"/>
                </a:solidFill>
                <a:latin typeface="Arial" panose="020B0604020202020204" pitchFamily="34" charset="0"/>
              </a:rPr>
              <a:t>Gotz</a:t>
            </a:r>
            <a:r>
              <a:rPr lang="en-US" sz="1200" dirty="0">
                <a:solidFill>
                  <a:schemeClr val="tx1"/>
                </a:solidFill>
                <a:latin typeface="Arial" panose="020B0604020202020204" pitchFamily="34" charset="0"/>
              </a:rPr>
              <a:t> (1998) and Stone et al. (2005)</a:t>
            </a:r>
          </a:p>
        </p:txBody>
      </p:sp>
    </p:spTree>
    <p:extLst>
      <p:ext uri="{BB962C8B-B14F-4D97-AF65-F5344CB8AC3E}">
        <p14:creationId xmlns:p14="http://schemas.microsoft.com/office/powerpoint/2010/main" val="3445771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b="1" dirty="0"/>
              <a:t>Color – the Research Shows</a:t>
            </a:r>
          </a:p>
        </p:txBody>
      </p:sp>
      <p:sp>
        <p:nvSpPr>
          <p:cNvPr id="3" name="Content Placeholder 2"/>
          <p:cNvSpPr>
            <a:spLocks noGrp="1"/>
          </p:cNvSpPr>
          <p:nvPr>
            <p:ph idx="1"/>
          </p:nvPr>
        </p:nvSpPr>
        <p:spPr>
          <a:xfrm>
            <a:off x="344487" y="1977656"/>
            <a:ext cx="8367713" cy="4527919"/>
          </a:xfrm>
        </p:spPr>
        <p:txBody>
          <a:bodyPr rtlCol="0">
            <a:normAutofit fontScale="70000" lnSpcReduction="20000"/>
          </a:bodyPr>
          <a:lstStyle/>
          <a:p>
            <a:pPr algn="just" fontAlgn="auto">
              <a:spcAft>
                <a:spcPts val="0"/>
              </a:spcAft>
              <a:buFont typeface="Arial" panose="020B0604020202020204" pitchFamily="34" charset="0"/>
              <a:buChar char="•"/>
              <a:defRPr/>
            </a:pPr>
            <a:r>
              <a:rPr lang="en-US" dirty="0">
                <a:solidFill>
                  <a:schemeClr val="tx1">
                    <a:lumMod val="75000"/>
                    <a:lumOff val="25000"/>
                  </a:schemeClr>
                </a:solidFill>
              </a:rPr>
              <a:t>Color has been shown </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to improve performance (</a:t>
            </a:r>
            <a:r>
              <a:rPr lang="en-US" dirty="0" err="1">
                <a:solidFill>
                  <a:schemeClr val="tx1">
                    <a:lumMod val="75000"/>
                    <a:lumOff val="25000"/>
                  </a:schemeClr>
                </a:solidFill>
              </a:rPr>
              <a:t>Kopala</a:t>
            </a:r>
            <a:r>
              <a:rPr lang="en-US" dirty="0">
                <a:solidFill>
                  <a:schemeClr val="tx1">
                    <a:lumMod val="75000"/>
                    <a:lumOff val="25000"/>
                  </a:schemeClr>
                </a:solidFill>
              </a:rPr>
              <a:t>, 1981; Nagy and Sanchez, 1992; </a:t>
            </a:r>
            <a:r>
              <a:rPr lang="en-US" dirty="0" err="1">
                <a:solidFill>
                  <a:schemeClr val="tx1">
                    <a:lumMod val="75000"/>
                    <a:lumOff val="25000"/>
                  </a:schemeClr>
                </a:solidFill>
              </a:rPr>
              <a:t>Sidorsky</a:t>
            </a:r>
            <a:r>
              <a:rPr lang="en-US" dirty="0">
                <a:solidFill>
                  <a:schemeClr val="tx1">
                    <a:lumMod val="75000"/>
                    <a:lumOff val="25000"/>
                  </a:schemeClr>
                </a:solidFill>
              </a:rPr>
              <a:t>, 1982), </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to improve visual search time (Christ, 1975; Carter, 1982), </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to be useful for organizing information (Engel, 1980), to aid memory (Marcus, 1986b), </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to demarcate a portion of a screen (as opposed to lines or type font, </a:t>
            </a:r>
            <a:r>
              <a:rPr lang="en-US" dirty="0" err="1">
                <a:solidFill>
                  <a:schemeClr val="tx1">
                    <a:lumMod val="75000"/>
                    <a:lumOff val="25000"/>
                  </a:schemeClr>
                </a:solidFill>
              </a:rPr>
              <a:t>Wopking</a:t>
            </a:r>
            <a:r>
              <a:rPr lang="en-US" dirty="0">
                <a:solidFill>
                  <a:schemeClr val="tx1">
                    <a:lumMod val="75000"/>
                    <a:lumOff val="25000"/>
                  </a:schemeClr>
                </a:solidFill>
              </a:rPr>
              <a:t> et al., 1985)</a:t>
            </a:r>
          </a:p>
          <a:p>
            <a:pPr algn="just" fontAlgn="auto">
              <a:spcAft>
                <a:spcPts val="0"/>
              </a:spcAft>
              <a:buFont typeface="Arial" panose="020B0604020202020204" pitchFamily="34" charset="0"/>
              <a:buChar char="•"/>
              <a:defRPr/>
            </a:pPr>
            <a:r>
              <a:rPr lang="en-US" dirty="0">
                <a:solidFill>
                  <a:schemeClr val="tx1">
                    <a:lumMod val="75000"/>
                    <a:lumOff val="25000"/>
                  </a:schemeClr>
                </a:solidFill>
              </a:rPr>
              <a:t>Color: </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Does not improve performance (</a:t>
            </a:r>
            <a:r>
              <a:rPr lang="en-US" dirty="0" err="1">
                <a:solidFill>
                  <a:schemeClr val="tx1">
                    <a:lumMod val="75000"/>
                    <a:lumOff val="25000"/>
                  </a:schemeClr>
                </a:solidFill>
              </a:rPr>
              <a:t>Tullis</a:t>
            </a:r>
            <a:r>
              <a:rPr lang="en-US" dirty="0">
                <a:solidFill>
                  <a:schemeClr val="tx1">
                    <a:lumMod val="75000"/>
                    <a:lumOff val="25000"/>
                  </a:schemeClr>
                </a:solidFill>
              </a:rPr>
              <a:t>, 1981), </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Does not affect on reading text (</a:t>
            </a:r>
            <a:r>
              <a:rPr lang="en-US" dirty="0" err="1">
                <a:solidFill>
                  <a:schemeClr val="tx1">
                    <a:lumMod val="75000"/>
                    <a:lumOff val="25000"/>
                  </a:schemeClr>
                </a:solidFill>
              </a:rPr>
              <a:t>Legge</a:t>
            </a:r>
            <a:r>
              <a:rPr lang="en-US" dirty="0">
                <a:solidFill>
                  <a:schemeClr val="tx1">
                    <a:lumMod val="75000"/>
                    <a:lumOff val="25000"/>
                  </a:schemeClr>
                </a:solidFill>
              </a:rPr>
              <a:t> and Rubin, 1986),</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May impair performance (Christ and T, 1973; Christ, 1975),</a:t>
            </a:r>
          </a:p>
          <a:p>
            <a:pPr lvl="1" algn="just" fontAlgn="auto">
              <a:spcAft>
                <a:spcPts val="0"/>
              </a:spcAft>
              <a:buFont typeface="Arial" panose="020B0604020202020204" pitchFamily="34" charset="0"/>
              <a:buChar char="•"/>
              <a:defRPr/>
            </a:pPr>
            <a:r>
              <a:rPr lang="en-US" dirty="0">
                <a:solidFill>
                  <a:schemeClr val="tx1">
                    <a:lumMod val="75000"/>
                    <a:lumOff val="25000"/>
                  </a:schemeClr>
                </a:solidFill>
              </a:rPr>
              <a:t>Is less important than display spacing (</a:t>
            </a:r>
            <a:r>
              <a:rPr lang="en-US" dirty="0" err="1">
                <a:solidFill>
                  <a:schemeClr val="tx1">
                    <a:lumMod val="75000"/>
                    <a:lumOff val="25000"/>
                  </a:schemeClr>
                </a:solidFill>
              </a:rPr>
              <a:t>Haubner</a:t>
            </a:r>
            <a:r>
              <a:rPr lang="en-US" dirty="0">
                <a:solidFill>
                  <a:schemeClr val="tx1">
                    <a:lumMod val="75000"/>
                    <a:lumOff val="25000"/>
                  </a:schemeClr>
                </a:solidFill>
              </a:rPr>
              <a:t> and B, 1983). </a:t>
            </a:r>
          </a:p>
          <a:p>
            <a:pPr algn="just" fontAlgn="auto">
              <a:spcAft>
                <a:spcPts val="0"/>
              </a:spcAft>
              <a:buFont typeface="Arial" panose="020B0604020202020204" pitchFamily="34" charset="0"/>
              <a:buChar char="•"/>
              <a:defRPr/>
            </a:pPr>
            <a:r>
              <a:rPr lang="en-US" dirty="0">
                <a:solidFill>
                  <a:schemeClr val="tx1">
                    <a:lumMod val="75000"/>
                    <a:lumOff val="25000"/>
                  </a:schemeClr>
                </a:solidFill>
              </a:rPr>
              <a:t>For simple displays, color may have no dramatic impact. As display complexity increases, however, so does the value of color. </a:t>
            </a:r>
            <a:r>
              <a:rPr lang="en-US" b="1" dirty="0">
                <a:solidFill>
                  <a:schemeClr val="tx1">
                    <a:lumMod val="75000"/>
                    <a:lumOff val="25000"/>
                  </a:schemeClr>
                </a:solidFill>
              </a:rPr>
              <a:t>To be effective, color must be properly used</a:t>
            </a:r>
            <a:r>
              <a:rPr lang="en-US" dirty="0">
                <a:solidFill>
                  <a:schemeClr val="tx1">
                    <a:lumMod val="75000"/>
                    <a:lumOff val="25000"/>
                  </a:schemeClr>
                </a:solidFill>
              </a:rPr>
              <a:t>.</a:t>
            </a:r>
          </a:p>
        </p:txBody>
      </p:sp>
      <p:sp>
        <p:nvSpPr>
          <p:cNvPr id="2" name="Date Placeholder 1"/>
          <p:cNvSpPr>
            <a:spLocks noGrp="1"/>
          </p:cNvSpPr>
          <p:nvPr>
            <p:ph type="dt" sz="half" idx="10"/>
          </p:nvPr>
        </p:nvSpPr>
        <p:spPr>
          <a:xfrm>
            <a:off x="5405438" y="6042025"/>
            <a:ext cx="822325" cy="365125"/>
          </a:xfrm>
        </p:spPr>
        <p:txBody>
          <a:bodyPr/>
          <a:lstStyle/>
          <a:p>
            <a:pPr>
              <a:defRPr/>
            </a:pPr>
            <a:fld id="{FFE0572D-5C63-4C93-9D2D-052606CC04B0}" type="datetime1">
              <a:rPr lang="en-US" smtClean="0"/>
              <a:t>8/13/2020</a:t>
            </a:fld>
            <a:endParaRPr lang="en-US" dirty="0"/>
          </a:p>
        </p:txBody>
      </p:sp>
      <p:sp>
        <p:nvSpPr>
          <p:cNvPr id="10547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BF5DE7-4CD5-4A21-A208-2706D790FA5F}" type="slidenum">
              <a:rPr lang="en-US">
                <a:solidFill>
                  <a:schemeClr val="accent1"/>
                </a:solidFill>
              </a:rPr>
              <a:pPr/>
              <a:t>51</a:t>
            </a:fld>
            <a:endParaRPr lang="en-US">
              <a:solidFill>
                <a:schemeClr val="accent1"/>
              </a:solidFill>
            </a:endParaRPr>
          </a:p>
        </p:txBody>
      </p:sp>
    </p:spTree>
    <p:extLst>
      <p:ext uri="{BB962C8B-B14F-4D97-AF65-F5344CB8AC3E}">
        <p14:creationId xmlns:p14="http://schemas.microsoft.com/office/powerpoint/2010/main" val="898421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7504" y="2204864"/>
            <a:ext cx="2951485" cy="1143000"/>
          </a:xfrm>
        </p:spPr>
        <p:txBody>
          <a:bodyPr rtlCol="0">
            <a:normAutofit fontScale="90000"/>
          </a:bodyPr>
          <a:lstStyle/>
          <a:p>
            <a:pPr fontAlgn="auto">
              <a:spcAft>
                <a:spcPts val="0"/>
              </a:spcAft>
              <a:defRPr/>
            </a:pPr>
            <a:r>
              <a:rPr lang="en-US" b="1" dirty="0"/>
              <a:t>Effective Foreground / Background Combinations</a:t>
            </a:r>
          </a:p>
        </p:txBody>
      </p:sp>
      <p:pic>
        <p:nvPicPr>
          <p:cNvPr id="1064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9792" y="1268760"/>
            <a:ext cx="6120680" cy="5178763"/>
          </a:xfrm>
        </p:spPr>
      </p:pic>
      <p:sp>
        <p:nvSpPr>
          <p:cNvPr id="2" name="Date Placeholder 1"/>
          <p:cNvSpPr>
            <a:spLocks noGrp="1"/>
          </p:cNvSpPr>
          <p:nvPr>
            <p:ph type="dt" sz="half" idx="10"/>
          </p:nvPr>
        </p:nvSpPr>
        <p:spPr>
          <a:xfrm>
            <a:off x="5405438" y="6042025"/>
            <a:ext cx="1039812" cy="365125"/>
          </a:xfrm>
        </p:spPr>
        <p:txBody>
          <a:bodyPr/>
          <a:lstStyle/>
          <a:p>
            <a:pPr>
              <a:defRPr/>
            </a:pPr>
            <a:fld id="{BC57E449-AFB6-4682-8BA4-554A44800B4D}" type="datetime1">
              <a:rPr lang="en-US" smtClean="0"/>
              <a:t>8/13/2020</a:t>
            </a:fld>
            <a:endParaRPr lang="en-US" dirty="0"/>
          </a:p>
        </p:txBody>
      </p:sp>
      <p:sp>
        <p:nvSpPr>
          <p:cNvPr id="1065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E89CAC-1228-436B-A175-72F2DAB0F2D5}" type="slidenum">
              <a:rPr lang="en-US">
                <a:solidFill>
                  <a:schemeClr val="accent1"/>
                </a:solidFill>
              </a:rPr>
              <a:pPr/>
              <a:t>52</a:t>
            </a:fld>
            <a:endParaRPr lang="en-US">
              <a:solidFill>
                <a:schemeClr val="accent1"/>
              </a:solidFill>
            </a:endParaRPr>
          </a:p>
        </p:txBody>
      </p:sp>
    </p:spTree>
    <p:extLst>
      <p:ext uri="{BB962C8B-B14F-4D97-AF65-F5344CB8AC3E}">
        <p14:creationId xmlns:p14="http://schemas.microsoft.com/office/powerpoint/2010/main" val="1425945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53</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err="1"/>
              <a:t>Pemilihan</a:t>
            </a:r>
            <a:r>
              <a:rPr lang="en-US" dirty="0"/>
              <a:t> </a:t>
            </a:r>
            <a:r>
              <a:rPr lang="en-US" dirty="0" err="1"/>
              <a:t>Warna</a:t>
            </a:r>
            <a:endParaRPr lang="en-US" dirty="0"/>
          </a:p>
        </p:txBody>
      </p:sp>
    </p:spTree>
    <p:extLst>
      <p:ext uri="{BB962C8B-B14F-4D97-AF65-F5344CB8AC3E}">
        <p14:creationId xmlns:p14="http://schemas.microsoft.com/office/powerpoint/2010/main" val="3464213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34575" y="1327658"/>
            <a:ext cx="2513160" cy="1143000"/>
          </a:xfrm>
        </p:spPr>
        <p:txBody>
          <a:bodyPr/>
          <a:lstStyle/>
          <a:p>
            <a:r>
              <a:rPr lang="en-US" sz="2400" b="1" dirty="0"/>
              <a:t>Choosing Colors for Web Pages</a:t>
            </a:r>
          </a:p>
        </p:txBody>
      </p:sp>
      <p:sp>
        <p:nvSpPr>
          <p:cNvPr id="89091" name="Rectangle 3"/>
          <p:cNvSpPr>
            <a:spLocks noGrp="1" noChangeArrowheads="1"/>
          </p:cNvSpPr>
          <p:nvPr>
            <p:ph idx="1"/>
          </p:nvPr>
        </p:nvSpPr>
        <p:spPr>
          <a:xfrm>
            <a:off x="2411761" y="1340768"/>
            <a:ext cx="6578252" cy="4917411"/>
          </a:xfrm>
        </p:spPr>
        <p:txBody>
          <a:bodyPr rtlCol="0">
            <a:normAutofit fontScale="62500" lnSpcReduction="20000"/>
          </a:bodyPr>
          <a:lstStyle/>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Color must always have a meaningful purpose</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Use the browser 216-color palette</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Presentation:</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Minimize the number of presented colors</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Always consider color in context</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Use similar or the same color schemes throughout</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For foregrounds: Use black or strong colors for text and headings</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For backgrounds: Use weaker contrasting colors such as off-white or light gray</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Use a uniform color in large areas</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The smaller the element, the more contrast is required between it and its background</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Larger images should use</a:t>
            </a:r>
          </a:p>
          <a:p>
            <a:pPr lvl="2"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Flat, Web-safe colors</a:t>
            </a:r>
          </a:p>
          <a:p>
            <a:pPr lvl="2"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Fewer colors than small images</a:t>
            </a:r>
          </a:p>
          <a:p>
            <a:pPr lvl="1"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Select colors to be easily reproduced in black and white</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Use default colors for links</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Do not display non-link text in link colors</a:t>
            </a:r>
          </a:p>
          <a:p>
            <a:pPr fontAlgn="auto">
              <a:lnSpc>
                <a:spcPct val="80000"/>
              </a:lnSpc>
              <a:spcAft>
                <a:spcPts val="0"/>
              </a:spcAft>
              <a:buFont typeface="Arial" panose="020B0604020202020204" pitchFamily="34" charset="0"/>
              <a:buChar char="•"/>
              <a:defRPr/>
            </a:pPr>
            <a:r>
              <a:rPr lang="en-US" dirty="0">
                <a:solidFill>
                  <a:schemeClr val="tx1">
                    <a:lumMod val="75000"/>
                    <a:lumOff val="25000"/>
                  </a:schemeClr>
                </a:solidFill>
              </a:rPr>
              <a:t>Test all colors</a:t>
            </a:r>
          </a:p>
          <a:p>
            <a:pPr lvl="1" fontAlgn="auto">
              <a:lnSpc>
                <a:spcPct val="80000"/>
              </a:lnSpc>
              <a:spcAft>
                <a:spcPts val="0"/>
              </a:spcAft>
              <a:buFont typeface="Wingdings 3" charset="2"/>
              <a:buChar char=""/>
              <a:defRPr/>
            </a:pPr>
            <a:endParaRPr lang="en-US" dirty="0">
              <a:solidFill>
                <a:schemeClr val="tx1">
                  <a:lumMod val="75000"/>
                  <a:lumOff val="25000"/>
                </a:schemeClr>
              </a:solidFill>
            </a:endParaRPr>
          </a:p>
        </p:txBody>
      </p:sp>
      <p:sp>
        <p:nvSpPr>
          <p:cNvPr id="2" name="Date Placeholder 1"/>
          <p:cNvSpPr>
            <a:spLocks noGrp="1"/>
          </p:cNvSpPr>
          <p:nvPr>
            <p:ph type="dt" sz="half" idx="10"/>
          </p:nvPr>
        </p:nvSpPr>
        <p:spPr>
          <a:xfrm>
            <a:off x="5405438" y="6042025"/>
            <a:ext cx="822325" cy="365125"/>
          </a:xfrm>
        </p:spPr>
        <p:txBody>
          <a:bodyPr/>
          <a:lstStyle/>
          <a:p>
            <a:pPr>
              <a:defRPr/>
            </a:pPr>
            <a:fld id="{BA6A4FB7-036C-41AB-BFCD-7DFA62673B43}" type="datetime1">
              <a:rPr lang="en-US" smtClean="0"/>
              <a:t>8/13/2020</a:t>
            </a:fld>
            <a:endParaRPr lang="en-US" dirty="0"/>
          </a:p>
        </p:txBody>
      </p:sp>
      <p:sp>
        <p:nvSpPr>
          <p:cNvPr id="1075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427B34-2706-4198-855D-08952F8BF49B}" type="slidenum">
              <a:rPr lang="en-US">
                <a:solidFill>
                  <a:schemeClr val="accent1"/>
                </a:solidFill>
              </a:rPr>
              <a:pPr/>
              <a:t>54</a:t>
            </a:fld>
            <a:endParaRPr lang="en-US">
              <a:solidFill>
                <a:schemeClr val="accent1"/>
              </a:solidFill>
            </a:endParaRPr>
          </a:p>
        </p:txBody>
      </p:sp>
    </p:spTree>
    <p:extLst>
      <p:ext uri="{BB962C8B-B14F-4D97-AF65-F5344CB8AC3E}">
        <p14:creationId xmlns:p14="http://schemas.microsoft.com/office/powerpoint/2010/main" val="1973942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a:xfrm>
            <a:off x="133350" y="1470472"/>
            <a:ext cx="1846362" cy="950416"/>
          </a:xfrm>
        </p:spPr>
        <p:txBody>
          <a:bodyPr/>
          <a:lstStyle/>
          <a:p>
            <a:r>
              <a:rPr lang="en-US" sz="2400" b="1" dirty="0"/>
              <a:t>Uses of Color to Avoid</a:t>
            </a:r>
          </a:p>
        </p:txBody>
      </p:sp>
      <p:sp>
        <p:nvSpPr>
          <p:cNvPr id="90117" name="Rectangle 3"/>
          <p:cNvSpPr>
            <a:spLocks noGrp="1" noChangeArrowheads="1"/>
          </p:cNvSpPr>
          <p:nvPr>
            <p:ph idx="1"/>
          </p:nvPr>
        </p:nvSpPr>
        <p:spPr>
          <a:xfrm>
            <a:off x="2051720" y="1340768"/>
            <a:ext cx="6912768" cy="5040560"/>
          </a:xfrm>
        </p:spPr>
        <p:txBody>
          <a:bodyPr rtlCol="0">
            <a:noAutofit/>
          </a:bodyPr>
          <a:lstStyle/>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Relying exclusively on color</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Too many colors at one time</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Highly saturated, spectrally extreme colors together:</a:t>
            </a:r>
          </a:p>
          <a:p>
            <a:pPr lvl="1"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Red and blue, yellow and purple</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Low-brightness colors for extended viewing or older viewers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Colors in small areas, or for fine details.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Colors lacking contrast:</a:t>
            </a:r>
          </a:p>
          <a:p>
            <a:pPr lvl="1"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Ex. </a:t>
            </a:r>
            <a:r>
              <a:rPr lang="en-US" sz="1200" dirty="0">
                <a:solidFill>
                  <a:srgbClr val="FFFF00"/>
                </a:solidFill>
              </a:rPr>
              <a:t>yellow and white</a:t>
            </a:r>
            <a:r>
              <a:rPr lang="en-US" sz="1200" dirty="0">
                <a:solidFill>
                  <a:schemeClr val="tx1">
                    <a:lumMod val="75000"/>
                    <a:lumOff val="25000"/>
                  </a:schemeClr>
                </a:solidFill>
              </a:rPr>
              <a:t>; black and brown; </a:t>
            </a:r>
            <a:r>
              <a:rPr lang="en-US" sz="1200" dirty="0">
                <a:solidFill>
                  <a:srgbClr val="FF0000"/>
                </a:solidFill>
              </a:rPr>
              <a:t>reds,</a:t>
            </a:r>
            <a:r>
              <a:rPr lang="en-US" sz="1200" dirty="0">
                <a:solidFill>
                  <a:schemeClr val="tx1">
                    <a:lumMod val="75000"/>
                    <a:lumOff val="25000"/>
                  </a:schemeClr>
                </a:solidFill>
              </a:rPr>
              <a:t> </a:t>
            </a:r>
            <a:r>
              <a:rPr lang="en-US" sz="1200" dirty="0">
                <a:solidFill>
                  <a:srgbClr val="002060"/>
                </a:solidFill>
              </a:rPr>
              <a:t>blues,</a:t>
            </a:r>
            <a:r>
              <a:rPr lang="en-US" sz="1200" dirty="0">
                <a:solidFill>
                  <a:schemeClr val="tx1">
                    <a:lumMod val="75000"/>
                    <a:lumOff val="25000"/>
                  </a:schemeClr>
                </a:solidFill>
              </a:rPr>
              <a:t> </a:t>
            </a:r>
            <a:r>
              <a:rPr lang="en-US" sz="1200" dirty="0">
                <a:solidFill>
                  <a:srgbClr val="663300"/>
                </a:solidFill>
              </a:rPr>
              <a:t>brown</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Fully saturated colors for text or other frequently-read screen components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Pure blue for text, thin lines, and small shapes.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Non-opponent colors.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Red and green in the periphery of large-scale displays.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Adjacent colors that only differ in the amount of blue.</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Single-color distinctions for color-deficient users.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Using colors in unexpected ways.</a:t>
            </a:r>
          </a:p>
          <a:p>
            <a:pPr fontAlgn="auto">
              <a:lnSpc>
                <a:spcPct val="170000"/>
              </a:lnSpc>
              <a:spcBef>
                <a:spcPts val="0"/>
              </a:spcBef>
              <a:spcAft>
                <a:spcPts val="0"/>
              </a:spcAft>
              <a:buFont typeface="Arial" panose="020B0604020202020204" pitchFamily="34" charset="0"/>
              <a:buChar char="•"/>
              <a:defRPr/>
            </a:pPr>
            <a:r>
              <a:rPr lang="en-US" sz="1200" dirty="0">
                <a:solidFill>
                  <a:schemeClr val="tx1">
                    <a:lumMod val="75000"/>
                    <a:lumOff val="25000"/>
                  </a:schemeClr>
                </a:solidFill>
              </a:rPr>
              <a:t>Using color to improve legibility of densely packed text.</a:t>
            </a:r>
          </a:p>
          <a:p>
            <a:pPr fontAlgn="auto">
              <a:lnSpc>
                <a:spcPct val="80000"/>
              </a:lnSpc>
              <a:spcAft>
                <a:spcPts val="0"/>
              </a:spcAft>
              <a:buFont typeface="Arial" panose="020B0604020202020204" pitchFamily="34" charset="0"/>
              <a:buChar char="•"/>
              <a:defRPr/>
            </a:pPr>
            <a:endParaRPr lang="en-US" sz="900" dirty="0">
              <a:solidFill>
                <a:schemeClr val="tx1">
                  <a:lumMod val="75000"/>
                  <a:lumOff val="25000"/>
                </a:schemeClr>
              </a:solidFill>
            </a:endParaRPr>
          </a:p>
        </p:txBody>
      </p:sp>
    </p:spTree>
    <p:extLst>
      <p:ext uri="{BB962C8B-B14F-4D97-AF65-F5344CB8AC3E}">
        <p14:creationId xmlns:p14="http://schemas.microsoft.com/office/powerpoint/2010/main" val="115032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6350"/>
            <a:ext cx="358775" cy="365125"/>
          </a:xfrm>
        </p:spPr>
        <p:txBody>
          <a:bodyPr/>
          <a:lstStyle/>
          <a:p>
            <a:pPr>
              <a:defRPr/>
            </a:pPr>
            <a:fld id="{1F2884EB-C6E3-684C-A39B-0E652C4E0E60}" type="slidenum">
              <a:rPr lang="en-US" smtClean="0"/>
              <a:pPr>
                <a:defRPr/>
              </a:pPr>
              <a:t>56</a:t>
            </a:fld>
            <a:endParaRPr lang="en-US" dirty="0"/>
          </a:p>
        </p:txBody>
      </p:sp>
      <p:sp>
        <p:nvSpPr>
          <p:cNvPr id="5" name="Date Placeholder 4"/>
          <p:cNvSpPr>
            <a:spLocks noGrp="1"/>
          </p:cNvSpPr>
          <p:nvPr>
            <p:ph type="dt" sz="half" idx="4294967295"/>
          </p:nvPr>
        </p:nvSpPr>
        <p:spPr>
          <a:xfrm>
            <a:off x="0" y="6356350"/>
            <a:ext cx="1643063" cy="365125"/>
          </a:xfrm>
        </p:spPr>
        <p:txBody>
          <a:bodyPr/>
          <a:lstStyle/>
          <a:p>
            <a:pPr>
              <a:defRPr/>
            </a:pPr>
            <a:fld id="{E95B9296-52AE-47A4-8842-50E6C45EC186}" type="datetime1">
              <a:rPr lang="en-US" smtClean="0"/>
              <a:t>8/13/2020</a:t>
            </a:fld>
            <a:endParaRPr lang="en-US" dirty="0"/>
          </a:p>
        </p:txBody>
      </p:sp>
    </p:spTree>
    <p:extLst>
      <p:ext uri="{BB962C8B-B14F-4D97-AF65-F5344CB8AC3E}">
        <p14:creationId xmlns:p14="http://schemas.microsoft.com/office/powerpoint/2010/main" val="50706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33373" y="1190337"/>
            <a:ext cx="7515227" cy="641239"/>
          </a:xfrm>
        </p:spPr>
        <p:txBody>
          <a:bodyPr/>
          <a:lstStyle/>
          <a:p>
            <a:pPr eaLnBrk="1" hangingPunct="1"/>
            <a:r>
              <a:rPr lang="en-US" dirty="0" err="1"/>
              <a:t>Internasionalization</a:t>
            </a:r>
            <a:endParaRPr lang="en-US" dirty="0"/>
          </a:p>
        </p:txBody>
      </p:sp>
      <p:sp>
        <p:nvSpPr>
          <p:cNvPr id="4101" name="Content Placeholder 2"/>
          <p:cNvSpPr>
            <a:spLocks noGrp="1"/>
          </p:cNvSpPr>
          <p:nvPr>
            <p:ph idx="1"/>
          </p:nvPr>
        </p:nvSpPr>
        <p:spPr>
          <a:xfrm>
            <a:off x="333373" y="1981200"/>
            <a:ext cx="8582027" cy="4060824"/>
          </a:xfrm>
        </p:spPr>
        <p:txBody>
          <a:bodyPr rtlCol="0">
            <a:normAutofit fontScale="92500" lnSpcReduction="10000"/>
          </a:bodyPr>
          <a:lstStyle/>
          <a:p>
            <a:pPr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Today the Internet and the market for software are global. They cross endless cultural and language boundaries, each with its own </a:t>
            </a:r>
            <a:r>
              <a:rPr lang="en-US" sz="2000" b="1" dirty="0">
                <a:solidFill>
                  <a:schemeClr val="tx1">
                    <a:lumMod val="75000"/>
                    <a:lumOff val="25000"/>
                  </a:schemeClr>
                </a:solidFill>
              </a:rPr>
              <a:t>requirements, conventions, customs, and definitions of acceptability</a:t>
            </a:r>
            <a:r>
              <a:rPr lang="en-US" sz="2000" dirty="0">
                <a:solidFill>
                  <a:schemeClr val="tx1">
                    <a:lumMod val="75000"/>
                    <a:lumOff val="25000"/>
                  </a:schemeClr>
                </a:solidFill>
              </a:rPr>
              <a:t>.</a:t>
            </a:r>
          </a:p>
          <a:p>
            <a:pPr algn="just" eaLnBrk="1" fontAlgn="auto" hangingPunct="1">
              <a:spcAft>
                <a:spcPts val="0"/>
              </a:spcAft>
              <a:buFont typeface="Arial" panose="020B0604020202020204" pitchFamily="34" charset="0"/>
              <a:buChar char="•"/>
              <a:defRPr/>
            </a:pPr>
            <a:r>
              <a:rPr lang="en-US" sz="2000" dirty="0">
                <a:solidFill>
                  <a:schemeClr val="tx1">
                    <a:lumMod val="75000"/>
                    <a:lumOff val="25000"/>
                  </a:schemeClr>
                </a:solidFill>
              </a:rPr>
              <a:t>Comprehension and recall can be enhanced when presented information is </a:t>
            </a:r>
            <a:r>
              <a:rPr lang="en-US" sz="2000" b="1" dirty="0">
                <a:solidFill>
                  <a:schemeClr val="tx1">
                    <a:lumMod val="75000"/>
                    <a:lumOff val="25000"/>
                  </a:schemeClr>
                </a:solidFill>
              </a:rPr>
              <a:t>culturally appropriate</a:t>
            </a:r>
            <a:r>
              <a:rPr lang="en-US" sz="2000" dirty="0">
                <a:solidFill>
                  <a:schemeClr val="tx1">
                    <a:lumMod val="75000"/>
                    <a:lumOff val="25000"/>
                  </a:schemeClr>
                </a:solidFill>
              </a:rPr>
              <a:t> (</a:t>
            </a:r>
            <a:r>
              <a:rPr lang="en-US" sz="2000" dirty="0" err="1">
                <a:solidFill>
                  <a:schemeClr val="tx1">
                    <a:lumMod val="75000"/>
                    <a:lumOff val="25000"/>
                  </a:schemeClr>
                </a:solidFill>
              </a:rPr>
              <a:t>Spyridakis</a:t>
            </a:r>
            <a:r>
              <a:rPr lang="en-US" sz="2000" dirty="0">
                <a:solidFill>
                  <a:schemeClr val="tx1">
                    <a:lumMod val="75000"/>
                    <a:lumOff val="25000"/>
                  </a:schemeClr>
                </a:solidFill>
              </a:rPr>
              <a:t> and Fukuoka, 2002).</a:t>
            </a:r>
          </a:p>
          <a:p>
            <a:pPr algn="just" eaLnBrk="1" fontAlgn="auto" hangingPunct="1">
              <a:spcAft>
                <a:spcPts val="0"/>
              </a:spcAft>
              <a:buFont typeface="Arial" panose="020B0604020202020204" pitchFamily="34" charset="0"/>
              <a:buChar char="•"/>
              <a:defRPr/>
            </a:pPr>
            <a:r>
              <a:rPr lang="en-US" sz="2000" b="1" dirty="0">
                <a:solidFill>
                  <a:srgbClr val="002060"/>
                </a:solidFill>
              </a:rPr>
              <a:t>To make a product acceptable worldwide</a:t>
            </a:r>
            <a:r>
              <a:rPr lang="en-US" sz="2000" dirty="0">
                <a:solidFill>
                  <a:schemeClr val="tx1">
                    <a:lumMod val="75000"/>
                    <a:lumOff val="25000"/>
                  </a:schemeClr>
                </a:solidFill>
              </a:rPr>
              <a:t>, it must be internationalized. A system must also be </a:t>
            </a:r>
            <a:r>
              <a:rPr lang="en-US" sz="2000" b="1" dirty="0">
                <a:solidFill>
                  <a:srgbClr val="002060"/>
                </a:solidFill>
              </a:rPr>
              <a:t>designed to be usable by an almost unlimited range of people, being accessible to anyone who desires to use it</a:t>
            </a:r>
            <a:r>
              <a:rPr lang="en-US" sz="2000" dirty="0">
                <a:solidFill>
                  <a:schemeClr val="tx1">
                    <a:lumMod val="75000"/>
                    <a:lumOff val="25000"/>
                  </a:schemeClr>
                </a:solidFill>
              </a:rPr>
              <a:t>. The design concepts used to achieve these goals are called </a:t>
            </a:r>
            <a:r>
              <a:rPr lang="en-US" sz="2000" b="1" dirty="0">
                <a:solidFill>
                  <a:schemeClr val="tx1">
                    <a:lumMod val="75000"/>
                    <a:lumOff val="25000"/>
                  </a:schemeClr>
                </a:solidFill>
              </a:rPr>
              <a:t>internationalization</a:t>
            </a:r>
            <a:r>
              <a:rPr lang="en-US" sz="2000" dirty="0">
                <a:solidFill>
                  <a:schemeClr val="tx1">
                    <a:lumMod val="75000"/>
                    <a:lumOff val="25000"/>
                  </a:schemeClr>
                </a:solidFill>
              </a:rPr>
              <a:t> and </a:t>
            </a:r>
            <a:r>
              <a:rPr lang="en-US" sz="2000" b="1" dirty="0">
                <a:solidFill>
                  <a:schemeClr val="tx1">
                    <a:lumMod val="75000"/>
                    <a:lumOff val="25000"/>
                  </a:schemeClr>
                </a:solidFill>
              </a:rPr>
              <a:t>accessibility</a:t>
            </a:r>
            <a:r>
              <a:rPr lang="en-US" sz="2000" dirty="0">
                <a:solidFill>
                  <a:schemeClr val="tx1">
                    <a:lumMod val="75000"/>
                    <a:lumOff val="25000"/>
                  </a:schemeClr>
                </a:solidFill>
              </a:rPr>
              <a:t>.</a:t>
            </a:r>
          </a:p>
        </p:txBody>
      </p:sp>
      <p:sp>
        <p:nvSpPr>
          <p:cNvPr id="3" name="Date Placeholder 2"/>
          <p:cNvSpPr>
            <a:spLocks noGrp="1"/>
          </p:cNvSpPr>
          <p:nvPr>
            <p:ph type="dt" sz="half" idx="10"/>
          </p:nvPr>
        </p:nvSpPr>
        <p:spPr/>
        <p:txBody>
          <a:bodyPr/>
          <a:lstStyle/>
          <a:p>
            <a:pPr>
              <a:defRPr/>
            </a:pPr>
            <a:fld id="{F5DDA83F-F81A-4D88-9A50-6FBF61D9AC63}" type="datetime1">
              <a:rPr lang="en-US" smtClean="0"/>
              <a:t>8/13/2020</a:t>
            </a:fld>
            <a:endParaRPr lang="en-US"/>
          </a:p>
        </p:txBody>
      </p:sp>
      <p:sp>
        <p:nvSpPr>
          <p:cNvPr id="204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8D7384E-177A-42F9-A863-40F2B6B936AA}" type="slidenum">
              <a:rPr lang="en-US" smtClean="0">
                <a:solidFill>
                  <a:schemeClr val="accent1"/>
                </a:solidFill>
                <a:latin typeface="Arial" panose="020B0604020202020204" pitchFamily="34" charset="0"/>
              </a:rPr>
              <a:pPr>
                <a:spcBef>
                  <a:spcPct val="0"/>
                </a:spcBef>
                <a:buClrTx/>
                <a:buSzTx/>
                <a:buFontTx/>
                <a:buNone/>
              </a:pPr>
              <a:t>6</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1756816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blinds(horizontal)">
                                      <p:cBhvr>
                                        <p:cTn id="7" dur="500"/>
                                        <p:tgtEl>
                                          <p:spTgt spid="41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1">
                                            <p:txEl>
                                              <p:pRg st="1" end="1"/>
                                            </p:txEl>
                                          </p:spTgt>
                                        </p:tgtEl>
                                        <p:attrNameLst>
                                          <p:attrName>style.visibility</p:attrName>
                                        </p:attrNameLst>
                                      </p:cBhvr>
                                      <p:to>
                                        <p:strVal val="visible"/>
                                      </p:to>
                                    </p:set>
                                    <p:animEffect transition="in" filter="blinds(horizontal)">
                                      <p:cBhvr>
                                        <p:cTn id="12" dur="500"/>
                                        <p:tgtEl>
                                          <p:spTgt spid="41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01">
                                            <p:txEl>
                                              <p:pRg st="2" end="2"/>
                                            </p:txEl>
                                          </p:spTgt>
                                        </p:tgtEl>
                                        <p:attrNameLst>
                                          <p:attrName>style.visibility</p:attrName>
                                        </p:attrNameLst>
                                      </p:cBhvr>
                                      <p:to>
                                        <p:strVal val="visible"/>
                                      </p:to>
                                    </p:set>
                                    <p:animEffect transition="in" filter="blinds(horizontal)">
                                      <p:cBhvr>
                                        <p:cTn id="17" dur="500"/>
                                        <p:tgtEl>
                                          <p:spTgt spid="4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solidFill>
                  <a:schemeClr val="bg1"/>
                </a:solidFill>
              </a:rPr>
              <a:t>Today’s Topics</a:t>
            </a:r>
          </a:p>
        </p:txBody>
      </p:sp>
      <p:graphicFrame>
        <p:nvGraphicFramePr>
          <p:cNvPr id="4" name="Content Placeholder 3"/>
          <p:cNvGraphicFramePr>
            <a:graphicFrameLocks noGrp="1"/>
          </p:cNvGraphicFramePr>
          <p:nvPr>
            <p:ph idx="1"/>
          </p:nvPr>
        </p:nvGraphicFramePr>
        <p:xfrm>
          <a:off x="762000" y="1371600"/>
          <a:ext cx="7696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pPr>
              <a:defRPr/>
            </a:pPr>
            <a:fld id="{9D8A4C84-5DA1-4636-96A9-569195029289}" type="datetime1">
              <a:rPr lang="en-US" smtClean="0"/>
              <a:t>8/13/2020</a:t>
            </a:fld>
            <a:endParaRPr lang="en-US"/>
          </a:p>
        </p:txBody>
      </p:sp>
      <p:sp>
        <p:nvSpPr>
          <p:cNvPr id="215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9F94B5CB-E58D-4485-A717-3F3B5F41BA74}" type="slidenum">
              <a:rPr lang="en-US" smtClean="0">
                <a:solidFill>
                  <a:schemeClr val="accent1"/>
                </a:solidFill>
                <a:latin typeface="Arial" panose="020B0604020202020204" pitchFamily="34" charset="0"/>
              </a:rPr>
              <a:pPr>
                <a:spcBef>
                  <a:spcPct val="0"/>
                </a:spcBef>
                <a:buClrTx/>
                <a:buSzTx/>
                <a:buFontTx/>
                <a:buNone/>
              </a:pPr>
              <a:t>7</a:t>
            </a:fld>
            <a:endParaRPr lang="en-US">
              <a:solidFill>
                <a:schemeClr val="accent1"/>
              </a:solidFill>
              <a:latin typeface="Arial" panose="020B0604020202020204" pitchFamily="34" charset="0"/>
            </a:endParaRPr>
          </a:p>
        </p:txBody>
      </p:sp>
    </p:spTree>
    <p:extLst>
      <p:ext uri="{BB962C8B-B14F-4D97-AF65-F5344CB8AC3E}">
        <p14:creationId xmlns:p14="http://schemas.microsoft.com/office/powerpoint/2010/main" val="2429466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697D74A-1BEC-4CEE-B8E6-09503BE6A4B6}"/>
              </a:ext>
            </a:extLst>
          </p:cNvPr>
          <p:cNvSpPr>
            <a:spLocks noGrp="1"/>
          </p:cNvSpPr>
          <p:nvPr>
            <p:ph type="sldNum" sz="quarter" idx="10"/>
          </p:nvPr>
        </p:nvSpPr>
        <p:spPr/>
        <p:txBody>
          <a:bodyPr/>
          <a:lstStyle/>
          <a:p>
            <a:fld id="{8D7920B0-2987-4F89-B53D-8CAAC986EB06}" type="slidenum">
              <a:rPr lang="en-US" smtClean="0"/>
              <a:pPr/>
              <a:t>8</a:t>
            </a:fld>
            <a:endParaRPr lang="en-US"/>
          </a:p>
        </p:txBody>
      </p:sp>
      <p:sp>
        <p:nvSpPr>
          <p:cNvPr id="4" name="Date Placeholder 3">
            <a:extLst>
              <a:ext uri="{FF2B5EF4-FFF2-40B4-BE49-F238E27FC236}">
                <a16:creationId xmlns:a16="http://schemas.microsoft.com/office/drawing/2014/main" xmlns="" id="{AF2C9533-A7C6-4254-962C-6ACD868B1930}"/>
              </a:ext>
            </a:extLst>
          </p:cNvPr>
          <p:cNvSpPr>
            <a:spLocks noGrp="1"/>
          </p:cNvSpPr>
          <p:nvPr>
            <p:ph type="dt" sz="half" idx="11"/>
          </p:nvPr>
        </p:nvSpPr>
        <p:spPr/>
        <p:txBody>
          <a:bodyPr/>
          <a:lstStyle/>
          <a:p>
            <a:fld id="{3616B9BA-CDE6-4EEB-A934-2316E55B3AB9}" type="datetime1">
              <a:rPr lang="en-US" smtClean="0"/>
              <a:t>8/13/2020</a:t>
            </a:fld>
            <a:endParaRPr lang="en-US"/>
          </a:p>
        </p:txBody>
      </p:sp>
      <p:sp>
        <p:nvSpPr>
          <p:cNvPr id="7" name="Title 6">
            <a:extLst>
              <a:ext uri="{FF2B5EF4-FFF2-40B4-BE49-F238E27FC236}">
                <a16:creationId xmlns:a16="http://schemas.microsoft.com/office/drawing/2014/main" xmlns="" id="{D82FA0C2-9D85-4945-9533-83BF266514D1}"/>
              </a:ext>
            </a:extLst>
          </p:cNvPr>
          <p:cNvSpPr>
            <a:spLocks noGrp="1"/>
          </p:cNvSpPr>
          <p:nvPr>
            <p:ph type="title"/>
          </p:nvPr>
        </p:nvSpPr>
        <p:spPr>
          <a:xfrm>
            <a:off x="365125" y="3108381"/>
            <a:ext cx="8326438" cy="641239"/>
          </a:xfrm>
        </p:spPr>
        <p:txBody>
          <a:bodyPr/>
          <a:lstStyle/>
          <a:p>
            <a:pPr algn="ctr"/>
            <a:r>
              <a:rPr lang="en-US" dirty="0" err="1"/>
              <a:t>Lokalisasi</a:t>
            </a:r>
            <a:endParaRPr lang="en-US" dirty="0"/>
          </a:p>
        </p:txBody>
      </p:sp>
    </p:spTree>
    <p:extLst>
      <p:ext uri="{BB962C8B-B14F-4D97-AF65-F5344CB8AC3E}">
        <p14:creationId xmlns:p14="http://schemas.microsoft.com/office/powerpoint/2010/main" val="386490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t>Localization</a:t>
            </a:r>
          </a:p>
        </p:txBody>
      </p:sp>
      <p:sp>
        <p:nvSpPr>
          <p:cNvPr id="6149" name="Content Placeholder 2"/>
          <p:cNvSpPr>
            <a:spLocks noGrp="1"/>
          </p:cNvSpPr>
          <p:nvPr>
            <p:ph idx="1"/>
          </p:nvPr>
        </p:nvSpPr>
        <p:spPr>
          <a:xfrm>
            <a:off x="389908" y="1899953"/>
            <a:ext cx="6981269" cy="4424648"/>
          </a:xfrm>
        </p:spPr>
        <p:txBody>
          <a:bodyPr/>
          <a:lstStyle/>
          <a:p>
            <a:pPr eaLnBrk="1" hangingPunct="1"/>
            <a:r>
              <a:rPr lang="en-US" dirty="0"/>
              <a:t>When to do it:</a:t>
            </a:r>
          </a:p>
          <a:p>
            <a:pPr lvl="1" eaLnBrk="1" hangingPunct="1"/>
            <a:r>
              <a:rPr lang="en-US" dirty="0"/>
              <a:t>When the market includes few or no English speakers.</a:t>
            </a:r>
          </a:p>
          <a:p>
            <a:pPr lvl="1" eaLnBrk="1" hangingPunct="1"/>
            <a:r>
              <a:rPr lang="en-US" dirty="0"/>
              <a:t>When translation is required by law or by custom.</a:t>
            </a:r>
          </a:p>
          <a:p>
            <a:pPr lvl="1" eaLnBrk="1" hangingPunct="1"/>
            <a:r>
              <a:rPr lang="en-US" dirty="0"/>
              <a:t>When the widest possible market is desired.</a:t>
            </a:r>
          </a:p>
          <a:p>
            <a:pPr eaLnBrk="1" hangingPunct="1"/>
            <a:r>
              <a:rPr lang="en-US" dirty="0"/>
              <a:t>When not to do it:</a:t>
            </a:r>
          </a:p>
          <a:p>
            <a:pPr lvl="1" eaLnBrk="1" hangingPunct="1"/>
            <a:r>
              <a:rPr lang="en-US" dirty="0"/>
              <a:t>When the audience already reads English.</a:t>
            </a:r>
          </a:p>
          <a:p>
            <a:pPr eaLnBrk="1" hangingPunct="1"/>
            <a:r>
              <a:rPr lang="en-US" dirty="0"/>
              <a:t>When the cost of retrofitting or rewriting the software is prohibitive.</a:t>
            </a:r>
          </a:p>
        </p:txBody>
      </p:sp>
      <p:sp>
        <p:nvSpPr>
          <p:cNvPr id="3" name="Date Placeholder 2"/>
          <p:cNvSpPr>
            <a:spLocks noGrp="1"/>
          </p:cNvSpPr>
          <p:nvPr>
            <p:ph type="dt" sz="half" idx="10"/>
          </p:nvPr>
        </p:nvSpPr>
        <p:spPr/>
        <p:txBody>
          <a:bodyPr/>
          <a:lstStyle/>
          <a:p>
            <a:pPr>
              <a:defRPr/>
            </a:pPr>
            <a:fld id="{17C6E5B3-8006-416D-839C-22B3DC0D3CF8}" type="datetime1">
              <a:rPr lang="en-US" smtClean="0"/>
              <a:t>8/13/2020</a:t>
            </a:fld>
            <a:endParaRPr lang="en-US"/>
          </a:p>
        </p:txBody>
      </p:sp>
      <p:sp>
        <p:nvSpPr>
          <p:cNvPr id="225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8CC2F19-F17F-4402-88FD-58AB65AC5A1C}" type="slidenum">
              <a:rPr lang="en-US" smtClean="0">
                <a:solidFill>
                  <a:schemeClr val="accent1"/>
                </a:solidFill>
                <a:latin typeface="Arial" panose="020B0604020202020204" pitchFamily="34" charset="0"/>
              </a:rPr>
              <a:pPr>
                <a:spcBef>
                  <a:spcPct val="0"/>
                </a:spcBef>
                <a:buClrTx/>
                <a:buSzTx/>
                <a:buFontTx/>
                <a:buNone/>
              </a:pPr>
              <a:t>9</a:t>
            </a:fld>
            <a:endParaRPr lang="en-US">
              <a:solidFill>
                <a:schemeClr val="accent1"/>
              </a:solidFill>
              <a:latin typeface="Arial" panose="020B0604020202020204" pitchFamily="34" charset="0"/>
            </a:endParaRPr>
          </a:p>
        </p:txBody>
      </p:sp>
      <p:pic>
        <p:nvPicPr>
          <p:cNvPr id="22532" name="Picture 4" descr="internationalization.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8113" y="3521218"/>
            <a:ext cx="244475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575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blinds(horizontal)">
                                      <p:cBhvr>
                                        <p:cTn id="7" dur="500"/>
                                        <p:tgtEl>
                                          <p:spTgt spid="614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9">
                                            <p:txEl>
                                              <p:pRg st="1" end="1"/>
                                            </p:txEl>
                                          </p:spTgt>
                                        </p:tgtEl>
                                        <p:attrNameLst>
                                          <p:attrName>style.visibility</p:attrName>
                                        </p:attrNameLst>
                                      </p:cBhvr>
                                      <p:to>
                                        <p:strVal val="visible"/>
                                      </p:to>
                                    </p:set>
                                    <p:animEffect transition="in" filter="blinds(horizontal)">
                                      <p:cBhvr>
                                        <p:cTn id="10" dur="500"/>
                                        <p:tgtEl>
                                          <p:spTgt spid="614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9">
                                            <p:txEl>
                                              <p:pRg st="2" end="2"/>
                                            </p:txEl>
                                          </p:spTgt>
                                        </p:tgtEl>
                                        <p:attrNameLst>
                                          <p:attrName>style.visibility</p:attrName>
                                        </p:attrNameLst>
                                      </p:cBhvr>
                                      <p:to>
                                        <p:strVal val="visible"/>
                                      </p:to>
                                    </p:set>
                                    <p:animEffect transition="in" filter="blinds(horizontal)">
                                      <p:cBhvr>
                                        <p:cTn id="13" dur="500"/>
                                        <p:tgtEl>
                                          <p:spTgt spid="614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9">
                                            <p:txEl>
                                              <p:pRg st="3" end="3"/>
                                            </p:txEl>
                                          </p:spTgt>
                                        </p:tgtEl>
                                        <p:attrNameLst>
                                          <p:attrName>style.visibility</p:attrName>
                                        </p:attrNameLst>
                                      </p:cBhvr>
                                      <p:to>
                                        <p:strVal val="visible"/>
                                      </p:to>
                                    </p:set>
                                    <p:animEffect transition="in" filter="blinds(horizontal)">
                                      <p:cBhvr>
                                        <p:cTn id="16" dur="500"/>
                                        <p:tgtEl>
                                          <p:spTgt spid="614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9">
                                            <p:txEl>
                                              <p:pRg st="4" end="4"/>
                                            </p:txEl>
                                          </p:spTgt>
                                        </p:tgtEl>
                                        <p:attrNameLst>
                                          <p:attrName>style.visibility</p:attrName>
                                        </p:attrNameLst>
                                      </p:cBhvr>
                                      <p:to>
                                        <p:strVal val="visible"/>
                                      </p:to>
                                    </p:set>
                                    <p:animEffect transition="in" filter="blinds(horizontal)">
                                      <p:cBhvr>
                                        <p:cTn id="21" dur="500"/>
                                        <p:tgtEl>
                                          <p:spTgt spid="614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49">
                                            <p:txEl>
                                              <p:pRg st="5" end="5"/>
                                            </p:txEl>
                                          </p:spTgt>
                                        </p:tgtEl>
                                        <p:attrNameLst>
                                          <p:attrName>style.visibility</p:attrName>
                                        </p:attrNameLst>
                                      </p:cBhvr>
                                      <p:to>
                                        <p:strVal val="visible"/>
                                      </p:to>
                                    </p:set>
                                    <p:animEffect transition="in" filter="blinds(horizontal)">
                                      <p:cBhvr>
                                        <p:cTn id="24" dur="500"/>
                                        <p:tgtEl>
                                          <p:spTgt spid="614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149">
                                            <p:txEl>
                                              <p:pRg st="6" end="6"/>
                                            </p:txEl>
                                          </p:spTgt>
                                        </p:tgtEl>
                                        <p:attrNameLst>
                                          <p:attrName>style.visibility</p:attrName>
                                        </p:attrNameLst>
                                      </p:cBhvr>
                                      <p:to>
                                        <p:strVal val="visible"/>
                                      </p:to>
                                    </p:set>
                                    <p:animEffect transition="in" filter="blinds(horizontal)">
                                      <p:cBhvr>
                                        <p:cTn id="29" dur="500"/>
                                        <p:tgtEl>
                                          <p:spTgt spid="61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3e3fad554ee80128cf98b96f7bac3e259a028ef"/>
</p:tagLst>
</file>

<file path=ppt/theme/theme1.xml><?xml version="1.0" encoding="utf-8"?>
<a:theme xmlns:a="http://schemas.openxmlformats.org/drawingml/2006/main" name="template_informatika_slid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89CF520593D848ADA951A466C51C3B" ma:contentTypeVersion="8" ma:contentTypeDescription="Create a new document." ma:contentTypeScope="" ma:versionID="4c915abc38e1a67dbe5dce7d51b9c633">
  <xsd:schema xmlns:xsd="http://www.w3.org/2001/XMLSchema" xmlns:xs="http://www.w3.org/2001/XMLSchema" xmlns:p="http://schemas.microsoft.com/office/2006/metadata/properties" xmlns:ns2="4a4cec7d-c36e-444e-b338-a48af7a4be82" targetNamespace="http://schemas.microsoft.com/office/2006/metadata/properties" ma:root="true" ma:fieldsID="24b9bd9773db415b6ef178a1cc2edb3d" ns2:_="">
    <xsd:import namespace="4a4cec7d-c36e-444e-b338-a48af7a4be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4cec7d-c36e-444e-b338-a48af7a4be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4FB7C9-BBA3-401D-A787-31585959B3F9}"/>
</file>

<file path=customXml/itemProps2.xml><?xml version="1.0" encoding="utf-8"?>
<ds:datastoreItem xmlns:ds="http://schemas.openxmlformats.org/officeDocument/2006/customXml" ds:itemID="{F8AC32BD-1B03-4153-97BD-73AD1D1B1884}"/>
</file>

<file path=customXml/itemProps3.xml><?xml version="1.0" encoding="utf-8"?>
<ds:datastoreItem xmlns:ds="http://schemas.openxmlformats.org/officeDocument/2006/customXml" ds:itemID="{041971B6-5E2F-4F47-8D5E-827A2F74E3F3}"/>
</file>

<file path=docProps/app.xml><?xml version="1.0" encoding="utf-8"?>
<Properties xmlns="http://schemas.openxmlformats.org/officeDocument/2006/extended-properties" xmlns:vt="http://schemas.openxmlformats.org/officeDocument/2006/docPropsVTypes">
  <Template>Template Informatika(1)</Template>
  <TotalTime>1103</TotalTime>
  <Words>3356</Words>
  <Application>Microsoft Office PowerPoint</Application>
  <PresentationFormat>On-screen Show (4:3)</PresentationFormat>
  <Paragraphs>601</Paragraphs>
  <Slides>56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Brush Script Std</vt:lpstr>
      <vt:lpstr>Calibri</vt:lpstr>
      <vt:lpstr>Lucida Grande</vt:lpstr>
      <vt:lpstr>Tahoma</vt:lpstr>
      <vt:lpstr>Verdana</vt:lpstr>
      <vt:lpstr>Wingdings</vt:lpstr>
      <vt:lpstr>Wingdings 3</vt:lpstr>
      <vt:lpstr>template_informatika_slide</vt:lpstr>
      <vt:lpstr>Interaksi Manusia dan Komputer (IMK)</vt:lpstr>
      <vt:lpstr>Tujuan</vt:lpstr>
      <vt:lpstr>Outline (Step 10)</vt:lpstr>
      <vt:lpstr>Outline (Step 11,12)</vt:lpstr>
      <vt:lpstr>Pertimbangan Internasionalisasi</vt:lpstr>
      <vt:lpstr>Internasionalization</vt:lpstr>
      <vt:lpstr>Today’s Topics</vt:lpstr>
      <vt:lpstr>Lokalisasi</vt:lpstr>
      <vt:lpstr>Localization</vt:lpstr>
      <vt:lpstr>Cultural Considerations</vt:lpstr>
      <vt:lpstr>Indonesia</vt:lpstr>
      <vt:lpstr>Words and Text</vt:lpstr>
      <vt:lpstr>Images and Symbols</vt:lpstr>
      <vt:lpstr>Color, Sequence, and Functionality</vt:lpstr>
      <vt:lpstr>Cultural Color Associations</vt:lpstr>
      <vt:lpstr>Requirements Determination and Testing</vt:lpstr>
      <vt:lpstr>Aksesibilitas</vt:lpstr>
      <vt:lpstr>Accessibility</vt:lpstr>
      <vt:lpstr>Accessibility Design</vt:lpstr>
      <vt:lpstr>Visual Disabilities</vt:lpstr>
      <vt:lpstr>Visual Disabilities ..</vt:lpstr>
      <vt:lpstr>Hearing Disabilities</vt:lpstr>
      <vt:lpstr>Physical Movement Disabilities</vt:lpstr>
      <vt:lpstr>Cognitive Disabilities</vt:lpstr>
      <vt:lpstr>Seizure Disorders</vt:lpstr>
      <vt:lpstr>Web Page Accessibility Design</vt:lpstr>
      <vt:lpstr>Usability for Lower-Literacy People</vt:lpstr>
      <vt:lpstr>Usability for Senior Citizens</vt:lpstr>
      <vt:lpstr>Documentation</vt:lpstr>
      <vt:lpstr>Icons &amp; Graphics</vt:lpstr>
      <vt:lpstr>Icons</vt:lpstr>
      <vt:lpstr>Kinds of Icons</vt:lpstr>
      <vt:lpstr>Some common icons. What do they stand for? </vt:lpstr>
      <vt:lpstr>Max Number of Codes for Effective Human Differentiation</vt:lpstr>
      <vt:lpstr>Max Number of Codes for Effective Human Differentiation ..</vt:lpstr>
      <vt:lpstr>A Successful Icon</vt:lpstr>
      <vt:lpstr>Concrete and familiar shapes</vt:lpstr>
      <vt:lpstr>Examples</vt:lpstr>
      <vt:lpstr>Penggunaan Multimedia</vt:lpstr>
      <vt:lpstr>Multimedia</vt:lpstr>
      <vt:lpstr>Graphics</vt:lpstr>
      <vt:lpstr>Graphics</vt:lpstr>
      <vt:lpstr>Combining Mediums</vt:lpstr>
      <vt:lpstr>Learning Improvements for Various Media</vt:lpstr>
      <vt:lpstr>Permasalahan Warna</vt:lpstr>
      <vt:lpstr>Color</vt:lpstr>
      <vt:lpstr>Color Dimensions</vt:lpstr>
      <vt:lpstr>Color Uses</vt:lpstr>
      <vt:lpstr>Possible Problems with Color</vt:lpstr>
      <vt:lpstr>Common Color Connotations</vt:lpstr>
      <vt:lpstr>Color – the Research Shows</vt:lpstr>
      <vt:lpstr>Effective Foreground / Background Combinations</vt:lpstr>
      <vt:lpstr>Pemilihan Warna</vt:lpstr>
      <vt:lpstr>Choosing Colors for Web Pages</vt:lpstr>
      <vt:lpstr>Uses of Color to Avoid</vt:lpstr>
      <vt:lpstr>PowerPoint Presentation</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9 Provide Effective Feedback and Guidance and Assistance</dc:title>
  <dc:creator>Lenovo User</dc:creator>
  <cp:lastModifiedBy>XPS12</cp:lastModifiedBy>
  <cp:revision>47</cp:revision>
  <dcterms:created xsi:type="dcterms:W3CDTF">2009-10-20T00:30:21Z</dcterms:created>
  <dcterms:modified xsi:type="dcterms:W3CDTF">2020-08-13T06:38:30Z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0x0101005889CF520593D848ADA951A466C51C3B</vt:lpwstr>
  </property>
</Properties>
</file>