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5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38035-F4AA-4BD8-BA45-7C62D31842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7F9F79-AF98-46E8-B461-CA135EF25E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14B73-FEB4-4171-818C-49A1C8727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6DC4C-2BAD-498F-9857-8528F4F9BA21}" type="datetimeFigureOut">
              <a:rPr lang="en-AU" smtClean="0"/>
              <a:t>7/02/2020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51721-D7FE-4D76-9B49-DD14EF7E1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D9396-4067-409F-93E2-94503494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57BD4-A5F3-4288-AE15-5C7613CF22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6590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0C1C8-AAE8-4822-834C-EE049659B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059966-5642-450E-A890-581842CC85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0F5F1-7F91-44D2-AED1-F1A381104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6DC4C-2BAD-498F-9857-8528F4F9BA21}" type="datetimeFigureOut">
              <a:rPr lang="en-AU" smtClean="0"/>
              <a:t>7/02/2020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DE00A-7FFE-4973-A44B-BFD25DFEC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1DA5D-BD3C-4269-B059-0065DD4E2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57BD4-A5F3-4288-AE15-5C7613CF22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8829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58A9F6-1C88-433E-BF87-B658D12D89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C84283-0AC3-4342-9C4D-D2A617BC86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2F80C-CD13-42DA-969B-3B16E14D6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6DC4C-2BAD-498F-9857-8528F4F9BA21}" type="datetimeFigureOut">
              <a:rPr lang="en-AU" smtClean="0"/>
              <a:t>7/02/2020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F5257-EEC7-4653-939D-77DE3186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B82EC-76D6-4422-9BAB-B0FAB32AD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57BD4-A5F3-4288-AE15-5C7613CF22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534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A865A-C09D-48F7-A333-C0AB0416D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7270C-02DE-4893-BB89-66BE8FB36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3E8D6-5E0A-4042-82ED-7AC01FE39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6DC4C-2BAD-498F-9857-8528F4F9BA21}" type="datetimeFigureOut">
              <a:rPr lang="en-AU" smtClean="0"/>
              <a:t>7/02/2020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BA268-D692-48F6-B7BE-5E92B27B2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16A42-C7F4-4123-8E01-5B82A90EF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57BD4-A5F3-4288-AE15-5C7613CF22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2721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B4828-55B5-4B9F-BFC4-2A7E206C4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FFDFE-095A-455F-B32F-7F370AD53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C46F3-1E70-435D-A89E-E4095D04A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6DC4C-2BAD-498F-9857-8528F4F9BA21}" type="datetimeFigureOut">
              <a:rPr lang="en-AU" smtClean="0"/>
              <a:t>7/02/2020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8271E-4EFB-4A00-9265-681680A62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A19A9-0B6A-4E06-A3DA-42AB7DA9C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57BD4-A5F3-4288-AE15-5C7613CF22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9385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5102B-1883-494A-9CF3-03985A28D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03150-4C5C-4EB8-A93E-E4F1A124E4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520994-8B83-4957-9DAD-512E08B45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F5A99-B5AC-4C57-A5CB-2AEB70EC9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6DC4C-2BAD-498F-9857-8528F4F9BA21}" type="datetimeFigureOut">
              <a:rPr lang="en-AU" smtClean="0"/>
              <a:t>7/02/2020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6F8913-CE81-425D-8C2E-A4205DEAA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0D1B1-C873-46C5-A4B5-552DF30E3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57BD4-A5F3-4288-AE15-5C7613CF22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3616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7C753-C9FB-405F-98D1-8706E1C05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164D3-9FD9-4D10-BEDC-548ACF369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41E4DE-ADF1-461E-AD39-CC64FF0B9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87C6EC-A2AB-4FCA-87F6-1E1B5CE80A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9DE5FB-8724-4663-856E-89B2A3DBAA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18BA55-FDA8-4FC9-AF51-83CE27D14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6DC4C-2BAD-498F-9857-8528F4F9BA21}" type="datetimeFigureOut">
              <a:rPr lang="en-AU" smtClean="0"/>
              <a:t>7/02/2020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85CAC0-85B7-4DCD-8916-3F9BA6315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8DF524-249A-41DA-8196-62215D6D7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57BD4-A5F3-4288-AE15-5C7613CF22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4356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F0CEF-B54F-44D0-805D-5D14ABBD9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72DD3A-98C9-4217-AB00-E10B81B0E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6DC4C-2BAD-498F-9857-8528F4F9BA21}" type="datetimeFigureOut">
              <a:rPr lang="en-AU" smtClean="0"/>
              <a:t>7/02/2020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2FF0FC-67E2-49BF-9E55-329C461C9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691F02-B220-48AE-A08E-422AF1EEF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57BD4-A5F3-4288-AE15-5C7613CF22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382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DF28EF-6A53-45BC-B2A2-3FF727605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6DC4C-2BAD-498F-9857-8528F4F9BA21}" type="datetimeFigureOut">
              <a:rPr lang="en-AU" smtClean="0"/>
              <a:t>7/02/2020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EEFB81-7033-4294-B858-0F650E498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012CEE-4532-4470-8CEA-BD33B5B06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57BD4-A5F3-4288-AE15-5C7613CF22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6404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F350D-238B-4CD7-88E5-00840ACA3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9D569-6FF2-4BAB-A4FB-F43F47562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AAD8AC-574D-499E-9179-EC2A88523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B3C5B7-369C-429F-A28C-62A99A914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6DC4C-2BAD-498F-9857-8528F4F9BA21}" type="datetimeFigureOut">
              <a:rPr lang="en-AU" smtClean="0"/>
              <a:t>7/02/2020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575D6-BBF7-461C-8D58-04546C510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F2F1E8-16B9-434E-AE3D-8E4CF726F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57BD4-A5F3-4288-AE15-5C7613CF22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5505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44ED2-6EF1-4535-901D-648148D9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B73BA1-7818-403D-8B79-A5E69409BA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7632D1-69D2-4EAB-A858-C5B7BF631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91078-0D2F-4FF6-9F8B-09FAEBD12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6DC4C-2BAD-498F-9857-8528F4F9BA21}" type="datetimeFigureOut">
              <a:rPr lang="en-AU" smtClean="0"/>
              <a:t>7/02/2020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DA8BA4-F281-4A71-B985-0EDA789DD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A7ADEE-6730-4802-9404-5592475AC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57BD4-A5F3-4288-AE15-5C7613CF22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3146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72AC67-2BEF-499B-BDE8-62E3E8E45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09475-ADB4-4957-8798-31EACF980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BD37C-720D-4EBA-8B19-D3310526C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6DC4C-2BAD-498F-9857-8528F4F9BA21}" type="datetimeFigureOut">
              <a:rPr lang="en-AU" smtClean="0"/>
              <a:t>7/02/2020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B5C6D-AAF5-4CC4-807E-E4AD001E89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7FF5F-FB9E-482A-876E-BD0094AB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57BD4-A5F3-4288-AE15-5C7613CF22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9041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027F030-58A9-44B8-ABF5-0372D2954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328306-71F0-4C12-A2D9-7C857146B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81666" y="741294"/>
            <a:ext cx="5422335" cy="5422335"/>
          </a:xfrm>
          <a:custGeom>
            <a:avLst/>
            <a:gdLst>
              <a:gd name="connsiteX0" fmla="*/ 0 w 5422335"/>
              <a:gd name="connsiteY0" fmla="*/ 539819 h 5422335"/>
              <a:gd name="connsiteX1" fmla="*/ 539819 w 5422335"/>
              <a:gd name="connsiteY1" fmla="*/ 0 h 5422335"/>
              <a:gd name="connsiteX2" fmla="*/ 5422335 w 5422335"/>
              <a:gd name="connsiteY2" fmla="*/ 0 h 5422335"/>
              <a:gd name="connsiteX3" fmla="*/ 5422335 w 5422335"/>
              <a:gd name="connsiteY3" fmla="*/ 4816159 h 5422335"/>
              <a:gd name="connsiteX4" fmla="*/ 4816159 w 5422335"/>
              <a:gd name="connsiteY4" fmla="*/ 5422335 h 5422335"/>
              <a:gd name="connsiteX5" fmla="*/ 1331251 w 5422335"/>
              <a:gd name="connsiteY5" fmla="*/ 5422335 h 5422335"/>
              <a:gd name="connsiteX6" fmla="*/ 0 w 5422335"/>
              <a:gd name="connsiteY6" fmla="*/ 4091084 h 5422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22335" h="5422335">
                <a:moveTo>
                  <a:pt x="0" y="539819"/>
                </a:moveTo>
                <a:lnTo>
                  <a:pt x="539819" y="0"/>
                </a:lnTo>
                <a:lnTo>
                  <a:pt x="5422335" y="0"/>
                </a:lnTo>
                <a:lnTo>
                  <a:pt x="5422335" y="4816159"/>
                </a:lnTo>
                <a:lnTo>
                  <a:pt x="4816159" y="5422335"/>
                </a:lnTo>
                <a:lnTo>
                  <a:pt x="1331251" y="5422335"/>
                </a:lnTo>
                <a:lnTo>
                  <a:pt x="0" y="4091084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4AB010C-C307-4A53-9D97-39C6AAB2E0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917505" y="-622183"/>
            <a:ext cx="1508163" cy="1508163"/>
          </a:xfrm>
          <a:custGeom>
            <a:avLst/>
            <a:gdLst>
              <a:gd name="connsiteX0" fmla="*/ 0 w 1508163"/>
              <a:gd name="connsiteY0" fmla="*/ 1321630 h 1508163"/>
              <a:gd name="connsiteX1" fmla="*/ 1321630 w 1508163"/>
              <a:gd name="connsiteY1" fmla="*/ 0 h 1508163"/>
              <a:gd name="connsiteX2" fmla="*/ 1508163 w 1508163"/>
              <a:gd name="connsiteY2" fmla="*/ 0 h 1508163"/>
              <a:gd name="connsiteX3" fmla="*/ 1508163 w 1508163"/>
              <a:gd name="connsiteY3" fmla="*/ 1508163 h 1508163"/>
              <a:gd name="connsiteX4" fmla="*/ 0 w 1508163"/>
              <a:gd name="connsiteY4" fmla="*/ 1508163 h 1508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163" h="1508163">
                <a:moveTo>
                  <a:pt x="0" y="1321630"/>
                </a:moveTo>
                <a:lnTo>
                  <a:pt x="1321630" y="0"/>
                </a:lnTo>
                <a:lnTo>
                  <a:pt x="1508163" y="0"/>
                </a:lnTo>
                <a:lnTo>
                  <a:pt x="1508163" y="1508163"/>
                </a:lnTo>
                <a:lnTo>
                  <a:pt x="0" y="150816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52C512-4076-456E-AD89-50B031645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53041" y="342543"/>
            <a:ext cx="678106" cy="67810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C24C9E-C2F4-4FA4-947B-6CBAC7C3A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550345" y="2526029"/>
            <a:ext cx="1827638" cy="182763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4B7750-FFCA-4912-AC2E-989EECC9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828903" y="2552919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2494659-52DF-4053-975B-36F06255E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463972" y="5565676"/>
            <a:ext cx="1425687" cy="1425687"/>
          </a:xfrm>
          <a:custGeom>
            <a:avLst/>
            <a:gdLst>
              <a:gd name="connsiteX0" fmla="*/ 0 w 1425687"/>
              <a:gd name="connsiteY0" fmla="*/ 0 h 1425687"/>
              <a:gd name="connsiteX1" fmla="*/ 1425687 w 1425687"/>
              <a:gd name="connsiteY1" fmla="*/ 0 h 1425687"/>
              <a:gd name="connsiteX2" fmla="*/ 1425687 w 1425687"/>
              <a:gd name="connsiteY2" fmla="*/ 819509 h 1425687"/>
              <a:gd name="connsiteX3" fmla="*/ 819509 w 1425687"/>
              <a:gd name="connsiteY3" fmla="*/ 1425687 h 1425687"/>
              <a:gd name="connsiteX4" fmla="*/ 0 w 1425687"/>
              <a:gd name="connsiteY4" fmla="*/ 1425687 h 1425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5687" h="1425687">
                <a:moveTo>
                  <a:pt x="0" y="0"/>
                </a:moveTo>
                <a:lnTo>
                  <a:pt x="1425687" y="0"/>
                </a:lnTo>
                <a:lnTo>
                  <a:pt x="1425687" y="819509"/>
                </a:lnTo>
                <a:lnTo>
                  <a:pt x="819509" y="1425687"/>
                </a:lnTo>
                <a:lnTo>
                  <a:pt x="0" y="1425687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E807326-229C-458C-BDA0-C72126216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CADE1D5-E79C-4CEF-BEFD-B66EFB394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8B6397-F11C-45D2-B7EA-34D2E468C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AU" sz="3600">
                <a:solidFill>
                  <a:srgbClr val="080808"/>
                </a:solidFill>
              </a:rPr>
              <a:t>DeepPysch</a:t>
            </a: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54FC8EB5-1620-43B8-B816-8A91B6EA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43866" y="5708769"/>
            <a:ext cx="2313591" cy="1156796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3D544515-9F93-4809-A102-B49C85F46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797" y="6332156"/>
            <a:ext cx="1066816" cy="533408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676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ED4C0C-2D31-4332-9585-5B3A87090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AU" sz="3600"/>
              <a:t>Action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538DA-7A32-4FFE-AD76-43C81E9A2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AU" sz="2000"/>
              <a:t>Optimal Architecture search – structural parameters, layout of model</a:t>
            </a:r>
          </a:p>
          <a:p>
            <a:endParaRPr lang="en-AU" sz="2000"/>
          </a:p>
          <a:p>
            <a:r>
              <a:rPr lang="en-AU" sz="2000"/>
              <a:t>Hyperparameter optimisation</a:t>
            </a:r>
          </a:p>
          <a:p>
            <a:endParaRPr lang="en-AU" sz="2000"/>
          </a:p>
          <a:p>
            <a:r>
              <a:rPr lang="en-AU" sz="2000"/>
              <a:t>Inter-model variability/comparison </a:t>
            </a:r>
          </a:p>
          <a:p>
            <a:endParaRPr lang="en-AU" sz="20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Gears">
            <a:extLst>
              <a:ext uri="{FF2B5EF4-FFF2-40B4-BE49-F238E27FC236}">
                <a16:creationId xmlns:a16="http://schemas.microsoft.com/office/drawing/2014/main" id="{35B61EAF-DBA1-4B35-A382-B0CF6D2664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0980" y="1782981"/>
            <a:ext cx="4361892" cy="4361892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59597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481A11-93EF-4F9A-BFAA-A2E1462ED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AU" sz="3600"/>
              <a:t>Architecture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0AB13-BC9C-494B-8AFA-CD91C44FB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AU" sz="2000" dirty="0"/>
              <a:t>Determining the best layout of particular models know for classification (e.g. Known/customary CNN, RNN-LSTM)</a:t>
            </a:r>
          </a:p>
          <a:p>
            <a:endParaRPr lang="en-AU" sz="2000" dirty="0"/>
          </a:p>
          <a:p>
            <a:r>
              <a:rPr lang="en-AU" sz="2000" dirty="0"/>
              <a:t>Training model on the data separately or collectively?</a:t>
            </a:r>
          </a:p>
          <a:p>
            <a:endParaRPr lang="en-AU" sz="2000" dirty="0"/>
          </a:p>
          <a:p>
            <a:endParaRPr lang="en-AU" sz="2000" dirty="0"/>
          </a:p>
          <a:p>
            <a:endParaRPr lang="en-AU" sz="2000" dirty="0"/>
          </a:p>
          <a:p>
            <a:endParaRPr lang="en-AU" sz="2000" dirty="0"/>
          </a:p>
          <a:p>
            <a:endParaRPr lang="en-AU" sz="2000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1" name="Graphic 30" descr="Database">
            <a:extLst>
              <a:ext uri="{FF2B5EF4-FFF2-40B4-BE49-F238E27FC236}">
                <a16:creationId xmlns:a16="http://schemas.microsoft.com/office/drawing/2014/main" id="{CF357359-A86B-450D-AA67-748CDD882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0980" y="1782981"/>
            <a:ext cx="4361892" cy="4361892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51837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1">
            <a:extLst>
              <a:ext uri="{FF2B5EF4-FFF2-40B4-BE49-F238E27FC236}">
                <a16:creationId xmlns:a16="http://schemas.microsoft.com/office/drawing/2014/main" id="{A0BF428C-DA8B-4D99-9930-18F7F91D8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6801" y="1690688"/>
            <a:ext cx="7316944" cy="5167312"/>
          </a:xfrm>
          <a:custGeom>
            <a:avLst/>
            <a:gdLst>
              <a:gd name="connsiteX0" fmla="*/ 0 w 7316944"/>
              <a:gd name="connsiteY0" fmla="*/ 0 h 5167312"/>
              <a:gd name="connsiteX1" fmla="*/ 7316944 w 7316944"/>
              <a:gd name="connsiteY1" fmla="*/ 0 h 5167312"/>
              <a:gd name="connsiteX2" fmla="*/ 7316944 w 7316944"/>
              <a:gd name="connsiteY2" fmla="*/ 5167312 h 5167312"/>
              <a:gd name="connsiteX3" fmla="*/ 472697 w 7316944"/>
              <a:gd name="connsiteY3" fmla="*/ 5167312 h 5167312"/>
              <a:gd name="connsiteX4" fmla="*/ 2866576 w 7316944"/>
              <a:gd name="connsiteY4" fmla="*/ 952 h 5167312"/>
              <a:gd name="connsiteX5" fmla="*/ 0 w 731694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16944" h="5167312">
                <a:moveTo>
                  <a:pt x="0" y="0"/>
                </a:moveTo>
                <a:lnTo>
                  <a:pt x="7316944" y="0"/>
                </a:lnTo>
                <a:lnTo>
                  <a:pt x="7316944" y="5167312"/>
                </a:lnTo>
                <a:lnTo>
                  <a:pt x="472697" y="5167312"/>
                </a:lnTo>
                <a:lnTo>
                  <a:pt x="2866576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 37">
            <a:extLst>
              <a:ext uri="{FF2B5EF4-FFF2-40B4-BE49-F238E27FC236}">
                <a16:creationId xmlns:a16="http://schemas.microsoft.com/office/drawing/2014/main" id="{A03E2379-8871-408A-95CE-7AAE8FA53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746" y="1691164"/>
            <a:ext cx="7571262" cy="5166360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7DD582-2A93-4ECF-8FE3-05A68D79B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AU" dirty="0"/>
              <a:t>Models Tested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D648A-E6C1-44AE-AE1E-55C8A18D3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5" y="2050134"/>
            <a:ext cx="5577013" cy="3800159"/>
          </a:xfrm>
        </p:spPr>
        <p:txBody>
          <a:bodyPr anchor="t">
            <a:normAutofit/>
          </a:bodyPr>
          <a:lstStyle/>
          <a:p>
            <a:r>
              <a:rPr lang="en-AU" sz="2000" dirty="0">
                <a:solidFill>
                  <a:srgbClr val="FFFFFF"/>
                </a:solidFill>
              </a:rPr>
              <a:t>Convolutional Neural Networks: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2000" dirty="0" err="1">
                <a:solidFill>
                  <a:srgbClr val="FFFFFF"/>
                </a:solidFill>
              </a:rPr>
              <a:t>DeepSea</a:t>
            </a:r>
            <a:r>
              <a:rPr lang="en-AU" sz="2000" dirty="0">
                <a:solidFill>
                  <a:srgbClr val="FFFFFF"/>
                </a:solidFill>
              </a:rPr>
              <a:t> variants (</a:t>
            </a:r>
            <a:r>
              <a:rPr lang="en-AU" sz="2000" dirty="0" err="1">
                <a:solidFill>
                  <a:srgbClr val="FFFFFF"/>
                </a:solidFill>
              </a:rPr>
              <a:t>archi</a:t>
            </a:r>
            <a:r>
              <a:rPr lang="en-AU" sz="2000" dirty="0">
                <a:solidFill>
                  <a:srgbClr val="FFFFFF"/>
                </a:solidFill>
              </a:rPr>
              <a:t> parameter variance)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2000" dirty="0">
                <a:solidFill>
                  <a:srgbClr val="FFFFFF"/>
                </a:solidFill>
              </a:rPr>
              <a:t>Resnet18, 32 variants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2000" dirty="0">
                <a:solidFill>
                  <a:srgbClr val="FFFFFF"/>
                </a:solidFill>
              </a:rPr>
              <a:t>Custom designs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AU" sz="2000" dirty="0">
              <a:solidFill>
                <a:srgbClr val="FFFFFF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AU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AU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AU" sz="2000" dirty="0">
              <a:solidFill>
                <a:srgbClr val="FFFFFF"/>
              </a:solidFill>
            </a:endParaRPr>
          </a:p>
          <a:p>
            <a:r>
              <a:rPr lang="en-AU" sz="2000" dirty="0">
                <a:solidFill>
                  <a:srgbClr val="FFFFFF"/>
                </a:solidFill>
              </a:rPr>
              <a:t>Recurrent Neural Networks: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2000" dirty="0">
                <a:solidFill>
                  <a:srgbClr val="FFFFFF"/>
                </a:solidFill>
              </a:rPr>
              <a:t>Long/Short term memory models</a:t>
            </a:r>
          </a:p>
          <a:p>
            <a:pPr marL="457200" lvl="1" indent="0">
              <a:buNone/>
            </a:pPr>
            <a:endParaRPr lang="en-AU" sz="2000" dirty="0">
              <a:solidFill>
                <a:srgbClr val="FFFFFF"/>
              </a:solidFill>
            </a:endParaRP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8F518F17-A5A4-4A19-B692-BDC6C2B1E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561" y="1808538"/>
            <a:ext cx="5941701" cy="2465806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pic>
        <p:nvPicPr>
          <p:cNvPr id="4" name="Picture 3" descr="A picture containing train, clock&#10;&#10;Description automatically generated">
            <a:extLst>
              <a:ext uri="{FF2B5EF4-FFF2-40B4-BE49-F238E27FC236}">
                <a16:creationId xmlns:a16="http://schemas.microsoft.com/office/drawing/2014/main" id="{DB6CAF24-6B46-48C8-A241-FA66502C5B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640" y="4843177"/>
            <a:ext cx="5116410" cy="1343057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34925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3F0288-6260-42CA-8076-159EA19B8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Single model Vs separate models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107484C-1D50-4D5D-97AB-2F070BD0A6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0176255"/>
              </p:ext>
            </p:extLst>
          </p:nvPr>
        </p:nvGraphicFramePr>
        <p:xfrm>
          <a:off x="320040" y="2782480"/>
          <a:ext cx="11496822" cy="34525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48483">
                  <a:extLst>
                    <a:ext uri="{9D8B030D-6E8A-4147-A177-3AD203B41FA5}">
                      <a16:colId xmlns:a16="http://schemas.microsoft.com/office/drawing/2014/main" val="1281418854"/>
                    </a:ext>
                  </a:extLst>
                </a:gridCol>
                <a:gridCol w="4503593">
                  <a:extLst>
                    <a:ext uri="{9D8B030D-6E8A-4147-A177-3AD203B41FA5}">
                      <a16:colId xmlns:a16="http://schemas.microsoft.com/office/drawing/2014/main" val="2836803180"/>
                    </a:ext>
                  </a:extLst>
                </a:gridCol>
                <a:gridCol w="4944746">
                  <a:extLst>
                    <a:ext uri="{9D8B030D-6E8A-4147-A177-3AD203B41FA5}">
                      <a16:colId xmlns:a16="http://schemas.microsoft.com/office/drawing/2014/main" val="1403324936"/>
                    </a:ext>
                  </a:extLst>
                </a:gridCol>
              </a:tblGrid>
              <a:tr h="1021940">
                <a:tc>
                  <a:txBody>
                    <a:bodyPr/>
                    <a:lstStyle/>
                    <a:p>
                      <a:r>
                        <a:rPr lang="en-AU" sz="2700"/>
                        <a:t>Data Category</a:t>
                      </a:r>
                    </a:p>
                  </a:txBody>
                  <a:tcPr marL="138100" marR="138100" marT="69050" marB="69050"/>
                </a:tc>
                <a:tc>
                  <a:txBody>
                    <a:bodyPr/>
                    <a:lstStyle/>
                    <a:p>
                      <a:r>
                        <a:rPr lang="en-AU" sz="2700" dirty="0"/>
                        <a:t>Single Model performance (TPR, ROC)</a:t>
                      </a:r>
                    </a:p>
                  </a:txBody>
                  <a:tcPr marL="138100" marR="138100" marT="69050" marB="69050"/>
                </a:tc>
                <a:tc>
                  <a:txBody>
                    <a:bodyPr/>
                    <a:lstStyle/>
                    <a:p>
                      <a:r>
                        <a:rPr lang="en-AU" sz="2700"/>
                        <a:t>Separate model performance (TPR, ROC)</a:t>
                      </a:r>
                    </a:p>
                  </a:txBody>
                  <a:tcPr marL="138100" marR="138100" marT="69050" marB="69050"/>
                </a:tc>
                <a:extLst>
                  <a:ext uri="{0D108BD9-81ED-4DB2-BD59-A6C34878D82A}">
                    <a16:rowId xmlns:a16="http://schemas.microsoft.com/office/drawing/2014/main" val="3130562613"/>
                  </a:ext>
                </a:extLst>
              </a:tr>
              <a:tr h="607640">
                <a:tc>
                  <a:txBody>
                    <a:bodyPr/>
                    <a:lstStyle/>
                    <a:p>
                      <a:r>
                        <a:rPr lang="en-AU" sz="2700"/>
                        <a:t>Cage</a:t>
                      </a:r>
                    </a:p>
                  </a:txBody>
                  <a:tcPr marL="138100" marR="138100" marT="69050" marB="69050"/>
                </a:tc>
                <a:tc>
                  <a:txBody>
                    <a:bodyPr/>
                    <a:lstStyle/>
                    <a:p>
                      <a:r>
                        <a:rPr lang="en-AU" sz="2700" dirty="0"/>
                        <a:t>Was not ready…</a:t>
                      </a:r>
                    </a:p>
                  </a:txBody>
                  <a:tcPr marL="138100" marR="138100" marT="69050" marB="69050"/>
                </a:tc>
                <a:tc>
                  <a:txBody>
                    <a:bodyPr/>
                    <a:lstStyle/>
                    <a:p>
                      <a:r>
                        <a:rPr lang="en-AU" sz="2700"/>
                        <a:t>74              76.8</a:t>
                      </a:r>
                    </a:p>
                  </a:txBody>
                  <a:tcPr marL="138100" marR="138100" marT="69050" marB="69050"/>
                </a:tc>
                <a:extLst>
                  <a:ext uri="{0D108BD9-81ED-4DB2-BD59-A6C34878D82A}">
                    <a16:rowId xmlns:a16="http://schemas.microsoft.com/office/drawing/2014/main" val="4234833815"/>
                  </a:ext>
                </a:extLst>
              </a:tr>
              <a:tr h="607640">
                <a:tc>
                  <a:txBody>
                    <a:bodyPr/>
                    <a:lstStyle/>
                    <a:p>
                      <a:r>
                        <a:rPr lang="en-AU" sz="2700"/>
                        <a:t>TF</a:t>
                      </a:r>
                    </a:p>
                  </a:txBody>
                  <a:tcPr marL="138100" marR="138100" marT="69050" marB="6905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700"/>
                        <a:t>11.5          70.9</a:t>
                      </a:r>
                    </a:p>
                  </a:txBody>
                  <a:tcPr marL="138100" marR="138100" marT="69050" marB="6905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700"/>
                        <a:t>26.1           85.5</a:t>
                      </a:r>
                    </a:p>
                  </a:txBody>
                  <a:tcPr marL="138100" marR="138100" marT="69050" marB="69050"/>
                </a:tc>
                <a:extLst>
                  <a:ext uri="{0D108BD9-81ED-4DB2-BD59-A6C34878D82A}">
                    <a16:rowId xmlns:a16="http://schemas.microsoft.com/office/drawing/2014/main" val="853481571"/>
                  </a:ext>
                </a:extLst>
              </a:tr>
              <a:tr h="607640">
                <a:tc>
                  <a:txBody>
                    <a:bodyPr/>
                    <a:lstStyle/>
                    <a:p>
                      <a:r>
                        <a:rPr lang="en-AU" sz="2700"/>
                        <a:t>HumanFC</a:t>
                      </a:r>
                    </a:p>
                  </a:txBody>
                  <a:tcPr marL="138100" marR="138100" marT="69050" marB="69050"/>
                </a:tc>
                <a:tc>
                  <a:txBody>
                    <a:bodyPr/>
                    <a:lstStyle/>
                    <a:p>
                      <a:r>
                        <a:rPr lang="en-AU" sz="2700"/>
                        <a:t>42.1          91.2</a:t>
                      </a:r>
                    </a:p>
                  </a:txBody>
                  <a:tcPr marL="138100" marR="138100" marT="69050" marB="69050" anchor="ctr"/>
                </a:tc>
                <a:tc>
                  <a:txBody>
                    <a:bodyPr/>
                    <a:lstStyle/>
                    <a:p>
                      <a:r>
                        <a:rPr lang="en-AU" sz="2700"/>
                        <a:t>66              86.5</a:t>
                      </a:r>
                    </a:p>
                  </a:txBody>
                  <a:tcPr marL="138100" marR="138100" marT="69050" marB="69050"/>
                </a:tc>
                <a:extLst>
                  <a:ext uri="{0D108BD9-81ED-4DB2-BD59-A6C34878D82A}">
                    <a16:rowId xmlns:a16="http://schemas.microsoft.com/office/drawing/2014/main" val="2638816703"/>
                  </a:ext>
                </a:extLst>
              </a:tr>
              <a:tr h="607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700"/>
                        <a:t>Epimap</a:t>
                      </a:r>
                    </a:p>
                  </a:txBody>
                  <a:tcPr marL="138100" marR="138100" marT="69050" marB="69050"/>
                </a:tc>
                <a:tc>
                  <a:txBody>
                    <a:bodyPr/>
                    <a:lstStyle/>
                    <a:p>
                      <a:r>
                        <a:rPr lang="en-AU" sz="2700"/>
                        <a:t>51.4          84</a:t>
                      </a:r>
                    </a:p>
                  </a:txBody>
                  <a:tcPr marL="138100" marR="138100" marT="69050" marB="6905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700" dirty="0"/>
                        <a:t>64              76.1</a:t>
                      </a:r>
                    </a:p>
                  </a:txBody>
                  <a:tcPr marL="138100" marR="138100" marT="69050" marB="69050"/>
                </a:tc>
                <a:extLst>
                  <a:ext uri="{0D108BD9-81ED-4DB2-BD59-A6C34878D82A}">
                    <a16:rowId xmlns:a16="http://schemas.microsoft.com/office/drawing/2014/main" val="4179756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8324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74A6B0CE-0B26-4D42-80C6-4DEE50526B76}"/>
              </a:ext>
            </a:extLst>
          </p:cNvPr>
          <p:cNvSpPr/>
          <p:nvPr/>
        </p:nvSpPr>
        <p:spPr>
          <a:xfrm>
            <a:off x="10748103" y="4268616"/>
            <a:ext cx="1109030" cy="45386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16CC935-E5AF-4DD4-9519-A752E1E04E43}"/>
              </a:ext>
            </a:extLst>
          </p:cNvPr>
          <p:cNvSpPr/>
          <p:nvPr/>
        </p:nvSpPr>
        <p:spPr>
          <a:xfrm>
            <a:off x="10792445" y="3372679"/>
            <a:ext cx="1064688" cy="48772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1D6FFBC-F9B6-4BD9-9A03-09909F9BF84A}"/>
              </a:ext>
            </a:extLst>
          </p:cNvPr>
          <p:cNvSpPr/>
          <p:nvPr/>
        </p:nvSpPr>
        <p:spPr>
          <a:xfrm>
            <a:off x="10792832" y="2499919"/>
            <a:ext cx="1064688" cy="48772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84D9CD1-A100-4406-A402-E74A6B4E67C6}"/>
              </a:ext>
            </a:extLst>
          </p:cNvPr>
          <p:cNvSpPr/>
          <p:nvPr/>
        </p:nvSpPr>
        <p:spPr>
          <a:xfrm>
            <a:off x="9097829" y="4239429"/>
            <a:ext cx="549568" cy="487722"/>
          </a:xfrm>
          <a:prstGeom prst="rect">
            <a:avLst/>
          </a:prstGeom>
          <a:solidFill>
            <a:schemeClr val="accent6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BE55FC2-4A81-4BDB-BB6E-5FE930DFC0D7}"/>
              </a:ext>
            </a:extLst>
          </p:cNvPr>
          <p:cNvSpPr/>
          <p:nvPr/>
        </p:nvSpPr>
        <p:spPr>
          <a:xfrm>
            <a:off x="10822219" y="1582472"/>
            <a:ext cx="1016474" cy="46347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BE9E0C2-E53C-4FF4-BABF-E65C5704B4A0}"/>
              </a:ext>
            </a:extLst>
          </p:cNvPr>
          <p:cNvSpPr/>
          <p:nvPr/>
        </p:nvSpPr>
        <p:spPr>
          <a:xfrm>
            <a:off x="1489696" y="4256878"/>
            <a:ext cx="8753547" cy="47598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B7B0666-A430-4FE0-B991-87F7582F38B2}"/>
              </a:ext>
            </a:extLst>
          </p:cNvPr>
          <p:cNvSpPr/>
          <p:nvPr/>
        </p:nvSpPr>
        <p:spPr>
          <a:xfrm>
            <a:off x="10253060" y="4256878"/>
            <a:ext cx="549568" cy="48772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3631629-B7B5-4348-93FB-F9A39F9C6291}"/>
              </a:ext>
            </a:extLst>
          </p:cNvPr>
          <p:cNvSpPr/>
          <p:nvPr/>
        </p:nvSpPr>
        <p:spPr>
          <a:xfrm>
            <a:off x="8257118" y="4268616"/>
            <a:ext cx="814558" cy="46424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C0C7A42-C2D0-4344-A772-883DFAA86553}"/>
              </a:ext>
            </a:extLst>
          </p:cNvPr>
          <p:cNvSpPr/>
          <p:nvPr/>
        </p:nvSpPr>
        <p:spPr>
          <a:xfrm>
            <a:off x="10244772" y="3399125"/>
            <a:ext cx="549568" cy="46424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9861446-413A-4201-BAFC-C349366FC417}"/>
              </a:ext>
            </a:extLst>
          </p:cNvPr>
          <p:cNvSpPr/>
          <p:nvPr/>
        </p:nvSpPr>
        <p:spPr>
          <a:xfrm>
            <a:off x="10243264" y="2499919"/>
            <a:ext cx="549568" cy="48772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0475BCD-9CA8-4241-8916-C6709304624C}"/>
              </a:ext>
            </a:extLst>
          </p:cNvPr>
          <p:cNvSpPr/>
          <p:nvPr/>
        </p:nvSpPr>
        <p:spPr>
          <a:xfrm>
            <a:off x="10243264" y="1588683"/>
            <a:ext cx="581723" cy="46876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F37BA98-2FB2-429B-AD8B-C15AACD6D2B5}"/>
              </a:ext>
            </a:extLst>
          </p:cNvPr>
          <p:cNvSpPr/>
          <p:nvPr/>
        </p:nvSpPr>
        <p:spPr>
          <a:xfrm>
            <a:off x="1498859" y="4268616"/>
            <a:ext cx="6740924" cy="47471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F94DCE8-75E9-4B43-A7EF-148574678A19}"/>
              </a:ext>
            </a:extLst>
          </p:cNvPr>
          <p:cNvSpPr/>
          <p:nvPr/>
        </p:nvSpPr>
        <p:spPr>
          <a:xfrm>
            <a:off x="1498858" y="3376176"/>
            <a:ext cx="8699111" cy="47471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2F21EA3-FAB3-4FFC-AAC0-ADA38257C7D2}"/>
              </a:ext>
            </a:extLst>
          </p:cNvPr>
          <p:cNvSpPr/>
          <p:nvPr/>
        </p:nvSpPr>
        <p:spPr>
          <a:xfrm>
            <a:off x="1498858" y="2512922"/>
            <a:ext cx="8699111" cy="47471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3520A5-B3AF-4405-8C69-EE4E559F7874}"/>
              </a:ext>
            </a:extLst>
          </p:cNvPr>
          <p:cNvSpPr/>
          <p:nvPr/>
        </p:nvSpPr>
        <p:spPr>
          <a:xfrm>
            <a:off x="1483133" y="2502450"/>
            <a:ext cx="10368105" cy="485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F4B013-7232-4EC9-B821-E3B86765AAFC}"/>
              </a:ext>
            </a:extLst>
          </p:cNvPr>
          <p:cNvSpPr/>
          <p:nvPr/>
        </p:nvSpPr>
        <p:spPr>
          <a:xfrm>
            <a:off x="1483134" y="3378179"/>
            <a:ext cx="10368104" cy="485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C3CC5D-CB3B-467D-AA7F-4FAA51F42853}"/>
              </a:ext>
            </a:extLst>
          </p:cNvPr>
          <p:cNvSpPr/>
          <p:nvPr/>
        </p:nvSpPr>
        <p:spPr>
          <a:xfrm>
            <a:off x="1483134" y="4253908"/>
            <a:ext cx="10368104" cy="485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FC5522-4615-4655-A1A7-BA2DF3F07FDC}"/>
              </a:ext>
            </a:extLst>
          </p:cNvPr>
          <p:cNvSpPr txBox="1"/>
          <p:nvPr/>
        </p:nvSpPr>
        <p:spPr>
          <a:xfrm>
            <a:off x="131824" y="2560380"/>
            <a:ext cx="119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/>
              <a:t>HumanFC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7519C3-8978-497A-BAA5-88FA4026DA1F}"/>
              </a:ext>
            </a:extLst>
          </p:cNvPr>
          <p:cNvSpPr txBox="1"/>
          <p:nvPr/>
        </p:nvSpPr>
        <p:spPr>
          <a:xfrm>
            <a:off x="564367" y="1630186"/>
            <a:ext cx="683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000E00-2FDE-45DC-B8D5-C021779822A6}"/>
              </a:ext>
            </a:extLst>
          </p:cNvPr>
          <p:cNvSpPr txBox="1"/>
          <p:nvPr/>
        </p:nvSpPr>
        <p:spPr>
          <a:xfrm>
            <a:off x="315153" y="3436109"/>
            <a:ext cx="93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/>
              <a:t>Epimap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F3852E-50D9-475E-859C-4759F4597D77}"/>
              </a:ext>
            </a:extLst>
          </p:cNvPr>
          <p:cNvSpPr txBox="1"/>
          <p:nvPr/>
        </p:nvSpPr>
        <p:spPr>
          <a:xfrm>
            <a:off x="799773" y="4311838"/>
            <a:ext cx="447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TF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BD391A-CE96-418E-9446-E1E22A986C61}"/>
              </a:ext>
            </a:extLst>
          </p:cNvPr>
          <p:cNvSpPr txBox="1"/>
          <p:nvPr/>
        </p:nvSpPr>
        <p:spPr>
          <a:xfrm>
            <a:off x="1672074" y="1217866"/>
            <a:ext cx="591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i="1" dirty="0"/>
              <a:t>Exp1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39EE77-F8D3-4EB1-94D8-A99ABEEDE9BE}"/>
              </a:ext>
            </a:extLst>
          </p:cNvPr>
          <p:cNvSpPr txBox="1"/>
          <p:nvPr/>
        </p:nvSpPr>
        <p:spPr>
          <a:xfrm>
            <a:off x="2376842" y="1217865"/>
            <a:ext cx="591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i="1" dirty="0"/>
              <a:t>Exp2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C0DDDF-9473-460C-8E70-4D4AB2431CAB}"/>
              </a:ext>
            </a:extLst>
          </p:cNvPr>
          <p:cNvSpPr txBox="1"/>
          <p:nvPr/>
        </p:nvSpPr>
        <p:spPr>
          <a:xfrm>
            <a:off x="3179233" y="1217864"/>
            <a:ext cx="591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i="1" dirty="0"/>
              <a:t>Exp3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4E66B0-A722-4B24-957B-4113674A6CA4}"/>
              </a:ext>
            </a:extLst>
          </p:cNvPr>
          <p:cNvSpPr txBox="1"/>
          <p:nvPr/>
        </p:nvSpPr>
        <p:spPr>
          <a:xfrm>
            <a:off x="3981625" y="1217865"/>
            <a:ext cx="591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i="1" dirty="0"/>
              <a:t>Exp4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B9B2E8-E126-4E91-9EFA-385E9A660D37}"/>
              </a:ext>
            </a:extLst>
          </p:cNvPr>
          <p:cNvSpPr txBox="1"/>
          <p:nvPr/>
        </p:nvSpPr>
        <p:spPr>
          <a:xfrm>
            <a:off x="4915164" y="1217864"/>
            <a:ext cx="591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i="1" dirty="0"/>
              <a:t>Exp5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7EEA46B-6BAF-4A3D-81D1-E7DA29443477}"/>
              </a:ext>
            </a:extLst>
          </p:cNvPr>
          <p:cNvSpPr txBox="1"/>
          <p:nvPr/>
        </p:nvSpPr>
        <p:spPr>
          <a:xfrm>
            <a:off x="5750054" y="1217864"/>
            <a:ext cx="591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i="1" dirty="0"/>
              <a:t>Exp6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9B58C4-32BE-4122-A2F1-F9901F547CAD}"/>
              </a:ext>
            </a:extLst>
          </p:cNvPr>
          <p:cNvSpPr txBox="1"/>
          <p:nvPr/>
        </p:nvSpPr>
        <p:spPr>
          <a:xfrm>
            <a:off x="6651095" y="1217864"/>
            <a:ext cx="591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i="1" dirty="0"/>
              <a:t>Exp7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4F178AB-681A-48C5-8C3B-B194C061FBD6}"/>
              </a:ext>
            </a:extLst>
          </p:cNvPr>
          <p:cNvSpPr txBox="1"/>
          <p:nvPr/>
        </p:nvSpPr>
        <p:spPr>
          <a:xfrm>
            <a:off x="7552136" y="1216706"/>
            <a:ext cx="591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i="1" dirty="0"/>
              <a:t>Exp8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38C9E2-8950-4D2E-A0D8-FC628D2B2156}"/>
              </a:ext>
            </a:extLst>
          </p:cNvPr>
          <p:cNvSpPr txBox="1"/>
          <p:nvPr/>
        </p:nvSpPr>
        <p:spPr>
          <a:xfrm>
            <a:off x="8352834" y="1211499"/>
            <a:ext cx="591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i="1" dirty="0"/>
              <a:t>Exp9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A364C426-C86C-4F9A-8200-227E6A30E459}"/>
              </a:ext>
            </a:extLst>
          </p:cNvPr>
          <p:cNvSpPr/>
          <p:nvPr/>
        </p:nvSpPr>
        <p:spPr>
          <a:xfrm rot="16200000">
            <a:off x="5049189" y="-2495938"/>
            <a:ext cx="485192" cy="7450579"/>
          </a:xfrm>
          <a:prstGeom prst="rightBrace">
            <a:avLst>
              <a:gd name="adj1" fmla="val 8333"/>
              <a:gd name="adj2" fmla="val 4947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1C7588-A98C-4E4E-A0DD-EFEA3457F992}"/>
              </a:ext>
            </a:extLst>
          </p:cNvPr>
          <p:cNvSpPr txBox="1"/>
          <p:nvPr/>
        </p:nvSpPr>
        <p:spPr>
          <a:xfrm>
            <a:off x="4624601" y="683266"/>
            <a:ext cx="1471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Optimisation Tests</a:t>
            </a:r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E13CA6B9-DDD8-4B32-BC79-857A1ED73E3E}"/>
              </a:ext>
            </a:extLst>
          </p:cNvPr>
          <p:cNvSpPr/>
          <p:nvPr/>
        </p:nvSpPr>
        <p:spPr>
          <a:xfrm rot="16200000">
            <a:off x="9410362" y="693202"/>
            <a:ext cx="485192" cy="1072300"/>
          </a:xfrm>
          <a:prstGeom prst="rightBrace">
            <a:avLst>
              <a:gd name="adj1" fmla="val 8333"/>
              <a:gd name="adj2" fmla="val 4947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3037F3E-BBC7-4D58-ACA3-72397A10EEEF}"/>
              </a:ext>
            </a:extLst>
          </p:cNvPr>
          <p:cNvSpPr txBox="1"/>
          <p:nvPr/>
        </p:nvSpPr>
        <p:spPr>
          <a:xfrm>
            <a:off x="8917258" y="549545"/>
            <a:ext cx="1471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Chromosome-wise Tests</a:t>
            </a:r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44D49721-074E-4A8F-B870-A1077CD41311}"/>
              </a:ext>
            </a:extLst>
          </p:cNvPr>
          <p:cNvSpPr/>
          <p:nvPr/>
        </p:nvSpPr>
        <p:spPr>
          <a:xfrm rot="16200000">
            <a:off x="10804655" y="425396"/>
            <a:ext cx="485192" cy="1607973"/>
          </a:xfrm>
          <a:prstGeom prst="rightBrace">
            <a:avLst>
              <a:gd name="adj1" fmla="val 8333"/>
              <a:gd name="adj2" fmla="val 4947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6A96BD3-3C7C-4276-9856-68535ECE0A61}"/>
              </a:ext>
            </a:extLst>
          </p:cNvPr>
          <p:cNvSpPr txBox="1"/>
          <p:nvPr/>
        </p:nvSpPr>
        <p:spPr>
          <a:xfrm>
            <a:off x="9108013" y="1260473"/>
            <a:ext cx="695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i="1" dirty="0"/>
              <a:t>Cr_09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EB1637-CF95-4B9C-ACCA-AA01950FE0C9}"/>
              </a:ext>
            </a:extLst>
          </p:cNvPr>
          <p:cNvSpPr txBox="1"/>
          <p:nvPr/>
        </p:nvSpPr>
        <p:spPr>
          <a:xfrm>
            <a:off x="9591016" y="1260473"/>
            <a:ext cx="606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i="1" dirty="0"/>
              <a:t>Cr_19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76D3571-A427-4871-8DBC-18AC6FBE10A1}"/>
              </a:ext>
            </a:extLst>
          </p:cNvPr>
          <p:cNvSpPr txBox="1"/>
          <p:nvPr/>
        </p:nvSpPr>
        <p:spPr>
          <a:xfrm>
            <a:off x="10306084" y="542332"/>
            <a:ext cx="1471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Model Comparison</a:t>
            </a:r>
          </a:p>
          <a:p>
            <a:pPr algn="ctr"/>
            <a:r>
              <a:rPr lang="en-AU" sz="1200" dirty="0"/>
              <a:t>Tests (on all 3 </a:t>
            </a:r>
            <a:r>
              <a:rPr lang="en-AU" sz="1200" dirty="0" err="1"/>
              <a:t>cr’s</a:t>
            </a:r>
            <a:r>
              <a:rPr lang="en-AU" sz="1200" dirty="0"/>
              <a:t>)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36B13D1-2F4F-425C-88E5-C453225834DC}"/>
              </a:ext>
            </a:extLst>
          </p:cNvPr>
          <p:cNvCxnSpPr/>
          <p:nvPr/>
        </p:nvCxnSpPr>
        <p:spPr>
          <a:xfrm>
            <a:off x="11041783" y="1570253"/>
            <a:ext cx="0" cy="316684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3FE14F3A-7C95-4643-9D7A-C823F7C1F9AB}"/>
              </a:ext>
            </a:extLst>
          </p:cNvPr>
          <p:cNvSpPr/>
          <p:nvPr/>
        </p:nvSpPr>
        <p:spPr>
          <a:xfrm>
            <a:off x="1498858" y="1588684"/>
            <a:ext cx="8699111" cy="4687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F28803-8DA3-4501-A6A0-4129F882B466}"/>
              </a:ext>
            </a:extLst>
          </p:cNvPr>
          <p:cNvSpPr/>
          <p:nvPr/>
        </p:nvSpPr>
        <p:spPr>
          <a:xfrm>
            <a:off x="1483135" y="1572256"/>
            <a:ext cx="10368105" cy="485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BF2829A-5435-41D6-81F0-96B89E829F13}"/>
              </a:ext>
            </a:extLst>
          </p:cNvPr>
          <p:cNvCxnSpPr/>
          <p:nvPr/>
        </p:nvCxnSpPr>
        <p:spPr>
          <a:xfrm>
            <a:off x="10216789" y="1570253"/>
            <a:ext cx="0" cy="316684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2169F8E-CB94-42DF-BDA5-8F5C8AF5F54D}"/>
              </a:ext>
            </a:extLst>
          </p:cNvPr>
          <p:cNvCxnSpPr/>
          <p:nvPr/>
        </p:nvCxnSpPr>
        <p:spPr>
          <a:xfrm>
            <a:off x="9091266" y="1572256"/>
            <a:ext cx="0" cy="316684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1059841-9E49-4582-8565-AE642DBAA42B}"/>
              </a:ext>
            </a:extLst>
          </p:cNvPr>
          <p:cNvCxnSpPr/>
          <p:nvPr/>
        </p:nvCxnSpPr>
        <p:spPr>
          <a:xfrm>
            <a:off x="2272414" y="1572256"/>
            <a:ext cx="0" cy="3166844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7434CD2-084D-4A1E-9609-1900B54468CE}"/>
              </a:ext>
            </a:extLst>
          </p:cNvPr>
          <p:cNvCxnSpPr/>
          <p:nvPr/>
        </p:nvCxnSpPr>
        <p:spPr>
          <a:xfrm>
            <a:off x="3020433" y="1572256"/>
            <a:ext cx="0" cy="3166844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C1A3DFC-7903-4FDE-B7A0-9888A63751A8}"/>
              </a:ext>
            </a:extLst>
          </p:cNvPr>
          <p:cNvCxnSpPr/>
          <p:nvPr/>
        </p:nvCxnSpPr>
        <p:spPr>
          <a:xfrm>
            <a:off x="7407875" y="1572256"/>
            <a:ext cx="0" cy="3166844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F28F843-C623-4E4A-9D46-08F7CC57F695}"/>
              </a:ext>
            </a:extLst>
          </p:cNvPr>
          <p:cNvCxnSpPr/>
          <p:nvPr/>
        </p:nvCxnSpPr>
        <p:spPr>
          <a:xfrm>
            <a:off x="6501864" y="1572256"/>
            <a:ext cx="0" cy="3166844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E9DFDCB-987F-49DD-8AC0-8C3AE6DF209E}"/>
              </a:ext>
            </a:extLst>
          </p:cNvPr>
          <p:cNvCxnSpPr/>
          <p:nvPr/>
        </p:nvCxnSpPr>
        <p:spPr>
          <a:xfrm>
            <a:off x="5654576" y="1572256"/>
            <a:ext cx="0" cy="3166844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76A6EEB-17D9-4DEA-BD2D-F83593852AA2}"/>
              </a:ext>
            </a:extLst>
          </p:cNvPr>
          <p:cNvCxnSpPr/>
          <p:nvPr/>
        </p:nvCxnSpPr>
        <p:spPr>
          <a:xfrm>
            <a:off x="4782121" y="1572256"/>
            <a:ext cx="0" cy="3166844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EEF3FB1-17DE-405A-99CC-85DFD1513186}"/>
              </a:ext>
            </a:extLst>
          </p:cNvPr>
          <p:cNvCxnSpPr/>
          <p:nvPr/>
        </p:nvCxnSpPr>
        <p:spPr>
          <a:xfrm>
            <a:off x="3867721" y="1572256"/>
            <a:ext cx="0" cy="3166844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0F73B3C-4873-4739-8369-E8946EC1C4FD}"/>
              </a:ext>
            </a:extLst>
          </p:cNvPr>
          <p:cNvCxnSpPr/>
          <p:nvPr/>
        </p:nvCxnSpPr>
        <p:spPr>
          <a:xfrm>
            <a:off x="8239783" y="1570253"/>
            <a:ext cx="0" cy="3166844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EFFC0A9-BD75-4816-8DCB-9DC3F48B0D14}"/>
              </a:ext>
            </a:extLst>
          </p:cNvPr>
          <p:cNvCxnSpPr/>
          <p:nvPr/>
        </p:nvCxnSpPr>
        <p:spPr>
          <a:xfrm>
            <a:off x="9667309" y="1570253"/>
            <a:ext cx="0" cy="3166844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00A4D0C-7601-4B60-B49E-CDBCBA6F7A56}"/>
              </a:ext>
            </a:extLst>
          </p:cNvPr>
          <p:cNvSpPr txBox="1"/>
          <p:nvPr/>
        </p:nvSpPr>
        <p:spPr>
          <a:xfrm>
            <a:off x="10341371" y="1235145"/>
            <a:ext cx="694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i="1" dirty="0" err="1"/>
              <a:t>DeepC</a:t>
            </a:r>
            <a:endParaRPr lang="en-AU" sz="1400" b="1" i="1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BC74292-05DB-486E-9F09-17687B36B533}"/>
              </a:ext>
            </a:extLst>
          </p:cNvPr>
          <p:cNvSpPr/>
          <p:nvPr/>
        </p:nvSpPr>
        <p:spPr>
          <a:xfrm>
            <a:off x="1586201" y="5161296"/>
            <a:ext cx="712382" cy="47471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72BAE7E-4C73-405D-B04C-BAF2A84464BB}"/>
              </a:ext>
            </a:extLst>
          </p:cNvPr>
          <p:cNvSpPr/>
          <p:nvPr/>
        </p:nvSpPr>
        <p:spPr>
          <a:xfrm>
            <a:off x="1586202" y="5804902"/>
            <a:ext cx="712382" cy="46424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094AE0A-AB00-41DE-9604-71BD80566C8B}"/>
              </a:ext>
            </a:extLst>
          </p:cNvPr>
          <p:cNvSpPr txBox="1"/>
          <p:nvPr/>
        </p:nvSpPr>
        <p:spPr>
          <a:xfrm>
            <a:off x="822120" y="5167465"/>
            <a:ext cx="683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Done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DA98D53-3BDB-40CD-ACB3-BFE87715BCAC}"/>
              </a:ext>
            </a:extLst>
          </p:cNvPr>
          <p:cNvSpPr txBox="1"/>
          <p:nvPr/>
        </p:nvSpPr>
        <p:spPr>
          <a:xfrm>
            <a:off x="302518" y="5804902"/>
            <a:ext cx="128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In progress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81918A2-5249-4236-AA2B-671AC8C45B71}"/>
              </a:ext>
            </a:extLst>
          </p:cNvPr>
          <p:cNvSpPr txBox="1"/>
          <p:nvPr/>
        </p:nvSpPr>
        <p:spPr>
          <a:xfrm>
            <a:off x="11179233" y="1223099"/>
            <a:ext cx="694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i="1" dirty="0" err="1"/>
              <a:t>Rnn</a:t>
            </a:r>
            <a:endParaRPr lang="en-AU" sz="1400" b="1" i="1" dirty="0"/>
          </a:p>
        </p:txBody>
      </p:sp>
    </p:spTree>
    <p:extLst>
      <p:ext uri="{BB962C8B-B14F-4D97-AF65-F5344CB8AC3E}">
        <p14:creationId xmlns:p14="http://schemas.microsoft.com/office/powerpoint/2010/main" val="909608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163</Words>
  <Application>Microsoft Office PowerPoint</Application>
  <PresentationFormat>Widescreen</PresentationFormat>
  <Paragraphs>64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DeepPysch</vt:lpstr>
      <vt:lpstr>Action plan</vt:lpstr>
      <vt:lpstr>Architecture search</vt:lpstr>
      <vt:lpstr>Models Tested</vt:lpstr>
      <vt:lpstr>Single model Vs separate models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DeepPysch</dc:title>
  <dc:creator>Mohamed Al Mouiee</dc:creator>
  <cp:lastModifiedBy>Mohamed Al Mouiee</cp:lastModifiedBy>
  <cp:revision>5</cp:revision>
  <dcterms:created xsi:type="dcterms:W3CDTF">2020-02-07T02:42:06Z</dcterms:created>
  <dcterms:modified xsi:type="dcterms:W3CDTF">2020-02-07T02:56:20Z</dcterms:modified>
</cp:coreProperties>
</file>