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83D5-FB23-47DB-B8C2-3CF1182B6EE7}"/>
              </a:ext>
            </a:extLst>
          </p:cNvPr>
          <p:cNvSpPr>
            <a:spLocks noGrp="1"/>
          </p:cNvSpPr>
          <p:nvPr>
            <p:ph type="ctrTitle"/>
          </p:nvPr>
        </p:nvSpPr>
        <p:spPr/>
        <p:txBody>
          <a:bodyPr>
            <a:normAutofit fontScale="90000"/>
          </a:bodyPr>
          <a:lstStyle/>
          <a:p>
            <a:r>
              <a:rPr lang="en-IN" b="1" dirty="0"/>
              <a:t>PDF Table Extraction Tool - Hackathon Project</a:t>
            </a:r>
            <a:br>
              <a:rPr lang="en-IN" b="1" dirty="0"/>
            </a:br>
            <a:endParaRPr lang="en-US" dirty="0"/>
          </a:p>
        </p:txBody>
      </p:sp>
      <p:sp>
        <p:nvSpPr>
          <p:cNvPr id="3" name="Subtitle 2">
            <a:extLst>
              <a:ext uri="{FF2B5EF4-FFF2-40B4-BE49-F238E27FC236}">
                <a16:creationId xmlns:a16="http://schemas.microsoft.com/office/drawing/2014/main" id="{8D1E834C-2A80-48B2-8A2A-7C3D0A688D47}"/>
              </a:ext>
            </a:extLst>
          </p:cNvPr>
          <p:cNvSpPr>
            <a:spLocks noGrp="1"/>
          </p:cNvSpPr>
          <p:nvPr>
            <p:ph type="subTitle" idx="1"/>
          </p:nvPr>
        </p:nvSpPr>
        <p:spPr/>
        <p:txBody>
          <a:bodyPr/>
          <a:lstStyle/>
          <a:p>
            <a:r>
              <a:rPr lang="en-IN" b="1" dirty="0"/>
              <a:t>Presented by</a:t>
            </a:r>
            <a:r>
              <a:rPr lang="en-US" b="1" dirty="0"/>
              <a:t>: Anju Kumari</a:t>
            </a:r>
          </a:p>
          <a:p>
            <a:r>
              <a:rPr lang="en-US" b="1" dirty="0"/>
              <a:t>MNNIT Allahabad</a:t>
            </a:r>
            <a:endParaRPr lang="en-US" dirty="0"/>
          </a:p>
        </p:txBody>
      </p:sp>
    </p:spTree>
    <p:extLst>
      <p:ext uri="{BB962C8B-B14F-4D97-AF65-F5344CB8AC3E}">
        <p14:creationId xmlns:p14="http://schemas.microsoft.com/office/powerpoint/2010/main" val="3064001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C3DA-8C7D-46FA-8C44-106C981E95EE}"/>
              </a:ext>
            </a:extLst>
          </p:cNvPr>
          <p:cNvSpPr>
            <a:spLocks noGrp="1"/>
          </p:cNvSpPr>
          <p:nvPr>
            <p:ph type="title"/>
          </p:nvPr>
        </p:nvSpPr>
        <p:spPr/>
        <p:txBody>
          <a:bodyPr/>
          <a:lstStyle/>
          <a:p>
            <a:r>
              <a:rPr lang="en-US" b="1" dirty="0"/>
              <a:t>                       </a:t>
            </a:r>
            <a:r>
              <a:rPr lang="en-IN" b="1" dirty="0"/>
              <a:t>Conclusion</a:t>
            </a:r>
            <a:br>
              <a:rPr lang="en-IN" b="1" dirty="0"/>
            </a:br>
            <a:endParaRPr lang="en-US" dirty="0"/>
          </a:p>
        </p:txBody>
      </p:sp>
      <p:sp>
        <p:nvSpPr>
          <p:cNvPr id="3" name="Content Placeholder 2">
            <a:extLst>
              <a:ext uri="{FF2B5EF4-FFF2-40B4-BE49-F238E27FC236}">
                <a16:creationId xmlns:a16="http://schemas.microsoft.com/office/drawing/2014/main" id="{1EE420DF-C0B8-4770-9BC1-A83F0C1E1087}"/>
              </a:ext>
            </a:extLst>
          </p:cNvPr>
          <p:cNvSpPr>
            <a:spLocks noGrp="1"/>
          </p:cNvSpPr>
          <p:nvPr>
            <p:ph idx="1"/>
          </p:nvPr>
        </p:nvSpPr>
        <p:spPr/>
        <p:txBody>
          <a:bodyPr/>
          <a:lstStyle/>
          <a:p>
            <a:r>
              <a:rPr lang="en-IN" dirty="0"/>
              <a:t>This project provides an efficient and reliable solution for extracting tables from PDFs. With its robust processing, user-friendly interface, and structured data storage, it stands out as an innovative tool. Future enhancements will further improve its capabilities, making it a valuable asset for data extraction needs.</a:t>
            </a:r>
          </a:p>
          <a:p>
            <a:endParaRPr lang="en-US" dirty="0"/>
          </a:p>
        </p:txBody>
      </p:sp>
    </p:spTree>
    <p:extLst>
      <p:ext uri="{BB962C8B-B14F-4D97-AF65-F5344CB8AC3E}">
        <p14:creationId xmlns:p14="http://schemas.microsoft.com/office/powerpoint/2010/main" val="91476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FFC4-3CC1-48CB-9822-A82AA546D50B}"/>
              </a:ext>
            </a:extLst>
          </p:cNvPr>
          <p:cNvSpPr>
            <a:spLocks noGrp="1"/>
          </p:cNvSpPr>
          <p:nvPr>
            <p:ph type="ctrTitle"/>
          </p:nvPr>
        </p:nvSpPr>
        <p:spPr/>
        <p:txBody>
          <a:bodyPr/>
          <a:lstStyle/>
          <a:p>
            <a:r>
              <a:rPr lang="en-US" b="1" dirty="0"/>
              <a:t>           </a:t>
            </a:r>
            <a:r>
              <a:rPr lang="en-IN" b="1" dirty="0"/>
              <a:t>Thank You!</a:t>
            </a:r>
            <a:br>
              <a:rPr lang="en-IN" b="1" dirty="0"/>
            </a:br>
            <a:endParaRPr lang="en-US" dirty="0"/>
          </a:p>
        </p:txBody>
      </p:sp>
      <p:sp>
        <p:nvSpPr>
          <p:cNvPr id="3" name="Content Placeholder 2">
            <a:extLst>
              <a:ext uri="{FF2B5EF4-FFF2-40B4-BE49-F238E27FC236}">
                <a16:creationId xmlns:a16="http://schemas.microsoft.com/office/drawing/2014/main" id="{4CF1DD51-04EE-4A00-98A7-82EDEBAAA15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368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6F5A-C57F-4835-9779-E51AEC0209FE}"/>
              </a:ext>
            </a:extLst>
          </p:cNvPr>
          <p:cNvSpPr>
            <a:spLocks noGrp="1"/>
          </p:cNvSpPr>
          <p:nvPr>
            <p:ph type="title"/>
          </p:nvPr>
        </p:nvSpPr>
        <p:spPr/>
        <p:txBody>
          <a:bodyPr/>
          <a:lstStyle/>
          <a:p>
            <a:r>
              <a:rPr lang="en-US" b="1" dirty="0"/>
              <a:t>                       </a:t>
            </a:r>
            <a:r>
              <a:rPr lang="en-IN" b="1" dirty="0"/>
              <a:t>Introduction</a:t>
            </a:r>
            <a:br>
              <a:rPr lang="en-IN" b="1" dirty="0"/>
            </a:br>
            <a:endParaRPr lang="en-US" dirty="0"/>
          </a:p>
        </p:txBody>
      </p:sp>
      <p:sp>
        <p:nvSpPr>
          <p:cNvPr id="3" name="Content Placeholder 2">
            <a:extLst>
              <a:ext uri="{FF2B5EF4-FFF2-40B4-BE49-F238E27FC236}">
                <a16:creationId xmlns:a16="http://schemas.microsoft.com/office/drawing/2014/main" id="{F74DB09A-BD5C-4413-B411-5D37FBC364BA}"/>
              </a:ext>
            </a:extLst>
          </p:cNvPr>
          <p:cNvSpPr>
            <a:spLocks noGrp="1"/>
          </p:cNvSpPr>
          <p:nvPr>
            <p:ph idx="1"/>
          </p:nvPr>
        </p:nvSpPr>
        <p:spPr/>
        <p:txBody>
          <a:bodyPr/>
          <a:lstStyle/>
          <a:p>
            <a:r>
              <a:rPr lang="en-IN" dirty="0"/>
              <a:t>Our project aims to develop a tool that efficiently detects and extracts tables from system-generated PDFs. Unlike existing tools, our solution does not use Tabula or Camelot and does not require converting PDFs into images. It is designed to handle tables with or without borders, as well as irregularly shaped tables. The extracted tables are stored in Excel format, ensuring structured and accessible data management.</a:t>
            </a:r>
          </a:p>
          <a:p>
            <a:endParaRPr lang="en-US" dirty="0"/>
          </a:p>
        </p:txBody>
      </p:sp>
    </p:spTree>
    <p:extLst>
      <p:ext uri="{BB962C8B-B14F-4D97-AF65-F5344CB8AC3E}">
        <p14:creationId xmlns:p14="http://schemas.microsoft.com/office/powerpoint/2010/main" val="608615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975C-54B0-4009-B38C-145A9BC143B0}"/>
              </a:ext>
            </a:extLst>
          </p:cNvPr>
          <p:cNvSpPr>
            <a:spLocks noGrp="1"/>
          </p:cNvSpPr>
          <p:nvPr>
            <p:ph type="title"/>
          </p:nvPr>
        </p:nvSpPr>
        <p:spPr/>
        <p:txBody>
          <a:bodyPr/>
          <a:lstStyle/>
          <a:p>
            <a:r>
              <a:rPr lang="en-US" b="1" dirty="0"/>
              <a:t>                </a:t>
            </a:r>
            <a:r>
              <a:rPr lang="en-IN" b="1" dirty="0"/>
              <a:t>Problem Statement</a:t>
            </a:r>
            <a:br>
              <a:rPr lang="en-IN" b="1" dirty="0"/>
            </a:br>
            <a:endParaRPr lang="en-US" dirty="0"/>
          </a:p>
        </p:txBody>
      </p:sp>
      <p:sp>
        <p:nvSpPr>
          <p:cNvPr id="3" name="Content Placeholder 2">
            <a:extLst>
              <a:ext uri="{FF2B5EF4-FFF2-40B4-BE49-F238E27FC236}">
                <a16:creationId xmlns:a16="http://schemas.microsoft.com/office/drawing/2014/main" id="{D2EC3A35-4B72-4B56-BB09-CB3814F0A0A2}"/>
              </a:ext>
            </a:extLst>
          </p:cNvPr>
          <p:cNvSpPr>
            <a:spLocks noGrp="1"/>
          </p:cNvSpPr>
          <p:nvPr>
            <p:ph idx="1"/>
          </p:nvPr>
        </p:nvSpPr>
        <p:spPr/>
        <p:txBody>
          <a:bodyPr/>
          <a:lstStyle/>
          <a:p>
            <a:r>
              <a:rPr lang="en-IN" dirty="0"/>
              <a:t>Extracting tables from PDFs is a common but challenging task, especially when dealing with diverse table structures. Existing tools often struggle with irregular tables, merged cells, and multi-line text. Additionally, many approaches rely on image processing, which can introduce errors. Our tool provides a text-based extraction solution that overcomes these limitations while maintaining high accuracy and efficiency.</a:t>
            </a:r>
          </a:p>
          <a:p>
            <a:endParaRPr lang="en-US" dirty="0"/>
          </a:p>
        </p:txBody>
      </p:sp>
    </p:spTree>
    <p:extLst>
      <p:ext uri="{BB962C8B-B14F-4D97-AF65-F5344CB8AC3E}">
        <p14:creationId xmlns:p14="http://schemas.microsoft.com/office/powerpoint/2010/main" val="84006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2436-0F51-4BB3-B978-86FAF02D37DD}"/>
              </a:ext>
            </a:extLst>
          </p:cNvPr>
          <p:cNvSpPr>
            <a:spLocks noGrp="1"/>
          </p:cNvSpPr>
          <p:nvPr>
            <p:ph type="title"/>
          </p:nvPr>
        </p:nvSpPr>
        <p:spPr/>
        <p:txBody>
          <a:bodyPr/>
          <a:lstStyle/>
          <a:p>
            <a:r>
              <a:rPr lang="en-US" b="1" dirty="0"/>
              <a:t>                      Objectives</a:t>
            </a:r>
          </a:p>
        </p:txBody>
      </p:sp>
      <p:sp>
        <p:nvSpPr>
          <p:cNvPr id="3" name="Content Placeholder 2">
            <a:extLst>
              <a:ext uri="{FF2B5EF4-FFF2-40B4-BE49-F238E27FC236}">
                <a16:creationId xmlns:a16="http://schemas.microsoft.com/office/drawing/2014/main" id="{A0D8C755-6405-4393-8BBE-1E9E3021D8FF}"/>
              </a:ext>
            </a:extLst>
          </p:cNvPr>
          <p:cNvSpPr>
            <a:spLocks noGrp="1"/>
          </p:cNvSpPr>
          <p:nvPr>
            <p:ph idx="1"/>
          </p:nvPr>
        </p:nvSpPr>
        <p:spPr/>
        <p:txBody>
          <a:bodyPr/>
          <a:lstStyle/>
          <a:p>
            <a:r>
              <a:rPr lang="en-IN" dirty="0"/>
              <a:t>Develop a reliable PDF table extraction tool that works without image conversion.</a:t>
            </a:r>
          </a:p>
          <a:p>
            <a:r>
              <a:rPr lang="en-IN" dirty="0"/>
              <a:t>Accurately detect tables with and without borders, handling complex structures.</a:t>
            </a:r>
          </a:p>
          <a:p>
            <a:r>
              <a:rPr lang="en-IN" dirty="0"/>
              <a:t>Provide a user-friendly interface using </a:t>
            </a:r>
            <a:r>
              <a:rPr lang="en-IN" dirty="0" err="1"/>
              <a:t>Streamlit</a:t>
            </a:r>
            <a:r>
              <a:rPr lang="en-IN" dirty="0"/>
              <a:t> for easy interaction.</a:t>
            </a:r>
          </a:p>
          <a:p>
            <a:r>
              <a:rPr lang="en-IN" dirty="0"/>
              <a:t>Enable bulk processing of multiple PDFs with a progress bar.</a:t>
            </a:r>
          </a:p>
          <a:p>
            <a:r>
              <a:rPr lang="en-IN" dirty="0"/>
              <a:t>Store extracted tables in structured Excel sheets while maintaining integrity.</a:t>
            </a:r>
          </a:p>
          <a:p>
            <a:r>
              <a:rPr lang="en-IN" dirty="0"/>
              <a:t>Implement a validation mechanism to compare extracted tables with the original content.</a:t>
            </a:r>
          </a:p>
          <a:p>
            <a:endParaRPr lang="en-US" dirty="0"/>
          </a:p>
        </p:txBody>
      </p:sp>
    </p:spTree>
    <p:extLst>
      <p:ext uri="{BB962C8B-B14F-4D97-AF65-F5344CB8AC3E}">
        <p14:creationId xmlns:p14="http://schemas.microsoft.com/office/powerpoint/2010/main" val="2064274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D70E-E5AE-4B5C-8E95-BC10361BD557}"/>
              </a:ext>
            </a:extLst>
          </p:cNvPr>
          <p:cNvSpPr>
            <a:spLocks noGrp="1"/>
          </p:cNvSpPr>
          <p:nvPr>
            <p:ph type="title"/>
          </p:nvPr>
        </p:nvSpPr>
        <p:spPr/>
        <p:txBody>
          <a:bodyPr/>
          <a:lstStyle/>
          <a:p>
            <a:r>
              <a:rPr lang="en-US" b="1" dirty="0"/>
              <a:t>                 </a:t>
            </a:r>
            <a:r>
              <a:rPr lang="en-IN" b="1" dirty="0"/>
              <a:t>Technology Stack</a:t>
            </a:r>
            <a:br>
              <a:rPr lang="en-IN" b="1" dirty="0"/>
            </a:br>
            <a:endParaRPr lang="en-US" dirty="0"/>
          </a:p>
        </p:txBody>
      </p:sp>
      <p:sp>
        <p:nvSpPr>
          <p:cNvPr id="3" name="Content Placeholder 2">
            <a:extLst>
              <a:ext uri="{FF2B5EF4-FFF2-40B4-BE49-F238E27FC236}">
                <a16:creationId xmlns:a16="http://schemas.microsoft.com/office/drawing/2014/main" id="{95473624-27CE-4FAC-80AE-71AEB63EC573}"/>
              </a:ext>
            </a:extLst>
          </p:cNvPr>
          <p:cNvSpPr>
            <a:spLocks noGrp="1"/>
          </p:cNvSpPr>
          <p:nvPr>
            <p:ph idx="1"/>
          </p:nvPr>
        </p:nvSpPr>
        <p:spPr/>
        <p:txBody>
          <a:bodyPr/>
          <a:lstStyle/>
          <a:p>
            <a:r>
              <a:rPr lang="en-IN" dirty="0"/>
              <a:t>Our project is built using:</a:t>
            </a:r>
          </a:p>
          <a:p>
            <a:r>
              <a:rPr lang="en-IN" b="1" dirty="0"/>
              <a:t>Python</a:t>
            </a:r>
            <a:r>
              <a:rPr lang="en-IN" dirty="0"/>
              <a:t>: Core language for processing and extraction.</a:t>
            </a:r>
          </a:p>
          <a:p>
            <a:r>
              <a:rPr lang="en-IN" b="1" dirty="0" err="1"/>
              <a:t>Streamlit</a:t>
            </a:r>
            <a:r>
              <a:rPr lang="en-IN" dirty="0"/>
              <a:t>: Provides an interactive and intuitive GUI.</a:t>
            </a:r>
          </a:p>
          <a:p>
            <a:r>
              <a:rPr lang="en-IN" b="1" dirty="0" err="1"/>
              <a:t>pdfplumber</a:t>
            </a:r>
            <a:r>
              <a:rPr lang="en-IN" b="1" dirty="0"/>
              <a:t> &amp; </a:t>
            </a:r>
            <a:r>
              <a:rPr lang="en-IN" b="1" dirty="0" err="1"/>
              <a:t>PyMuPDF</a:t>
            </a:r>
            <a:r>
              <a:rPr lang="en-IN" b="1" dirty="0"/>
              <a:t> (Fitz)</a:t>
            </a:r>
            <a:r>
              <a:rPr lang="en-IN" dirty="0"/>
              <a:t>: Extracts table text from PDFs.</a:t>
            </a:r>
          </a:p>
          <a:p>
            <a:r>
              <a:rPr lang="en-IN" b="1" dirty="0"/>
              <a:t>Pandas &amp; </a:t>
            </a:r>
            <a:r>
              <a:rPr lang="en-IN" b="1" dirty="0" err="1"/>
              <a:t>OpenPyXL</a:t>
            </a:r>
            <a:r>
              <a:rPr lang="en-IN" dirty="0"/>
              <a:t>: Converts extracted tables into structured Excel files.</a:t>
            </a:r>
          </a:p>
          <a:p>
            <a:r>
              <a:rPr lang="en-IN" b="1" dirty="0"/>
              <a:t>Heroku (Optional)</a:t>
            </a:r>
            <a:r>
              <a:rPr lang="en-IN" dirty="0"/>
              <a:t>: Deployment for cloud accessibility.</a:t>
            </a:r>
          </a:p>
          <a:p>
            <a:endParaRPr lang="en-US" dirty="0"/>
          </a:p>
        </p:txBody>
      </p:sp>
    </p:spTree>
    <p:extLst>
      <p:ext uri="{BB962C8B-B14F-4D97-AF65-F5344CB8AC3E}">
        <p14:creationId xmlns:p14="http://schemas.microsoft.com/office/powerpoint/2010/main" val="185199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6716-BF46-42E0-A2B2-4EF3786F360F}"/>
              </a:ext>
            </a:extLst>
          </p:cNvPr>
          <p:cNvSpPr>
            <a:spLocks noGrp="1"/>
          </p:cNvSpPr>
          <p:nvPr>
            <p:ph type="title"/>
          </p:nvPr>
        </p:nvSpPr>
        <p:spPr/>
        <p:txBody>
          <a:bodyPr/>
          <a:lstStyle/>
          <a:p>
            <a:r>
              <a:rPr lang="en-US" b="1" dirty="0"/>
              <a:t>            </a:t>
            </a:r>
            <a:r>
              <a:rPr lang="en-IN" b="1" dirty="0"/>
              <a:t>Approach &amp; Methodology</a:t>
            </a:r>
            <a:br>
              <a:rPr lang="en-IN" b="1" dirty="0"/>
            </a:br>
            <a:endParaRPr lang="en-US" dirty="0"/>
          </a:p>
        </p:txBody>
      </p:sp>
      <p:sp>
        <p:nvSpPr>
          <p:cNvPr id="3" name="Content Placeholder 2">
            <a:extLst>
              <a:ext uri="{FF2B5EF4-FFF2-40B4-BE49-F238E27FC236}">
                <a16:creationId xmlns:a16="http://schemas.microsoft.com/office/drawing/2014/main" id="{6D8DD02B-FC7F-41E2-90E4-11DA423A81EE}"/>
              </a:ext>
            </a:extLst>
          </p:cNvPr>
          <p:cNvSpPr>
            <a:spLocks noGrp="1"/>
          </p:cNvSpPr>
          <p:nvPr>
            <p:ph idx="1"/>
          </p:nvPr>
        </p:nvSpPr>
        <p:spPr/>
        <p:txBody>
          <a:bodyPr>
            <a:normAutofit fontScale="92500" lnSpcReduction="10000"/>
          </a:bodyPr>
          <a:lstStyle/>
          <a:p>
            <a:r>
              <a:rPr lang="en-IN" b="1" dirty="0"/>
              <a:t>PDF Processing</a:t>
            </a:r>
            <a:r>
              <a:rPr lang="en-IN" dirty="0"/>
              <a:t>: The tool reads the uploaded PDF using </a:t>
            </a:r>
            <a:r>
              <a:rPr lang="en-IN" dirty="0" err="1"/>
              <a:t>PyMuPDF</a:t>
            </a:r>
            <a:r>
              <a:rPr lang="en-IN" dirty="0"/>
              <a:t> and </a:t>
            </a:r>
            <a:r>
              <a:rPr lang="en-IN" dirty="0" err="1"/>
              <a:t>pdfplumber</a:t>
            </a:r>
            <a:r>
              <a:rPr lang="en-IN" dirty="0"/>
              <a:t>.</a:t>
            </a:r>
          </a:p>
          <a:p>
            <a:r>
              <a:rPr lang="en-IN" b="1" dirty="0"/>
              <a:t>Table Detection</a:t>
            </a:r>
            <a:r>
              <a:rPr lang="en-IN" dirty="0"/>
              <a:t>: </a:t>
            </a:r>
            <a:r>
              <a:rPr lang="en-IN" dirty="0" err="1"/>
              <a:t>Analyzes</a:t>
            </a:r>
            <a:r>
              <a:rPr lang="en-IN" dirty="0"/>
              <a:t> text positioning, whitespace, and alignment to identify tables.</a:t>
            </a:r>
          </a:p>
          <a:p>
            <a:r>
              <a:rPr lang="en-IN" b="1" dirty="0"/>
              <a:t>Data Extraction</a:t>
            </a:r>
            <a:r>
              <a:rPr lang="en-IN" dirty="0"/>
              <a:t>: Extracted content is processed into structured tabular data.</a:t>
            </a:r>
          </a:p>
          <a:p>
            <a:r>
              <a:rPr lang="en-IN" b="1" dirty="0"/>
              <a:t>Data Cleaning &amp; Formatting</a:t>
            </a:r>
            <a:r>
              <a:rPr lang="en-IN" dirty="0"/>
              <a:t>: Handles irregularities, merged cells, and multi-line text.</a:t>
            </a:r>
          </a:p>
          <a:p>
            <a:r>
              <a:rPr lang="en-IN" b="1" dirty="0"/>
              <a:t>Excel Storage</a:t>
            </a:r>
            <a:r>
              <a:rPr lang="en-IN" dirty="0"/>
              <a:t>: Writes structured tables into Excel while preserving integrity.</a:t>
            </a:r>
          </a:p>
          <a:p>
            <a:r>
              <a:rPr lang="en-IN" b="1" dirty="0"/>
              <a:t>Validation</a:t>
            </a:r>
            <a:r>
              <a:rPr lang="en-IN" dirty="0"/>
              <a:t>: Compares extracted tables with the original PDF text to ensure accuracy.</a:t>
            </a:r>
          </a:p>
          <a:p>
            <a:r>
              <a:rPr lang="en-IN" b="1" dirty="0"/>
              <a:t>GUI Interaction</a:t>
            </a:r>
            <a:r>
              <a:rPr lang="en-IN" dirty="0"/>
              <a:t>: Users can upload files, preview tables, and download the Excel output.</a:t>
            </a:r>
          </a:p>
          <a:p>
            <a:endParaRPr lang="en-US" dirty="0"/>
          </a:p>
        </p:txBody>
      </p:sp>
    </p:spTree>
    <p:extLst>
      <p:ext uri="{BB962C8B-B14F-4D97-AF65-F5344CB8AC3E}">
        <p14:creationId xmlns:p14="http://schemas.microsoft.com/office/powerpoint/2010/main" val="159844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F697-C1AF-41F3-B788-E2EF41B68C6D}"/>
              </a:ext>
            </a:extLst>
          </p:cNvPr>
          <p:cNvSpPr>
            <a:spLocks noGrp="1"/>
          </p:cNvSpPr>
          <p:nvPr>
            <p:ph type="title"/>
          </p:nvPr>
        </p:nvSpPr>
        <p:spPr/>
        <p:txBody>
          <a:bodyPr/>
          <a:lstStyle/>
          <a:p>
            <a:r>
              <a:rPr lang="en-US" b="1" dirty="0"/>
              <a:t>                           </a:t>
            </a:r>
            <a:r>
              <a:rPr lang="en-IN" b="1" dirty="0"/>
              <a:t>Features</a:t>
            </a:r>
            <a:br>
              <a:rPr lang="en-IN" b="1" dirty="0"/>
            </a:br>
            <a:endParaRPr lang="en-US" dirty="0"/>
          </a:p>
        </p:txBody>
      </p:sp>
      <p:sp>
        <p:nvSpPr>
          <p:cNvPr id="3" name="Content Placeholder 2">
            <a:extLst>
              <a:ext uri="{FF2B5EF4-FFF2-40B4-BE49-F238E27FC236}">
                <a16:creationId xmlns:a16="http://schemas.microsoft.com/office/drawing/2014/main" id="{4912C496-0DBA-4024-A94C-C1E85B30F012}"/>
              </a:ext>
            </a:extLst>
          </p:cNvPr>
          <p:cNvSpPr>
            <a:spLocks noGrp="1"/>
          </p:cNvSpPr>
          <p:nvPr>
            <p:ph idx="1"/>
          </p:nvPr>
        </p:nvSpPr>
        <p:spPr/>
        <p:txBody>
          <a:bodyPr/>
          <a:lstStyle/>
          <a:p>
            <a:r>
              <a:rPr lang="en-IN" b="1" dirty="0"/>
              <a:t>Multi-PDF Support</a:t>
            </a:r>
            <a:r>
              <a:rPr lang="en-IN" dirty="0"/>
              <a:t>: Process multiple PDFs simultaneously.</a:t>
            </a:r>
          </a:p>
          <a:p>
            <a:r>
              <a:rPr lang="en-IN" b="1" dirty="0"/>
              <a:t>Table Preview</a:t>
            </a:r>
            <a:r>
              <a:rPr lang="en-IN" dirty="0"/>
              <a:t>: Users can review extracted tables before exporting.</a:t>
            </a:r>
          </a:p>
          <a:p>
            <a:r>
              <a:rPr lang="en-IN" b="1" dirty="0"/>
              <a:t>Progress Indicator</a:t>
            </a:r>
            <a:r>
              <a:rPr lang="en-IN" dirty="0"/>
              <a:t>: Shows extraction status for large PDFs.</a:t>
            </a:r>
          </a:p>
          <a:p>
            <a:r>
              <a:rPr lang="en-IN" b="1" dirty="0"/>
              <a:t>Excel Export</a:t>
            </a:r>
            <a:r>
              <a:rPr lang="en-IN" dirty="0"/>
              <a:t>: Saves data in structured Excel format with multiple sheets.</a:t>
            </a:r>
          </a:p>
          <a:p>
            <a:r>
              <a:rPr lang="en-IN" b="1" dirty="0"/>
              <a:t>Error Handling</a:t>
            </a:r>
            <a:r>
              <a:rPr lang="en-IN" dirty="0"/>
              <a:t>: Provides informative error messages and logs.</a:t>
            </a:r>
          </a:p>
          <a:p>
            <a:endParaRPr lang="en-US" dirty="0"/>
          </a:p>
        </p:txBody>
      </p:sp>
    </p:spTree>
    <p:extLst>
      <p:ext uri="{BB962C8B-B14F-4D97-AF65-F5344CB8AC3E}">
        <p14:creationId xmlns:p14="http://schemas.microsoft.com/office/powerpoint/2010/main" val="205363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F054-821D-449C-A46C-744E0EAC166D}"/>
              </a:ext>
            </a:extLst>
          </p:cNvPr>
          <p:cNvSpPr>
            <a:spLocks noGrp="1"/>
          </p:cNvSpPr>
          <p:nvPr>
            <p:ph type="title"/>
          </p:nvPr>
        </p:nvSpPr>
        <p:spPr/>
        <p:txBody>
          <a:bodyPr/>
          <a:lstStyle/>
          <a:p>
            <a:r>
              <a:rPr lang="en-US" b="1" dirty="0"/>
              <a:t>                 </a:t>
            </a:r>
            <a:r>
              <a:rPr lang="en-IN" b="1" dirty="0"/>
              <a:t>Demo Screenshots</a:t>
            </a:r>
            <a:endParaRPr lang="en-US" b="1" dirty="0"/>
          </a:p>
        </p:txBody>
      </p:sp>
      <p:pic>
        <p:nvPicPr>
          <p:cNvPr id="8" name="Picture 8">
            <a:extLst>
              <a:ext uri="{FF2B5EF4-FFF2-40B4-BE49-F238E27FC236}">
                <a16:creationId xmlns:a16="http://schemas.microsoft.com/office/drawing/2014/main" id="{61818E83-C9E8-455B-9123-400C41041BE7}"/>
              </a:ext>
            </a:extLst>
          </p:cNvPr>
          <p:cNvPicPr>
            <a:picLocks noGrp="1" noChangeAspect="1"/>
          </p:cNvPicPr>
          <p:nvPr>
            <p:ph sz="half" idx="1"/>
          </p:nvPr>
        </p:nvPicPr>
        <p:blipFill>
          <a:blip r:embed="rId2"/>
          <a:stretch>
            <a:fillRect/>
          </a:stretch>
        </p:blipFill>
        <p:spPr>
          <a:xfrm>
            <a:off x="245241" y="1488967"/>
            <a:ext cx="6657210" cy="4554482"/>
          </a:xfrm>
        </p:spPr>
      </p:pic>
      <p:pic>
        <p:nvPicPr>
          <p:cNvPr id="9" name="Picture 9">
            <a:extLst>
              <a:ext uri="{FF2B5EF4-FFF2-40B4-BE49-F238E27FC236}">
                <a16:creationId xmlns:a16="http://schemas.microsoft.com/office/drawing/2014/main" id="{93860C9D-B9FA-4A67-A292-A5BBE65282CB}"/>
              </a:ext>
            </a:extLst>
          </p:cNvPr>
          <p:cNvPicPr>
            <a:picLocks noGrp="1" noChangeAspect="1"/>
          </p:cNvPicPr>
          <p:nvPr>
            <p:ph sz="half" idx="2"/>
          </p:nvPr>
        </p:nvPicPr>
        <p:blipFill>
          <a:blip r:embed="rId3"/>
          <a:stretch>
            <a:fillRect/>
          </a:stretch>
        </p:blipFill>
        <p:spPr>
          <a:xfrm>
            <a:off x="7191375" y="1488966"/>
            <a:ext cx="4755384" cy="4554482"/>
          </a:xfrm>
        </p:spPr>
      </p:pic>
      <p:sp>
        <p:nvSpPr>
          <p:cNvPr id="10" name="TextBox 9">
            <a:extLst>
              <a:ext uri="{FF2B5EF4-FFF2-40B4-BE49-F238E27FC236}">
                <a16:creationId xmlns:a16="http://schemas.microsoft.com/office/drawing/2014/main" id="{9A43E358-EBAB-4213-B68E-8AC5D87C9F18}"/>
              </a:ext>
            </a:extLst>
          </p:cNvPr>
          <p:cNvSpPr txBox="1"/>
          <p:nvPr/>
        </p:nvSpPr>
        <p:spPr>
          <a:xfrm>
            <a:off x="3105807" y="6162565"/>
            <a:ext cx="1828800" cy="369332"/>
          </a:xfrm>
          <a:prstGeom prst="rect">
            <a:avLst/>
          </a:prstGeom>
          <a:noFill/>
        </p:spPr>
        <p:txBody>
          <a:bodyPr wrap="square" rtlCol="0">
            <a:spAutoFit/>
          </a:bodyPr>
          <a:lstStyle/>
          <a:p>
            <a:pPr algn="l"/>
            <a:r>
              <a:rPr lang="en-US" b="1" dirty="0"/>
              <a:t>Streamlit GUI</a:t>
            </a:r>
          </a:p>
        </p:txBody>
      </p:sp>
      <p:sp>
        <p:nvSpPr>
          <p:cNvPr id="11" name="TextBox 10">
            <a:extLst>
              <a:ext uri="{FF2B5EF4-FFF2-40B4-BE49-F238E27FC236}">
                <a16:creationId xmlns:a16="http://schemas.microsoft.com/office/drawing/2014/main" id="{932BA721-8654-43D5-B01F-22A367AF2B9E}"/>
              </a:ext>
            </a:extLst>
          </p:cNvPr>
          <p:cNvSpPr txBox="1"/>
          <p:nvPr/>
        </p:nvSpPr>
        <p:spPr>
          <a:xfrm>
            <a:off x="8895255" y="6162565"/>
            <a:ext cx="1828800" cy="369332"/>
          </a:xfrm>
          <a:prstGeom prst="rect">
            <a:avLst/>
          </a:prstGeom>
          <a:noFill/>
        </p:spPr>
        <p:txBody>
          <a:bodyPr wrap="square" rtlCol="0">
            <a:spAutoFit/>
          </a:bodyPr>
          <a:lstStyle/>
          <a:p>
            <a:pPr algn="l"/>
            <a:r>
              <a:rPr lang="en-US" b="1" dirty="0"/>
              <a:t>Sample Input</a:t>
            </a:r>
          </a:p>
        </p:txBody>
      </p:sp>
    </p:spTree>
    <p:extLst>
      <p:ext uri="{BB962C8B-B14F-4D97-AF65-F5344CB8AC3E}">
        <p14:creationId xmlns:p14="http://schemas.microsoft.com/office/powerpoint/2010/main" val="3828910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B81C-54A6-4855-9B83-7203D149DCEB}"/>
              </a:ext>
            </a:extLst>
          </p:cNvPr>
          <p:cNvSpPr>
            <a:spLocks noGrp="1"/>
          </p:cNvSpPr>
          <p:nvPr>
            <p:ph type="title"/>
          </p:nvPr>
        </p:nvSpPr>
        <p:spPr/>
        <p:txBody>
          <a:bodyPr/>
          <a:lstStyle/>
          <a:p>
            <a:r>
              <a:rPr lang="en-US" b="1" dirty="0"/>
              <a:t>                Sample Output</a:t>
            </a:r>
          </a:p>
        </p:txBody>
      </p:sp>
      <p:pic>
        <p:nvPicPr>
          <p:cNvPr id="5" name="Picture 5">
            <a:extLst>
              <a:ext uri="{FF2B5EF4-FFF2-40B4-BE49-F238E27FC236}">
                <a16:creationId xmlns:a16="http://schemas.microsoft.com/office/drawing/2014/main" id="{C833CED2-AE7D-44A8-A08D-E618602AF238}"/>
              </a:ext>
            </a:extLst>
          </p:cNvPr>
          <p:cNvPicPr>
            <a:picLocks noGrp="1" noChangeAspect="1"/>
          </p:cNvPicPr>
          <p:nvPr>
            <p:ph idx="1"/>
          </p:nvPr>
        </p:nvPicPr>
        <p:blipFill>
          <a:blip r:embed="rId2"/>
          <a:stretch>
            <a:fillRect/>
          </a:stretch>
        </p:blipFill>
        <p:spPr>
          <a:xfrm>
            <a:off x="3907435" y="1713186"/>
            <a:ext cx="5210290" cy="3778250"/>
          </a:xfrm>
        </p:spPr>
      </p:pic>
    </p:spTree>
    <p:extLst>
      <p:ext uri="{BB962C8B-B14F-4D97-AF65-F5344CB8AC3E}">
        <p14:creationId xmlns:p14="http://schemas.microsoft.com/office/powerpoint/2010/main" val="4044645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PDF Table Extraction Tool - Hackathon Project </vt:lpstr>
      <vt:lpstr>                       Introduction </vt:lpstr>
      <vt:lpstr>                Problem Statement </vt:lpstr>
      <vt:lpstr>                      Objectives</vt:lpstr>
      <vt:lpstr>                 Technology Stack </vt:lpstr>
      <vt:lpstr>            Approach &amp; Methodology </vt:lpstr>
      <vt:lpstr>                           Features </vt:lpstr>
      <vt:lpstr>                 Demo Screenshots</vt:lpstr>
      <vt:lpstr>                Sample Output</vt:lpstr>
      <vt:lpstr>                       Conclusion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Table Extraction Tool - Hackathon Project </dc:title>
  <dc:creator>Anju Kumari</dc:creator>
  <cp:lastModifiedBy>Anju Kumari</cp:lastModifiedBy>
  <cp:revision>1</cp:revision>
  <dcterms:created xsi:type="dcterms:W3CDTF">2025-04-04T12:10:02Z</dcterms:created>
  <dcterms:modified xsi:type="dcterms:W3CDTF">2025-04-04T12:31:43Z</dcterms:modified>
</cp:coreProperties>
</file>