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328" r:id="rId4"/>
    <p:sldId id="282" r:id="rId5"/>
    <p:sldId id="307" r:id="rId6"/>
    <p:sldId id="321" r:id="rId7"/>
    <p:sldId id="295" r:id="rId8"/>
    <p:sldId id="320" r:id="rId9"/>
    <p:sldId id="329" r:id="rId10"/>
    <p:sldId id="322" r:id="rId11"/>
    <p:sldId id="304" r:id="rId12"/>
    <p:sldId id="323" r:id="rId13"/>
    <p:sldId id="324" r:id="rId14"/>
    <p:sldId id="308" r:id="rId15"/>
    <p:sldId id="325" r:id="rId16"/>
    <p:sldId id="327" r:id="rId17"/>
    <p:sldId id="330" r:id="rId18"/>
    <p:sldId id="326" r:id="rId19"/>
    <p:sldId id="306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MS Gothic" panose="020B0609070205080204" pitchFamily="49" charset="-128"/>
      <p:regular r:id="rId27"/>
    </p:embeddedFont>
    <p:embeddedFont>
      <p:font typeface="Algerian" panose="04020705040A02060702" pitchFamily="82" charset="0"/>
      <p:regular r:id="rId28"/>
    </p:embeddedFont>
    <p:embeddedFont>
      <p:font typeface="Inter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7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272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4aa6c5b46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2c4aa6c5b4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6752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="" xmlns:a16="http://schemas.microsoft.com/office/drawing/2014/main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="" xmlns:a16="http://schemas.microsoft.com/office/drawing/2014/main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="" xmlns:a16="http://schemas.microsoft.com/office/drawing/2014/main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027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="" xmlns:a16="http://schemas.microsoft.com/office/drawing/2014/main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="" xmlns:a16="http://schemas.microsoft.com/office/drawing/2014/main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="" xmlns:a16="http://schemas.microsoft.com/office/drawing/2014/main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357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="" xmlns:a16="http://schemas.microsoft.com/office/drawing/2014/main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="" xmlns:a16="http://schemas.microsoft.com/office/drawing/2014/main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="" xmlns:a16="http://schemas.microsoft.com/office/drawing/2014/main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43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="" xmlns:a16="http://schemas.microsoft.com/office/drawing/2014/main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="" xmlns:a16="http://schemas.microsoft.com/office/drawing/2014/main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="" xmlns:a16="http://schemas.microsoft.com/office/drawing/2014/main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742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="" xmlns:a16="http://schemas.microsoft.com/office/drawing/2014/main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="" xmlns:a16="http://schemas.microsoft.com/office/drawing/2014/main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="" xmlns:a16="http://schemas.microsoft.com/office/drawing/2014/main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750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="" xmlns:a16="http://schemas.microsoft.com/office/drawing/2014/main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="" xmlns:a16="http://schemas.microsoft.com/office/drawing/2014/main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="" xmlns:a16="http://schemas.microsoft.com/office/drawing/2014/main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529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="" xmlns:a16="http://schemas.microsoft.com/office/drawing/2014/main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="" xmlns:a16="http://schemas.microsoft.com/office/drawing/2014/main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="" xmlns:a16="http://schemas.microsoft.com/office/drawing/2014/main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071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="" xmlns:a16="http://schemas.microsoft.com/office/drawing/2014/main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="" xmlns:a16="http://schemas.microsoft.com/office/drawing/2014/main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="" xmlns:a16="http://schemas.microsoft.com/office/drawing/2014/main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619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="" xmlns:a16="http://schemas.microsoft.com/office/drawing/2014/main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="" xmlns:a16="http://schemas.microsoft.com/office/drawing/2014/main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="" xmlns:a16="http://schemas.microsoft.com/office/drawing/2014/main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551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61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62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35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="" xmlns:a16="http://schemas.microsoft.com/office/drawing/2014/main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="" xmlns:a16="http://schemas.microsoft.com/office/drawing/2014/main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="" xmlns:a16="http://schemas.microsoft.com/office/drawing/2014/main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06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="" xmlns:a16="http://schemas.microsoft.com/office/drawing/2014/main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="" xmlns:a16="http://schemas.microsoft.com/office/drawing/2014/main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="" xmlns:a16="http://schemas.microsoft.com/office/drawing/2014/main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457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="" xmlns:a16="http://schemas.microsoft.com/office/drawing/2014/main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="" xmlns:a16="http://schemas.microsoft.com/office/drawing/2014/main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="" xmlns:a16="http://schemas.microsoft.com/office/drawing/2014/main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86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="" xmlns:a16="http://schemas.microsoft.com/office/drawing/2014/main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="" xmlns:a16="http://schemas.microsoft.com/office/drawing/2014/main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="" xmlns:a16="http://schemas.microsoft.com/office/drawing/2014/main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23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="" xmlns:a16="http://schemas.microsoft.com/office/drawing/2014/main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="" xmlns:a16="http://schemas.microsoft.com/office/drawing/2014/main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="" xmlns:a16="http://schemas.microsoft.com/office/drawing/2014/main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42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="" xmlns:a16="http://schemas.microsoft.com/office/drawing/2014/main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="" xmlns:a16="http://schemas.microsoft.com/office/drawing/2014/main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="" xmlns:a16="http://schemas.microsoft.com/office/drawing/2014/main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72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_Cover+partners">
  <p:cSld name="0_Cover+partners">
    <p:bg>
      <p:bgPr>
        <a:solidFill>
          <a:srgbClr val="AAC50B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40051"/>
          <a:stretch/>
        </p:blipFill>
        <p:spPr>
          <a:xfrm rot="-5400000">
            <a:off x="7112325" y="1541127"/>
            <a:ext cx="2625011" cy="49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3100306"/>
            <a:ext cx="9144000" cy="204319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789161" y="476914"/>
            <a:ext cx="59832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789161" y="4196573"/>
            <a:ext cx="1843200" cy="32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4286251" y="4339318"/>
            <a:ext cx="42006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56" name="Google Shape;56;p13"/>
          <p:cNvCxnSpPr/>
          <p:nvPr/>
        </p:nvCxnSpPr>
        <p:spPr>
          <a:xfrm>
            <a:off x="8462282" y="3233057"/>
            <a:ext cx="0" cy="110640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  <p15:guide id="2" orient="horz" pos="18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1368862" y="655818"/>
            <a:ext cx="6094176" cy="68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/>
            <a:r>
              <a:rPr lang="en-US" sz="3200" dirty="0" smtClean="0">
                <a:solidFill>
                  <a:schemeClr val="lt1"/>
                </a:solidFill>
              </a:rPr>
              <a:t>Feature </a:t>
            </a:r>
            <a:r>
              <a:rPr lang="en-US" sz="3200" dirty="0">
                <a:solidFill>
                  <a:schemeClr val="lt1"/>
                </a:solidFill>
              </a:rPr>
              <a:t>Interaction Analysis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3015181" y="1341486"/>
            <a:ext cx="2801537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 smtClean="0">
                <a:solidFill>
                  <a:schemeClr val="bg1"/>
                </a:solidFill>
                <a:sym typeface="Arial"/>
              </a:rPr>
              <a:t>Machine Learning, 2025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015181" y="1678019"/>
            <a:ext cx="2801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Hassan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Iftikhar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 Arshad</a:t>
            </a:r>
          </a:p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Yaroslav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Degtyarev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Akmuhammet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Gurbangeldiyev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="" xmlns:a16="http://schemas.microsoft.com/office/drawing/2014/main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="" xmlns:a16="http://schemas.microsoft.com/office/drawing/2014/main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23052" y="184438"/>
            <a:ext cx="499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Experiments – 04: Real </a:t>
            </a:r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052" y="925351"/>
            <a:ext cx="31867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Letter Recognition: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Number of Features: 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Number of Instances: 20000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052" y="2266428"/>
            <a:ext cx="32609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Discussion/Conclusion: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interactions exist between features that are likely correlated (e.g., </a:t>
            </a:r>
            <a:r>
              <a:rPr lang="en-US" dirty="0" smtClean="0"/>
              <a:t>x-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y-</a:t>
            </a:r>
            <a:r>
              <a:rPr lang="en-US" dirty="0" err="1" smtClean="0"/>
              <a:t>egy</a:t>
            </a:r>
            <a:r>
              <a:rPr lang="en-US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810" y="646103"/>
            <a:ext cx="4260648" cy="38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="" xmlns:a16="http://schemas.microsoft.com/office/drawing/2014/main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="" xmlns:a16="http://schemas.microsoft.com/office/drawing/2014/main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27084" y="180190"/>
            <a:ext cx="3307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 – 05: Multicollinearity</a:t>
            </a:r>
          </a:p>
          <a:p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Study: </a:t>
            </a:r>
            <a:r>
              <a:rPr lang="en-US" sz="1800" b="1" dirty="0" smtClean="0">
                <a:solidFill>
                  <a:srgbClr val="92D050"/>
                </a:solidFill>
                <a:latin typeface="Inter"/>
                <a:ea typeface="Inter"/>
                <a:cs typeface="Inter"/>
              </a:rPr>
              <a:t>Duplicate Clones</a:t>
            </a:r>
            <a:endParaRPr lang="en-US" sz="1800" b="1" dirty="0">
              <a:solidFill>
                <a:srgbClr val="92D050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4256" y="180190"/>
            <a:ext cx="528690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Base: </a:t>
            </a:r>
            <a:r>
              <a:rPr lang="en-US" dirty="0">
                <a:solidFill>
                  <a:srgbClr val="92D050"/>
                </a:solidFill>
              </a:rPr>
              <a:t>Y = X1 * X2, </a:t>
            </a:r>
            <a:r>
              <a:rPr lang="en-US" dirty="0" smtClean="0"/>
              <a:t>      X1, X2 </a:t>
            </a:r>
            <a:r>
              <a:rPr lang="en-US" dirty="0"/>
              <a:t>~ N(0,1</a:t>
            </a:r>
            <a:r>
              <a:rPr lang="en-US" dirty="0" smtClean="0"/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Added clones: </a:t>
            </a:r>
            <a:r>
              <a:rPr lang="en-US" dirty="0" smtClean="0"/>
              <a:t>X11 </a:t>
            </a:r>
            <a:r>
              <a:rPr lang="en-US" dirty="0"/>
              <a:t>= X12 = … = X1n = </a:t>
            </a:r>
            <a:r>
              <a:rPr lang="en-US" dirty="0" smtClean="0"/>
              <a:t>X1.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Tested</a:t>
            </a:r>
            <a:r>
              <a:rPr lang="en-US" dirty="0" smtClean="0"/>
              <a:t> </a:t>
            </a:r>
            <a:r>
              <a:rPr lang="en-US" dirty="0"/>
              <a:t>if (X11, X2), …, (X1n, X2) are detected as </a:t>
            </a:r>
            <a:r>
              <a:rPr lang="en-US" b="1" dirty="0"/>
              <a:t>n</a:t>
            </a:r>
            <a:r>
              <a:rPr lang="en-US" dirty="0"/>
              <a:t> grows.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3" y="1462134"/>
            <a:ext cx="7862745" cy="335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="" xmlns:a16="http://schemas.microsoft.com/office/drawing/2014/main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="" xmlns:a16="http://schemas.microsoft.com/office/drawing/2014/main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27084" y="180190"/>
            <a:ext cx="3307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 – </a:t>
            </a:r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06: </a:t>
            </a:r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Multicollinearity</a:t>
            </a:r>
          </a:p>
          <a:p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Study: </a:t>
            </a:r>
            <a:r>
              <a:rPr lang="en-US" sz="1800" b="1" dirty="0">
                <a:solidFill>
                  <a:srgbClr val="92D050"/>
                </a:solidFill>
                <a:latin typeface="Inter"/>
                <a:ea typeface="Inter"/>
                <a:cs typeface="Inter"/>
              </a:rPr>
              <a:t>Duplicate Clones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4256" y="180190"/>
            <a:ext cx="528690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Base: </a:t>
            </a:r>
            <a:r>
              <a:rPr lang="en-US" dirty="0">
                <a:solidFill>
                  <a:srgbClr val="92D050"/>
                </a:solidFill>
              </a:rPr>
              <a:t>Y = </a:t>
            </a:r>
            <a:r>
              <a:rPr lang="en-US" dirty="0" smtClean="0">
                <a:solidFill>
                  <a:srgbClr val="92D050"/>
                </a:solidFill>
              </a:rPr>
              <a:t>X1 * X11 * X12 * … *X1n * X2</a:t>
            </a:r>
            <a:r>
              <a:rPr lang="en-US" dirty="0"/>
              <a:t>, </a:t>
            </a:r>
            <a:r>
              <a:rPr lang="en-US" dirty="0" smtClean="0"/>
              <a:t>   X1</a:t>
            </a:r>
            <a:r>
              <a:rPr lang="en-US" dirty="0"/>
              <a:t>, X2 ~ N(0,1</a:t>
            </a:r>
            <a:r>
              <a:rPr lang="en-US" dirty="0" smtClean="0"/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Added clones: </a:t>
            </a:r>
            <a:r>
              <a:rPr lang="en-US" dirty="0" smtClean="0"/>
              <a:t>X11 </a:t>
            </a:r>
            <a:r>
              <a:rPr lang="en-US" dirty="0"/>
              <a:t>= X12 = … = X1n = </a:t>
            </a:r>
            <a:r>
              <a:rPr lang="en-US" dirty="0" smtClean="0"/>
              <a:t>X1.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Tested</a:t>
            </a:r>
            <a:r>
              <a:rPr lang="en-US" dirty="0" smtClean="0"/>
              <a:t> </a:t>
            </a:r>
            <a:r>
              <a:rPr lang="en-US" dirty="0"/>
              <a:t>if (X11, X2), …, (X1n, X2) are detected as </a:t>
            </a:r>
            <a:r>
              <a:rPr lang="en-US" b="1" dirty="0"/>
              <a:t>n</a:t>
            </a:r>
            <a:r>
              <a:rPr lang="en-US" dirty="0"/>
              <a:t> grows.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4" y="1449443"/>
            <a:ext cx="7988680" cy="341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="" xmlns:a16="http://schemas.microsoft.com/office/drawing/2014/main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="" xmlns:a16="http://schemas.microsoft.com/office/drawing/2014/main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27084" y="180190"/>
            <a:ext cx="3307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 – </a:t>
            </a:r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07: </a:t>
            </a:r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Multicollinearity</a:t>
            </a:r>
          </a:p>
          <a:p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Study</a:t>
            </a:r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: </a:t>
            </a:r>
            <a:r>
              <a:rPr lang="en-US" sz="1600" b="1" dirty="0" smtClean="0">
                <a:solidFill>
                  <a:srgbClr val="92D050"/>
                </a:solidFill>
                <a:latin typeface="Inter"/>
                <a:ea typeface="Inter"/>
                <a:cs typeface="Inter"/>
              </a:rPr>
              <a:t>Highly Correlated</a:t>
            </a:r>
            <a:endParaRPr lang="en-US" sz="1200" b="1" dirty="0">
              <a:solidFill>
                <a:srgbClr val="92D050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4256" y="180190"/>
            <a:ext cx="52869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Base: </a:t>
            </a:r>
            <a:r>
              <a:rPr lang="en-US" dirty="0">
                <a:solidFill>
                  <a:srgbClr val="92D050"/>
                </a:solidFill>
              </a:rPr>
              <a:t>Y = </a:t>
            </a:r>
            <a:r>
              <a:rPr lang="en-US" dirty="0" smtClean="0">
                <a:solidFill>
                  <a:srgbClr val="92D050"/>
                </a:solidFill>
              </a:rPr>
              <a:t>X1 * X2</a:t>
            </a:r>
            <a:r>
              <a:rPr lang="en-US" dirty="0" smtClean="0"/>
              <a:t>,    X1</a:t>
            </a:r>
            <a:r>
              <a:rPr lang="en-US" dirty="0"/>
              <a:t>, X2 ~ N(0,1</a:t>
            </a:r>
            <a:r>
              <a:rPr lang="en-US" dirty="0" smtClean="0"/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Added clones: </a:t>
            </a:r>
            <a:r>
              <a:rPr lang="en-US" dirty="0" smtClean="0"/>
              <a:t>X11 = X1 </a:t>
            </a:r>
            <a:r>
              <a:rPr lang="en-US" dirty="0"/>
              <a:t>+ ∈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63" y="1380519"/>
            <a:ext cx="5871453" cy="3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="" xmlns:a16="http://schemas.microsoft.com/office/drawing/2014/main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="" xmlns:a16="http://schemas.microsoft.com/office/drawing/2014/main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001899" y="114987"/>
            <a:ext cx="459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 – 07: Comparison</a:t>
            </a:r>
            <a:endParaRPr lang="en-US" sz="2400" b="1" dirty="0">
              <a:solidFill>
                <a:schemeClr val="dk1"/>
              </a:solidFill>
              <a:latin typeface="Inter"/>
              <a:ea typeface="Inter"/>
              <a:cs typeface="In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9546"/>
          <a:stretch/>
        </p:blipFill>
        <p:spPr>
          <a:xfrm>
            <a:off x="977272" y="706334"/>
            <a:ext cx="7177510" cy="37178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7272" y="4604853"/>
            <a:ext cx="7334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smtClean="0"/>
              <a:t>NID: </a:t>
            </a:r>
            <a:r>
              <a:rPr lang="en-US" sz="1050" dirty="0" smtClean="0"/>
              <a:t>D</a:t>
            </a:r>
            <a:r>
              <a:rPr lang="en-US" sz="1050" smtClean="0"/>
              <a:t>oes </a:t>
            </a:r>
            <a:r>
              <a:rPr lang="en-US" sz="1050" dirty="0"/>
              <a:t>not explicitly model the main effects (individual contributions</a:t>
            </a:r>
            <a:r>
              <a:rPr lang="en-US" sz="105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smtClean="0"/>
              <a:t>NID-M: Extends </a:t>
            </a:r>
            <a:r>
              <a:rPr lang="en-US" sz="1050" dirty="0"/>
              <a:t>the NID framework by explicitly modeling both main effects and interactions between features.</a:t>
            </a:r>
          </a:p>
        </p:txBody>
      </p:sp>
    </p:spTree>
    <p:extLst>
      <p:ext uri="{BB962C8B-B14F-4D97-AF65-F5344CB8AC3E}">
        <p14:creationId xmlns:p14="http://schemas.microsoft.com/office/powerpoint/2010/main" val="13752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="" xmlns:a16="http://schemas.microsoft.com/office/drawing/2014/main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="" xmlns:a16="http://schemas.microsoft.com/office/drawing/2014/main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869872" y="191642"/>
            <a:ext cx="323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Proposed Algorithm</a:t>
            </a:r>
            <a:endParaRPr lang="en-US" sz="2400" b="1" dirty="0">
              <a:solidFill>
                <a:schemeClr val="dk1"/>
              </a:solidFill>
              <a:latin typeface="Inter"/>
              <a:ea typeface="Inter"/>
              <a:cs typeface="In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6030"/>
          <a:stretch/>
        </p:blipFill>
        <p:spPr>
          <a:xfrm>
            <a:off x="489554" y="653307"/>
            <a:ext cx="3997194" cy="4352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3758"/>
          <a:stretch/>
        </p:blipFill>
        <p:spPr>
          <a:xfrm>
            <a:off x="4486748" y="653307"/>
            <a:ext cx="4096743" cy="25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="" xmlns:a16="http://schemas.microsoft.com/office/drawing/2014/main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="" xmlns:a16="http://schemas.microsoft.com/office/drawing/2014/main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561239" y="262509"/>
            <a:ext cx="535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Proposed Algorithm – Experiment </a:t>
            </a:r>
            <a:endParaRPr lang="en-US" sz="2400" b="1" dirty="0">
              <a:solidFill>
                <a:schemeClr val="dk1"/>
              </a:solidFill>
              <a:latin typeface="Inter"/>
              <a:ea typeface="Inter"/>
              <a:cs typeface="Inte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688" y="1495135"/>
            <a:ext cx="4642188" cy="3107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29" y="1309800"/>
            <a:ext cx="2849003" cy="33534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265" y="786580"/>
            <a:ext cx="2905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NID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95688" y="878822"/>
            <a:ext cx="4576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Permuted NID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="" xmlns:a16="http://schemas.microsoft.com/office/drawing/2014/main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="" xmlns:a16="http://schemas.microsoft.com/office/drawing/2014/main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566715" y="405185"/>
            <a:ext cx="535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Proposed Algorithm – Experiment (Correlated)</a:t>
            </a:r>
            <a:endParaRPr lang="en-US" sz="2400" b="1" dirty="0">
              <a:solidFill>
                <a:schemeClr val="dk1"/>
              </a:solidFill>
              <a:latin typeface="Inter"/>
              <a:ea typeface="Inter"/>
              <a:cs typeface="Int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6456"/>
          <a:stretch/>
        </p:blipFill>
        <p:spPr>
          <a:xfrm>
            <a:off x="1268499" y="1308632"/>
            <a:ext cx="2931172" cy="3099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7193"/>
          <a:stretch/>
        </p:blipFill>
        <p:spPr>
          <a:xfrm>
            <a:off x="4659608" y="1308631"/>
            <a:ext cx="2866753" cy="309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="" xmlns:a16="http://schemas.microsoft.com/office/drawing/2014/main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="" xmlns:a16="http://schemas.microsoft.com/office/drawing/2014/main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99063" y="180691"/>
            <a:ext cx="223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Conclusion</a:t>
            </a:r>
            <a:endParaRPr lang="en-US" sz="2400" b="1" dirty="0">
              <a:solidFill>
                <a:schemeClr val="dk1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9063" y="642356"/>
            <a:ext cx="67074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Effective Interaction Detection:</a:t>
            </a:r>
            <a:r>
              <a:rPr lang="en-US" sz="300" b="1" dirty="0">
                <a:solidFill>
                  <a:srgbClr val="92D050"/>
                </a:solidFill>
              </a:rPr>
              <a:t> </a:t>
            </a:r>
            <a:r>
              <a:rPr lang="en-US" sz="300" b="1" dirty="0" smtClean="0">
                <a:solidFill>
                  <a:srgbClr val="92D050"/>
                </a:solidFill>
              </a:rPr>
              <a:t> </a:t>
            </a:r>
          </a:p>
          <a:p>
            <a:endParaRPr lang="en-US" sz="300" b="1" dirty="0">
              <a:solidFill>
                <a:srgbClr val="92D050"/>
              </a:solidFill>
            </a:endParaRPr>
          </a:p>
          <a:p>
            <a:r>
              <a:rPr lang="en-US" sz="300" b="1" dirty="0" smtClean="0">
                <a:solidFill>
                  <a:srgbClr val="92D050"/>
                </a:solidFill>
              </a:rPr>
              <a:t> 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NID </a:t>
            </a:r>
            <a:r>
              <a:rPr lang="en-US" dirty="0"/>
              <a:t>framework successfully detects interactions in both synthetic and real-world datasets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Detected interactions between latitude and longitude in the California Housing dataset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rgbClr val="92D050"/>
                </a:solidFill>
              </a:rPr>
              <a:t>Impact of Multicollinearity</a:t>
            </a:r>
            <a:r>
              <a:rPr lang="en-US" b="1" dirty="0" smtClean="0">
                <a:solidFill>
                  <a:srgbClr val="92D050"/>
                </a:solidFill>
              </a:rPr>
              <a:t>:</a:t>
            </a:r>
            <a:endParaRPr lang="en-US" sz="300" b="1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Multicollinearity </a:t>
            </a:r>
            <a:r>
              <a:rPr lang="en-US" dirty="0"/>
              <a:t>(duplicate or highly correlated features) reduces interaction strength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 many similar features confuse the model, making interaction detection more difficult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Permutation Testing for Significance</a:t>
            </a:r>
            <a:r>
              <a:rPr lang="en-US" b="1" dirty="0" smtClean="0">
                <a:solidFill>
                  <a:srgbClr val="92D050"/>
                </a:solidFill>
              </a:rPr>
              <a:t>: </a:t>
            </a:r>
            <a:r>
              <a:rPr lang="en-US" sz="300" b="1" dirty="0" smtClean="0">
                <a:solidFill>
                  <a:srgbClr val="92D050"/>
                </a:solidFill>
              </a:rPr>
              <a:t>  </a:t>
            </a:r>
          </a:p>
          <a:p>
            <a:endParaRPr lang="en-US" sz="300" b="1" dirty="0">
              <a:solidFill>
                <a:srgbClr val="92D050"/>
              </a:solidFill>
            </a:endParaRPr>
          </a:p>
          <a:p>
            <a:r>
              <a:rPr lang="en-US" sz="300" b="1" dirty="0" smtClean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Introduced permutation testing to validate the significance of detected interactions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ensure that interactions are genuine and not due to random chance, especially with correlated features.</a:t>
            </a:r>
          </a:p>
        </p:txBody>
      </p:sp>
    </p:spTree>
    <p:extLst>
      <p:ext uri="{BB962C8B-B14F-4D97-AF65-F5344CB8AC3E}">
        <p14:creationId xmlns:p14="http://schemas.microsoft.com/office/powerpoint/2010/main" val="31852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20664" y="1604234"/>
            <a:ext cx="7851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i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THANKS!</a:t>
            </a:r>
            <a:endParaRPr lang="en-US" sz="9600" b="1" i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 idx="4294967295"/>
          </p:nvPr>
        </p:nvSpPr>
        <p:spPr>
          <a:xfrm>
            <a:off x="458138" y="624201"/>
            <a:ext cx="1857977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600" b="1" dirty="0" smtClean="0">
                <a:latin typeface="Inter"/>
                <a:ea typeface="Inter"/>
                <a:cs typeface="Inter"/>
                <a:sym typeface="Inter"/>
              </a:rPr>
              <a:t>Agenda</a:t>
            </a:r>
            <a:endParaRPr sz="36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458138" y="1314962"/>
            <a:ext cx="6833981" cy="2676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Conduct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a </a:t>
            </a:r>
            <a:r>
              <a:rPr lang="en-US" dirty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literature review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on feature interaction detection, focusing on neural interaction analysis </a:t>
            </a: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Experiments</a:t>
            </a: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with synthetic and real </a:t>
            </a: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datasets</a:t>
            </a: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Show: </a:t>
            </a:r>
            <a:r>
              <a:rPr lang="en-US" dirty="0" smtClean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NO INTERACTION </a:t>
            </a: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in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Y=X1+X2 and the </a:t>
            </a:r>
            <a:r>
              <a:rPr lang="en-US" dirty="0" smtClean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INTERACTION</a:t>
            </a: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exists for Y=X1*X2, where X1, X2 </a:t>
            </a:r>
            <a:r>
              <a:rPr lang="en-US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i.i.d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. ~ N(0, 1).</a:t>
            </a: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Investigate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how </a:t>
            </a:r>
            <a:r>
              <a:rPr lang="en-US" dirty="0" err="1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multicollinearity</a:t>
            </a:r>
            <a:r>
              <a:rPr lang="en-US" dirty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affects</a:t>
            </a: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Compare</a:t>
            </a: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the algorithm with other </a:t>
            </a:r>
            <a:r>
              <a:rPr lang="en-US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algos</a:t>
            </a:r>
            <a:endParaRPr lang="en-US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Propose </a:t>
            </a:r>
            <a:r>
              <a:rPr lang="en-US" dirty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a method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to estimate the power of interactions.</a:t>
            </a:r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 idx="4294967295"/>
          </p:nvPr>
        </p:nvSpPr>
        <p:spPr>
          <a:xfrm>
            <a:off x="458138" y="503742"/>
            <a:ext cx="6387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 sz="2400" b="1" dirty="0" smtClean="0">
                <a:latin typeface="Inter"/>
                <a:ea typeface="Inter"/>
                <a:cs typeface="Inter"/>
                <a:sym typeface="Inter"/>
              </a:rPr>
              <a:t>Feature Interaction</a:t>
            </a:r>
            <a:endParaRPr sz="2400" b="1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sz="24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458138" y="1052142"/>
            <a:ext cx="6833981" cy="1176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Feature interactions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occur when the effect of one feature on the prediction depends on another feature</a:t>
            </a: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Statistical interactions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are more than just the sum of individual effects.</a:t>
            </a:r>
            <a:endParaRPr lang="en-US" dirty="0" smtClean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Understanding how models make decisions</a:t>
            </a: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8137" y="2519152"/>
            <a:ext cx="3186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Why Are They Important</a:t>
            </a:r>
            <a:r>
              <a:rPr lang="en-US" sz="1600" b="1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137" y="2989561"/>
            <a:ext cx="6209159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model interpretability: Understand how features work </a:t>
            </a:r>
            <a:r>
              <a:rPr lang="en-US" dirty="0" smtClean="0"/>
              <a:t>together.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Improve </a:t>
            </a:r>
            <a:r>
              <a:rPr lang="en-US" dirty="0"/>
              <a:t>performance: Capture complex </a:t>
            </a:r>
            <a:r>
              <a:rPr lang="en-US" dirty="0" smtClean="0"/>
              <a:t>relationships.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Enable </a:t>
            </a:r>
            <a:r>
              <a:rPr lang="en-US" dirty="0"/>
              <a:t>feature selection: Focus on significant combinations.</a:t>
            </a:r>
          </a:p>
        </p:txBody>
      </p:sp>
    </p:spTree>
    <p:extLst>
      <p:ext uri="{BB962C8B-B14F-4D97-AF65-F5344CB8AC3E}">
        <p14:creationId xmlns:p14="http://schemas.microsoft.com/office/powerpoint/2010/main" val="8253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="" xmlns:a16="http://schemas.microsoft.com/office/drawing/2014/main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>
            <a:extLst>
              <a:ext uri="{FF2B5EF4-FFF2-40B4-BE49-F238E27FC236}">
                <a16:creationId xmlns="" xmlns:a16="http://schemas.microsoft.com/office/drawing/2014/main" id="{52B8BDA1-8D00-6788-841F-A2FBAFF15B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67353" y="147528"/>
            <a:ext cx="281618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lvl="0">
              <a:lnSpc>
                <a:spcPct val="90000"/>
              </a:lnSpc>
              <a:buSzPts val="2500"/>
            </a:pPr>
            <a:r>
              <a:rPr lang="en-US" sz="2400" b="1" dirty="0" smtClean="0">
                <a:latin typeface="Inter"/>
                <a:ea typeface="Inter"/>
                <a:cs typeface="Inter"/>
                <a:sym typeface="Inter"/>
              </a:rPr>
              <a:t>Literature Review</a:t>
            </a:r>
            <a:endParaRPr sz="24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8">
            <a:extLst>
              <a:ext uri="{FF2B5EF4-FFF2-40B4-BE49-F238E27FC236}">
                <a16:creationId xmlns="" xmlns:a16="http://schemas.microsoft.com/office/drawing/2014/main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79940"/>
              </p:ext>
            </p:extLst>
          </p:nvPr>
        </p:nvGraphicFramePr>
        <p:xfrm>
          <a:off x="1012959" y="815841"/>
          <a:ext cx="6718376" cy="392623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265189"/>
                <a:gridCol w="2265189"/>
                <a:gridCol w="2187998"/>
              </a:tblGrid>
              <a:tr h="4477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 dirty="0">
                          <a:effectLst/>
                        </a:rPr>
                        <a:t>Method</a:t>
                      </a:r>
                      <a:endParaRPr lang="en-US" sz="2400" kern="1400" spc="25" dirty="0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>
                          <a:effectLst/>
                        </a:rPr>
                        <a:t>Pros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kern="1400" spc="25">
                          <a:effectLst/>
                        </a:rPr>
                        <a:t>Cons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</a:tr>
              <a:tr h="915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 dirty="0">
                          <a:effectLst/>
                        </a:rPr>
                        <a:t>Neural-based (e.g., NID)</a:t>
                      </a:r>
                      <a:endParaRPr lang="en-US" sz="2400" kern="1400" spc="25" dirty="0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>
                          <a:effectLst/>
                        </a:rPr>
                        <a:t>Captures complex interactions, Flexible and adaptable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kern="1400" spc="25">
                          <a:effectLst/>
                        </a:rPr>
                        <a:t>High computational cost, Requires large datasets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</a:tr>
              <a:tr h="7323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>
                          <a:effectLst/>
                        </a:rPr>
                        <a:t>Tree-based (e.g., Random Forest, XGBoost)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>
                          <a:effectLst/>
                        </a:rPr>
                        <a:t>Good for high-dimensional data, Handles feature interactions well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kern="1400" spc="25">
                          <a:effectLst/>
                        </a:rPr>
                        <a:t>Can overfit, Limited interpretability of interactions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</a:tr>
              <a:tr h="915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>
                          <a:effectLst/>
                        </a:rPr>
                        <a:t>Statistical (e.g., ANOVA, Lasso)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>
                          <a:effectLst/>
                        </a:rPr>
                        <a:t>Efficient for small datasets, Transparent and interpretable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kern="1400" spc="25">
                          <a:effectLst/>
                        </a:rPr>
                        <a:t>Assumes linearity or specific interactions, May miss complex patterns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</a:tr>
              <a:tr h="915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>
                          <a:effectLst/>
                        </a:rPr>
                        <a:t>SHAP (Shapley Additive Explanations)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>
                          <a:effectLst/>
                        </a:rPr>
                        <a:t>Provides feature-level interpretability, Can highlight interaction effects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kern="1400" spc="25" dirty="0">
                          <a:effectLst/>
                        </a:rPr>
                        <a:t>Can be slow for complex models, Approximation needed for large models</a:t>
                      </a:r>
                      <a:endParaRPr lang="en-US" sz="2400" kern="1400" spc="25" dirty="0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5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="" xmlns:a16="http://schemas.microsoft.com/office/drawing/2014/main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>
            <a:extLst>
              <a:ext uri="{FF2B5EF4-FFF2-40B4-BE49-F238E27FC236}">
                <a16:creationId xmlns="" xmlns:a16="http://schemas.microsoft.com/office/drawing/2014/main" id="{52B8BDA1-8D00-6788-841F-A2FBAFF15B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4795" y="486889"/>
            <a:ext cx="708703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lvl="0">
              <a:lnSpc>
                <a:spcPct val="90000"/>
              </a:lnSpc>
              <a:buSzPts val="2500"/>
            </a:pPr>
            <a:r>
              <a:rPr lang="en-GB" sz="2400" b="1" dirty="0">
                <a:latin typeface="Inter"/>
                <a:ea typeface="Inter"/>
                <a:cs typeface="Inter"/>
                <a:sym typeface="Inter"/>
              </a:rPr>
              <a:t>Methodology - Neural Interaction Detection</a:t>
            </a:r>
            <a:endParaRPr sz="24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8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C791F2EB-1ACD-5064-DB8E-29D04EBEC224}"/>
              </a:ext>
            </a:extLst>
          </p:cNvPr>
          <p:cNvSpPr txBox="1"/>
          <p:nvPr/>
        </p:nvSpPr>
        <p:spPr>
          <a:xfrm>
            <a:off x="534795" y="761518"/>
            <a:ext cx="3692252" cy="2052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SzPts val="1300"/>
            </a:pPr>
            <a:r>
              <a:rPr lang="en-US" sz="1600" b="1" dirty="0" smtClean="0"/>
              <a:t>Approach:</a:t>
            </a:r>
            <a:endParaRPr lang="en-US" sz="100" b="1" dirty="0" smtClean="0"/>
          </a:p>
          <a:p>
            <a:pPr algn="just">
              <a:lnSpc>
                <a:spcPct val="150000"/>
              </a:lnSpc>
              <a:buSzPts val="1300"/>
            </a:pPr>
            <a:endParaRPr lang="en-US" sz="100" b="1" dirty="0"/>
          </a:p>
          <a:p>
            <a:pPr algn="just">
              <a:lnSpc>
                <a:spcPct val="150000"/>
              </a:lnSpc>
              <a:buSzPts val="1300"/>
            </a:pPr>
            <a:r>
              <a:rPr lang="en-US" sz="100" b="1" dirty="0" err="1" smtClean="0"/>
              <a:t>jk</a:t>
            </a:r>
            <a:endParaRPr lang="en-US" sz="1600" dirty="0" smtClean="0">
              <a:solidFill>
                <a:schemeClr val="tx1"/>
              </a:solidFill>
              <a:latin typeface="Cambria Math" panose="02040503050406030204" pitchFamily="18" charset="0"/>
              <a:ea typeface="Inter"/>
              <a:cs typeface="Inter"/>
              <a:sym typeface="Inter"/>
            </a:endParaRP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Train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a Multilayer Perceptron (MLP) on the 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data.</a:t>
            </a: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Extract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weights from the interaction 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MLP.</a:t>
            </a: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Compute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interaction strengths from weights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89" name="Google Shape;89;p18">
            <a:extLst>
              <a:ext uri="{FF2B5EF4-FFF2-40B4-BE49-F238E27FC236}">
                <a16:creationId xmlns="" xmlns:a16="http://schemas.microsoft.com/office/drawing/2014/main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34795" y="2942662"/>
            <a:ext cx="35535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Evaluation</a:t>
            </a:r>
            <a:r>
              <a:rPr lang="en-US" sz="1600" b="1" dirty="0"/>
              <a:t>:</a:t>
            </a:r>
            <a:endParaRPr lang="en-US" sz="100" b="1" dirty="0" smtClean="0"/>
          </a:p>
          <a:p>
            <a:endParaRPr lang="en-US" sz="100" b="1" dirty="0" smtClean="0"/>
          </a:p>
          <a:p>
            <a:r>
              <a:rPr lang="en-US" sz="100" b="1" dirty="0" smtClean="0"/>
              <a:t>m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Pairwise Interaction </a:t>
            </a:r>
            <a:r>
              <a:rPr lang="en-US" dirty="0" smtClean="0"/>
              <a:t>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Any-Order Interaction Strength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95" y="3742881"/>
            <a:ext cx="3407527" cy="682409"/>
          </a:xfrm>
          <a:prstGeom prst="rect">
            <a:avLst/>
          </a:prstGeom>
        </p:spPr>
      </p:pic>
      <p:pic>
        <p:nvPicPr>
          <p:cNvPr id="10" name="ezgif-579659d170403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88928" y="1285372"/>
            <a:ext cx="4572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2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="" xmlns:a16="http://schemas.microsoft.com/office/drawing/2014/main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="" xmlns:a16="http://schemas.microsoft.com/office/drawing/2014/main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23052" y="184438"/>
            <a:ext cx="499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Experiments </a:t>
            </a:r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– 01:</a:t>
            </a:r>
            <a:endParaRPr lang="en-US" sz="2400" b="1" dirty="0">
              <a:solidFill>
                <a:schemeClr val="dk1"/>
              </a:solidFill>
              <a:latin typeface="Inter"/>
              <a:ea typeface="Inter"/>
              <a:cs typeface="Int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052" y="725381"/>
                <a:ext cx="3582498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b="1" dirty="0" smtClean="0"/>
                  <a:t>Additive </a:t>
                </a:r>
                <a:r>
                  <a:rPr lang="en-US" sz="1800" b="1" dirty="0"/>
                  <a:t>Case</a:t>
                </a:r>
                <a:r>
                  <a:rPr lang="en-US" sz="1800" b="1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8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an additive function, each feature contributes independently to the target.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 synergy exists between the features; hence, any “interaction” detected by the network should be very weak (close to zero).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52" y="725381"/>
                <a:ext cx="3582498" cy="1800493"/>
              </a:xfrm>
              <a:prstGeom prst="rect">
                <a:avLst/>
              </a:prstGeom>
              <a:blipFill rotWithShape="0">
                <a:blip r:embed="rId3"/>
                <a:stretch>
                  <a:fillRect l="-1531" r="-1701" b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052" y="2605152"/>
                <a:ext cx="358249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Multiplicative Case: </a:t>
                </a:r>
                <a:endParaRPr lang="en-US" sz="18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" b="1" dirty="0" smtClean="0"/>
              </a:p>
              <a:p>
                <a:endParaRPr lang="en-US" sz="100" b="1" dirty="0"/>
              </a:p>
              <a:p>
                <a:endParaRPr lang="en-US" sz="100" b="1" dirty="0" smtClean="0"/>
              </a:p>
              <a:p>
                <a:endParaRPr lang="en-US" sz="100" b="1" dirty="0"/>
              </a:p>
              <a:p>
                <a:endParaRPr lang="en-US" sz="100" b="1" dirty="0" smtClean="0"/>
              </a:p>
              <a:p>
                <a:endParaRPr lang="en-US" sz="1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a multiplicative function, the output depends on the joint contribution of both features.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network learns weights that capture this dependency, so the method detects a strong interaction between </a:t>
                </a:r>
                <a:r>
                  <a:rPr lang="en-US" dirty="0" smtClean="0"/>
                  <a:t>X1 </a:t>
                </a:r>
                <a:r>
                  <a:rPr lang="en-US" dirty="0"/>
                  <a:t>and </a:t>
                </a:r>
                <a:r>
                  <a:rPr lang="en-US" dirty="0" smtClean="0"/>
                  <a:t>X2.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52" y="2605152"/>
                <a:ext cx="3582498" cy="2215991"/>
              </a:xfrm>
              <a:prstGeom prst="rect">
                <a:avLst/>
              </a:prstGeom>
              <a:blipFill rotWithShape="0">
                <a:blip r:embed="rId4"/>
                <a:stretch>
                  <a:fillRect l="-1531" t="-1374"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87" y="982278"/>
            <a:ext cx="4782321" cy="34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="" xmlns:a16="http://schemas.microsoft.com/office/drawing/2014/main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="" xmlns:a16="http://schemas.microsoft.com/office/drawing/2014/main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23052" y="184438"/>
            <a:ext cx="562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Experiments – 02:  Synthetic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052" y="1101633"/>
            <a:ext cx="2087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Generated data: </a:t>
            </a:r>
            <a:r>
              <a:rPr lang="en-US" dirty="0"/>
              <a:t>30,000 samples, 10 </a:t>
            </a:r>
            <a:r>
              <a:rPr lang="en-US" dirty="0" smtClean="0"/>
              <a:t>features,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X</a:t>
            </a:r>
            <a:r>
              <a:rPr lang="en-US" dirty="0" smtClean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i.i.d</a:t>
            </a:r>
            <a:r>
              <a:rPr lang="en-US" dirty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. ~ N(0, 1</a:t>
            </a:r>
            <a:r>
              <a:rPr lang="en-US" dirty="0" smtClean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).</a:t>
            </a:r>
            <a:endParaRPr lang="en-US" dirty="0" smtClean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Functions: </a:t>
            </a:r>
            <a:r>
              <a:rPr lang="en-US" dirty="0" smtClean="0"/>
              <a:t>Experiment with 10 functions including different complexity.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14"/>
          <a:stretch/>
        </p:blipFill>
        <p:spPr>
          <a:xfrm>
            <a:off x="2666706" y="646103"/>
            <a:ext cx="6142075" cy="421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="" xmlns:a16="http://schemas.microsoft.com/office/drawing/2014/main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="" xmlns:a16="http://schemas.microsoft.com/office/drawing/2014/main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23052" y="184438"/>
            <a:ext cx="532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Experiments – 02:  </a:t>
            </a:r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Synthetic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394"/>
            <a:ext cx="9144000" cy="31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="" xmlns:a16="http://schemas.microsoft.com/office/drawing/2014/main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="" xmlns:a16="http://schemas.microsoft.com/office/drawing/2014/main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23052" y="184438"/>
            <a:ext cx="499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Experiments – 03: Real </a:t>
            </a:r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052" y="725381"/>
            <a:ext cx="3451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/>
              <a:t>California Housing Price Dataset: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Number of Features: 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Number of Instances: 20640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052" y="2511205"/>
            <a:ext cx="3177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Observation: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strongest interaction occurs between Latitude and Longitude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50" y="646103"/>
            <a:ext cx="4710316" cy="4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735</Words>
  <Application>Microsoft Office PowerPoint</Application>
  <PresentationFormat>On-screen Show (16:9)</PresentationFormat>
  <Paragraphs>141</Paragraphs>
  <Slides>19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Cambria Math</vt:lpstr>
      <vt:lpstr>MS Gothic</vt:lpstr>
      <vt:lpstr>Algerian</vt:lpstr>
      <vt:lpstr>Times New Roman</vt:lpstr>
      <vt:lpstr>Arial</vt:lpstr>
      <vt:lpstr>Inter</vt:lpstr>
      <vt:lpstr>Simple Light</vt:lpstr>
      <vt:lpstr>PowerPoint Presentation</vt:lpstr>
      <vt:lpstr>Agenda</vt:lpstr>
      <vt:lpstr>Feature Interaction </vt:lpstr>
      <vt:lpstr>Literature Review</vt:lpstr>
      <vt:lpstr>Methodology - Neural Interaction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Ali_Bhai</cp:lastModifiedBy>
  <cp:revision>105</cp:revision>
  <dcterms:modified xsi:type="dcterms:W3CDTF">2025-03-27T10:52:58Z</dcterms:modified>
</cp:coreProperties>
</file>