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64" r:id="rId5"/>
    <p:sldId id="258" r:id="rId6"/>
    <p:sldId id="265" r:id="rId7"/>
    <p:sldId id="259" r:id="rId8"/>
    <p:sldId id="266" r:id="rId9"/>
    <p:sldId id="260" r:id="rId10"/>
    <p:sldId id="267" r:id="rId11"/>
    <p:sldId id="268" r:id="rId12"/>
    <p:sldId id="261" r:id="rId13"/>
    <p:sldId id="269" r:id="rId14"/>
    <p:sldId id="270" r:id="rId15"/>
    <p:sldId id="26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ED102-DAB7-4DDA-ABFD-FA99445C553E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A9F3D-BEB4-48A8-9986-4E9A12BA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551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ED102-DAB7-4DDA-ABFD-FA99445C553E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A9F3D-BEB4-48A8-9986-4E9A12BA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863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ED102-DAB7-4DDA-ABFD-FA99445C553E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A9F3D-BEB4-48A8-9986-4E9A12BA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8122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ED102-DAB7-4DDA-ABFD-FA99445C553E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A9F3D-BEB4-48A8-9986-4E9A12BAF79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164656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ED102-DAB7-4DDA-ABFD-FA99445C553E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A9F3D-BEB4-48A8-9986-4E9A12BA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2289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ED102-DAB7-4DDA-ABFD-FA99445C553E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A9F3D-BEB4-48A8-9986-4E9A12BA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8263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ED102-DAB7-4DDA-ABFD-FA99445C553E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A9F3D-BEB4-48A8-9986-4E9A12BA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0607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ED102-DAB7-4DDA-ABFD-FA99445C553E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A9F3D-BEB4-48A8-9986-4E9A12BA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8340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ED102-DAB7-4DDA-ABFD-FA99445C553E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A9F3D-BEB4-48A8-9986-4E9A12BA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293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ED102-DAB7-4DDA-ABFD-FA99445C553E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A9F3D-BEB4-48A8-9986-4E9A12BA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713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ED102-DAB7-4DDA-ABFD-FA99445C553E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A9F3D-BEB4-48A8-9986-4E9A12BA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82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ED102-DAB7-4DDA-ABFD-FA99445C553E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A9F3D-BEB4-48A8-9986-4E9A12BA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223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ED102-DAB7-4DDA-ABFD-FA99445C553E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A9F3D-BEB4-48A8-9986-4E9A12BA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822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ED102-DAB7-4DDA-ABFD-FA99445C553E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A9F3D-BEB4-48A8-9986-4E9A12BA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332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ED102-DAB7-4DDA-ABFD-FA99445C553E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A9F3D-BEB4-48A8-9986-4E9A12BA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424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ED102-DAB7-4DDA-ABFD-FA99445C553E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A9F3D-BEB4-48A8-9986-4E9A12BA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675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ED102-DAB7-4DDA-ABFD-FA99445C553E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A9F3D-BEB4-48A8-9986-4E9A12BA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792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ED102-DAB7-4DDA-ABFD-FA99445C553E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A9F3D-BEB4-48A8-9986-4E9A12BA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9924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1638CA-26AF-91A1-DC31-F77D41449B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Духовный суверенитет современной России</a:t>
            </a:r>
            <a:endParaRPr lang="en-US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9F381A2-BC33-159D-7537-E4B44BEA91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Маслов Александр Николаевич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479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B9DBE93-0776-9AAA-5F04-6A0201395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964"/>
            <a:ext cx="10515600" cy="6664036"/>
          </a:xfrm>
        </p:spPr>
        <p:txBody>
          <a:bodyPr>
            <a:normAutofit fontScale="92500" lnSpcReduction="20000"/>
          </a:bodyPr>
          <a:lstStyle/>
          <a:p>
            <a:r>
              <a:rPr lang="ru-RU" b="1" dirty="0"/>
              <a:t>Публикация успешных и вдохновляющих историй: </a:t>
            </a:r>
            <a:r>
              <a:rPr lang="ru-RU" dirty="0"/>
              <a:t>Включение в новостные программы, сайты и газеты историй о достижениях людей, общественных инициативах, благотворительных проектах и других положительных событиях. Это может быть всё от историй о преодолении трудностей до рассказов о творческих достижениях.</a:t>
            </a:r>
          </a:p>
          <a:p>
            <a:r>
              <a:rPr lang="ru-RU" b="1" dirty="0"/>
              <a:t>Поддержка культурных и спортивных мероприятий: </a:t>
            </a:r>
            <a:r>
              <a:rPr lang="ru-RU" dirty="0"/>
              <a:t>Отражение в медиа событий культурной и спортивной жизни, включая концерты, выставки, спортивные соревнования и фестивали. Это поможет подчеркнуть значимость культуры и спорта для общества и поднять настроение аудитории.</a:t>
            </a:r>
          </a:p>
          <a:p>
            <a:r>
              <a:rPr lang="ru-RU" b="1" dirty="0"/>
              <a:t>Выделение положительных тенденций: </a:t>
            </a:r>
            <a:r>
              <a:rPr lang="ru-RU" dirty="0"/>
              <a:t>Отмечание тех областей, в которых наблюдаются положительные изменения, таких как улучшение экологической ситуации, сокращение уровня преступности, развитие образования и здравоохранения и т.д.</a:t>
            </a:r>
          </a:p>
          <a:p>
            <a:r>
              <a:rPr lang="ru-RU" b="1" dirty="0"/>
              <a:t>Привлечение к экспертному мнению оптимистов: </a:t>
            </a:r>
            <a:r>
              <a:rPr lang="ru-RU" dirty="0"/>
              <a:t>Приглашение в программы и статьи оптимистично настроенных экспертов и общественных деятелей, которые могут рассказать о позитивных тенденциях и перспективах развития.</a:t>
            </a:r>
          </a:p>
          <a:p>
            <a:r>
              <a:rPr lang="ru-RU" b="1" dirty="0"/>
              <a:t>Развитие развлекательного контента с позитивной направленностью: </a:t>
            </a:r>
            <a:r>
              <a:rPr lang="ru-RU" dirty="0"/>
              <a:t>Создание разнообразных развлекательных программ, видеороликов, комиксов и мемов, которые способствуют поднятию настроения у зрителей и читателей.</a:t>
            </a:r>
          </a:p>
          <a:p>
            <a:r>
              <a:rPr lang="ru-RU" b="1" dirty="0"/>
              <a:t>Поддержка сообщества и взаимопомощь: </a:t>
            </a:r>
            <a:r>
              <a:rPr lang="ru-RU" dirty="0"/>
              <a:t>Отображение в медиа акций волонтеров, благотворительных организаций и других </a:t>
            </a:r>
            <a:r>
              <a:rPr lang="ru-RU" dirty="0" err="1"/>
              <a:t>сообщественных</a:t>
            </a:r>
            <a:r>
              <a:rPr lang="ru-RU" dirty="0"/>
              <a:t> инициатив, направленных на помощь нуждающимся и поддержку социально уязвимых групп.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289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23F5B9-E621-B78F-BD4D-248305AD5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Формирование позитивной повестки дня в медийном поле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4B0711-07F4-8F1E-24AE-E045E8D61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sz="3200" dirty="0"/>
              <a:t>Современные медиа могут играть важную роль не только в информировании общества о проблемах, но и в поддержке позитивного настроения и вдохновения. Формирование позитивной повестки дня способствует созданию более гармоничного информационного пространства и улучшению качества жизни в обществе.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05655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C8C4B5-50A9-B75D-888D-EA033D5AC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i="0" dirty="0">
                <a:effectLst/>
              </a:rPr>
              <a:t>Методы повышения вовлеченности граждан в укрепление духовного суверенитета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32B17E-79FF-C9C8-E321-78BA59EE0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84243"/>
            <a:ext cx="10541000" cy="4094884"/>
          </a:xfrm>
        </p:spPr>
        <p:txBody>
          <a:bodyPr>
            <a:normAutofit/>
          </a:bodyPr>
          <a:lstStyle/>
          <a:p>
            <a:r>
              <a:rPr lang="ru-RU" sz="3600" dirty="0"/>
              <a:t>Повышение вовлеченности граждан в укрепление духовного суверенитета требует активного участия гражданского общества, образовательных институтов, религиозных организаций и других социальных институтов.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57185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529D2DEF-445E-F97D-6DEB-293A23D95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9454"/>
            <a:ext cx="10515600" cy="6488545"/>
          </a:xfrm>
        </p:spPr>
        <p:txBody>
          <a:bodyPr>
            <a:normAutofit fontScale="85000" lnSpcReduction="20000"/>
          </a:bodyPr>
          <a:lstStyle/>
          <a:p>
            <a:r>
              <a:rPr lang="ru-RU" b="1" dirty="0"/>
              <a:t>Образование и просвещение: </a:t>
            </a:r>
            <a:r>
              <a:rPr lang="ru-RU" dirty="0"/>
              <a:t>Проведение образовательных программ и мероприятий, направленных на повышение осведомленности граждан о значимости духовного суверенитета и его компонентов. Это могут быть лекции, семинары, круглые столы, образовательные курсы и т. д.</a:t>
            </a:r>
          </a:p>
          <a:p>
            <a:r>
              <a:rPr lang="ru-RU" b="1" dirty="0"/>
              <a:t>Формирование ценностей и идентичности: </a:t>
            </a:r>
            <a:r>
              <a:rPr lang="ru-RU" dirty="0"/>
              <a:t>Проведение культурных мероприятий, фестивалей, выставок, концертов и других событий, способствующих формированию и поддержке национальной идентичности и традиций.</a:t>
            </a:r>
          </a:p>
          <a:p>
            <a:r>
              <a:rPr lang="ru-RU" b="1" dirty="0"/>
              <a:t>Создание диалога и общественных дискуссий: </a:t>
            </a:r>
            <a:r>
              <a:rPr lang="ru-RU" dirty="0"/>
              <a:t>Организация публичных дебатов, форумов и панельных дискуссий, где граждане могут обсуждать вопросы, связанные с духовным суверенитетом, выражать свои мнения и предлагать решения.</a:t>
            </a:r>
          </a:p>
          <a:p>
            <a:r>
              <a:rPr lang="ru-RU" b="1" dirty="0"/>
              <a:t>Поддержка культурных и общественных инициатив: </a:t>
            </a:r>
            <a:r>
              <a:rPr lang="ru-RU" dirty="0"/>
              <a:t>Поощрение и поддержка проектов и инициатив, направленных на развитие культуры, искусства, образования, науки и религиозных общин, способствующих укреплению духовного суверенитета.</a:t>
            </a:r>
          </a:p>
          <a:p>
            <a:r>
              <a:rPr lang="ru-RU" b="1" dirty="0"/>
              <a:t>Использование средств массовой информации: </a:t>
            </a:r>
            <a:r>
              <a:rPr lang="ru-RU" dirty="0"/>
              <a:t>Привлечение средств массовой информации к обсуждению вопросов, связанных с духовным суверенитетом, публикация материалов, статей, интервью с экспертами и представителями общественности.</a:t>
            </a:r>
          </a:p>
          <a:p>
            <a:r>
              <a:rPr lang="ru-RU" b="1" dirty="0"/>
              <a:t>Участие в культурном и духовном наследии: </a:t>
            </a:r>
            <a:r>
              <a:rPr lang="ru-RU" dirty="0"/>
              <a:t>Поддержка и активное участие граждан в традиционных культурных и религиозных мероприятиях, обрядах, праздниках и т. д., способствующих сохранению и развитию духовного наследия страны.</a:t>
            </a:r>
          </a:p>
          <a:p>
            <a:r>
              <a:rPr lang="ru-RU" b="1" dirty="0"/>
              <a:t>Формирование патриотического и гражданского сознания: </a:t>
            </a:r>
            <a:r>
              <a:rPr lang="ru-RU" dirty="0"/>
              <a:t>Пропаганда ценности гражданской ответственности, патриотизма и уважения к культурному наследию и истории страны через образовательные программы, медийные кампании и общественные инициативы.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935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1DA749-7DE6-663D-B9BE-5BF418D0E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i="0" dirty="0">
                <a:effectLst/>
              </a:rPr>
              <a:t>Методы повышения вовлеченности граждан в укрепление духовного суверенитета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90E2FD-3AF4-5FE4-8207-CCBB4E866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216137"/>
            <a:ext cx="10353762" cy="3695136"/>
          </a:xfrm>
        </p:spPr>
        <p:txBody>
          <a:bodyPr>
            <a:normAutofit lnSpcReduction="10000"/>
          </a:bodyPr>
          <a:lstStyle/>
          <a:p>
            <a:r>
              <a:rPr lang="ru-RU" sz="3600" dirty="0"/>
              <a:t>Эффективное взаимодействие всех уровней общества и активное участие граждан в укреплении духовного суверенитета существенно повысят стабильность и развитие страны, а также укрепят её позиции на мировой арене.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710609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DCCA2A-6229-E2AC-42F2-5B835155B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4700" y="2766218"/>
            <a:ext cx="5562600" cy="1325563"/>
          </a:xfrm>
        </p:spPr>
        <p:txBody>
          <a:bodyPr/>
          <a:lstStyle/>
          <a:p>
            <a:r>
              <a:rPr lang="ru-RU" dirty="0"/>
              <a:t>Спасибо за внимание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585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254DC3-C717-20B1-A146-F22C42F19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i="0" dirty="0">
                <a:effectLst/>
              </a:rPr>
              <a:t>Сущность и содержание духовного суверенитета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136741-390E-B58F-E3F4-07FE4FE71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59473" cy="4351338"/>
          </a:xfrm>
        </p:spPr>
        <p:txBody>
          <a:bodyPr>
            <a:normAutofit/>
          </a:bodyPr>
          <a:lstStyle/>
          <a:p>
            <a:endParaRPr lang="ru-RU" sz="2800" dirty="0"/>
          </a:p>
          <a:p>
            <a:r>
              <a:rPr lang="ru-RU" sz="2800" dirty="0"/>
              <a:t>Духовный суверенитет России — это концепция, описывающая независимость страны в области духовной сферы от внешнего влияния. Это включает в себя сохранение и развитие культурных, религиозных, </a:t>
            </a:r>
            <a:r>
              <a:rPr lang="ru-RU" sz="2800" dirty="0" err="1"/>
              <a:t>идентичностных</a:t>
            </a:r>
            <a:r>
              <a:rPr lang="ru-RU" sz="2800" dirty="0"/>
              <a:t> и интеллектуальных традиций народа, свободу вероисповедания, а также защиту национальных ценностей и идей.</a:t>
            </a:r>
          </a:p>
          <a:p>
            <a:endParaRPr lang="ru-RU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42375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087F9CC-18F0-2CDA-7A5F-516BF46C7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1818"/>
            <a:ext cx="10515600" cy="5715145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Содержание духовного суверенитета России охватывает несколько аспектов:</a:t>
            </a:r>
          </a:p>
          <a:p>
            <a:pPr marL="514350" indent="-514350">
              <a:buFont typeface="+mj-lt"/>
              <a:buAutoNum type="arabicPeriod"/>
            </a:pPr>
            <a:r>
              <a:rPr lang="ru-RU" b="1" dirty="0"/>
              <a:t>Культурное наследие: </a:t>
            </a:r>
            <a:r>
              <a:rPr lang="ru-RU" dirty="0"/>
              <a:t>Сохранение и продвижение богатого культурного наследия России, включая литературу, искусство, музыку, традиции и обычаи.</a:t>
            </a:r>
          </a:p>
          <a:p>
            <a:pPr marL="514350" indent="-514350">
              <a:buFont typeface="+mj-lt"/>
              <a:buAutoNum type="arabicPeriod"/>
            </a:pPr>
            <a:r>
              <a:rPr lang="ru-RU" b="1" dirty="0"/>
              <a:t>Религиозная свобода: </a:t>
            </a:r>
            <a:r>
              <a:rPr lang="ru-RU" dirty="0"/>
              <a:t>Гарантирование свободы вероисповедания для всех граждан, защита интересов и прав прихожан различных религиозных общин.</a:t>
            </a:r>
          </a:p>
          <a:p>
            <a:pPr marL="514350" indent="-514350">
              <a:buFont typeface="+mj-lt"/>
              <a:buAutoNum type="arabicPeriod"/>
            </a:pPr>
            <a:r>
              <a:rPr lang="ru-RU" b="1" dirty="0"/>
              <a:t>Интеллектуальная независимость: </a:t>
            </a:r>
            <a:r>
              <a:rPr lang="ru-RU" dirty="0"/>
              <a:t>Поддержка научных и интеллектуальных исследований, свобода выражения мнений и идей, независимость академических и культурных институтов.</a:t>
            </a:r>
          </a:p>
          <a:p>
            <a:pPr marL="514350" indent="-514350">
              <a:buFont typeface="+mj-lt"/>
              <a:buAutoNum type="arabicPeriod"/>
            </a:pPr>
            <a:r>
              <a:rPr lang="ru-RU" b="1" dirty="0"/>
              <a:t>Сохранение национальных ценностей: </a:t>
            </a:r>
            <a:r>
              <a:rPr lang="ru-RU" dirty="0"/>
              <a:t>Защита и продвижение традиционных российских ценностей, которые определяют идентичность и культурное наследие страны.</a:t>
            </a:r>
          </a:p>
          <a:p>
            <a:pPr marL="514350" indent="-514350">
              <a:buFont typeface="+mj-lt"/>
              <a:buAutoNum type="arabicPeriod"/>
            </a:pPr>
            <a:r>
              <a:rPr lang="ru-RU" b="1" dirty="0"/>
              <a:t>Суверенитет культурного пространства: </a:t>
            </a:r>
            <a:r>
              <a:rPr lang="ru-RU" dirty="0"/>
              <a:t>Обеспечение свободы и независимости от внешних влияний в культурной сфере, защита от культурной гегемонии и ассимиляции.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344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EAD569-54B7-93B5-A133-38AC794E7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i="0" dirty="0">
                <a:effectLst/>
              </a:rPr>
              <a:t>Сущность и содержание духовного суверенитета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D136942-7D3D-C9D1-6835-4563EFE2A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14891" cy="4351338"/>
          </a:xfrm>
        </p:spPr>
        <p:txBody>
          <a:bodyPr>
            <a:normAutofit lnSpcReduction="10000"/>
          </a:bodyPr>
          <a:lstStyle/>
          <a:p>
            <a:r>
              <a:rPr lang="ru-RU" sz="3200" dirty="0"/>
              <a:t>Сущность духовного суверенитета России заключается в обеспечении свободы духа, защите и развитии культурного наследия и идентичности народа, а также в сохранении независимости в духовной сфере от внешних влияний. Он является важной составляющей общего суверенитета страны и способствует укреплению её позиции как суверенного и независимого государства.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50567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802D1E-67DB-6870-1C35-5CFF03388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i="0" dirty="0">
                <a:effectLst/>
              </a:rPr>
              <a:t>Внешние и внутренние угрозы духовному суверенитету России в современных условиях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9CA89B-0DB0-DF9C-0EC8-0606D3060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Внешние угрозы:</a:t>
            </a:r>
          </a:p>
          <a:p>
            <a:pPr marL="514350" indent="-514350">
              <a:buFont typeface="+mj-lt"/>
              <a:buAutoNum type="arabicPeriod"/>
            </a:pPr>
            <a:r>
              <a:rPr lang="ru-RU" b="1" dirty="0"/>
              <a:t>Культурная гегемония: </a:t>
            </a:r>
            <a:r>
              <a:rPr lang="ru-RU" dirty="0"/>
              <a:t>Влияние западных культурных стандартов и ценностей, которые могут противоречить традиционным российским ценностям и идентичности.</a:t>
            </a:r>
          </a:p>
          <a:p>
            <a:pPr marL="514350" indent="-514350">
              <a:buFont typeface="+mj-lt"/>
              <a:buAutoNum type="arabicPeriod"/>
            </a:pPr>
            <a:r>
              <a:rPr lang="ru-RU" b="1" dirty="0"/>
              <a:t>Информационная война: </a:t>
            </a:r>
            <a:r>
              <a:rPr lang="ru-RU" dirty="0"/>
              <a:t>Агрессивные информационные кампании и пропаганда из-за рубежа, направленные на дестабилизацию общественного мнения и подрыв доверия к национальным институтам и ценностям.</a:t>
            </a:r>
          </a:p>
          <a:p>
            <a:pPr marL="514350" indent="-514350">
              <a:buFont typeface="+mj-lt"/>
              <a:buAutoNum type="arabicPeriod"/>
            </a:pPr>
            <a:r>
              <a:rPr lang="ru-RU" b="1" dirty="0"/>
              <a:t>Религиозный экстремизм: </a:t>
            </a:r>
            <a:r>
              <a:rPr lang="ru-RU" dirty="0"/>
              <a:t>Влияние экстремистских идеологий и организаций из других стран, которые могут представлять угрозу для религиозной свободы и мира внутри страны.</a:t>
            </a:r>
          </a:p>
          <a:p>
            <a:pPr marL="514350" indent="-514350">
              <a:buFont typeface="+mj-lt"/>
              <a:buAutoNum type="arabicPeriod"/>
            </a:pPr>
            <a:r>
              <a:rPr lang="ru-RU" b="1" dirty="0"/>
              <a:t>Кибератаки и кибершпионаж: </a:t>
            </a:r>
            <a:r>
              <a:rPr lang="ru-RU" dirty="0"/>
              <a:t>Активности в области кибербезопасности, направленные на нарушение интеллектуальной независимости и конфиденциальности внутренних исследований и данных.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756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15CA05-2ED5-1A93-07FF-4246964C9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Внешние и внутренние угрозы духовному суверенитету России в современных условиях.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E0D289-18E1-1053-8204-FB4E82833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184775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Внутренние угрозы:</a:t>
            </a:r>
          </a:p>
          <a:p>
            <a:pPr marL="514350" indent="-514350">
              <a:buFont typeface="+mj-lt"/>
              <a:buAutoNum type="arabicPeriod"/>
            </a:pPr>
            <a:r>
              <a:rPr lang="ru-RU" b="1" dirty="0"/>
              <a:t>Этнические и религиозные конфликты: </a:t>
            </a:r>
            <a:r>
              <a:rPr lang="ru-RU" dirty="0"/>
              <a:t>Существующие или потенциальные конфликты между различными этническими и религиозными группами внутри страны, которые могут угрожать её единству и стабильности.</a:t>
            </a:r>
          </a:p>
          <a:p>
            <a:pPr marL="514350" indent="-514350">
              <a:buFont typeface="+mj-lt"/>
              <a:buAutoNum type="arabicPeriod"/>
            </a:pPr>
            <a:r>
              <a:rPr lang="ru-RU" b="1" dirty="0"/>
              <a:t>Идеологическая реверсия: </a:t>
            </a:r>
            <a:r>
              <a:rPr lang="ru-RU" dirty="0"/>
              <a:t>Потеря интереса к традиционным российским ценностям и идеалам внутри страны, а также рост популярности идеологий, противоречащих национальной идентичности.</a:t>
            </a:r>
          </a:p>
          <a:p>
            <a:pPr marL="514350" indent="-514350">
              <a:buFont typeface="+mj-lt"/>
              <a:buAutoNum type="arabicPeriod"/>
            </a:pPr>
            <a:r>
              <a:rPr lang="ru-RU" b="1" dirty="0"/>
              <a:t>Цензура и ограничения свободы слова: </a:t>
            </a:r>
            <a:r>
              <a:rPr lang="ru-RU" dirty="0"/>
              <a:t>Попытки правительства или других групп ограничить свободу слова и выражения мнений, что может препятствовать свободному обмену идеями и исследованиям.</a:t>
            </a:r>
          </a:p>
          <a:p>
            <a:pPr marL="514350" indent="-514350">
              <a:buFont typeface="+mj-lt"/>
              <a:buAutoNum type="arabicPeriod"/>
            </a:pPr>
            <a:r>
              <a:rPr lang="ru-RU" b="1" dirty="0"/>
              <a:t>Негативные социокультурные тенденции: </a:t>
            </a:r>
            <a:r>
              <a:rPr lang="ru-RU" dirty="0"/>
              <a:t>Распространение негативных явлений, таких как наркомания, алкоголизм, агрессия и прочие социальные проблемы, которые могут разрушать духовные основы общества.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698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B0FE06-9370-276E-79BC-F77BE3D85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i="0" dirty="0">
                <a:effectLst/>
              </a:rPr>
              <a:t>Основные приоритеты укрепления духовного суверенитета России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78C962-1258-EB6C-F834-A4C91A873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65873" cy="4351338"/>
          </a:xfrm>
        </p:spPr>
        <p:txBody>
          <a:bodyPr>
            <a:normAutofit/>
          </a:bodyPr>
          <a:lstStyle/>
          <a:p>
            <a:endParaRPr lang="ru-RU" sz="3200" dirty="0"/>
          </a:p>
          <a:p>
            <a:r>
              <a:rPr lang="ru-RU" sz="3200" dirty="0"/>
              <a:t>Укрепление духовного суверенитета России требует системного подхода и реализации ряда приоритетных мер, направленных на защиту и развитие культурного, религиозного и интеллектуального наследия страны.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77920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62ED03-A7A6-B6C7-7424-B715C2E97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7854"/>
            <a:ext cx="10515600" cy="1325563"/>
          </a:xfrm>
        </p:spPr>
        <p:txBody>
          <a:bodyPr/>
          <a:lstStyle/>
          <a:p>
            <a:r>
              <a:rPr lang="ru-RU" dirty="0"/>
              <a:t>Основные приоритеты: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E893C8-6DE1-B78B-653B-8105551BF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8364"/>
            <a:ext cx="10515600" cy="5481782"/>
          </a:xfrm>
        </p:spPr>
        <p:txBody>
          <a:bodyPr>
            <a:normAutofit fontScale="70000" lnSpcReduction="20000"/>
          </a:bodyPr>
          <a:lstStyle/>
          <a:p>
            <a:endParaRPr lang="ru-RU" dirty="0"/>
          </a:p>
          <a:p>
            <a:r>
              <a:rPr lang="ru-RU" b="1" dirty="0"/>
              <a:t>Поддержка культурных и традиционных ценностей</a:t>
            </a:r>
            <a:r>
              <a:rPr lang="ru-RU" dirty="0"/>
              <a:t>: Стимулирование изучения и сохранения национального культурного наследия, включая литературу, искусство, музыку, архитектуру и обычаи. Это может включать финансовую поддержку культурных программ, организацию выставок, фестивалей и других мероприятий.</a:t>
            </a:r>
          </a:p>
          <a:p>
            <a:r>
              <a:rPr lang="ru-RU" b="1" dirty="0"/>
              <a:t>Содействие религиозной свободе: </a:t>
            </a:r>
            <a:r>
              <a:rPr lang="ru-RU" dirty="0"/>
              <a:t>Обеспечение свободы вероисповедания для всех религиозных общин, защита и поддержка религиозной толерантности и уважения к различным верованиям. Это также включает защиту храмов и святынь, а также поддержку религиозного образования.</a:t>
            </a:r>
          </a:p>
          <a:p>
            <a:r>
              <a:rPr lang="ru-RU" b="1" dirty="0"/>
              <a:t>Развитие образования и науки: </a:t>
            </a:r>
            <a:r>
              <a:rPr lang="ru-RU" dirty="0"/>
              <a:t>Инвестирование в образовательные программы, научные исследования и развитие интеллектуального потенциала страны. Стимулирование инноваций, развитие высшего образования и научных исследований, а также поддержка творческого мышления и саморазвития.</a:t>
            </a:r>
          </a:p>
          <a:p>
            <a:r>
              <a:rPr lang="ru-RU" b="1" dirty="0"/>
              <a:t>Противодействие информационной агрессии: </a:t>
            </a:r>
            <a:r>
              <a:rPr lang="ru-RU" dirty="0"/>
              <a:t>Создание эффективной системы защиты от негативного влияния внешних информационных идеологий и пропаганды. Это включает развитие механизмов фильтрации и контроля информационного пространства, обучение граждан критическому мышлению и развитие медиаобразования.</a:t>
            </a:r>
          </a:p>
          <a:p>
            <a:r>
              <a:rPr lang="ru-RU" b="1" dirty="0"/>
              <a:t>Формирование национальной идентичности: </a:t>
            </a:r>
            <a:r>
              <a:rPr lang="ru-RU" dirty="0"/>
              <a:t>Поддержка патриотического воспитания и формирование гордости за свою страну, её историю и достижения. Это также включает активное противодействие идеологической агрессии и попыткам дестабилизации общественного мнения.</a:t>
            </a:r>
          </a:p>
          <a:p>
            <a:r>
              <a:rPr lang="ru-RU" b="1" dirty="0"/>
              <a:t>Развитие международного культурного диалога: </a:t>
            </a:r>
            <a:r>
              <a:rPr lang="ru-RU" dirty="0"/>
              <a:t>Сотрудничество с другими странами в области культуры, обмен опытом и лучшими практиками, укрепление дружественных отношений на основе культурного партнерства.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609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86B934-7B9E-9D6E-FB67-61E84B982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i="0" dirty="0">
                <a:effectLst/>
              </a:rPr>
              <a:t>Формирование позитивной повестки дня в медийном поле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23B043-B328-9C4E-DA41-1B483E40F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endParaRPr lang="ru-RU" sz="3200" dirty="0"/>
          </a:p>
          <a:p>
            <a:r>
              <a:rPr lang="ru-RU" sz="3200" dirty="0"/>
              <a:t>Формирование позитивной повестки дня в медийном поле играет важную роль в создании баланса между информированием общества о проблемах и вызовах, с которыми оно сталкивается, и поднятием настроения, мотивации и вдохновения у людей.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480024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TM04033921[[fn=Дамаск]]</Template>
  <TotalTime>246</TotalTime>
  <Words>1273</Words>
  <Application>Microsoft Office PowerPoint</Application>
  <PresentationFormat>Широкоэкранный</PresentationFormat>
  <Paragraphs>59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Bookman Old Style</vt:lpstr>
      <vt:lpstr>Rockwell</vt:lpstr>
      <vt:lpstr>Damask</vt:lpstr>
      <vt:lpstr>Духовный суверенитет современной России</vt:lpstr>
      <vt:lpstr>Сущность и содержание духовного суверенитета</vt:lpstr>
      <vt:lpstr>Презентация PowerPoint</vt:lpstr>
      <vt:lpstr>Сущность и содержание духовного суверенитета</vt:lpstr>
      <vt:lpstr>Внешние и внутренние угрозы духовному суверенитету России в современных условиях</vt:lpstr>
      <vt:lpstr>Внешние и внутренние угрозы духовному суверенитету России в современных условиях.</vt:lpstr>
      <vt:lpstr>Основные приоритеты укрепления духовного суверенитета России</vt:lpstr>
      <vt:lpstr>Основные приоритеты:</vt:lpstr>
      <vt:lpstr>Формирование позитивной повестки дня в медийном поле</vt:lpstr>
      <vt:lpstr>Презентация PowerPoint</vt:lpstr>
      <vt:lpstr>Формирование позитивной повестки дня в медийном поле</vt:lpstr>
      <vt:lpstr>Методы повышения вовлеченности граждан в укрепление духовного суверенитета</vt:lpstr>
      <vt:lpstr>Презентация PowerPoint</vt:lpstr>
      <vt:lpstr>Методы повышения вовлеченности граждан в укрепление духовного суверенитета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Духовный суверенитет современной России</dc:title>
  <dc:creator>Aknas Macefg</dc:creator>
  <cp:lastModifiedBy>Aknas Macefg</cp:lastModifiedBy>
  <cp:revision>1</cp:revision>
  <dcterms:created xsi:type="dcterms:W3CDTF">2024-04-18T18:24:50Z</dcterms:created>
  <dcterms:modified xsi:type="dcterms:W3CDTF">2024-04-18T22:31:18Z</dcterms:modified>
</cp:coreProperties>
</file>