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21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54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9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0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9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A8E87C-E44C-4CE7-B2F1-330DEE4AF70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1C0001-1FF6-4229-83BA-79ED39689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04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EFDA79-4C9D-5F9B-2335-097F065C9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46666" y="1085259"/>
            <a:ext cx="11698667" cy="5576449"/>
          </a:xfrm>
        </p:spPr>
        <p:txBody>
          <a:bodyPr>
            <a:normAutofit/>
          </a:bodyPr>
          <a:lstStyle/>
          <a:p>
            <a:pPr algn="just"/>
            <a:r>
              <a:rPr lang="ru-RU" sz="4800" dirty="0"/>
              <a:t>Конституционный принцип разделения властей</a:t>
            </a:r>
            <a:br>
              <a:rPr lang="ru-RU" sz="4800" dirty="0"/>
            </a:br>
            <a:r>
              <a:rPr lang="ru-RU" sz="4800" dirty="0"/>
              <a:t> как основа деятельности </a:t>
            </a:r>
            <a:br>
              <a:rPr lang="ru-RU" sz="4800" dirty="0"/>
            </a:br>
            <a:r>
              <a:rPr lang="ru-RU" sz="4800" dirty="0"/>
              <a:t>органов государственной власти</a:t>
            </a:r>
            <a:endParaRPr lang="en-US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5A533C-A2A9-2B44-FCF8-199D6BC0B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8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AECDF-F261-C81B-165F-CD6A3127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Законодательные, исполнительные и судебные органы субъектов РФ, являющиеся участниками бюджетного процесса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CB356-068D-D489-7199-56079122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364"/>
            <a:ext cx="10515600" cy="45350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/>
              <a:t>Законодательные органы:</a:t>
            </a:r>
          </a:p>
          <a:p>
            <a:r>
              <a:rPr lang="ru-RU" dirty="0"/>
              <a:t>Представительные органы субъектов РФ: В большинстве субъектов РФ представительным органом является законодательное (представительное) собрание, которое обычно состоит из одной или двух палат. Этот орган принимает решения о бюджете субъекта РФ, вносит поправки в бюджетный кодекс субъекта РФ и другие бюджетные законы.</a:t>
            </a:r>
          </a:p>
          <a:p>
            <a:pPr marL="0" indent="0">
              <a:buNone/>
            </a:pPr>
            <a:r>
              <a:rPr lang="ru-RU" b="1" dirty="0"/>
              <a:t>Исполнительные органы:</a:t>
            </a:r>
          </a:p>
          <a:p>
            <a:r>
              <a:rPr lang="ru-RU" dirty="0"/>
              <a:t>Органы исполнительной власти субъектов РФ: В каждом субъекте РФ есть исполнительный орган, который отвечает за реализацию бюджета. Это может быть правительство субъекта РФ, министерство финансов или другие ведомства, ответственные за управление бюджетными средствами.</a:t>
            </a:r>
          </a:p>
          <a:p>
            <a:pPr marL="0" indent="0">
              <a:buNone/>
            </a:pPr>
            <a:r>
              <a:rPr lang="ru-RU" b="1" dirty="0"/>
              <a:t>Судебные органы:</a:t>
            </a:r>
          </a:p>
          <a:p>
            <a:r>
              <a:rPr lang="ru-RU" dirty="0"/>
              <a:t>Суды субъектов РФ: Судебные органы могут участвовать в бюджетном процессе в случае возникновения юридических споров, связанных с бюджетными решениями или исполнением бюджета.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8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458A2-27DD-85F1-B859-14D9DA7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Соблюдение и защита прав и свобод человека и гражданина в структуре единой системы публичной власти РФ</a:t>
            </a:r>
            <a:endParaRPr lang="en-US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FCDD97-F87C-6AE1-89BA-9F1A2C48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18"/>
            <a:ext cx="10383982" cy="4202257"/>
          </a:xfrm>
        </p:spPr>
        <p:txBody>
          <a:bodyPr/>
          <a:lstStyle/>
          <a:p>
            <a:r>
              <a:rPr lang="ru-RU" dirty="0"/>
              <a:t>Соблюдение и защита прав и свобод человека и гражданина являются одними из основополагающих принципов деятельности единой системы публичной власти Российской Федерации. В структуре этой системы существуют несколько уровней и органов, ответственных за соблюдение и защиту прав и свобод граждан: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0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252247-1925-4DAB-0D26-24396417E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273"/>
            <a:ext cx="10515600" cy="6391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Законодательный уровень:</a:t>
            </a:r>
          </a:p>
          <a:p>
            <a:r>
              <a:rPr lang="ru-RU" dirty="0"/>
              <a:t>Федеральное Собрание: Одной из основных функций Федерального Собрания является принятие законов, которые гарантируют права и свободы человека и гражданина. Это включает Конституцию РФ, федеральные законы и законы о правах человека.</a:t>
            </a:r>
          </a:p>
          <a:p>
            <a:pPr marL="0" indent="0">
              <a:buNone/>
            </a:pPr>
            <a:r>
              <a:rPr lang="ru-RU" b="1" dirty="0"/>
              <a:t>Исполнительный уровень:</a:t>
            </a:r>
          </a:p>
          <a:p>
            <a:r>
              <a:rPr lang="ru-RU" dirty="0"/>
              <a:t>Президент РФ и Правительство РФ: Исполнительная власть отвечает за обеспечение выполнения законов, включая защиту прав и свобод граждан. Это может включать разработку и реализацию политики в области прав человека, а также осуществление мер по обеспечению безопасности и соблюдению правопорядка.</a:t>
            </a:r>
          </a:p>
          <a:p>
            <a:pPr marL="0" indent="0">
              <a:buNone/>
            </a:pPr>
            <a:r>
              <a:rPr lang="ru-RU" b="1" dirty="0"/>
              <a:t>Судебный уровень:</a:t>
            </a:r>
          </a:p>
          <a:p>
            <a:r>
              <a:rPr lang="ru-RU" dirty="0"/>
              <a:t>Суды РФ: Судебная власть играет ключевую роль в защите прав и свобод граждан. Суды осуществляют правосудие, разрешают конфликты и споры, касающиеся нарушения прав граждан, а также обеспечивают соблюдение законности и справедливости.</a:t>
            </a:r>
          </a:p>
          <a:p>
            <a:pPr marL="0" indent="0">
              <a:buNone/>
            </a:pPr>
            <a:r>
              <a:rPr lang="ru-RU" b="1" dirty="0"/>
              <a:t>Органы защиты прав человека:</a:t>
            </a:r>
          </a:p>
          <a:p>
            <a:r>
              <a:rPr lang="ru-RU" dirty="0"/>
              <a:t>Уполномоченный по правам человека: В России существует орган - Уполномоченный по правам человека, который занимается защитой прав и свобод граждан, мониторингом соблюдения законности и рассмотрением обращений граждан о нарушениях их прав.</a:t>
            </a:r>
          </a:p>
          <a:p>
            <a:pPr marL="0" indent="0">
              <a:buNone/>
            </a:pPr>
            <a:r>
              <a:rPr lang="ru-RU" dirty="0"/>
              <a:t>Система публичной власти в РФ направлена на обеспечение соблюдения и защиты прав и свобод человека и гражданина на всех уровнях. Каждый орган имеет свои функции и компетенцию в этой области, что способствует созданию системы, гарантирующей права и свободы каждого гражданина.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1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E93A6-0D9B-052C-2A73-F8FB7DC4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Контроль за деятельностью органов исполнительной, законодательной и судебной власти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429AA1-F72A-2C01-689E-65FEE8B6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Парламентский контроль:</a:t>
            </a:r>
          </a:p>
          <a:p>
            <a:r>
              <a:rPr lang="ru-RU" dirty="0"/>
              <a:t>Контрольные комитеты: В Федеральном Собрании РФ существуют специальные контрольные комитеты, которые отвечают за мониторинг деятельности исполнительной власти. Эти комитеты проводят анализ докладов о выполнении бюджета, расследуют случаи коррупции и злоупотреблений, а также осуществляют парламентский контроль за другими аспектами деятельности правительства.</a:t>
            </a:r>
          </a:p>
          <a:p>
            <a:pPr marL="0" indent="0">
              <a:buNone/>
            </a:pPr>
            <a:r>
              <a:rPr lang="ru-RU" b="1" dirty="0"/>
              <a:t>Конституционный контроль:</a:t>
            </a:r>
          </a:p>
          <a:p>
            <a:r>
              <a:rPr lang="ru-RU" dirty="0"/>
              <a:t>Конституционный суд РФ: Конституционный суд РФ имеет полномочия по контролю за соблюдением Конституции РФ. Он рассматривает жалобы на нарушения конституционных прав и свобод, а также разрешает конституционные споры между различными органами власти.</a:t>
            </a:r>
          </a:p>
          <a:p>
            <a:pPr marL="0" indent="0">
              <a:buNone/>
            </a:pPr>
            <a:r>
              <a:rPr lang="ru-RU" b="1" dirty="0"/>
              <a:t>Судебный контроль:</a:t>
            </a:r>
          </a:p>
          <a:p>
            <a:r>
              <a:rPr lang="ru-RU" dirty="0"/>
              <a:t>Суды общей юрисдикции: Суды общей юрисдикции осуществляют судебный контроль за деятельностью исполнительной и законодательной власти. Они разрешают административные споры, в том числе те, которые касаются деятельности государственных органов.</a:t>
            </a:r>
          </a:p>
          <a:p>
            <a:r>
              <a:rPr lang="ru-RU" dirty="0"/>
              <a:t>Арбитражные суды: Арбитражные суды контролируют деятельность исполнительной власти в экономической сфере. Они разрешают споры между государственными органами и частными лицами или организациями.</a:t>
            </a:r>
          </a:p>
          <a:p>
            <a:pPr marL="0" indent="0">
              <a:buNone/>
            </a:pPr>
            <a:r>
              <a:rPr lang="ru-RU" b="1" dirty="0"/>
              <a:t>Государственный надзор:</a:t>
            </a:r>
          </a:p>
          <a:p>
            <a:r>
              <a:rPr lang="ru-RU" dirty="0"/>
              <a:t>Прокуратура: Прокуратура осуществляет государственный надзор за соблюдением законов органами исполнительной, законодательной и судебной власти. Прокуроры имеют право вмешиваться в деятельность этих органов в случае обнаружения нарушений законности.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1C92E-2B6F-6A92-784D-2E3D4DF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63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3562F-D318-5332-AD36-6133D0F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Организационно-правовое содержание конституционного принципа разделения властей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56B02-49E1-5511-421B-50679702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9"/>
            <a:ext cx="10515600" cy="4490584"/>
          </a:xfrm>
        </p:spPr>
        <p:txBody>
          <a:bodyPr/>
          <a:lstStyle/>
          <a:p>
            <a:r>
              <a:rPr lang="ru-RU" dirty="0"/>
              <a:t>Конституционный принцип разделения властей представляет собой один из основополагающих принципов организации государственной власти. Он определяет, что власть в государстве должна быть разделена между различными институтами, которые независимы друг от друга, но в то же время взаимодействуют для обеспечения баланса и контроля. Организационно-правовое содержание этого принципа включает несколько аспектов: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A07CC0-3DD8-E6B5-980A-1B2C12AE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644236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Разделение властей на государственные органы: </a:t>
            </a:r>
            <a:r>
              <a:rPr lang="ru-RU" dirty="0"/>
              <a:t>Конституция определяет основные государственные институты и разделяет между ними власть на исполнительную, законодательную и судебную. Например, в исполнительной власти могут быть президент или правительство, в законодательной – парламент или конгресс, а в судебной – суды.</a:t>
            </a:r>
          </a:p>
          <a:p>
            <a:r>
              <a:rPr lang="ru-RU" b="1" dirty="0"/>
              <a:t>Независимость властей: </a:t>
            </a:r>
            <a:r>
              <a:rPr lang="ru-RU" dirty="0"/>
              <a:t>Каждая ветвь власти должна обладать определенной степенью независимости от других ветвей, чтобы избежать возможности злоупотребления властью. Это означает, что каждая ветвь должна иметь свои собственные полномочия и компетенцию, определенные Конституцией или законом.</a:t>
            </a:r>
          </a:p>
          <a:p>
            <a:r>
              <a:rPr lang="ru-RU" b="1" dirty="0"/>
              <a:t>Взаимодействие и сбалансированность: </a:t>
            </a:r>
            <a:r>
              <a:rPr lang="ru-RU" dirty="0"/>
              <a:t>Хотя власти разделены, они должны взаимодействовать друг с другом для эффективного функционирования государства. К примеру, законодательная власть принимает законы, исполнительная власть их осуществляет, а судебная власть применяет их. Балансировка власти также важна для предотвращения возможности монополизации власти одним из институтов.</a:t>
            </a:r>
          </a:p>
          <a:p>
            <a:r>
              <a:rPr lang="ru-RU" b="1" dirty="0"/>
              <a:t>Контроль и сдерживание: </a:t>
            </a:r>
            <a:r>
              <a:rPr lang="ru-RU" dirty="0"/>
              <a:t>Каждая ветвь власти должна иметь механизмы для контроля за действиями других ветвей и сдерживания возможных злоупотреблений. Например, парламент может осуществлять контроль за действиями правительства, а судебная власть может контролировать законность и конституционность действий других ветвей.</a:t>
            </a:r>
          </a:p>
          <a:p>
            <a:r>
              <a:rPr lang="ru-RU" b="1" dirty="0"/>
              <a:t>Соблюдение принципа верховенства права: </a:t>
            </a:r>
            <a:r>
              <a:rPr lang="ru-RU" dirty="0"/>
              <a:t>Разделение властей должно осуществляться в соответствии с законом и принципами правового государства. Это означает, что ни одна ветвь власти не должна действовать вне рамок, установленных конституцией и законами.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703AC-DA7C-21F6-238A-5C8440E8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Конституционный принцип разделения властей в РФ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F4865-0CB7-8FEC-AB03-A17F26C2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9691" cy="4351338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В Российской Федерации организационно-правовое содержание конституционного принципа разделения властей определяется основными конституционными документами и законодательством. Вот основные аспекты этого принципа в контексте РФ:</a:t>
            </a:r>
            <a:endParaRPr lang="en-US" dirty="0"/>
          </a:p>
        </p:txBody>
      </p:sp>
      <p:pic>
        <p:nvPicPr>
          <p:cNvPr id="1026" name="Picture 2" descr="Гатчинская Служба Новостей — Новая Конституция РФ вступает в свои права">
            <a:extLst>
              <a:ext uri="{FF2B5EF4-FFF2-40B4-BE49-F238E27FC236}">
                <a16:creationId xmlns:a16="http://schemas.microsoft.com/office/drawing/2014/main" id="{95D71D20-020E-0421-B592-264C6F0B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34" y="2419211"/>
            <a:ext cx="4672620" cy="277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1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709396-A6DC-0E67-72D1-3FF75E14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00"/>
            <a:ext cx="10515600" cy="639156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Разделение на исполнительную, законодательную и судебную власти: </a:t>
            </a:r>
            <a:r>
              <a:rPr lang="ru-RU" dirty="0"/>
              <a:t>Конституция РФ определяет три основные ветви власти - Президент и Правительство (исполнительная власть), Федеральное Собрание (законодательная власть) и суды (судебная власть).</a:t>
            </a:r>
          </a:p>
          <a:p>
            <a:r>
              <a:rPr lang="ru-RU" b="1" dirty="0"/>
              <a:t>Независимость судебной власти: </a:t>
            </a:r>
            <a:r>
              <a:rPr lang="ru-RU" dirty="0"/>
              <a:t>Конституция устанавливает независимость судебной власти и гарантирует, что судьи при осуществлении правосудия подчиняются только Конституции и закону.</a:t>
            </a:r>
          </a:p>
          <a:p>
            <a:r>
              <a:rPr lang="ru-RU" b="1" dirty="0"/>
              <a:t>Разграничение компетенций между федеральными и региональными властными органами: </a:t>
            </a:r>
            <a:r>
              <a:rPr lang="ru-RU" dirty="0"/>
              <a:t>Конституция устанавливает принципы разграничения властных полномочий между федеральным и региональными органами власти, что также способствует разделению властей.</a:t>
            </a:r>
          </a:p>
          <a:p>
            <a:r>
              <a:rPr lang="ru-RU" b="1" dirty="0"/>
              <a:t>Контроль и сбалансированность власти:</a:t>
            </a:r>
            <a:r>
              <a:rPr lang="ru-RU" dirty="0"/>
              <a:t> В РФ существуют механизмы контроля за действиями исполнительной и законодательной власти. Например, президент имеет право на вето по законопроектам Федерального Собрания, а Федеральное Собрание может осуществлять контроль за действиями Правительства.</a:t>
            </a:r>
          </a:p>
          <a:p>
            <a:r>
              <a:rPr lang="ru-RU" b="1" dirty="0"/>
              <a:t>Соблюдение принципа верховенства права: </a:t>
            </a:r>
            <a:r>
              <a:rPr lang="ru-RU" dirty="0"/>
              <a:t>В России принцип разделения властей должен соответствовать принципам правового государства, что означает, что все ветви власти действуют в рамках Конституции и законов.</a:t>
            </a:r>
          </a:p>
          <a:p>
            <a:r>
              <a:rPr lang="ru-RU" b="1" dirty="0"/>
              <a:t>Федеративное устройство государства: </a:t>
            </a:r>
            <a:r>
              <a:rPr lang="ru-RU" dirty="0"/>
              <a:t>Учитывая федеративный характер государства, разделение властей также учитывает особенности федерального и регионального уровней власти, обеспечивая соответствующее распределение компетенций.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3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4FB8A-32B8-C281-D466-DBD8BC8E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5" y="954521"/>
            <a:ext cx="5904346" cy="4975224"/>
          </a:xfrm>
        </p:spPr>
        <p:txBody>
          <a:bodyPr>
            <a:noAutofit/>
          </a:bodyPr>
          <a:lstStyle/>
          <a:p>
            <a:r>
              <a:rPr lang="ru-RU" sz="4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Создание, функционирование и обеспечение существования самостоятельных органов, относящихся к законодательной, исполнительной и судебной власти, включает ряд ключевых шагов и механизмов.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Правительство Российской Федерации: состав и структура - РИА Новости,  21.01.2024">
            <a:extLst>
              <a:ext uri="{FF2B5EF4-FFF2-40B4-BE49-F238E27FC236}">
                <a16:creationId xmlns:a16="http://schemas.microsoft.com/office/drawing/2014/main" id="{1202840F-9950-388A-A103-1249CE48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72" y="1970521"/>
            <a:ext cx="5237248" cy="29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7291B-1FD9-C2FD-129B-88B8EC58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органов: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DF782-4708-F4DF-0928-13462B6F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Законодательная власть: </a:t>
            </a:r>
            <a:r>
              <a:rPr lang="ru-RU" dirty="0"/>
              <a:t>В большинстве стран законодательный орган создается на основе выборов или назначения. В России Федеральное Собрание формируется на основе выборов (Государственная Дума) и назначения (Совет Федерации).</a:t>
            </a:r>
          </a:p>
          <a:p>
            <a:r>
              <a:rPr lang="ru-RU" b="1" dirty="0"/>
              <a:t>Исполнительная власть: </a:t>
            </a:r>
            <a:r>
              <a:rPr lang="ru-RU" dirty="0"/>
              <a:t>Глава государства (президент) избирается, а затем формирует правительство.</a:t>
            </a:r>
          </a:p>
          <a:p>
            <a:r>
              <a:rPr lang="ru-RU" b="1" dirty="0"/>
              <a:t>Судебная власть: </a:t>
            </a:r>
            <a:r>
              <a:rPr lang="ru-RU" dirty="0"/>
              <a:t>Судьи назначаются или избираются в соответствии с законом.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EAB52-4632-3DD5-3284-F510F875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Функционирование органов: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2D1AF-9FBD-3BC2-28E0-BF4ACFE7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Законодательная власть: </a:t>
            </a:r>
            <a:r>
              <a:rPr lang="ru-RU" dirty="0"/>
              <a:t>Основной функцией законодательного органа является принятие законов. Это включает в себя обсуждение, разработку, голосование и принятие законопроектов.</a:t>
            </a:r>
          </a:p>
          <a:p>
            <a:r>
              <a:rPr lang="ru-RU" b="1" dirty="0"/>
              <a:t>Исполнительная власть: </a:t>
            </a:r>
            <a:r>
              <a:rPr lang="ru-RU" dirty="0"/>
              <a:t>Функции исполнительной власти включают осуществление законов, управление государственными организациями и выполнение политики, установленной законодательной властью.</a:t>
            </a:r>
          </a:p>
          <a:p>
            <a:r>
              <a:rPr lang="ru-RU" b="1" dirty="0"/>
              <a:t>Судебная власть: </a:t>
            </a:r>
            <a:r>
              <a:rPr lang="ru-RU" dirty="0"/>
              <a:t>Основной функцией судебной власти является применение законов к конкретным делам и разрешение споров согласно праву.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767D5-795A-A9BA-C906-1CFDBA03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Обеспечение существования органов: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BFD42-9B23-F352-3A78-99AA8481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Финансирование:</a:t>
            </a:r>
            <a:r>
              <a:rPr lang="ru-RU" dirty="0"/>
              <a:t> Государственные органы нуждаются в финансировании для своего функционирования. Это включает в себя оплату зарплат сотрудникам, поддержание инфраструктуры и ресурсов.</a:t>
            </a:r>
          </a:p>
          <a:p>
            <a:r>
              <a:rPr lang="ru-RU" b="1" dirty="0"/>
              <a:t>Законодательная база: </a:t>
            </a:r>
            <a:r>
              <a:rPr lang="ru-RU" dirty="0"/>
              <a:t>Обеспечение существования органов включает в себя наличие соответствующего законодательного фундамента, который определяет их полномочия, компетенцию и порядок функционирования.</a:t>
            </a:r>
          </a:p>
          <a:p>
            <a:r>
              <a:rPr lang="ru-RU" b="1" dirty="0"/>
              <a:t>Кадры: </a:t>
            </a:r>
            <a:r>
              <a:rPr lang="ru-RU" dirty="0"/>
              <a:t>Для работы государственных органов необходимы квалифицированные сотрудники. Это требует системы подготовки, обучения и регулярного оценивания персонала.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17006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89</TotalTime>
  <Words>1331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times new roman</vt:lpstr>
      <vt:lpstr>Глубина</vt:lpstr>
      <vt:lpstr>Конституционный принцип разделения властей  как основа деятельности  органов государственной власти</vt:lpstr>
      <vt:lpstr>Организационно-правовое содержание конституционного принципа разделения властей</vt:lpstr>
      <vt:lpstr>Презентация PowerPoint</vt:lpstr>
      <vt:lpstr>Конституционный принцип разделения властей в РФ</vt:lpstr>
      <vt:lpstr>Презентация PowerPoint</vt:lpstr>
      <vt:lpstr>Создание, функционирование и обеспечение существования самостоятельных органов, относящихся к законодательной, исполнительной и судебной власти, включает ряд ключевых шагов и механизмов.</vt:lpstr>
      <vt:lpstr>Создание органов:</vt:lpstr>
      <vt:lpstr>Функционирование органов:</vt:lpstr>
      <vt:lpstr>Обеспечение существования органов:</vt:lpstr>
      <vt:lpstr>Законодательные, исполнительные и судебные органы субъектов РФ, являющиеся участниками бюджетного процесса</vt:lpstr>
      <vt:lpstr>Соблюдение и защита прав и свобод человека и гражданина в структуре единой системы публичной власти РФ</vt:lpstr>
      <vt:lpstr>Презентация PowerPoint</vt:lpstr>
      <vt:lpstr>Контроль за деятельностью органов исполнительной, законодательной и судебной власти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1</cp:revision>
  <dcterms:created xsi:type="dcterms:W3CDTF">2024-05-16T21:50:08Z</dcterms:created>
  <dcterms:modified xsi:type="dcterms:W3CDTF">2024-05-16T23:19:17Z</dcterms:modified>
</cp:coreProperties>
</file>