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62" r:id="rId4"/>
    <p:sldId id="263" r:id="rId5"/>
    <p:sldId id="259" r:id="rId6"/>
    <p:sldId id="266" r:id="rId7"/>
    <p:sldId id="267" r:id="rId8"/>
    <p:sldId id="258" r:id="rId9"/>
    <p:sldId id="264" r:id="rId10"/>
    <p:sldId id="265" r:id="rId11"/>
    <p:sldId id="260" r:id="rId12"/>
    <p:sldId id="268" r:id="rId13"/>
    <p:sldId id="261" r:id="rId14"/>
    <p:sldId id="270" r:id="rId15"/>
    <p:sldId id="271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0B317CE-5868-4893-BDF1-1B38D076F6B7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A078372-6EB7-4729-BBA4-C691B822AD8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110193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17CE-5868-4893-BDF1-1B38D076F6B7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8372-6EB7-4729-BBA4-C691B822A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25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17CE-5868-4893-BDF1-1B38D076F6B7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8372-6EB7-4729-BBA4-C691B822A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92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17CE-5868-4893-BDF1-1B38D076F6B7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8372-6EB7-4729-BBA4-C691B822A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192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B317CE-5868-4893-BDF1-1B38D076F6B7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078372-6EB7-4729-BBA4-C691B822AD8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5476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17CE-5868-4893-BDF1-1B38D076F6B7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8372-6EB7-4729-BBA4-C691B822A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82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17CE-5868-4893-BDF1-1B38D076F6B7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8372-6EB7-4729-BBA4-C691B822A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19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17CE-5868-4893-BDF1-1B38D076F6B7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8372-6EB7-4729-BBA4-C691B822A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25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17CE-5868-4893-BDF1-1B38D076F6B7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8372-6EB7-4729-BBA4-C691B822A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26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B317CE-5868-4893-BDF1-1B38D076F6B7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078372-6EB7-4729-BBA4-C691B822AD8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8493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B317CE-5868-4893-BDF1-1B38D076F6B7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078372-6EB7-4729-BBA4-C691B822AD8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3558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0B317CE-5868-4893-BDF1-1B38D076F6B7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A078372-6EB7-4729-BBA4-C691B822AD8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7548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B6A663-8952-E0A4-94BA-E97F2F6C5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5815" y="1888225"/>
            <a:ext cx="9920370" cy="2951630"/>
          </a:xfrm>
        </p:spPr>
        <p:txBody>
          <a:bodyPr/>
          <a:lstStyle/>
          <a:p>
            <a:r>
              <a:rPr lang="ru-RU" b="0" i="0" dirty="0">
                <a:solidFill>
                  <a:srgbClr val="1A1A1A"/>
                </a:solidFill>
                <a:effectLst/>
                <a:latin typeface="ys text"/>
              </a:rPr>
              <a:t>Место глобализационных процессов в России</a:t>
            </a:r>
            <a:endParaRPr lang="en-US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135BE8A-BEAD-2616-A851-08E81B7260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489526" y="5606328"/>
            <a:ext cx="2770909" cy="969962"/>
          </a:xfrm>
        </p:spPr>
        <p:txBody>
          <a:bodyPr/>
          <a:lstStyle/>
          <a:p>
            <a:r>
              <a:rPr lang="ru-RU" dirty="0"/>
              <a:t>Маслов Александр Николаевич ИД23-1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213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BDEFAE-391C-78EA-BE6B-52BCE041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1A1A1A"/>
                </a:solidFill>
                <a:effectLst/>
                <a:latin typeface="ys text"/>
              </a:rPr>
              <a:t>Цикличность истории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15DE74-B353-6DCD-B580-21EA17BD9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654" y="1990437"/>
            <a:ext cx="10030691" cy="4114800"/>
          </a:xfrm>
        </p:spPr>
        <p:txBody>
          <a:bodyPr/>
          <a:lstStyle/>
          <a:p>
            <a:r>
              <a:rPr lang="ru-RU" dirty="0"/>
              <a:t>Создание элитой «универсального государства» для каждой конкретной цивилизации означает, что она уже прошла первый период упадка; падение «универсального государства» обычно сопровождается распространением возникшей среди внутреннего пролетариата новой вселенской религии, которая может стать основой для цивилизации следующего поколения (как христианство в недрах эллинской цивилизации стало таковой для западной и православной). Вместе с тем, в отличие от большинства предшествовавших ему сторонников цивилизационного подхода, Тойнби в конечном итоге признаёт существование прогресса человечества, что он усматривал, в частности, в рождении новой синкретической религии вроде бахаизма, способной объединить человечество.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391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FF8483-722B-4204-363C-DE8ECFB24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1A1A1A"/>
                </a:solidFill>
                <a:effectLst/>
                <a:latin typeface="ys text"/>
              </a:rPr>
              <a:t>Особенности современной глобализации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D515D-E63A-3DF1-66AF-FDEAE45C9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4327236"/>
          </a:xfrm>
        </p:spPr>
        <p:txBody>
          <a:bodyPr>
            <a:normAutofit lnSpcReduction="10000"/>
          </a:bodyPr>
          <a:lstStyle/>
          <a:p>
            <a:r>
              <a:rPr lang="ru-RU" sz="1800" dirty="0"/>
              <a:t>Ускорение темпов развития. Глобализация происходит быстрее, чем когда-либо прежде. Это связано с развитием технологий, транспорта и связи.</a:t>
            </a:r>
          </a:p>
          <a:p>
            <a:r>
              <a:rPr lang="ru-RU" sz="1800" dirty="0"/>
              <a:t>Усиление взаимозависимости. Глобализация приводит к тому, что события в одной части мира оказывают влияние на другие части мира.</a:t>
            </a:r>
          </a:p>
          <a:p>
            <a:r>
              <a:rPr lang="ru-RU" sz="1800" dirty="0"/>
              <a:t>Рост влияния международных организаций. Международные организации играют всё более важную роль в мировой политике и экономике.</a:t>
            </a:r>
          </a:p>
          <a:p>
            <a:r>
              <a:rPr lang="ru-RU" sz="1800" dirty="0"/>
              <a:t>Формирование единого информационного пространства. Благодаря развитию интернета и других средств коммуникации люди имеют доступ к информации со всего мира.</a:t>
            </a:r>
          </a:p>
          <a:p>
            <a:r>
              <a:rPr lang="ru-RU" sz="1800" dirty="0"/>
              <a:t>Усиление миграционных процессов. Люди всё чаще переезжают из одной страны в другую в поисках работы, образования или лучшей жизни.</a:t>
            </a:r>
          </a:p>
          <a:p>
            <a:r>
              <a:rPr lang="ru-RU" sz="1800" dirty="0"/>
              <a:t>Рост культурного обмена. Культуры разных стран всё больше влияют друг на друга, что приводит к формированию единой мировой культуры.</a:t>
            </a:r>
          </a:p>
          <a:p>
            <a:r>
              <a:rPr lang="ru-RU" sz="1800" dirty="0"/>
              <a:t>Возникновение глобальных проблем. Глобализация приводит к появлению глобальных проблем, таких как изменение климата, терроризм, бедность и неравенство.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69459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FA432C-15F2-0784-DC94-C2606B279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1A1A1A"/>
                </a:solidFill>
                <a:effectLst/>
                <a:latin typeface="ys text"/>
              </a:rPr>
              <a:t>Особенности современной глобализации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730506-DBA8-5961-5B94-7043ECC5B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Глобализация имеет как положительные, так и отрицательные последствия. С одной стороны, она способствует экономическому росту и повышению уровня жизни. С другой стороны, она может привести к потере культурной идентичности и усилению неравенства.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979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EA51898-C0F1-9528-350E-AB662653D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013200"/>
          </a:xfrm>
        </p:spPr>
        <p:txBody>
          <a:bodyPr/>
          <a:lstStyle/>
          <a:p>
            <a:r>
              <a:rPr lang="ru-RU" dirty="0"/>
              <a:t>Экономическая интеграция. Россия является частью мировой экономики и участвует в международном разделении труда. Это позволяет ей получать доступ к новым технологиям, ресурсам и рынкам сбыта. Однако глобализация также приводит к усилению конкуренции и зависимости от мировых рынков.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Культурный обмен. Россия открыта для культурного обмена с другими странами. Это позволяет ей знакомиться с новыми идеями, ценностями и образами жизни. Однако глобализация также может привести к потере культурной идентичности и усилению влияния западной культуры.</a:t>
            </a:r>
            <a:endParaRPr lang="en-US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3969CB5-4565-7A9E-7DA8-17407296233E}"/>
              </a:ext>
            </a:extLst>
          </p:cNvPr>
          <p:cNvSpPr txBox="1">
            <a:spLocks/>
          </p:cNvSpPr>
          <p:nvPr/>
        </p:nvSpPr>
        <p:spPr>
          <a:xfrm>
            <a:off x="1371600" y="726209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1A1A1A"/>
                </a:solidFill>
                <a:latin typeface="ys text"/>
              </a:rPr>
              <a:t>Россия и глобализационные процессы в историко-цивилизационном измерении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618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1F1EDD-9865-3842-A557-91CD5CF08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0" i="0" dirty="0">
                <a:solidFill>
                  <a:srgbClr val="1A1A1A"/>
                </a:solidFill>
                <a:effectLst/>
                <a:latin typeface="ys text"/>
              </a:rPr>
              <a:t>Россия и глобализационные процессы в историко-цивилизационном измерении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D809A0-F18B-6A57-5637-BC83DADB4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Политическая интеграция. Россия является членом международных организаций, таких как ООН, ВТО, МВФ и др. Это позволяет ей участвовать в решении глобальных проблем и влиять на мировую политику. Однако глобализация также может привести к усилению влияния международных организаций на внутреннюю политику России.</a:t>
            </a:r>
          </a:p>
          <a:p>
            <a:endParaRPr lang="ru-RU" dirty="0"/>
          </a:p>
          <a:p>
            <a:r>
              <a:rPr lang="ru-RU" dirty="0"/>
              <a:t>Информационная интеграция. Россия имеет доступ к информации со всего мира благодаря интернету и другим средствам коммуникации. Это позволяет ей быть в курсе мировых событий и получать новые знания. Однако глобализация также может привести к распространению недостоверной информации и манипулированию общественным мнением.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863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141A30-938B-67C9-6FA8-6CDD0639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0" i="0" dirty="0">
                <a:solidFill>
                  <a:srgbClr val="1A1A1A"/>
                </a:solidFill>
                <a:effectLst/>
                <a:latin typeface="ys text"/>
              </a:rPr>
              <a:t>Россия и глобализационные процессы в историко-цивилизационном измерении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0D0E09-0407-F862-48AF-1D3C6C324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200" y="2258291"/>
            <a:ext cx="9601200" cy="3581400"/>
          </a:xfrm>
        </p:spPr>
        <p:txBody>
          <a:bodyPr/>
          <a:lstStyle/>
          <a:p>
            <a:r>
              <a:rPr lang="ru-RU" dirty="0"/>
              <a:t>Миграционные процессы. Россия является привлекательной страной для мигрантов из стран СНГ и других регионов. Это приводит к росту культурного разнообразия и экономическому развитию. Однако глобализация также может привести к росту социальной напряжённости и межэтническим конфликтам.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270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72AA0A-67FD-C02A-853B-C88434DF4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690" y="2773218"/>
            <a:ext cx="9601200" cy="1485900"/>
          </a:xfrm>
        </p:spPr>
        <p:txBody>
          <a:bodyPr/>
          <a:lstStyle/>
          <a:p>
            <a:pPr algn="ctr"/>
            <a:r>
              <a:rPr lang="ru-RU" dirty="0"/>
              <a:t>Спасибо за внимание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805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FCC0EF-FB71-590F-174D-BD79FA1C2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глобализация?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AE8C65-0157-6A34-00A5-81539E1EA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179" y="2106324"/>
            <a:ext cx="6606309" cy="4351338"/>
          </a:xfrm>
        </p:spPr>
        <p:txBody>
          <a:bodyPr>
            <a:normAutofit/>
          </a:bodyPr>
          <a:lstStyle/>
          <a:p>
            <a:r>
              <a:rPr lang="ru-RU" dirty="0"/>
              <a:t>Глобализация — это процесс интеграции и унификации в экономической, политической, культурной и других сферах, который приводит к созданию единого мирового пространства.</a:t>
            </a:r>
          </a:p>
          <a:p>
            <a:r>
              <a:rPr lang="ru-RU" dirty="0"/>
              <a:t>Глобализация проявляется в обмене товарами и услугами, в свободном перемещении людей, в обмене культурными ценностями, в развитии международных отношений и в формировании общих стандартов и норм.</a:t>
            </a:r>
          </a:p>
          <a:p>
            <a:endParaRPr lang="ru-RU" dirty="0"/>
          </a:p>
          <a:p>
            <a:endParaRPr lang="ru-RU" dirty="0"/>
          </a:p>
          <a:p>
            <a:endParaRPr lang="en-US" dirty="0"/>
          </a:p>
        </p:txBody>
      </p:sp>
      <p:pic>
        <p:nvPicPr>
          <p:cNvPr id="1027" name="Picture 3" descr="Глобализация">
            <a:extLst>
              <a:ext uri="{FF2B5EF4-FFF2-40B4-BE49-F238E27FC236}">
                <a16:creationId xmlns:a16="http://schemas.microsoft.com/office/drawing/2014/main" id="{5A8B9F1A-0D0B-DE2C-1AC9-09E5407D71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23" r="22153" b="-1223"/>
          <a:stretch/>
        </p:blipFill>
        <p:spPr bwMode="auto">
          <a:xfrm>
            <a:off x="7749308" y="1971025"/>
            <a:ext cx="3903913" cy="2915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026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878E8A-391E-1EFB-D67E-9AFCC1E0B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1A1A1A"/>
                </a:solidFill>
                <a:effectLst/>
                <a:latin typeface="ys text"/>
              </a:rPr>
              <a:t>Почему Европа враждебна России?</a:t>
            </a:r>
            <a:endParaRPr lang="en-US" dirty="0"/>
          </a:p>
        </p:txBody>
      </p:sp>
      <p:pic>
        <p:nvPicPr>
          <p:cNvPr id="3074" name="Picture 2" descr="Данилевский Николай Яковлевич электронные книги, биография.">
            <a:extLst>
              <a:ext uri="{FF2B5EF4-FFF2-40B4-BE49-F238E27FC236}">
                <a16:creationId xmlns:a16="http://schemas.microsoft.com/office/drawing/2014/main" id="{0187F04A-7135-AEE8-610B-ACEC97CDE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185" y="1559038"/>
            <a:ext cx="2820555" cy="4029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Н. Я. Данилевский. Россия и Европа">
            <a:extLst>
              <a:ext uri="{FF2B5EF4-FFF2-40B4-BE49-F238E27FC236}">
                <a16:creationId xmlns:a16="http://schemas.microsoft.com/office/drawing/2014/main" id="{8B029E3C-506D-329B-6360-B1A7BE938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7239" y="2857798"/>
            <a:ext cx="2405472" cy="289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DD7E15-C30E-1B5C-A8FD-5A3B016F4195}"/>
              </a:ext>
            </a:extLst>
          </p:cNvPr>
          <p:cNvSpPr txBox="1"/>
          <p:nvPr/>
        </p:nvSpPr>
        <p:spPr>
          <a:xfrm>
            <a:off x="1219200" y="1703636"/>
            <a:ext cx="42557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Николай Яковлевич Данилевский </a:t>
            </a:r>
            <a:r>
              <a:rPr lang="ru-RU" dirty="0"/>
              <a:t>(4 декабря 1822, село Остров Ливенского уезда Орловской губернии — 7 ноября 1885, Тифлис) — русский социолог, культуролог, публицист и естествоиспытатель; геополитик, один из основателей цивилизационного подхода к истории, идеолог панславизма.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0C7D87-E6AD-AAF5-FD48-22FDDFB125E6}"/>
              </a:ext>
            </a:extLst>
          </p:cNvPr>
          <p:cNvSpPr txBox="1"/>
          <p:nvPr/>
        </p:nvSpPr>
        <p:spPr>
          <a:xfrm>
            <a:off x="1219200" y="4140875"/>
            <a:ext cx="435638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Данилевский</a:t>
            </a:r>
            <a:r>
              <a:rPr lang="en-US" dirty="0"/>
              <a:t> </a:t>
            </a:r>
            <a:r>
              <a:rPr lang="en-US" dirty="0" err="1"/>
              <a:t>был</a:t>
            </a:r>
            <a:r>
              <a:rPr lang="en-US" dirty="0"/>
              <a:t> </a:t>
            </a:r>
            <a:r>
              <a:rPr lang="en-US" dirty="0" err="1"/>
              <a:t>выдающимся</a:t>
            </a:r>
            <a:r>
              <a:rPr lang="en-US" dirty="0"/>
              <a:t> </a:t>
            </a:r>
            <a:r>
              <a:rPr lang="en-US" dirty="0" err="1"/>
              <a:t>российским</a:t>
            </a:r>
            <a:r>
              <a:rPr lang="en-US" dirty="0"/>
              <a:t> </a:t>
            </a:r>
            <a:r>
              <a:rPr lang="en-US" dirty="0" err="1"/>
              <a:t>историком</a:t>
            </a:r>
            <a:r>
              <a:rPr lang="en-US" dirty="0"/>
              <a:t>, </a:t>
            </a:r>
            <a:r>
              <a:rPr lang="en-US" dirty="0" err="1"/>
              <a:t>социологом</a:t>
            </a:r>
            <a:r>
              <a:rPr lang="en-US" dirty="0"/>
              <a:t> и </a:t>
            </a:r>
            <a:r>
              <a:rPr lang="en-US" dirty="0" err="1"/>
              <a:t>общественным</a:t>
            </a:r>
            <a:r>
              <a:rPr lang="en-US" dirty="0"/>
              <a:t> </a:t>
            </a:r>
            <a:r>
              <a:rPr lang="en-US" dirty="0" err="1"/>
              <a:t>деятелем</a:t>
            </a:r>
            <a:r>
              <a:rPr lang="en-US" dirty="0"/>
              <a:t> XIX </a:t>
            </a:r>
            <a:r>
              <a:rPr lang="en-US" dirty="0" err="1"/>
              <a:t>века</a:t>
            </a:r>
            <a:r>
              <a:rPr lang="en-US" dirty="0"/>
              <a:t>. </a:t>
            </a:r>
            <a:r>
              <a:rPr lang="en-US" dirty="0" err="1"/>
              <a:t>Он</a:t>
            </a:r>
            <a:r>
              <a:rPr lang="en-US" dirty="0"/>
              <a:t> </a:t>
            </a:r>
            <a:r>
              <a:rPr lang="en-US" dirty="0" err="1"/>
              <a:t>предложил</a:t>
            </a:r>
            <a:r>
              <a:rPr lang="en-US" dirty="0"/>
              <a:t> </a:t>
            </a:r>
            <a:r>
              <a:rPr lang="en-US" dirty="0" err="1"/>
              <a:t>оригинальную</a:t>
            </a:r>
            <a:r>
              <a:rPr lang="en-US" dirty="0"/>
              <a:t> </a:t>
            </a:r>
            <a:r>
              <a:rPr lang="en-US" dirty="0" err="1"/>
              <a:t>теорию</a:t>
            </a:r>
            <a:r>
              <a:rPr lang="en-US" dirty="0"/>
              <a:t> о </a:t>
            </a:r>
            <a:r>
              <a:rPr lang="en-US" dirty="0" err="1"/>
              <a:t>развитии</a:t>
            </a:r>
            <a:r>
              <a:rPr lang="en-US" dirty="0"/>
              <a:t> и </a:t>
            </a:r>
            <a:r>
              <a:rPr lang="en-US" dirty="0" err="1"/>
              <a:t>судьбе</a:t>
            </a:r>
            <a:r>
              <a:rPr lang="en-US" dirty="0"/>
              <a:t> </a:t>
            </a:r>
            <a:r>
              <a:rPr lang="en-US" dirty="0" err="1"/>
              <a:t>России</a:t>
            </a:r>
            <a:r>
              <a:rPr lang="en-US" dirty="0"/>
              <a:t>, </a:t>
            </a:r>
            <a:r>
              <a:rPr lang="en-US" dirty="0" err="1"/>
              <a:t>основанную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противопоставлении</a:t>
            </a:r>
            <a:r>
              <a:rPr lang="en-US" dirty="0"/>
              <a:t> </a:t>
            </a:r>
            <a:r>
              <a:rPr lang="en-US" dirty="0" err="1"/>
              <a:t>ее</a:t>
            </a:r>
            <a:r>
              <a:rPr lang="en-US" dirty="0"/>
              <a:t> </a:t>
            </a:r>
            <a:r>
              <a:rPr lang="en-US" dirty="0" err="1"/>
              <a:t>духа</a:t>
            </a:r>
            <a:r>
              <a:rPr lang="en-US" dirty="0"/>
              <a:t> и </a:t>
            </a:r>
            <a:r>
              <a:rPr lang="en-US" dirty="0" err="1"/>
              <a:t>цивилизации</a:t>
            </a:r>
            <a:r>
              <a:rPr lang="en-US" dirty="0"/>
              <a:t> </a:t>
            </a:r>
            <a:r>
              <a:rPr lang="en-US" dirty="0" err="1"/>
              <a:t>западной</a:t>
            </a:r>
            <a:r>
              <a:rPr lang="en-US" dirty="0"/>
              <a:t> </a:t>
            </a:r>
            <a:r>
              <a:rPr lang="en-US" dirty="0" err="1"/>
              <a:t>Европы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3423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B16EA0-4063-F3BA-0398-5FCF18390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814"/>
            <a:ext cx="10515600" cy="1325563"/>
          </a:xfrm>
        </p:spPr>
        <p:txBody>
          <a:bodyPr/>
          <a:lstStyle/>
          <a:p>
            <a:r>
              <a:rPr lang="ru-RU" b="0" i="0" dirty="0">
                <a:solidFill>
                  <a:srgbClr val="1A1A1A"/>
                </a:solidFill>
                <a:effectLst/>
                <a:latin typeface="ys text"/>
              </a:rPr>
              <a:t>Почему Европа враждебна России?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DE0C94-8B53-3F4E-D7D7-E882CDE9A72C}"/>
              </a:ext>
            </a:extLst>
          </p:cNvPr>
          <p:cNvSpPr txBox="1"/>
          <p:nvPr/>
        </p:nvSpPr>
        <p:spPr>
          <a:xfrm>
            <a:off x="838200" y="1519720"/>
            <a:ext cx="90146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 err="1"/>
              <a:t>Различие</a:t>
            </a:r>
            <a:r>
              <a:rPr lang="en-US" dirty="0"/>
              <a:t> </a:t>
            </a:r>
            <a:r>
              <a:rPr lang="en-US" dirty="0" err="1"/>
              <a:t>цивилизаций</a:t>
            </a:r>
            <a:r>
              <a:rPr lang="ru-RU" dirty="0"/>
              <a:t>. </a:t>
            </a:r>
          </a:p>
          <a:p>
            <a:pPr algn="just"/>
            <a:r>
              <a:rPr lang="ru-RU" dirty="0"/>
              <a:t>Д</a:t>
            </a:r>
            <a:r>
              <a:rPr lang="en-US" dirty="0" err="1"/>
              <a:t>анилевский</a:t>
            </a:r>
            <a:r>
              <a:rPr lang="en-US" dirty="0"/>
              <a:t> </a:t>
            </a:r>
            <a:r>
              <a:rPr lang="en-US" dirty="0" err="1"/>
              <a:t>полагал</a:t>
            </a:r>
            <a:r>
              <a:rPr lang="en-US" dirty="0"/>
              <a:t>, </a:t>
            </a:r>
            <a:r>
              <a:rPr lang="en-US" dirty="0" err="1"/>
              <a:t>что</a:t>
            </a:r>
            <a:r>
              <a:rPr lang="en-US" dirty="0"/>
              <a:t> </a:t>
            </a:r>
            <a:r>
              <a:rPr lang="en-US" dirty="0" err="1"/>
              <a:t>Россия</a:t>
            </a:r>
            <a:r>
              <a:rPr lang="en-US" dirty="0"/>
              <a:t> и </a:t>
            </a:r>
            <a:r>
              <a:rPr lang="en-US" dirty="0" err="1"/>
              <a:t>Европа</a:t>
            </a:r>
            <a:r>
              <a:rPr lang="en-US" dirty="0"/>
              <a:t> </a:t>
            </a:r>
            <a:r>
              <a:rPr lang="en-US" dirty="0" err="1"/>
              <a:t>являются</a:t>
            </a:r>
            <a:r>
              <a:rPr lang="en-US" dirty="0"/>
              <a:t> </a:t>
            </a:r>
            <a:r>
              <a:rPr lang="en-US" dirty="0" err="1"/>
              <a:t>двумя</a:t>
            </a:r>
            <a:r>
              <a:rPr lang="en-US" dirty="0"/>
              <a:t> </a:t>
            </a:r>
            <a:r>
              <a:rPr lang="en-US" dirty="0" err="1"/>
              <a:t>отдельными</a:t>
            </a:r>
            <a:r>
              <a:rPr lang="en-US" dirty="0"/>
              <a:t> и </a:t>
            </a:r>
            <a:r>
              <a:rPr lang="en-US" dirty="0" err="1"/>
              <a:t>непохожими</a:t>
            </a:r>
            <a:r>
              <a:rPr lang="en-US" dirty="0"/>
              <a:t> </a:t>
            </a:r>
            <a:r>
              <a:rPr lang="en-US" dirty="0" err="1"/>
              <a:t>цивилизациями</a:t>
            </a:r>
            <a:r>
              <a:rPr lang="en-US" dirty="0"/>
              <a:t>. </a:t>
            </a:r>
            <a:r>
              <a:rPr lang="ru-RU" dirty="0"/>
              <a:t>Россия отличается от Западной Европы во многих аспектах, таких как политическая система, социальные отношения, религия, мораль и даже культура.</a:t>
            </a:r>
            <a:endParaRPr lang="en-US" dirty="0"/>
          </a:p>
        </p:txBody>
      </p:sp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EA25994-CED3-E44D-DD36-CC3F1F39B5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997026"/>
              </p:ext>
            </p:extLst>
          </p:nvPr>
        </p:nvGraphicFramePr>
        <p:xfrm>
          <a:off x="1006764" y="2845283"/>
          <a:ext cx="9762837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4279">
                  <a:extLst>
                    <a:ext uri="{9D8B030D-6E8A-4147-A177-3AD203B41FA5}">
                      <a16:colId xmlns:a16="http://schemas.microsoft.com/office/drawing/2014/main" val="2968816807"/>
                    </a:ext>
                  </a:extLst>
                </a:gridCol>
                <a:gridCol w="3254279">
                  <a:extLst>
                    <a:ext uri="{9D8B030D-6E8A-4147-A177-3AD203B41FA5}">
                      <a16:colId xmlns:a16="http://schemas.microsoft.com/office/drawing/2014/main" val="3709385051"/>
                    </a:ext>
                  </a:extLst>
                </a:gridCol>
                <a:gridCol w="3254279">
                  <a:extLst>
                    <a:ext uri="{9D8B030D-6E8A-4147-A177-3AD203B41FA5}">
                      <a16:colId xmlns:a16="http://schemas.microsoft.com/office/drawing/2014/main" val="1722948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Признак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Россия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Европа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850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Политическая система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Абсолютизм, деспотизм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Конституционная монархия, парламентаризм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495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Социальные отношения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Коллективизм, патриархат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Индивидуализм, равенство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851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Религия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Православие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Протестантизм, католицизм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280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Мораль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Традиционализм, общественное духовенство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Либерализм, секуляризм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418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Культура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Славянская, восточная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Германская, западная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762359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397FBD4F-33DB-FCEA-14A0-F6D83197D9FF}"/>
              </a:ext>
            </a:extLst>
          </p:cNvPr>
          <p:cNvSpPr txBox="1"/>
          <p:nvPr/>
        </p:nvSpPr>
        <p:spPr>
          <a:xfrm>
            <a:off x="838200" y="5734037"/>
            <a:ext cx="95873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Данилевский</a:t>
            </a:r>
            <a:r>
              <a:rPr lang="en-US" dirty="0"/>
              <a:t> </a:t>
            </a:r>
            <a:r>
              <a:rPr lang="ru-RU" dirty="0"/>
              <a:t>писал</a:t>
            </a:r>
            <a:r>
              <a:rPr lang="en-US" dirty="0"/>
              <a:t>, </a:t>
            </a:r>
            <a:r>
              <a:rPr lang="en-US" dirty="0" err="1"/>
              <a:t>что</a:t>
            </a:r>
            <a:r>
              <a:rPr lang="en-US" dirty="0"/>
              <a:t> </a:t>
            </a:r>
            <a:r>
              <a:rPr lang="en-US" dirty="0" err="1"/>
              <a:t>Россия</a:t>
            </a:r>
            <a:r>
              <a:rPr lang="en-US" dirty="0"/>
              <a:t> и </a:t>
            </a:r>
            <a:r>
              <a:rPr lang="en-US" dirty="0" err="1"/>
              <a:t>Западная</a:t>
            </a:r>
            <a:r>
              <a:rPr lang="en-US" dirty="0"/>
              <a:t> </a:t>
            </a:r>
            <a:r>
              <a:rPr lang="en-US" dirty="0" err="1"/>
              <a:t>Европа</a:t>
            </a:r>
            <a:r>
              <a:rPr lang="en-US" dirty="0"/>
              <a:t> </a:t>
            </a:r>
            <a:r>
              <a:rPr lang="en-US" dirty="0" err="1"/>
              <a:t>находятся</a:t>
            </a:r>
            <a:r>
              <a:rPr lang="en-US" dirty="0"/>
              <a:t> в </a:t>
            </a:r>
            <a:r>
              <a:rPr lang="en-US" dirty="0" err="1"/>
              <a:t>постоянной</a:t>
            </a:r>
            <a:r>
              <a:rPr lang="en-US" dirty="0"/>
              <a:t> </a:t>
            </a:r>
            <a:r>
              <a:rPr lang="en-US" dirty="0" err="1"/>
              <a:t>конфронтации</a:t>
            </a:r>
            <a:r>
              <a:rPr lang="en-US" dirty="0"/>
              <a:t>, </a:t>
            </a:r>
            <a:r>
              <a:rPr lang="en-US" dirty="0" err="1"/>
              <a:t>так</a:t>
            </a:r>
            <a:r>
              <a:rPr lang="en-US" dirty="0"/>
              <a:t> </a:t>
            </a:r>
            <a:r>
              <a:rPr lang="en-US" dirty="0" err="1"/>
              <a:t>как</a:t>
            </a:r>
            <a:r>
              <a:rPr lang="en-US" dirty="0"/>
              <a:t> </a:t>
            </a:r>
            <a:r>
              <a:rPr lang="en-US" dirty="0" err="1"/>
              <a:t>их</a:t>
            </a:r>
            <a:r>
              <a:rPr lang="en-US" dirty="0"/>
              <a:t> </a:t>
            </a:r>
            <a:r>
              <a:rPr lang="en-US" dirty="0" err="1"/>
              <a:t>интересы</a:t>
            </a:r>
            <a:r>
              <a:rPr lang="en-US" dirty="0"/>
              <a:t> и </a:t>
            </a:r>
            <a:r>
              <a:rPr lang="en-US" dirty="0" err="1"/>
              <a:t>ценности</a:t>
            </a:r>
            <a:r>
              <a:rPr lang="en-US" dirty="0"/>
              <a:t> </a:t>
            </a:r>
            <a:r>
              <a:rPr lang="en-US" dirty="0" err="1"/>
              <a:t>противоположны</a:t>
            </a:r>
            <a:r>
              <a:rPr lang="en-US" dirty="0"/>
              <a:t>. </a:t>
            </a:r>
            <a:r>
              <a:rPr lang="en-US" dirty="0" err="1"/>
              <a:t>Он</a:t>
            </a:r>
            <a:r>
              <a:rPr lang="en-US" dirty="0"/>
              <a:t> </a:t>
            </a:r>
            <a:r>
              <a:rPr lang="en-US" dirty="0" err="1"/>
              <a:t>также</a:t>
            </a:r>
            <a:r>
              <a:rPr lang="en-US" dirty="0"/>
              <a:t> </a:t>
            </a:r>
            <a:r>
              <a:rPr lang="en-US" dirty="0" err="1"/>
              <a:t>утверждал</a:t>
            </a:r>
            <a:r>
              <a:rPr lang="en-US" dirty="0"/>
              <a:t>, </a:t>
            </a:r>
            <a:r>
              <a:rPr lang="en-US" dirty="0" err="1"/>
              <a:t>что</a:t>
            </a:r>
            <a:r>
              <a:rPr lang="en-US" dirty="0"/>
              <a:t> </a:t>
            </a:r>
            <a:r>
              <a:rPr lang="en-US" dirty="0" err="1"/>
              <a:t>Россия</a:t>
            </a:r>
            <a:r>
              <a:rPr lang="en-US" dirty="0"/>
              <a:t> </a:t>
            </a:r>
            <a:r>
              <a:rPr lang="en-US" dirty="0" err="1"/>
              <a:t>имеет</a:t>
            </a:r>
            <a:r>
              <a:rPr lang="en-US" dirty="0"/>
              <a:t> </a:t>
            </a:r>
            <a:r>
              <a:rPr lang="en-US" dirty="0" err="1"/>
              <a:t>свою</a:t>
            </a:r>
            <a:r>
              <a:rPr lang="en-US" dirty="0"/>
              <a:t> </a:t>
            </a:r>
            <a:r>
              <a:rPr lang="en-US" dirty="0" err="1"/>
              <a:t>судьбу</a:t>
            </a:r>
            <a:r>
              <a:rPr lang="en-US" dirty="0"/>
              <a:t>, </a:t>
            </a:r>
            <a:r>
              <a:rPr lang="en-US" dirty="0" err="1"/>
              <a:t>которая</a:t>
            </a:r>
            <a:r>
              <a:rPr lang="en-US" dirty="0"/>
              <a:t> </a:t>
            </a:r>
            <a:r>
              <a:rPr lang="en-US" dirty="0" err="1"/>
              <a:t>отличается</a:t>
            </a:r>
            <a:r>
              <a:rPr lang="en-US" dirty="0"/>
              <a:t> </a:t>
            </a:r>
            <a:r>
              <a:rPr lang="en-US" dirty="0" err="1"/>
              <a:t>от</a:t>
            </a:r>
            <a:r>
              <a:rPr lang="en-US" dirty="0"/>
              <a:t> </a:t>
            </a:r>
            <a:r>
              <a:rPr lang="en-US" dirty="0" err="1"/>
              <a:t>европейской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4808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861587-8FD0-5C82-A891-3D8C5F7EF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1A1A1A"/>
                </a:solidFill>
                <a:effectLst/>
                <a:latin typeface="ys text"/>
              </a:rPr>
              <a:t>Морфология всемирной истории</a:t>
            </a:r>
            <a:endParaRPr lang="en-US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DAD7A8C6-25DE-1F17-481F-04DDD8706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893" y="1651287"/>
            <a:ext cx="3202973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58493E-712B-E24A-6C8F-C8C5CBE62069}"/>
              </a:ext>
            </a:extLst>
          </p:cNvPr>
          <p:cNvSpPr txBox="1"/>
          <p:nvPr/>
        </p:nvSpPr>
        <p:spPr>
          <a:xfrm>
            <a:off x="1087737" y="1814727"/>
            <a:ext cx="532229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Освальд Шпенглер (1880–1936) — немецкий философ и историк, один из основателей современной философии культуры.</a:t>
            </a:r>
          </a:p>
          <a:p>
            <a:endParaRPr lang="ru-RU" sz="2400" dirty="0"/>
          </a:p>
          <a:p>
            <a:r>
              <a:rPr lang="ru-RU" sz="2400" dirty="0"/>
              <a:t>Освальд Шпенглер в своём труде «Закат Европы» рассматривает морфологию истории как способ понимания развития культур и цивилизаций. Он выделяет основные фазы развития культуры: юность, расцвет, упадок и смерть.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6945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E38395-11A9-A7CB-2F1B-B17E7C929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1A1A1A"/>
                </a:solidFill>
                <a:effectLst/>
                <a:latin typeface="ys text"/>
              </a:rPr>
              <a:t>Морфология всемирной истории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AAD2A2-EAC5-D558-86B6-17DDDC28A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5666509" cy="3581400"/>
          </a:xfrm>
        </p:spPr>
        <p:txBody>
          <a:bodyPr/>
          <a:lstStyle/>
          <a:p>
            <a:r>
              <a:rPr lang="ru-RU" dirty="0"/>
              <a:t>Шпенглер считает, что каждая культура имеет свой уникальный стиль и форму выражения, которые определяют её развитие и судьбу. Он называет эти формы выражения «душой культуры». Каждая культура проходит через определённые этапы развития, которые соответствуют стадиям жизни организма.</a:t>
            </a:r>
          </a:p>
          <a:p>
            <a:r>
              <a:rPr lang="ru-RU" dirty="0"/>
              <a:t>Он выделяет основные фазы развития культуры: юность, расцвет, упадок и смерть</a:t>
            </a:r>
          </a:p>
        </p:txBody>
      </p:sp>
      <p:pic>
        <p:nvPicPr>
          <p:cNvPr id="5122" name="Picture 2" descr="Закат Европы — Википедия">
            <a:extLst>
              <a:ext uri="{FF2B5EF4-FFF2-40B4-BE49-F238E27FC236}">
                <a16:creationId xmlns:a16="http://schemas.microsoft.com/office/drawing/2014/main" id="{A4837A35-9632-3DEC-290D-C3EC73DA8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519" y="1705551"/>
            <a:ext cx="3029554" cy="457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127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825FFF-D6F4-A75A-4B11-2A978944C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1A1A1A"/>
                </a:solidFill>
                <a:effectLst/>
                <a:latin typeface="ys text"/>
              </a:rPr>
              <a:t>Морфология всемирной истории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C146E6-5925-9B05-4A3F-29B19F962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727" y="1428750"/>
            <a:ext cx="9601200" cy="4068618"/>
          </a:xfrm>
        </p:spPr>
        <p:txBody>
          <a:bodyPr>
            <a:normAutofit/>
          </a:bodyPr>
          <a:lstStyle/>
          <a:p>
            <a:r>
              <a:rPr lang="ru-RU" dirty="0"/>
              <a:t>Шпенглер считал, что культуры взаимодействуют и влияют друг на друга, и это может привести к их слиянию и формированию единой мировой культуры. Он также утверждал, что европейская культура находится в стадии упадка и может быть поглощена другими культурами. </a:t>
            </a:r>
            <a:endParaRPr lang="en-US" dirty="0"/>
          </a:p>
        </p:txBody>
      </p:sp>
      <p:pic>
        <p:nvPicPr>
          <p:cNvPr id="6146" name="Picture 2" descr="Освальд Шпенглер, &quot;Закат Европы&quot; . Обсуждение на LiveInternet - Российский  Сервис Онлайн-Дневников">
            <a:extLst>
              <a:ext uri="{FF2B5EF4-FFF2-40B4-BE49-F238E27FC236}">
                <a16:creationId xmlns:a16="http://schemas.microsoft.com/office/drawing/2014/main" id="{D06062AE-32FA-377E-87F8-091A6AD7A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450" y="2790826"/>
            <a:ext cx="666750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212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A1BE45-01D6-6569-9797-3F8E759C0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1A1A1A"/>
                </a:solidFill>
                <a:effectLst/>
                <a:latin typeface="ys text"/>
              </a:rPr>
              <a:t>Цикличность истории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879882-FCE4-B7D9-5026-D2DB0A723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5093855" cy="3581400"/>
          </a:xfrm>
        </p:spPr>
        <p:txBody>
          <a:bodyPr/>
          <a:lstStyle/>
          <a:p>
            <a:r>
              <a:rPr lang="ru-RU" dirty="0"/>
              <a:t>Арнольд Тойнби (1889-1975) был не только продолжателем идей О. Шпенглера, но и в значительной степени развил дальше концепцию циклического движения истории, подкрепив ее еще большим историческим материалом, исследовав еще больше стран, народов, цивилизаций - как древних, так и современных. В своей огромной 12-томной работе «Постижение истории» он описал 37 цивилизаций.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6DA944A-F183-607E-4545-00BB02518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182" y="1746827"/>
            <a:ext cx="2972089" cy="4252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539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1525E7-4CBF-267E-3D2A-F1A98F77B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1A1A1A"/>
                </a:solidFill>
                <a:effectLst/>
                <a:latin typeface="ys text"/>
              </a:rPr>
              <a:t>Цикличность истории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8BDE67-CBC1-C9BD-0BE4-DB50736E1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242" y="2171700"/>
            <a:ext cx="6442365" cy="3581400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Отказываясь от линейной мировой истории, Тойнби делит человечество на ряд цивилизаций, противостоящих примитивным обществам. Цивилизацию он называет полем исторического исследования. Каждая цивилизация имеет свою историческую шкалу. Появляются они в ответ на вызов внешней среды. Однако чрезмерный вызов может привести к затормаживанию цивилизации. В процессе своего развития они расслаиваются на правящее меньшинство и пролетариат, который бывает внешним (окружающие варварские народы) и внутренним (отчуждённые социальные группы). За расцветом следует надлом, когда «творческое меньшинство» вырождается в правящую элиту; </a:t>
            </a:r>
            <a:endParaRPr lang="en-US" dirty="0"/>
          </a:p>
        </p:txBody>
      </p:sp>
      <p:pic>
        <p:nvPicPr>
          <p:cNvPr id="4098" name="Picture 2" descr="img.gazeta.ru/files3/357/10175357/1373048884669-pi...">
            <a:extLst>
              <a:ext uri="{FF2B5EF4-FFF2-40B4-BE49-F238E27FC236}">
                <a16:creationId xmlns:a16="http://schemas.microsoft.com/office/drawing/2014/main" id="{C819E7CA-60B0-EC69-FF0F-327E0B982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527" y="2347191"/>
            <a:ext cx="4663231" cy="2631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1215465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1591</TotalTime>
  <Words>1126</Words>
  <Application>Microsoft Office PowerPoint</Application>
  <PresentationFormat>Широкоэкранный</PresentationFormat>
  <Paragraphs>67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Franklin Gothic Book</vt:lpstr>
      <vt:lpstr>ys text</vt:lpstr>
      <vt:lpstr>Уголки</vt:lpstr>
      <vt:lpstr>Место глобализационных процессов в России</vt:lpstr>
      <vt:lpstr>Что такое глобализация?</vt:lpstr>
      <vt:lpstr>Почему Европа враждебна России?</vt:lpstr>
      <vt:lpstr>Почему Европа враждебна России?</vt:lpstr>
      <vt:lpstr>Морфология всемирной истории</vt:lpstr>
      <vt:lpstr>Морфология всемирной истории</vt:lpstr>
      <vt:lpstr>Морфология всемирной истории</vt:lpstr>
      <vt:lpstr>Цикличность истории</vt:lpstr>
      <vt:lpstr>Цикличность истории</vt:lpstr>
      <vt:lpstr>Цикличность истории</vt:lpstr>
      <vt:lpstr>Особенности современной глобализации</vt:lpstr>
      <vt:lpstr>Особенности современной глобализации</vt:lpstr>
      <vt:lpstr>Презентация PowerPoint</vt:lpstr>
      <vt:lpstr>Россия и глобализационные процессы в историко-цивилизационном измерении</vt:lpstr>
      <vt:lpstr>Россия и глобализационные процессы в историко-цивилизационном измерении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Место глобализационных процессов в России</dc:title>
  <dc:creator>Aknas Macefg</dc:creator>
  <cp:lastModifiedBy>Aknas Macefg</cp:lastModifiedBy>
  <cp:revision>2</cp:revision>
  <dcterms:created xsi:type="dcterms:W3CDTF">2024-03-21T20:55:23Z</dcterms:created>
  <dcterms:modified xsi:type="dcterms:W3CDTF">2024-03-28T22:07:25Z</dcterms:modified>
</cp:coreProperties>
</file>