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89" r:id="rId7"/>
    <p:sldId id="299" r:id="rId8"/>
    <p:sldId id="300" r:id="rId9"/>
    <p:sldId id="297" r:id="rId10"/>
    <p:sldId id="290" r:id="rId11"/>
    <p:sldId id="302" r:id="rId12"/>
    <p:sldId id="303" r:id="rId13"/>
    <p:sldId id="304" r:id="rId14"/>
    <p:sldId id="301" r:id="rId15"/>
    <p:sldId id="305" r:id="rId16"/>
    <p:sldId id="306" r:id="rId17"/>
    <p:sldId id="29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106" d="100"/>
          <a:sy n="106" d="100"/>
        </p:scale>
        <p:origin x="792" y="9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4/4/2024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4/4/2024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95377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435941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2057750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63851" y="501854"/>
            <a:ext cx="9385759" cy="3830130"/>
          </a:xfrm>
        </p:spPr>
        <p:txBody>
          <a:bodyPr/>
          <a:lstStyle/>
          <a:p>
            <a:r>
              <a:rPr lang="ru-RU" dirty="0"/>
              <a:t>Российская цивилизация в современном научно-философском дискурсе</a:t>
            </a:r>
            <a:endParaRPr lang="en-US" dirty="0"/>
          </a:p>
        </p:txBody>
      </p:sp>
      <p:sp>
        <p:nvSpPr>
          <p:cNvPr id="3" name="TextBox 2">
            <a:extLst>
              <a:ext uri="{FF2B5EF4-FFF2-40B4-BE49-F238E27FC236}">
                <a16:creationId xmlns:a16="http://schemas.microsoft.com/office/drawing/2014/main" id="{C792F5AF-6302-A6B8-CE2C-93B3DBFD3CFE}"/>
              </a:ext>
            </a:extLst>
          </p:cNvPr>
          <p:cNvSpPr txBox="1"/>
          <p:nvPr/>
        </p:nvSpPr>
        <p:spPr>
          <a:xfrm>
            <a:off x="2173044" y="5185187"/>
            <a:ext cx="3469283" cy="369332"/>
          </a:xfrm>
          <a:prstGeom prst="rect">
            <a:avLst/>
          </a:prstGeom>
          <a:noFill/>
        </p:spPr>
        <p:txBody>
          <a:bodyPr wrap="none" rtlCol="0">
            <a:spAutoFit/>
          </a:bodyPr>
          <a:lstStyle/>
          <a:p>
            <a:r>
              <a:rPr lang="ru-RU" dirty="0"/>
              <a:t>Маслов Александр Николаевич</a:t>
            </a:r>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D71240D-9DF9-2733-309C-839284620AA0}"/>
              </a:ext>
            </a:extLst>
          </p:cNvPr>
          <p:cNvSpPr>
            <a:spLocks noGrp="1"/>
          </p:cNvSpPr>
          <p:nvPr>
            <p:ph type="title"/>
          </p:nvPr>
        </p:nvSpPr>
        <p:spPr/>
        <p:txBody>
          <a:bodyPr/>
          <a:lstStyle/>
          <a:p>
            <a:r>
              <a:rPr lang="ru-RU" sz="4000" dirty="0"/>
              <a:t>Цивилизационные особенности развития России согласно В.И. Пантину</a:t>
            </a:r>
            <a:endParaRPr lang="en-US" dirty="0"/>
          </a:p>
        </p:txBody>
      </p:sp>
      <p:sp>
        <p:nvSpPr>
          <p:cNvPr id="5" name="Объект 4">
            <a:extLst>
              <a:ext uri="{FF2B5EF4-FFF2-40B4-BE49-F238E27FC236}">
                <a16:creationId xmlns:a16="http://schemas.microsoft.com/office/drawing/2014/main" id="{1119F3A9-9164-7026-2933-5617D3363BA4}"/>
              </a:ext>
            </a:extLst>
          </p:cNvPr>
          <p:cNvSpPr>
            <a:spLocks noGrp="1"/>
          </p:cNvSpPr>
          <p:nvPr>
            <p:ph idx="1"/>
          </p:nvPr>
        </p:nvSpPr>
        <p:spPr>
          <a:xfrm>
            <a:off x="380246" y="2017467"/>
            <a:ext cx="11525061" cy="4663990"/>
          </a:xfrm>
        </p:spPr>
        <p:txBody>
          <a:bodyPr>
            <a:normAutofit fontScale="62500" lnSpcReduction="20000"/>
          </a:bodyPr>
          <a:lstStyle/>
          <a:p>
            <a:r>
              <a:rPr lang="ru-RU" dirty="0"/>
              <a:t>Ключевые аспекты, которые могут быть выделены в его работах:</a:t>
            </a:r>
          </a:p>
          <a:p>
            <a:pPr marL="457200" indent="-457200">
              <a:buFont typeface="Arial" panose="020B0604020202020204" pitchFamily="34" charset="0"/>
              <a:buChar char="•"/>
            </a:pPr>
            <a:r>
              <a:rPr lang="ru-RU" dirty="0"/>
              <a:t>Географическое положение: Пантин придавал большое значение географическому положению России как фактору, определяющему ее цивилизационное развитие. Он обращал внимание на пространственные особенности, такие как обширность территории, климатические условия и доступность природных ресурсов, и анализировал их влияние на формирование российской цивилизации.</a:t>
            </a:r>
          </a:p>
          <a:p>
            <a:pPr marL="457200" indent="-457200">
              <a:buFont typeface="Arial" panose="020B0604020202020204" pitchFamily="34" charset="0"/>
              <a:buChar char="•"/>
            </a:pPr>
            <a:r>
              <a:rPr lang="ru-RU" dirty="0"/>
              <a:t>Мультикультурность и многонациональность: Пантин подчеркивал мультикультурный и многонациональный характер России как одну из основных цивилизационных особенностей. Он исследовал взаимодействие различных этнических групп, культур и религий на протяжении истории Российского государства.</a:t>
            </a:r>
          </a:p>
          <a:p>
            <a:pPr marL="457200" indent="-457200">
              <a:buFont typeface="Arial" panose="020B0604020202020204" pitchFamily="34" charset="0"/>
              <a:buChar char="•"/>
            </a:pPr>
            <a:r>
              <a:rPr lang="ru-RU" dirty="0"/>
              <a:t>Централизация власти: Один из ключевых аспектов, выделяемых Пантином, - это централизация власти в России. Он анализировал исторические процессы, приводившие к укреплению центральной власти и формированию авторитарных политических структур.</a:t>
            </a:r>
          </a:p>
          <a:p>
            <a:pPr marL="457200" indent="-457200">
              <a:buFont typeface="Arial" panose="020B0604020202020204" pitchFamily="34" charset="0"/>
              <a:buChar char="•"/>
            </a:pPr>
            <a:r>
              <a:rPr lang="ru-RU" dirty="0"/>
              <a:t>Синтез западных и восточных культурных элементов: Пантин также обращал внимание на уникальный синтез западных и восточных культурных элементов в российской цивилизации. Он исследовал влияние западных и восточных идей, традиций и ценностей на формирование российской культуры и общества.</a:t>
            </a:r>
          </a:p>
          <a:p>
            <a:pPr marL="457200" indent="-457200">
              <a:buFont typeface="Arial" panose="020B0604020202020204" pitchFamily="34" charset="0"/>
              <a:buChar char="•"/>
            </a:pPr>
            <a:r>
              <a:rPr lang="ru-RU" dirty="0"/>
              <a:t>Специфика экономического развития: Пантин анализировал особенности экономического развития России, выделяя такие аспекты, как роль государства в экономике, особенности российской модели модернизации и промышленного развития.</a:t>
            </a:r>
            <a:endParaRPr lang="en-US" dirty="0"/>
          </a:p>
        </p:txBody>
      </p:sp>
    </p:spTree>
    <p:extLst>
      <p:ext uri="{BB962C8B-B14F-4D97-AF65-F5344CB8AC3E}">
        <p14:creationId xmlns:p14="http://schemas.microsoft.com/office/powerpoint/2010/main" val="327887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077683" y="343849"/>
            <a:ext cx="9779183" cy="1600835"/>
          </a:xfrm>
        </p:spPr>
        <p:txBody>
          <a:bodyPr/>
          <a:lstStyle/>
          <a:p>
            <a:r>
              <a:rPr lang="ru-RU" dirty="0"/>
              <a:t>Концепция России как полиэтничной цивилизации.</a:t>
            </a:r>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280658" y="2507858"/>
            <a:ext cx="10576208" cy="4160202"/>
          </a:xfrm>
        </p:spPr>
        <p:txBody>
          <a:bodyPr>
            <a:normAutofit lnSpcReduction="10000"/>
          </a:bodyPr>
          <a:lstStyle/>
          <a:p>
            <a:r>
              <a:rPr lang="ru-RU" dirty="0"/>
              <a:t>В концепции России как полиэтничной цивилизации ее идентичность определяется по нескольким векторам: национальному, религиозному, государственному. Эти векторы одновременно существуют как основания идентификации. Российская цивилизационная идентичность в силу полиэтничности определяется национальным и государственным векторами, единством гражданской и этнической проекций. Однако это не означает, что российская цивилизационная идентичность есть простая механистическая, арифметическая сумма этнических идентичностей, которые «социализируются» в национально-государственном, национально-территориальном и национально-культурном самоопределении. Базовым свойством российской цивилизации является </a:t>
            </a:r>
            <a:r>
              <a:rPr lang="ru-RU" dirty="0" err="1"/>
              <a:t>российскость</a:t>
            </a:r>
            <a:r>
              <a:rPr lang="ru-RU" dirty="0"/>
              <a:t> как полиэтничная, многокультурная, многоконфессиональная субстанция. Внутри </a:t>
            </a:r>
            <a:r>
              <a:rPr lang="ru-RU" dirty="0" err="1"/>
              <a:t>российскости</a:t>
            </a:r>
            <a:r>
              <a:rPr lang="ru-RU" dirty="0"/>
              <a:t> выделяются всеобщность, традиционность, консервативность, приверженность соборным ценностям; формируются и трансформируются содержание и наполнение таких категорий как «народ», «нация», «национальное государство». В свою очередь, стержнем </a:t>
            </a:r>
            <a:r>
              <a:rPr lang="ru-RU" dirty="0" err="1"/>
              <a:t>российскости</a:t>
            </a:r>
            <a:r>
              <a:rPr lang="ru-RU" dirty="0"/>
              <a:t> является русскость, вокруг которого возникли российское государство и российская культура.</a:t>
            </a:r>
            <a:endParaRPr lang="en-US" dirty="0"/>
          </a:p>
        </p:txBody>
      </p:sp>
    </p:spTree>
    <p:extLst>
      <p:ext uri="{BB962C8B-B14F-4D97-AF65-F5344CB8AC3E}">
        <p14:creationId xmlns:p14="http://schemas.microsoft.com/office/powerpoint/2010/main" val="3713189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3B3033-BF74-10CB-CA73-AC3DC1874B90}"/>
              </a:ext>
            </a:extLst>
          </p:cNvPr>
          <p:cNvSpPr>
            <a:spLocks noGrp="1"/>
          </p:cNvSpPr>
          <p:nvPr>
            <p:ph type="title"/>
          </p:nvPr>
        </p:nvSpPr>
        <p:spPr>
          <a:xfrm>
            <a:off x="1166087" y="-271786"/>
            <a:ext cx="9779183" cy="2227335"/>
          </a:xfrm>
        </p:spPr>
        <p:txBody>
          <a:bodyPr/>
          <a:lstStyle/>
          <a:p>
            <a:r>
              <a:rPr lang="ru-RU" sz="3200" dirty="0"/>
              <a:t>Можно ли говорить о православном характере российской цивилизации, учитывая сравнительно небольшое количество россиян, исповедующих православие?</a:t>
            </a:r>
            <a:endParaRPr lang="en-US" sz="3200" dirty="0"/>
          </a:p>
        </p:txBody>
      </p:sp>
      <p:sp>
        <p:nvSpPr>
          <p:cNvPr id="3" name="Объект 2">
            <a:extLst>
              <a:ext uri="{FF2B5EF4-FFF2-40B4-BE49-F238E27FC236}">
                <a16:creationId xmlns:a16="http://schemas.microsoft.com/office/drawing/2014/main" id="{82358CC9-FAC1-77D3-6D50-0F5C2C9A98D2}"/>
              </a:ext>
            </a:extLst>
          </p:cNvPr>
          <p:cNvSpPr>
            <a:spLocks noGrp="1"/>
          </p:cNvSpPr>
          <p:nvPr>
            <p:ph idx="14"/>
          </p:nvPr>
        </p:nvSpPr>
        <p:spPr>
          <a:xfrm>
            <a:off x="307819" y="2652712"/>
            <a:ext cx="10638856" cy="4205287"/>
          </a:xfrm>
        </p:spPr>
        <p:txBody>
          <a:bodyPr>
            <a:normAutofit/>
          </a:bodyPr>
          <a:lstStyle/>
          <a:p>
            <a:r>
              <a:rPr lang="ru-RU" sz="2400" dirty="0"/>
              <a:t>Вопрос о православном характере российской цивилизации вызывает интересные дискуссии среди исследователей и общественности. Важно отметить, что характер цивилизации формируется не только численностью верующих, но и широким спектром факторов, включая историю, культуру, традиции, ценности и влияние религии на общество в целом.</a:t>
            </a:r>
          </a:p>
          <a:p>
            <a:r>
              <a:rPr lang="ru-RU" sz="2400" dirty="0"/>
              <a:t>Российское православие имеет долгую историю и глубокое культурное влияние на формирование российской цивилизации. Православие играло и продолжает играть значительную роль в жизни и сознании российского народа, даже если сравнительная доля верующих может быть невысокой.</a:t>
            </a:r>
            <a:endParaRPr lang="en-US" sz="2400" dirty="0"/>
          </a:p>
        </p:txBody>
      </p:sp>
    </p:spTree>
    <p:extLst>
      <p:ext uri="{BB962C8B-B14F-4D97-AF65-F5344CB8AC3E}">
        <p14:creationId xmlns:p14="http://schemas.microsoft.com/office/powerpoint/2010/main" val="394928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D71240D-9DF9-2733-309C-839284620AA0}"/>
              </a:ext>
            </a:extLst>
          </p:cNvPr>
          <p:cNvSpPr>
            <a:spLocks noGrp="1"/>
          </p:cNvSpPr>
          <p:nvPr>
            <p:ph type="title"/>
          </p:nvPr>
        </p:nvSpPr>
        <p:spPr/>
        <p:txBody>
          <a:bodyPr/>
          <a:lstStyle/>
          <a:p>
            <a:r>
              <a:rPr lang="ru-RU" sz="3200" dirty="0"/>
              <a:t>Можно ли говорить о православном характере российской цивилизации, учитывая сравнительно небольшое количество россиян, исповедующих православие?</a:t>
            </a:r>
            <a:endParaRPr lang="en-US" sz="3600" dirty="0"/>
          </a:p>
        </p:txBody>
      </p:sp>
      <p:sp>
        <p:nvSpPr>
          <p:cNvPr id="5" name="Объект 4">
            <a:extLst>
              <a:ext uri="{FF2B5EF4-FFF2-40B4-BE49-F238E27FC236}">
                <a16:creationId xmlns:a16="http://schemas.microsoft.com/office/drawing/2014/main" id="{1119F3A9-9164-7026-2933-5617D3363BA4}"/>
              </a:ext>
            </a:extLst>
          </p:cNvPr>
          <p:cNvSpPr>
            <a:spLocks noGrp="1"/>
          </p:cNvSpPr>
          <p:nvPr>
            <p:ph idx="1"/>
          </p:nvPr>
        </p:nvSpPr>
        <p:spPr>
          <a:xfrm>
            <a:off x="380246" y="2017467"/>
            <a:ext cx="11525061" cy="4663990"/>
          </a:xfrm>
        </p:spPr>
        <p:txBody>
          <a:bodyPr>
            <a:normAutofit fontScale="70000" lnSpcReduction="20000"/>
          </a:bodyPr>
          <a:lstStyle/>
          <a:p>
            <a:r>
              <a:rPr lang="ru-RU" dirty="0"/>
              <a:t>Аспекты, подтверждающие связь православия с российской цивилизацией:</a:t>
            </a:r>
          </a:p>
          <a:p>
            <a:pPr marL="457200" indent="-457200">
              <a:buFont typeface="Arial" panose="020B0604020202020204" pitchFamily="34" charset="0"/>
              <a:buChar char="•"/>
            </a:pPr>
            <a:r>
              <a:rPr lang="ru-RU" dirty="0"/>
              <a:t>Культурное наследие: Православие сильно влияло на формирование русской культуры, искусства, литературы, архитектуры и музыки. Многие выдающиеся произведения искусства и литературы были созданы под влиянием православных ценностей и мотивов.</a:t>
            </a:r>
          </a:p>
          <a:p>
            <a:pPr marL="457200" indent="-457200">
              <a:buFont typeface="Arial" panose="020B0604020202020204" pitchFamily="34" charset="0"/>
              <a:buChar char="•"/>
            </a:pPr>
            <a:r>
              <a:rPr lang="ru-RU" dirty="0"/>
              <a:t>Историческая роль: Православная церковь играла важную роль в историческом развитии России, оказывая влияние на политические, социальные и культурные процессы в стране.</a:t>
            </a:r>
          </a:p>
          <a:p>
            <a:pPr marL="457200" indent="-457200">
              <a:buFont typeface="Arial" panose="020B0604020202020204" pitchFamily="34" charset="0"/>
              <a:buChar char="•"/>
            </a:pPr>
            <a:r>
              <a:rPr lang="ru-RU" dirty="0"/>
              <a:t>Моральные и ценностные установки: Православие внесло значительный вклад в формирование моральных и ценностных установок российского общества. Принципы смирения, сострадания, терпимости и любви к ближнему часто находят отражение в российской культуре и общественных ценностях.</a:t>
            </a:r>
          </a:p>
          <a:p>
            <a:pPr marL="457200" indent="-457200">
              <a:buFont typeface="Arial" panose="020B0604020202020204" pitchFamily="34" charset="0"/>
              <a:buChar char="•"/>
            </a:pPr>
            <a:r>
              <a:rPr lang="ru-RU" dirty="0"/>
              <a:t>Символическое значение: Православные обряды, праздники и символы являются неотъемлемой частью российской культуры и идентичности. Они играют важную роль в формировании коллективного сознания и чувства принадлежности к определенной цивилизации.</a:t>
            </a:r>
          </a:p>
          <a:p>
            <a:r>
              <a:rPr lang="ru-RU" dirty="0"/>
              <a:t>Таким образом, даже при сравнительно невысокой доле верующих, православие продолжает оставаться важным элементом российской цивилизации, внося свой вклад в ее культурное, социальное и духовное развитие.</a:t>
            </a:r>
            <a:endParaRPr lang="en-US" dirty="0"/>
          </a:p>
        </p:txBody>
      </p:sp>
    </p:spTree>
    <p:extLst>
      <p:ext uri="{BB962C8B-B14F-4D97-AF65-F5344CB8AC3E}">
        <p14:creationId xmlns:p14="http://schemas.microsoft.com/office/powerpoint/2010/main" val="116458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339510" y="1103575"/>
            <a:ext cx="6220278" cy="3262811"/>
          </a:xfrm>
        </p:spPr>
        <p:txBody>
          <a:bodyPr/>
          <a:lstStyle/>
          <a:p>
            <a:r>
              <a:rPr lang="ru-RU" dirty="0"/>
              <a:t>Спасибо за внимание</a:t>
            </a:r>
            <a:endParaRPr lang="en-US" dirty="0"/>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ru-RU" dirty="0"/>
              <a:t>Понимание российской цивилизации в современно научно-философском дискурсе.</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959689" y="1601008"/>
            <a:ext cx="9779182" cy="4546295"/>
          </a:xfrm>
        </p:spPr>
        <p:txBody>
          <a:bodyPr vert="horz" lIns="91440" tIns="45720" rIns="91440" bIns="45720" rtlCol="0" anchor="t">
            <a:normAutofit fontScale="92500" lnSpcReduction="20000"/>
          </a:bodyPr>
          <a:lstStyle/>
          <a:p>
            <a:endParaRPr lang="ru-RU" dirty="0"/>
          </a:p>
          <a:p>
            <a:r>
              <a:rPr lang="ru-RU" dirty="0"/>
              <a:t>В современном научно-философском дискурсе в несколько трансформированном виде развиваются те же, что и в XIX в. подходы к пониманию российской цивилизации: </a:t>
            </a:r>
          </a:p>
          <a:p>
            <a:pPr marL="514350" indent="-514350">
              <a:buAutoNum type="arabicParenR"/>
            </a:pPr>
            <a:r>
              <a:rPr lang="ru-RU" dirty="0"/>
              <a:t>глобалистский/</a:t>
            </a:r>
            <a:r>
              <a:rPr lang="ru-RU" dirty="0" err="1"/>
              <a:t>неозападнический</a:t>
            </a:r>
            <a:r>
              <a:rPr lang="ru-RU" dirty="0"/>
              <a:t> (А. А. Зиновьев и др.), </a:t>
            </a:r>
          </a:p>
          <a:p>
            <a:pPr marL="514350" indent="-514350">
              <a:buAutoNum type="arabicParenR"/>
            </a:pPr>
            <a:r>
              <a:rPr lang="ru-RU" dirty="0"/>
              <a:t>национально-цивилизационный/</a:t>
            </a:r>
            <a:r>
              <a:rPr lang="ru-RU" dirty="0" err="1"/>
              <a:t>неославянофильский</a:t>
            </a:r>
            <a:r>
              <a:rPr lang="ru-RU" dirty="0"/>
              <a:t> (М. Ф. Антонов, Д. М. Балашов, Э. В. Володин, Л. М. Леонов, И. Р. Шафаревич и др.); </a:t>
            </a:r>
          </a:p>
          <a:p>
            <a:pPr marL="514350" indent="-514350">
              <a:buAutoNum type="arabicParenR"/>
            </a:pPr>
            <a:r>
              <a:rPr lang="ru-RU" dirty="0"/>
              <a:t>3) геополитический/</a:t>
            </a:r>
            <a:r>
              <a:rPr lang="ru-RU" dirty="0" err="1"/>
              <a:t>неоевразийский</a:t>
            </a:r>
            <a:r>
              <a:rPr lang="ru-RU" dirty="0"/>
              <a:t> (А. А. Кара-Мурза, С. Б. Лавров, Н. Н. Моисеев, А. С. Панарин и др.). </a:t>
            </a:r>
          </a:p>
          <a:p>
            <a:pPr marL="514350" indent="-514350">
              <a:buAutoNum type="arabicParenR"/>
            </a:pPr>
            <a:r>
              <a:rPr lang="ru-RU" dirty="0"/>
              <a:t>К этим трем подходам еще можно добавить концепцию полиэтничной российской цивилизации (С. В. Кортунов, В. И. Пантин и др.).</a:t>
            </a:r>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077683" y="343849"/>
            <a:ext cx="9779183" cy="1600835"/>
          </a:xfrm>
        </p:spPr>
        <p:txBody>
          <a:bodyPr/>
          <a:lstStyle/>
          <a:p>
            <a:r>
              <a:rPr lang="ru-RU" dirty="0"/>
              <a:t>Понимание российской цивилизации в современно научно-философском дискурсе.</a:t>
            </a:r>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280658" y="2507858"/>
            <a:ext cx="10576208" cy="4160202"/>
          </a:xfrm>
        </p:spPr>
        <p:txBody>
          <a:bodyPr>
            <a:normAutofit fontScale="92500" lnSpcReduction="20000"/>
          </a:bodyPr>
          <a:lstStyle/>
          <a:p>
            <a:r>
              <a:rPr lang="ru-RU" dirty="0"/>
              <a:t>В глобалистском подходе Россия понимается или как часть западной цивилизации, или как ее вассал. Сама «западная» цивилизационная идентичность ориентирована на ценности индивидуализма как главного ресурса развития национального социума. Цивилизационный код западного общества может быть обозначен волюнтаристской идеей Ф. Ницше «воля к власти», который нашел сегодняшнее выражение в концепции общества потребления. На протяжении всего своего исторического развития Россия много раз шла за Западной Европой: истоки Северо-Западной Руси; эпохи Петра I и Екатерины II; воплощение западной идеологии марксизма в советский период; слепое копирование западных экономических и социокультурных моделей развития в 1990-е гг. постсоветской России. Да и в современной России западное влияние имеет место и во многом определяет идентификационные ориентации населения. Опыт России прошлых лет показал необходимость критического отношения к западным ценностям и поиска собственной цивилизационной идентичности. Попытки вестернизации России в силу ее уникальности, самостоятельности и самобытности обречены на глубинном цивилизационном уровне. В моменты сильного западного влияния всегда проявлялись глубинные корни российской цивилизации. На современном этапе необходимо понять, что главная цель всего модернизационного развития российского общества не состоит в том, чтобы «стать Западом», а заключается в том, чтобы сделаться его равноправным партнером, для чего необходимо сохранить свою цивилизационную субъектность.</a:t>
            </a:r>
            <a:endParaRPr lang="en-US" dirty="0"/>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077683" y="343849"/>
            <a:ext cx="9779183" cy="1600835"/>
          </a:xfrm>
        </p:spPr>
        <p:txBody>
          <a:bodyPr/>
          <a:lstStyle/>
          <a:p>
            <a:r>
              <a:rPr lang="ru-RU" dirty="0"/>
              <a:t>Понимание российской цивилизации в современно научно-философском дискурсе.</a:t>
            </a:r>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280658" y="2507858"/>
            <a:ext cx="10576208" cy="4160202"/>
          </a:xfrm>
        </p:spPr>
        <p:txBody>
          <a:bodyPr>
            <a:normAutofit/>
          </a:bodyPr>
          <a:lstStyle/>
          <a:p>
            <a:r>
              <a:rPr lang="ru-RU" dirty="0"/>
              <a:t>Для </a:t>
            </a:r>
            <a:r>
              <a:rPr lang="ru-RU" dirty="0" err="1"/>
              <a:t>неославянофильского</a:t>
            </a:r>
            <a:r>
              <a:rPr lang="ru-RU" dirty="0"/>
              <a:t> подхода характерно понимание России как «незападного» типа цивилизации, включающего национально-цивилизационную модель развития, характеризующуюся коллективистскими ценностями и установками, особой духовностью, некоей долей традиционности, ориентацией на ценности социального государства, мессианскими идеями. Социокультурный код российской цивилизации заключается в ощущении святости родной земли, государства, общего дела. Многие современные </a:t>
            </a:r>
            <a:r>
              <a:rPr lang="ru-RU" dirty="0" err="1"/>
              <a:t>неославянофилы</a:t>
            </a:r>
            <a:r>
              <a:rPr lang="ru-RU" dirty="0"/>
              <a:t> выделяют восточнославянскую цивилизацию, ядром которой выступает Россия. В такой интерпретации нет понятия российская цивилизационная идентичность, а есть восточнославянская цивилизационная идентичность, указывающая на единство восточных славянских народов, образованное этническим, языковым, духовным сходством. </a:t>
            </a:r>
            <a:endParaRPr lang="en-US" dirty="0"/>
          </a:p>
        </p:txBody>
      </p:sp>
    </p:spTree>
    <p:extLst>
      <p:ext uri="{BB962C8B-B14F-4D97-AF65-F5344CB8AC3E}">
        <p14:creationId xmlns:p14="http://schemas.microsoft.com/office/powerpoint/2010/main" val="230791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077683" y="343849"/>
            <a:ext cx="9779183" cy="1600835"/>
          </a:xfrm>
        </p:spPr>
        <p:txBody>
          <a:bodyPr/>
          <a:lstStyle/>
          <a:p>
            <a:r>
              <a:rPr lang="ru-RU" dirty="0"/>
              <a:t>Понимание российской цивилизации в современно научно-философском дискурсе.</a:t>
            </a:r>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280658" y="2507858"/>
            <a:ext cx="10576208" cy="4160202"/>
          </a:xfrm>
        </p:spPr>
        <p:txBody>
          <a:bodyPr>
            <a:normAutofit/>
          </a:bodyPr>
          <a:lstStyle/>
          <a:p>
            <a:r>
              <a:rPr lang="ru-RU" dirty="0" err="1"/>
              <a:t>Неоевразийский</a:t>
            </a:r>
            <a:r>
              <a:rPr lang="ru-RU" dirty="0"/>
              <a:t> подход к пониманию российской цивилизации можно назвать геополитическим по той причине, что присущий ему неснимаемый фундаментальный дуализм опирается на теории основоположников геополитики. Представленная в данном подходе модель российской цивилизации во многом основана на противопоставлении «загнивающей» атлантической западной цивилизации и молодой, только расцветающей, евразийской цивилизации. Характерными особенностями евразийской цивилизации выступают соборность, коллективизм, государственность, что во многом определялось и определяется условиями самого существования народа, когда размеры государства требовали высокой степени централизации, подчинения всей социальной жизни государственному интересу. Россия - это ядро Евразии. В отличие от </a:t>
            </a:r>
            <a:r>
              <a:rPr lang="ru-RU" dirty="0" err="1"/>
              <a:t>антизападников</a:t>
            </a:r>
            <a:r>
              <a:rPr lang="ru-RU" dirty="0"/>
              <a:t>, </a:t>
            </a:r>
            <a:r>
              <a:rPr lang="ru-RU" dirty="0" err="1"/>
              <a:t>неоевразийцы</a:t>
            </a:r>
            <a:r>
              <a:rPr lang="ru-RU" dirty="0"/>
              <a:t> не отрицают возможности геополитического компромисса с Западной Европой в случае ее перехода на антиамериканские позиции в своих геополитических стратегиях. </a:t>
            </a:r>
            <a:endParaRPr lang="en-US" dirty="0"/>
          </a:p>
        </p:txBody>
      </p:sp>
    </p:spTree>
    <p:extLst>
      <p:ext uri="{BB962C8B-B14F-4D97-AF65-F5344CB8AC3E}">
        <p14:creationId xmlns:p14="http://schemas.microsoft.com/office/powerpoint/2010/main" val="279565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398353" y="-3382724"/>
            <a:ext cx="6373640" cy="6223247"/>
          </a:xfrm>
        </p:spPr>
        <p:txBody>
          <a:bodyPr/>
          <a:lstStyle/>
          <a:p>
            <a:r>
              <a:rPr lang="ru-RU" sz="3600" dirty="0"/>
              <a:t>Специфика национального самосознания в работе С.В. Кортунова «Национальная идентичность: постижение смысла»</a:t>
            </a:r>
            <a:endParaRPr lang="en-US" sz="3600" dirty="0"/>
          </a:p>
        </p:txBody>
      </p:sp>
      <p:sp>
        <p:nvSpPr>
          <p:cNvPr id="4" name="Rectangle 1">
            <a:extLst>
              <a:ext uri="{FF2B5EF4-FFF2-40B4-BE49-F238E27FC236}">
                <a16:creationId xmlns:a16="http://schemas.microsoft.com/office/drawing/2014/main" id="{F0E0CFF5-E306-D2E9-158E-F7A07DE7FF9F}"/>
              </a:ext>
            </a:extLst>
          </p:cNvPr>
          <p:cNvSpPr>
            <a:spLocks noChangeArrowheads="1"/>
          </p:cNvSpPr>
          <p:nvPr/>
        </p:nvSpPr>
        <p:spPr bwMode="auto">
          <a:xfrm>
            <a:off x="0" y="0"/>
            <a:ext cx="43942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Söhne"/>
              </a:rPr>
              <a:t>Специфика национального самосознания в работе С.В. Кортунова «Национальная идентичность: постижение смысла».</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EA7F36B-39B3-F91C-090B-1FB1705B6758}"/>
              </a:ext>
            </a:extLst>
          </p:cNvPr>
          <p:cNvSpPr txBox="1"/>
          <p:nvPr/>
        </p:nvSpPr>
        <p:spPr>
          <a:xfrm>
            <a:off x="398352" y="3382725"/>
            <a:ext cx="7179397" cy="2246769"/>
          </a:xfrm>
          <a:prstGeom prst="rect">
            <a:avLst/>
          </a:prstGeom>
          <a:noFill/>
        </p:spPr>
        <p:txBody>
          <a:bodyPr wrap="square">
            <a:spAutoFit/>
          </a:bodyPr>
          <a:lstStyle/>
          <a:p>
            <a:r>
              <a:rPr lang="ru-RU" sz="2800" dirty="0">
                <a:solidFill>
                  <a:schemeClr val="bg1"/>
                </a:solidFill>
              </a:rPr>
              <a:t>Сергей Вадимович Кортунов (11 июня 1956,— 9 октября 2010) — советский и российский политолог. Кандидат исторических наук, доктор политических наук.</a:t>
            </a:r>
            <a:endParaRPr lang="en-US" sz="2800" dirty="0">
              <a:solidFill>
                <a:schemeClr val="bg1"/>
              </a:solidFill>
            </a:endParaRPr>
          </a:p>
        </p:txBody>
      </p:sp>
      <p:pic>
        <p:nvPicPr>
          <p:cNvPr id="1027" name="Picture 3" descr="undefined">
            <a:extLst>
              <a:ext uri="{FF2B5EF4-FFF2-40B4-BE49-F238E27FC236}">
                <a16:creationId xmlns:a16="http://schemas.microsoft.com/office/drawing/2014/main" id="{D38906BA-4F27-3FA6-EA89-25CF31F24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3666" y="1355851"/>
            <a:ext cx="2716417" cy="371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715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F1CB4694-1D63-0A6A-C015-2004AF4AFA9D}"/>
              </a:ext>
            </a:extLst>
          </p:cNvPr>
          <p:cNvSpPr>
            <a:spLocks noGrp="1"/>
          </p:cNvSpPr>
          <p:nvPr>
            <p:ph type="title"/>
          </p:nvPr>
        </p:nvSpPr>
        <p:spPr>
          <a:xfrm>
            <a:off x="516048" y="933231"/>
            <a:ext cx="11307778" cy="1653371"/>
          </a:xfrm>
        </p:spPr>
        <p:txBody>
          <a:bodyPr/>
          <a:lstStyle/>
          <a:p>
            <a:r>
              <a:rPr lang="ru-RU" sz="4400" dirty="0"/>
              <a:t>Специфика национального самосознания в работе С.В. Кортунова «Национальная идентичность: постижение смысла»</a:t>
            </a:r>
            <a:endParaRPr lang="en-US" dirty="0"/>
          </a:p>
        </p:txBody>
      </p:sp>
      <p:sp>
        <p:nvSpPr>
          <p:cNvPr id="10" name="Объект 9">
            <a:extLst>
              <a:ext uri="{FF2B5EF4-FFF2-40B4-BE49-F238E27FC236}">
                <a16:creationId xmlns:a16="http://schemas.microsoft.com/office/drawing/2014/main" id="{CFACF3EB-E815-01DE-E237-0587013BE52D}"/>
              </a:ext>
            </a:extLst>
          </p:cNvPr>
          <p:cNvSpPr>
            <a:spLocks noGrp="1"/>
          </p:cNvSpPr>
          <p:nvPr>
            <p:ph idx="10"/>
          </p:nvPr>
        </p:nvSpPr>
        <p:spPr>
          <a:xfrm>
            <a:off x="914401" y="2748062"/>
            <a:ext cx="6120142" cy="3824753"/>
          </a:xfrm>
        </p:spPr>
        <p:txBody>
          <a:bodyPr>
            <a:normAutofit/>
          </a:bodyPr>
          <a:lstStyle/>
          <a:p>
            <a:r>
              <a:rPr lang="ru-RU" sz="2400" dirty="0"/>
              <a:t>В работе С.В. Кортунова "Национальная идентичность: постижение смысла" особое внимание уделяется специфике национального самосознания, а также процессам формирования и выражения национальной идентичности. В своем исследовании Кортунов рассматривает факторы, влияющие на формирование и эволюцию национального самосознания в различных культурных контекстах.</a:t>
            </a:r>
            <a:endParaRPr lang="en-US" sz="2400" dirty="0"/>
          </a:p>
        </p:txBody>
      </p:sp>
      <p:pic>
        <p:nvPicPr>
          <p:cNvPr id="2050" name="Picture 2" descr="Национальная идентичность:. Постижение смысла - купить с доставкой по  выгодным ценам в интернет-магазине OZON (149003328)">
            <a:extLst>
              <a:ext uri="{FF2B5EF4-FFF2-40B4-BE49-F238E27FC236}">
                <a16:creationId xmlns:a16="http://schemas.microsoft.com/office/drawing/2014/main" id="{E842F709-0E5F-6CA9-A0AF-3FAE6C823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4649" y="2281900"/>
            <a:ext cx="2800957" cy="397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93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884AE71-6994-FA80-D9BE-48DE967DA50E}"/>
              </a:ext>
            </a:extLst>
          </p:cNvPr>
          <p:cNvSpPr>
            <a:spLocks noGrp="1"/>
          </p:cNvSpPr>
          <p:nvPr>
            <p:ph idx="1"/>
          </p:nvPr>
        </p:nvSpPr>
        <p:spPr>
          <a:xfrm>
            <a:off x="869133" y="258558"/>
            <a:ext cx="10556340" cy="6314257"/>
          </a:xfrm>
        </p:spPr>
        <p:txBody>
          <a:bodyPr>
            <a:normAutofit fontScale="92500" lnSpcReduction="10000"/>
          </a:bodyPr>
          <a:lstStyle/>
          <a:p>
            <a:r>
              <a:rPr lang="ru-RU" dirty="0"/>
              <a:t>Основные аспекты специфики национального самосознания, рассмотренные в работе С.В. Кортунова:</a:t>
            </a:r>
          </a:p>
          <a:p>
            <a:pPr marL="342900" indent="-342900">
              <a:buFont typeface="Arial" panose="020B0604020202020204" pitchFamily="34" charset="0"/>
              <a:buChar char="•"/>
            </a:pPr>
            <a:r>
              <a:rPr lang="ru-RU" dirty="0"/>
              <a:t>Исторические корни: Автор исследует исторические процессы и события, которые оказали влияние на формирование национального самосознания. Он обращается к ключевым моментам в истории нации или народа, анализируя, какие события, личности и идеи способствовали укреплению национальной идентичности.</a:t>
            </a:r>
          </a:p>
          <a:p>
            <a:pPr marL="342900" indent="-342900">
              <a:buFont typeface="Arial" panose="020B0604020202020204" pitchFamily="34" charset="0"/>
              <a:buChar char="•"/>
            </a:pPr>
            <a:r>
              <a:rPr lang="ru-RU" dirty="0"/>
              <a:t>Культурные аспекты: В работе рассматриваются особенности культуры народа или нации, включая язык, литературу, искусство, религию и обычаи. Кортунов анализирует, какие культурные факторы оказывают наибольшее влияние на формирование национального самосознания и какие символы или мифы связаны с национальной идентичностью.</a:t>
            </a:r>
          </a:p>
          <a:p>
            <a:pPr marL="342900" indent="-342900">
              <a:buFont typeface="Arial" panose="020B0604020202020204" pitchFamily="34" charset="0"/>
              <a:buChar char="•"/>
            </a:pPr>
            <a:r>
              <a:rPr lang="ru-RU" dirty="0"/>
              <a:t>Политические аспекты: Автор исследует роль политических процессов и институтов в формировании национальной идентичности. Он анализирует политические идеи, исторические события и политические лидеры, которые способствовали укреплению или ослаблению национального самосознания.</a:t>
            </a:r>
          </a:p>
          <a:p>
            <a:pPr marL="342900" indent="-342900">
              <a:buFont typeface="Arial" panose="020B0604020202020204" pitchFamily="34" charset="0"/>
              <a:buChar char="•"/>
            </a:pPr>
            <a:r>
              <a:rPr lang="ru-RU" dirty="0"/>
              <a:t>Социальные и экономические аспекты: Кортунов обращается к социальным и экономическим факторам, влияющим на формирование национального самосознания. Он анализирует социальные стратификации, экономические неравенства и другие социально-экономические условия, которые могут влиять на восприятие национальной идентичности.</a:t>
            </a:r>
          </a:p>
          <a:p>
            <a:pPr marL="342900" indent="-342900">
              <a:buFont typeface="Arial" panose="020B0604020202020204" pitchFamily="34" charset="0"/>
              <a:buChar char="•"/>
            </a:pPr>
            <a:r>
              <a:rPr lang="ru-RU" dirty="0"/>
              <a:t>Современные вызовы и тенденции: В работе рассматриваются современные вызовы и тенденции, которые могут оказывать влияние на национальное самосознание. Кортунов анализирует глобализацию, миграционные процессы, трансформацию культуры и другие факторы, которые могут вызывать изменения в национальной идентичности.</a:t>
            </a:r>
          </a:p>
          <a:p>
            <a:endParaRPr lang="ru-RU" dirty="0"/>
          </a:p>
          <a:p>
            <a:endParaRPr lang="en-US" dirty="0"/>
          </a:p>
        </p:txBody>
      </p:sp>
    </p:spTree>
    <p:extLst>
      <p:ext uri="{BB962C8B-B14F-4D97-AF65-F5344CB8AC3E}">
        <p14:creationId xmlns:p14="http://schemas.microsoft.com/office/powerpoint/2010/main" val="188133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3BBCBC53-D46A-0DC5-E974-E69EC643055D}"/>
              </a:ext>
            </a:extLst>
          </p:cNvPr>
          <p:cNvSpPr>
            <a:spLocks noGrp="1"/>
          </p:cNvSpPr>
          <p:nvPr>
            <p:ph type="ctrTitle"/>
          </p:nvPr>
        </p:nvSpPr>
        <p:spPr>
          <a:xfrm>
            <a:off x="560912" y="530745"/>
            <a:ext cx="6245912" cy="2321097"/>
          </a:xfrm>
        </p:spPr>
        <p:txBody>
          <a:bodyPr/>
          <a:lstStyle/>
          <a:p>
            <a:r>
              <a:rPr lang="ru-RU" sz="4400" dirty="0"/>
              <a:t>Цивилизационные особенности развития России согласно В.И. Пантину</a:t>
            </a:r>
            <a:endParaRPr lang="en-US" sz="4400" dirty="0"/>
          </a:p>
        </p:txBody>
      </p:sp>
      <p:sp>
        <p:nvSpPr>
          <p:cNvPr id="6" name="Подзаголовок 5">
            <a:extLst>
              <a:ext uri="{FF2B5EF4-FFF2-40B4-BE49-F238E27FC236}">
                <a16:creationId xmlns:a16="http://schemas.microsoft.com/office/drawing/2014/main" id="{06CF9069-34BD-2721-9374-0D615E53575A}"/>
              </a:ext>
            </a:extLst>
          </p:cNvPr>
          <p:cNvSpPr>
            <a:spLocks noGrp="1"/>
          </p:cNvSpPr>
          <p:nvPr>
            <p:ph type="subTitle" idx="1"/>
          </p:nvPr>
        </p:nvSpPr>
        <p:spPr>
          <a:xfrm>
            <a:off x="479834" y="3920926"/>
            <a:ext cx="6753886" cy="912850"/>
          </a:xfrm>
        </p:spPr>
        <p:txBody>
          <a:bodyPr/>
          <a:lstStyle/>
          <a:p>
            <a:r>
              <a:rPr lang="ru-RU" sz="2400" dirty="0"/>
              <a:t>Владимир Игоревич Пантин (23 апреля 1954) - известный российский историк и философ, чьи работы затрагивают различные аспекты истории и культуры России. Его исследования охватывают широкий спектр тем, включая цивилизационные особенности развития России. </a:t>
            </a:r>
            <a:endParaRPr lang="en-US" sz="2400" dirty="0"/>
          </a:p>
        </p:txBody>
      </p:sp>
      <p:pic>
        <p:nvPicPr>
          <p:cNvPr id="3074" name="Picture 2" descr="Владимир Пантин — Россия в глобальной политике">
            <a:extLst>
              <a:ext uri="{FF2B5EF4-FFF2-40B4-BE49-F238E27FC236}">
                <a16:creationId xmlns:a16="http://schemas.microsoft.com/office/drawing/2014/main" id="{A8F5E23C-99A9-352E-1BE2-96C3A0797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7874" y="1380779"/>
            <a:ext cx="3072331" cy="409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35659"/>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63</TotalTime>
  <Words>1647</Words>
  <Application>Microsoft Office PowerPoint</Application>
  <PresentationFormat>Широкоэкранный</PresentationFormat>
  <Paragraphs>58</Paragraphs>
  <Slides>14</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Calibri</vt:lpstr>
      <vt:lpstr>Söhne</vt:lpstr>
      <vt:lpstr>Tenorite</vt:lpstr>
      <vt:lpstr>Custom</vt:lpstr>
      <vt:lpstr>Российская цивилизация в современном научно-философском дискурсе</vt:lpstr>
      <vt:lpstr>Понимание российской цивилизации в современно научно-философском дискурсе.</vt:lpstr>
      <vt:lpstr>Понимание российской цивилизации в современно научно-философском дискурсе.</vt:lpstr>
      <vt:lpstr>Понимание российской цивилизации в современно научно-философском дискурсе.</vt:lpstr>
      <vt:lpstr>Понимание российской цивилизации в современно научно-философском дискурсе.</vt:lpstr>
      <vt:lpstr>Специфика национального самосознания в работе С.В. Кортунова «Национальная идентичность: постижение смысла»</vt:lpstr>
      <vt:lpstr>Специфика национального самосознания в работе С.В. Кортунова «Национальная идентичность: постижение смысла»</vt:lpstr>
      <vt:lpstr>Презентация PowerPoint</vt:lpstr>
      <vt:lpstr>Цивилизационные особенности развития России согласно В.И. Пантину</vt:lpstr>
      <vt:lpstr>Цивилизационные особенности развития России согласно В.И. Пантину</vt:lpstr>
      <vt:lpstr>Концепция России как полиэтничной цивилизации.</vt:lpstr>
      <vt:lpstr>Можно ли говорить о православном характере российской цивилизации, учитывая сравнительно небольшое количество россиян, исповедующих православие?</vt:lpstr>
      <vt:lpstr>Можно ли говорить о православном характере российской цивилизации, учитывая сравнительно небольшое количество россиян, исповедующих православие?</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Российская цивилизация в современном научно-философском дискурсе</dc:title>
  <dc:creator>Aknas Macefg</dc:creator>
  <cp:lastModifiedBy>Aknas Macefg</cp:lastModifiedBy>
  <cp:revision>2</cp:revision>
  <dcterms:created xsi:type="dcterms:W3CDTF">2024-04-04T20:01:33Z</dcterms:created>
  <dcterms:modified xsi:type="dcterms:W3CDTF">2024-04-04T21:04:52Z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