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2" autoAdjust="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AB597-E227-423A-AE00-FD2591A5008E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49BEF-C5D3-4027-A329-5A9BCC0D4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49BEF-C5D3-4027-A329-5A9BCC0D48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7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0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7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594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7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4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36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9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9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81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CD8CC3-E7B7-A105-B8CD-E08324484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2" y="2922090"/>
            <a:ext cx="12095018" cy="2286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Формирование цивилизационной идентичности как фактор интеграции российского общества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B09E77-2CCC-354E-7394-81A0B5A42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2373" y="6070471"/>
            <a:ext cx="8825658" cy="861420"/>
          </a:xfrm>
        </p:spPr>
        <p:txBody>
          <a:bodyPr/>
          <a:lstStyle/>
          <a:p>
            <a:pPr algn="r"/>
            <a:r>
              <a:rPr lang="ru-RU" dirty="0"/>
              <a:t>Маслов Александр Николаевич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6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9F483-66CD-F1C0-89A1-3B8F5725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91" y="208274"/>
            <a:ext cx="10878950" cy="1400530"/>
          </a:xfrm>
        </p:spPr>
        <p:txBody>
          <a:bodyPr/>
          <a:lstStyle/>
          <a:p>
            <a:r>
              <a:rPr lang="ru-RU" sz="2800" b="1" dirty="0"/>
              <a:t>Стратегия государственной национальной политики РФ на период до 2025 г. как предпосылка для формирования цивилизационной идентичности</a:t>
            </a:r>
            <a:endParaRPr lang="en-US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D7774-80D3-7AFB-1B6D-ADF79333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41" y="1846908"/>
            <a:ext cx="10878949" cy="4802818"/>
          </a:xfrm>
        </p:spPr>
        <p:txBody>
          <a:bodyPr>
            <a:normAutofit/>
          </a:bodyPr>
          <a:lstStyle/>
          <a:p>
            <a:r>
              <a:rPr lang="ru-RU" sz="2800" dirty="0"/>
              <a:t>Стратегия государственной национальной политики Российской Федерации на период до 2025 года, утвержденная Указом Президента РФ в 2018 году, является важным инструментом для формирования цивилизационной идентичности в контексте этнокультурного многообразия страны. В этой стратегии определены основные цели, задачи и приоритеты государственной политики в сфере межнациональных отношений, защиты прав этнических меньшинств и развития культурного многообразия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81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3BE8C2-92E4-9E2A-4002-538A9AAD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190124"/>
            <a:ext cx="11715183" cy="695306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Сохранение и развитие культурного многообразия: </a:t>
            </a:r>
            <a:r>
              <a:rPr lang="ru-RU" dirty="0"/>
              <a:t>Стратегия направлена на сохранение и развитие культурного наследия всех этнических групп, признание и поддержку культурных особенностей и традиций. Это способствует формированию уважения к различиям и признанию ценности многообразия как составной части национальной идентичности.</a:t>
            </a:r>
          </a:p>
          <a:p>
            <a:r>
              <a:rPr lang="ru-RU" b="1" dirty="0"/>
              <a:t>Содействие межэтническому согласию и сотрудничеству: </a:t>
            </a:r>
            <a:r>
              <a:rPr lang="ru-RU" dirty="0"/>
              <a:t>Стратегия направлена на укрепление межэтнического согласия, доверия и сотрудничества, создание условий для взаимопонимания и уважения между представителями различных этнических групп. Это способствует формированию общенационального единства и цивилизационной идентичности.</a:t>
            </a:r>
          </a:p>
          <a:p>
            <a:r>
              <a:rPr lang="ru-RU" b="1" dirty="0"/>
              <a:t>Развитие образования и науки в области межнациональных отношений: </a:t>
            </a:r>
            <a:r>
              <a:rPr lang="ru-RU" dirty="0"/>
              <a:t>Стратегия предусматривает развитие образования и науки в области межнациональных отношений, в том числе включение курсов и программ, направленных на формирование толерантности, межэтнического диалога и уважения к многообразию. Это способствует расширению знаний и пониманию различий между культурами, что важно для формирования цивилизационной идентичности.</a:t>
            </a:r>
          </a:p>
          <a:p>
            <a:r>
              <a:rPr lang="ru-RU" b="1" dirty="0"/>
              <a:t>Защита прав этнических меньшинств: </a:t>
            </a:r>
            <a:r>
              <a:rPr lang="ru-RU" dirty="0"/>
              <a:t>Стратегия направлена на защиту прав и интересов этнических меньшинств, обеспечение равенства перед законом и доступа к образованию, здравоохранению и культурным ресурсам. Это важно для формирования чувства принадлежности и участия в формировании общего национального проекта.</a:t>
            </a:r>
          </a:p>
          <a:p>
            <a:r>
              <a:rPr lang="ru-RU" b="1" dirty="0"/>
              <a:t>Меры по борьбе с ксенофобией и этнической дискриминацией: </a:t>
            </a:r>
            <a:r>
              <a:rPr lang="ru-RU" dirty="0"/>
              <a:t>Стратегия включает в себя меры по предотвращению и пресечению ксенофобии, расизма и этнической дискриминации, создание условий для безопасной и комфортной жизни всех граждан независимо от их этнической принадлежности. Это способствует формированию открытого и инклюзивного общества, основанного на принципах уважения прав и свобод каждого человека.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2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75468-A10E-40B8-CFAD-B47C0611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/>
              <a:t>Стратегия государственной национальной политики РФ на период до 2025 г. как предпосылка для формирования цивилизационной идентичности</a:t>
            </a:r>
            <a:endParaRPr lang="en-US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8CD2E1-46D4-7691-9E2B-141F8A3E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64378"/>
            <a:ext cx="4470401" cy="4195481"/>
          </a:xfrm>
        </p:spPr>
        <p:txBody>
          <a:bodyPr/>
          <a:lstStyle/>
          <a:p>
            <a:r>
              <a:rPr lang="ru-RU" dirty="0"/>
              <a:t>Эти аспекты стратегии государственной национальной политики РФ на период до 2025 года представляют собой важные предпосылки для формирования цивилизационной идентичности, основанной на уважении к культурному многообразию, межэтническому согласию и гражданской солидарности.</a:t>
            </a:r>
            <a:endParaRPr lang="en-US" dirty="0"/>
          </a:p>
        </p:txBody>
      </p:sp>
      <p:pic>
        <p:nvPicPr>
          <p:cNvPr id="1026" name="Picture 2" descr="В краевом центре пройдет научно-практическая конференции &quot;Ставрополь -  город межэтнического согласия и межконфессионального диалога&quot;">
            <a:extLst>
              <a:ext uri="{FF2B5EF4-FFF2-40B4-BE49-F238E27FC236}">
                <a16:creationId xmlns:a16="http://schemas.microsoft.com/office/drawing/2014/main" id="{AA8C5D89-1A3A-B077-9558-24A34A37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012" y="2558474"/>
            <a:ext cx="55149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4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89685-FD22-771B-19DE-E017A51C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98" y="2864537"/>
            <a:ext cx="9404723" cy="1400530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27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65780-C425-A814-2F61-037C4882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современной российской идентичности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68124-5673-3E97-4EC5-34861A9A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4475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/>
              <a:t>Современная российская идентичность включает в себя множество аспектов, от исторических и культурных до политических и социально-экономических. Вот ключевые элементы, которые можно выделить: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1" dirty="0"/>
              <a:t>Историческое наследие: </a:t>
            </a:r>
            <a:r>
              <a:rPr lang="ru-RU" sz="1800" dirty="0"/>
              <a:t>Россия имеет богатое и сложное историческое наследие, которое влияет на формирование идентичности. Это включает в себя периоды царства, империи, советского времени и постсоветской эпохи.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1" dirty="0"/>
              <a:t>Культурное многообразие: </a:t>
            </a:r>
            <a:r>
              <a:rPr lang="ru-RU" sz="1800" dirty="0"/>
              <a:t>Россия является многонациональным и многокультурным государством, где сосуществуют различные этнические группы, языки и традиции. Это создает особую культурную среду, которая оказывает влияние на идентичность.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1" dirty="0"/>
              <a:t>Политические факторы: </a:t>
            </a:r>
            <a:r>
              <a:rPr lang="ru-RU" sz="1800" dirty="0"/>
              <a:t>Современная российская идентичность также формируется под влиянием политических процессов, как внутри страны, так и на мировой арене. Политика, особенно внешняя, может служить катализатором для формирования идентичности через националистические или патриотические идеи.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b="1" dirty="0"/>
              <a:t>Религиозные установки: </a:t>
            </a:r>
            <a:r>
              <a:rPr lang="ru-RU" sz="1800" dirty="0"/>
              <a:t>Хотя Россия является секулярным государством, православие играет значительную роль в формировании культурной идентичности многих россиян.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976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375DDE-E028-5B77-32F9-06ED17288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0" y="461727"/>
            <a:ext cx="11167450" cy="61515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ru-RU" b="1" dirty="0"/>
              <a:t>Социально-экономические факторы: </a:t>
            </a:r>
            <a:r>
              <a:rPr lang="ru-RU" dirty="0"/>
              <a:t>Экономическое положение, социальная стабильность и уровень жизни также влияют на восприятие себя и своей принадлежности к определенной группе или общности.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b="1" dirty="0"/>
              <a:t>Медиа и образование: </a:t>
            </a:r>
            <a:r>
              <a:rPr lang="ru-RU" dirty="0"/>
              <a:t>Современные технологии связи и информации, а также система образования, играют важную роль в формировании идентичности, предоставляя людям доступ к различным культурным, политическим и историческим контекстам.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b="1" dirty="0"/>
              <a:t>Геополитическое положение: </a:t>
            </a:r>
            <a:r>
              <a:rPr lang="ru-RU" dirty="0"/>
              <a:t>Россия как государство, расположенное на стыке Европы и Азии, с влиянием на обе эти части мира, имеет своеобразное место в геополитической среде, что также отражается на формировании идентичности.</a:t>
            </a:r>
          </a:p>
          <a:p>
            <a:pPr marL="0" indent="0">
              <a:buNone/>
            </a:pPr>
            <a:r>
              <a:rPr lang="ru-RU" dirty="0"/>
              <a:t>Эти факторы не являются исчерпывающими, и современная российская идентичность продолжает эволюционировать под влиянием различных факторов и событий.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35F4D-24B6-A268-87CA-85BAACFF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09" y="152400"/>
            <a:ext cx="11628582" cy="1524000"/>
          </a:xfrm>
        </p:spPr>
        <p:txBody>
          <a:bodyPr>
            <a:noAutofit/>
          </a:bodyPr>
          <a:lstStyle/>
          <a:p>
            <a:r>
              <a:rPr lang="ru-RU" sz="2800" b="1" dirty="0"/>
              <a:t>Социокультурные предпосылки формирования цивилизационной идентичности на современном этапе развития российского общества</a:t>
            </a:r>
            <a:endParaRPr lang="en-US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ACC16-4479-0846-CAF2-3DDD15D1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9" y="1676400"/>
            <a:ext cx="11780982" cy="5343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На современном этапе развития российского общества формирование цивилизационной идентичности происходит под воздействием разнообразных социокультурных предпосылок, которые определяют особенности восприятия себя и своей принадлежности к определенной цивилизационной общности. </a:t>
            </a:r>
          </a:p>
          <a:p>
            <a:pPr marL="0" indent="0">
              <a:buNone/>
            </a:pPr>
            <a:r>
              <a:rPr lang="ru-RU" sz="1800" b="1" dirty="0"/>
              <a:t>Историческое наследие</a:t>
            </a:r>
            <a:r>
              <a:rPr lang="ru-RU" sz="1800" dirty="0"/>
              <a:t>:</a:t>
            </a:r>
          </a:p>
          <a:p>
            <a:r>
              <a:rPr lang="ru-RU" sz="1800" dirty="0"/>
              <a:t>Богатое и многогранное историческое наследие России, включая периоды царства, империи, советского времени и постсоветской эпохи, оказывает глубокое влияние на формирование цивилизационной идентичности.</a:t>
            </a:r>
          </a:p>
          <a:p>
            <a:r>
              <a:rPr lang="ru-RU" sz="1800" dirty="0"/>
              <a:t>Исторические события, великие личности, культурные достижения и трагические перипетии играют ключевую роль в формировании образа себя и понимания собственного места в мире.</a:t>
            </a:r>
          </a:p>
          <a:p>
            <a:pPr marL="0" indent="0">
              <a:buNone/>
            </a:pPr>
            <a:r>
              <a:rPr lang="ru-RU" sz="1800" b="1" dirty="0"/>
              <a:t>Культурное разнообразие:</a:t>
            </a:r>
          </a:p>
          <a:p>
            <a:r>
              <a:rPr lang="ru-RU" sz="1800" dirty="0"/>
              <a:t>Многонациональность и </a:t>
            </a:r>
            <a:r>
              <a:rPr lang="ru-RU" sz="1800" dirty="0" err="1"/>
              <a:t>многокультурность</a:t>
            </a:r>
            <a:r>
              <a:rPr lang="ru-RU" sz="1800" dirty="0"/>
              <a:t> России создают особую среду, где различные этнические группы, языки, религии и традиции взаимодействуют и влияют на формирование цивилизационной идентичности.</a:t>
            </a:r>
          </a:p>
          <a:p>
            <a:r>
              <a:rPr lang="ru-RU" sz="1800" dirty="0"/>
              <a:t>Российская культура, включая литературу, искусство, музыку, кино и театр, играет важную роль в формировании общего культурного кода и представлений о себе.</a:t>
            </a:r>
          </a:p>
          <a:p>
            <a:pPr marL="0" indent="0">
              <a:buNone/>
            </a:pPr>
            <a:r>
              <a:rPr lang="ru-RU" sz="1800" b="1" dirty="0"/>
              <a:t>Политические процессы:</a:t>
            </a:r>
          </a:p>
          <a:p>
            <a:r>
              <a:rPr lang="ru-RU" sz="1800" dirty="0"/>
              <a:t>Внутренние и внешние политические события и процессы, такие как государственная политика, внешняя политика, международные отношения и геополитические изменения, влияют на самосознание и ценностные установки общества.</a:t>
            </a:r>
          </a:p>
          <a:p>
            <a:r>
              <a:rPr lang="ru-RU" sz="1800" dirty="0"/>
              <a:t>Национальные идеи, патриотизм, идеалы справедливости и социальной солидарности формируются в результате политических действий и общественной дискуссии.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3160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8ADCCB0-3E8E-3BA2-2652-B57D88D20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47782"/>
            <a:ext cx="11282218" cy="67102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Экономическая среда:</a:t>
            </a:r>
          </a:p>
          <a:p>
            <a:r>
              <a:rPr lang="ru-RU" dirty="0"/>
              <a:t>Экономические процессы, уровень жизни, социальная стабильность и возможности для самореализации также оказывают влияние на формирование цивилизационной идентичности.</a:t>
            </a:r>
          </a:p>
          <a:p>
            <a:r>
              <a:rPr lang="ru-RU" dirty="0"/>
              <a:t>Экономическое благополучие или нестабильность могут повлиять на восприятие себя и своей принадлежности к определенной цивилизации.</a:t>
            </a:r>
          </a:p>
          <a:p>
            <a:pPr marL="0" indent="0">
              <a:buNone/>
            </a:pPr>
            <a:r>
              <a:rPr lang="ru-RU" b="1" dirty="0"/>
              <a:t>Медиа и информационные технологии:</a:t>
            </a:r>
          </a:p>
          <a:p>
            <a:r>
              <a:rPr lang="ru-RU" dirty="0"/>
              <a:t>Средства массовой информации и современные технологии связи формируют общественное мнение, определяют представления о мире, других культурах и обществах, что влияет на формирование цивилизационной идентичности.</a:t>
            </a:r>
          </a:p>
          <a:p>
            <a:pPr marL="0" indent="0">
              <a:buNone/>
            </a:pPr>
            <a:r>
              <a:rPr lang="ru-RU" b="1" dirty="0"/>
              <a:t>Образование и наука:</a:t>
            </a:r>
          </a:p>
          <a:p>
            <a:r>
              <a:rPr lang="ru-RU" dirty="0"/>
              <a:t>Система образования и научные достижения также играют важную роль в формировании цивилизационной идентичности. Образование способствует расширению кругозора, пониманию мировой культуры и цивилизаций, что помогает формированию осознанной идентичности.</a:t>
            </a:r>
          </a:p>
          <a:p>
            <a:pPr marL="0" indent="0">
              <a:buNone/>
            </a:pPr>
            <a:r>
              <a:rPr lang="ru-RU" b="1" dirty="0"/>
              <a:t>Глобализация:</a:t>
            </a:r>
          </a:p>
          <a:p>
            <a:r>
              <a:rPr lang="ru-RU" dirty="0"/>
              <a:t>Взаимодействие с другими культурами и цивилизациями, участие в международных процессах и глобальной экономике также формируют новые представления о себе и своей принадлежности к цивилизационной общности.</a:t>
            </a:r>
          </a:p>
          <a:p>
            <a:pPr marL="0" indent="0">
              <a:buNone/>
            </a:pPr>
            <a:r>
              <a:rPr lang="ru-RU" dirty="0"/>
              <a:t>Эти факторы взаимосвязаны и влияют друг на друга, создавая уникальный контекст для формирования цивилизационной идентичности на современном этапе развития российского общества.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6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553284-7DBF-A62A-9528-44F0D929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7818"/>
            <a:ext cx="10668000" cy="15240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Особенности цивилизационной интеграции российского общества в условиях этнокультурного многообразия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DFDE4F-91E0-4AFD-46E7-1EAE9206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62" y="2275346"/>
            <a:ext cx="10668000" cy="4812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Цивилизационная интеграция российского общества в условиях этнокультурного многообразия представляет собой сложный процесс, учитывающий особенности культур, языков, религий и традиций различных этнических групп. Особенности этого процесса:</a:t>
            </a:r>
          </a:p>
          <a:p>
            <a:r>
              <a:rPr lang="ru-RU" b="1" dirty="0"/>
              <a:t>Уважение к многообразию: </a:t>
            </a:r>
            <a:r>
              <a:rPr lang="ru-RU" dirty="0"/>
              <a:t>Важной особенностью цивилизационной интеграции в России является уважение к этнокультурному многообразию. Это включает в себя признание прав и свобод каждой этнической группы на сохранение и развитие своей культуры, языка и традиций.</a:t>
            </a:r>
          </a:p>
          <a:p>
            <a:r>
              <a:rPr lang="ru-RU" b="1" dirty="0"/>
              <a:t>Мультикультурное образование: </a:t>
            </a:r>
            <a:r>
              <a:rPr lang="ru-RU" dirty="0"/>
              <a:t>Для успешной цивилизационной интеграции важно создание образовательных программ и инициатив, способствующих пониманию и уважению различий между культурами. Мультикультурное образование помогает формированию толерантного отношения и осознанию культурного разнообразия.</a:t>
            </a:r>
          </a:p>
          <a:p>
            <a:r>
              <a:rPr lang="ru-RU" b="1" dirty="0"/>
              <a:t>Принцип многонациональности: </a:t>
            </a:r>
            <a:r>
              <a:rPr lang="ru-RU" dirty="0"/>
              <a:t>Государственная политика России стремится к поддержанию принципа многонациональности, признания и уважения прав и интересов всех национальностей и этнических групп. Это выражается в создании условий для свободного развития культур, языков и религий.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8DA0E1-F4E7-5934-708E-F09A670F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61818"/>
            <a:ext cx="10668000" cy="6096000"/>
          </a:xfrm>
        </p:spPr>
        <p:txBody>
          <a:bodyPr>
            <a:normAutofit/>
          </a:bodyPr>
          <a:lstStyle/>
          <a:p>
            <a:r>
              <a:rPr lang="ru-RU" b="1" dirty="0"/>
              <a:t>Законодательное обеспечение</a:t>
            </a:r>
            <a:r>
              <a:rPr lang="ru-RU" dirty="0"/>
              <a:t>: В России приняты законы и нормативные акты, направленные на защиту прав и свобод граждан независимо от их этнической принадлежности. Законодательство о государственной поддержке культурного разнообразия и многонациональности способствует цивилизационной интеграции.</a:t>
            </a:r>
          </a:p>
          <a:p>
            <a:r>
              <a:rPr lang="ru-RU" b="1" dirty="0"/>
              <a:t>Межэтнический диалог и сотрудничество: </a:t>
            </a:r>
            <a:r>
              <a:rPr lang="ru-RU" dirty="0"/>
              <a:t>Способствование межэтническому диалогу и сотрудничеству является важным элементом цивилизационной интеграции. Это может включать в себя проведение мероприятий, направленных на укрепление взаимопонимания и сотрудничества между различными этническими группами.</a:t>
            </a:r>
          </a:p>
          <a:p>
            <a:r>
              <a:rPr lang="ru-RU" b="1" dirty="0" err="1"/>
              <a:t>Интеркультурное</a:t>
            </a:r>
            <a:r>
              <a:rPr lang="ru-RU" b="1" dirty="0"/>
              <a:t> взаимодействие: </a:t>
            </a:r>
            <a:r>
              <a:rPr lang="ru-RU" dirty="0"/>
              <a:t>Стимулирование </a:t>
            </a:r>
            <a:r>
              <a:rPr lang="ru-RU" dirty="0" err="1"/>
              <a:t>интеркультурного</a:t>
            </a:r>
            <a:r>
              <a:rPr lang="ru-RU" dirty="0"/>
              <a:t> взаимодействия, включая культурные обмены, совместные проекты и события, помогает уменьшить различия и повысить взаимопонимание между этническими группами.</a:t>
            </a:r>
          </a:p>
          <a:p>
            <a:r>
              <a:rPr lang="ru-RU" b="1" dirty="0"/>
              <a:t>Укрепление гражданского единства: </a:t>
            </a:r>
            <a:r>
              <a:rPr lang="ru-RU" dirty="0"/>
              <a:t>Цивилизационная интеграция также включает в себя укрепление гражданского единства и общих ценностей, которые объединяют всех граждан России независимо от их этнической принадлежности.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0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4B9D2-DD81-32EE-674E-359B4007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4727"/>
            <a:ext cx="10668000" cy="2101273"/>
          </a:xfrm>
        </p:spPr>
        <p:txBody>
          <a:bodyPr>
            <a:normAutofit fontScale="90000"/>
          </a:bodyPr>
          <a:lstStyle/>
          <a:p>
            <a:r>
              <a:rPr lang="ru-RU" dirty="0"/>
              <a:t>Потенциал цивилизационных векторов </a:t>
            </a:r>
            <a:r>
              <a:rPr lang="ru-RU" dirty="0" err="1"/>
              <a:t>нациестроительства</a:t>
            </a:r>
            <a:r>
              <a:rPr lang="ru-RU" dirty="0"/>
              <a:t> в качестве фактора интеграции современного российского общества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C7DA1-00F2-6062-61DE-99974C50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15" y="2784033"/>
            <a:ext cx="10916970" cy="3780600"/>
          </a:xfrm>
        </p:spPr>
        <p:txBody>
          <a:bodyPr>
            <a:normAutofit/>
          </a:bodyPr>
          <a:lstStyle/>
          <a:p>
            <a:r>
              <a:rPr lang="ru-RU" sz="3200" dirty="0"/>
              <a:t>Цивилизационные векторы </a:t>
            </a:r>
            <a:r>
              <a:rPr lang="ru-RU" sz="3200" dirty="0" err="1"/>
              <a:t>нациетроительства</a:t>
            </a:r>
            <a:r>
              <a:rPr lang="ru-RU" sz="3200" dirty="0"/>
              <a:t> играют важную роль в интеграции современного российского общества, объединяя различные этнические группы и культурные сообщества вокруг общих ценностей и идеалов. Несколько способов: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853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825A40-CC95-F6B4-22AE-0F3C2C328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3" y="129309"/>
            <a:ext cx="11859491" cy="7019636"/>
          </a:xfrm>
        </p:spPr>
        <p:txBody>
          <a:bodyPr>
            <a:normAutofit/>
          </a:bodyPr>
          <a:lstStyle/>
          <a:p>
            <a:r>
              <a:rPr lang="ru-RU" sz="1600" b="1" dirty="0"/>
              <a:t>Укрепление национального самосознания: </a:t>
            </a:r>
            <a:r>
              <a:rPr lang="ru-RU" sz="1600" dirty="0"/>
              <a:t>Пропаганда и поддержка исторических, культурных и духовных ценностей, характерных для различных этнических групп России, способствует укреплению национального самосознания и созданию общего чувства принадлежности к одной нации.</a:t>
            </a:r>
          </a:p>
          <a:p>
            <a:r>
              <a:rPr lang="ru-RU" sz="1600" b="1" dirty="0"/>
              <a:t>Формирование общенациональных идентификационных символов: </a:t>
            </a:r>
            <a:r>
              <a:rPr lang="ru-RU" sz="1600" dirty="0"/>
              <a:t>Создание общенациональных символов, таких как флаг, герб, национальный гимн, праздники и общие культурные мероприятия, способствует формированию общей национальной идентичности, объединяя различные этнические группы.</a:t>
            </a:r>
          </a:p>
          <a:p>
            <a:r>
              <a:rPr lang="ru-RU" sz="1600" b="1" dirty="0"/>
              <a:t>Развитие образования и культуры: </a:t>
            </a:r>
            <a:r>
              <a:rPr lang="ru-RU" sz="1600" dirty="0"/>
              <a:t>Инвестиции в развитие образования и культуры, включая музеи, театры, библиотеки и другие культурные учреждения, способствуют сохранению и развитию культурного наследия различных этнических групп и формированию общенациональной культуры.</a:t>
            </a:r>
          </a:p>
          <a:p>
            <a:r>
              <a:rPr lang="ru-RU" sz="1600" b="1" dirty="0"/>
              <a:t>Межэтнический диалог и сотрудничество: </a:t>
            </a:r>
            <a:r>
              <a:rPr lang="ru-RU" sz="1600" dirty="0"/>
              <a:t>Содействие межэтническому диалогу и сотрудничеству, создание платформ для обмена опытом и взаимодействия между представителями различных этнических групп, способствует уменьшению межэтнических разногласий и созданию общенационального единства.</a:t>
            </a:r>
          </a:p>
          <a:p>
            <a:r>
              <a:rPr lang="ru-RU" sz="1600" b="1" dirty="0"/>
              <a:t>Укрепление гражданского общества: </a:t>
            </a:r>
            <a:r>
              <a:rPr lang="ru-RU" sz="1600" dirty="0"/>
              <a:t>Поддержка гражданских инициатив и развитие гражданского общества, включая деятельность некоммерческих организаций, волонтерских групп и общественных объединений, способствует развитию гражданской активности и солидарности на уровне общества.</a:t>
            </a:r>
          </a:p>
          <a:p>
            <a:r>
              <a:rPr lang="ru-RU" sz="1600" b="1" dirty="0"/>
              <a:t>Воспитание патриотизма и гражданственности: </a:t>
            </a:r>
            <a:r>
              <a:rPr lang="ru-RU" sz="1600" dirty="0"/>
              <a:t>Образовательные программы и мероприятия, направленные на формирование патриотических чувств и гражданской ответственности, способствуют укреплению связей между различными слоями общества и созданию общенационального единства.</a:t>
            </a:r>
          </a:p>
          <a:p>
            <a:r>
              <a:rPr lang="ru-RU" sz="1600" b="1" dirty="0"/>
              <a:t>Пропаганда миролюбия и толерантности: </a:t>
            </a:r>
            <a:r>
              <a:rPr lang="ru-RU" sz="1600" dirty="0"/>
              <a:t>Содействие принципам миролюбия, толерантности и уважения к различиям между этническими группами, а также противодействие ксенофобии и этнической дискриминации, способствует созданию общенационального пространства, в котором каждый чувствует себя равным и уважаемым членом общества.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12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70</TotalTime>
  <Words>1566</Words>
  <Application>Microsoft Office PowerPoint</Application>
  <PresentationFormat>Широкоэкранный</PresentationFormat>
  <Paragraphs>62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Gothic</vt:lpstr>
      <vt:lpstr>Wingdings 3</vt:lpstr>
      <vt:lpstr>Ион</vt:lpstr>
      <vt:lpstr>Формирование цивилизационной идентичности как фактор интеграции российского общества</vt:lpstr>
      <vt:lpstr>Структура современной российской идентичности</vt:lpstr>
      <vt:lpstr>Презентация PowerPoint</vt:lpstr>
      <vt:lpstr>Социокультурные предпосылки формирования цивилизационной идентичности на современном этапе развития российского общества</vt:lpstr>
      <vt:lpstr>Презентация PowerPoint</vt:lpstr>
      <vt:lpstr>Особенности цивилизационной интеграции российского общества в условиях этнокультурного многообразия</vt:lpstr>
      <vt:lpstr>Презентация PowerPoint</vt:lpstr>
      <vt:lpstr>Потенциал цивилизационных векторов нациестроительства в качестве фактора интеграции современного российского общества</vt:lpstr>
      <vt:lpstr>Презентация PowerPoint</vt:lpstr>
      <vt:lpstr>Стратегия государственной национальной политики РФ на период до 2025 г. как предпосылка для формирования цивилизационной идентичности</vt:lpstr>
      <vt:lpstr>Презентация PowerPoint</vt:lpstr>
      <vt:lpstr>Стратегия государственной национальной политики РФ на период до 2025 г. как предпосылка для формирования цивилизационной идентичности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цивилизационной идентичности как фактор интеграции российского общества</dc:title>
  <dc:creator>Aknas Macefg</dc:creator>
  <cp:lastModifiedBy>Aknas Macefg</cp:lastModifiedBy>
  <cp:revision>1</cp:revision>
  <dcterms:created xsi:type="dcterms:W3CDTF">2024-04-11T20:49:31Z</dcterms:created>
  <dcterms:modified xsi:type="dcterms:W3CDTF">2024-04-11T22:00:02Z</dcterms:modified>
</cp:coreProperties>
</file>