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732" r:id="rId5"/>
  </p:sldMasterIdLst>
  <p:sldIdLst>
    <p:sldId id="259" r:id="rId6"/>
    <p:sldId id="257" r:id="rId7"/>
    <p:sldId id="258" r:id="rId8"/>
    <p:sldId id="260" r:id="rId9"/>
    <p:sldId id="261" r:id="rId10"/>
    <p:sldId id="262" r:id="rId11"/>
    <p:sldId id="263" r:id="rId12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9944137" val="982" revOS="4"/>
      <pr:smFileRevision xmlns:pr="smNativeData" dt="1619944137" val="101"/>
      <pr:guideOptions xmlns:pr="smNativeData" dt="161994413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1645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164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放置区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子标题放置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lvl5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日期时间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AF962F6-B8D7-AC94-9941-4EC12C0F6F1B}" type="datetime1">
              <a:t>{Datum/Zeit}</a:t>
            </a:fld>
          </a:p>
        </p:txBody>
      </p:sp>
      <p:sp>
        <p:nvSpPr>
          <p:cNvPr id="5" name="页脚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幻灯片号码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AF93317-59D7-ACC5-9941-AF907D0F6FFA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Q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705E-10D7-AC86-9941-E6D33E0F6FB3}" type="datetime1">
              <a:t>{Datum/Zeit}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7D84-CAD7-AC8B-9941-3CDE330F6F69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CAAAAAQ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Q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06CC-82D7-ACF0-9941-74A5480F6F21}" type="datetime1">
              <a:t>{Datum/Zeit}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0C71-3FD7-ACFA-9941-C9AF420F6F9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+Ojo0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MMegbg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6229-67D7-AC94-9941-91C12C0F6FC4}" type="datetime1">
              <a:t>{Datum/Zeit}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NkxVfQ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CSiLtE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14EF-A1D7-ACE2-9941-57B75A0F6F02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R6KAc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C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2KiYo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Jubmpg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3DF8-B6D7-ACCB-9941-409E730F6F15}" type="datetime1">
              <a:t>{Datum/Zeit}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iIi44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H19fX0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3C56-18D7-ACCA-9941-EE9F720F6FBB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BTmP3c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mJiYo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6G+34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D2mJ9U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16B7-F9D7-ACE0-9941-0FB5580F6F5A}" type="datetime1">
              <a:t>{Datum/Zeit}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ruYuM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129A-D4D7-ACE4-9941-22B15C0F6F77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DtapQ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yWKOYBMAAAAlAAAAZAAAAA8BAAAAkAAAAEgAAACQAAAASAAAAAAAAAAC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yWKOYBMAAAAlAAAAZAAAAA8BAAAAkAAAAEgAAACQAAAASAAAAAAAAAAC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D/AIc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370B-45D7-ACC1-9941-B394790F6FE6}" type="datetime1">
              <a:t>{Datum/Zeit}</a:t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6636-78D7-AC90-9941-8EC5280F6FD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0DF8-B6D7-ACFB-9941-40AE430F6F15}" type="datetime1">
              <a:t>{Datum/Zeit}</a:t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5425-6BD7-ACA2-9941-9DF71A0F6FC8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54E7-A9D7-ACA2-9941-5FF71A0F6F0A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4DA9-E7D7-ACBB-9941-11EE030F6F4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C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4A08-46D7-ACBC-9941-B0E9040F6FE5}" type="datetime1">
              <a:t>{Datum/Zeit}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71FA-B4D7-AC87-9941-42D23F0F6F17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C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F95F12-5CD7-ACA9-9941-AAFC110F6FFF}" type="datetime1">
              <a:t>{Datum/Zeit}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90FDE-90D7-ACF9-9941-66AC410F6F33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Clear da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AF90727-69D7-ACF1-9941-9FA4490F6FCA}" type="datetime1">
              <a:t/>
            </a:fld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r3UlAQAAAAAAAAAAAAAAAAAAAAAAAAAAAAAAAAAAAAAAAAAAgmIA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AF91815-5BD7-ACEE-9941-ADBB560F6FF8}" type="slidenum">
              <a:t/>
            </a:fld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val="SMDATA_13_yWKOYBMAAAAlAAAAZAAAAA8BAAAAkAAAAEgAAACQAAAASAAAAAAAAAABAAAAAAAAAAEAAABQAAAAAAAAAAAA4D8AAAAAAADgPwAAAAAAAOA/AAAAAAAA4D8AAAAAAADgPwAAAAAAAOA/AAAAAAAA4D8AAAAAAADgPwAAAAAAAOA/AAAAAAAA4D8CAAAAjAAAAAEAAAAAAAAAuOD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ACAAAMAAAAEAAAAAAAAAAAAAAAAAAAAAAAAAAeAAAAaAAAAAAAAAAAAAAAAAAAAAAAAAAAAAAAECcAABAnAAAAAAAAAAAAAAAAAAAAAAAAAAAAAAAAAAAAAAAAAAAAABQAAAAAAAAAwMD/AAAAAABkAAAAMgAAAAAAAABkAAAAAAAAAH9/fwAKAAAAHwAAAFQAAAC44OkAr3UlAQAAAAAAAAAAAAAAAAAAAAAAAAAAAAAAAAAAAAAAAAAAgmIA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rgbClr val="B8E0E9">
              <a:alpha val="30000"/>
            </a:srgb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val="SMDATA_13_yWKOYBMAAAAlAAAAZAAAAA8BAAAAkAAAAEgAAACQAAAASAAAAAAAAAAAAAAAAAAAAAEAAABQAAAAAAAAAAAA4D8AAAAAAADgPwAAAAAAAOA/AAAAAAAA4D8AAAAAAADgPwAAAAAAAOA/AAAAAAAA4D8AAAAAAADgPwAAAAAAAOA/AAAAAAAA4D8CAAAAjAAAAAEAAAAAAAAAqcnpAK91JQhGAAAAAAAAAAAAAAAAAAAAAAAAAAAAAAAAAAAAZAAAAAEAAABAAAAAAAAAAAAAAAAAAAAAAAAAAAAAAAAAAAAAAAAAAAAAAAAAAAAAAAAAAAAAAAAAAAAAAAAAAAAAAAAAAAAAAAAAAAAAAAAAAAAAAAAAAAAAAAAAAAAAFAAAADwAAAAAAAAAAAAAAIJiAAkBAAAAAQAAAAEAAAABAAAAAQ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CpyekAr3UlAQAAAAAAAAAAAAAAAAAAAAAAAAAAAAAAAAAAAAAAAAAAgmIA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rgbClr val="A9C9E9">
              <a:alpha val="30000"/>
            </a:srgb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opencv.org/master/dd/d49/tutorial_py_contour_features.html" TargetMode="External"/><Relationship Id="rId3" Type="http://schemas.openxmlformats.org/officeDocument/2006/relationships/hyperlink" Target="https://www.analyticsvidhya.com/blog/2019/03/opencv-functions-computer-vision-python/" TargetMode="Externa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hOmFj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QP7//wAAAAAAOgAAM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284480" y="0"/>
            <a:ext cx="9712960" cy="68586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FCQAAcBEAAMwvAADAGAAAEAAAACYAAAAIAAAA//////////8="/>
              </a:ext>
            </a:extLst>
          </p:cNvSpPr>
          <p:nvPr/>
        </p:nvSpPr>
        <p:spPr>
          <a:xfrm>
            <a:off x="1506855" y="2834640"/>
            <a:ext cx="626300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72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Colors detection</a:t>
            </a: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AAAAAAMAAAAEAAAAAAAAAAAAAAAAAAAAABABE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A/v//wSMAAB8wAACcKAAAEAAAACYAAAAIAAAA//////////8="/>
              </a:ext>
            </a:extLst>
          </p:cNvSpPr>
          <p:nvPr/>
        </p:nvSpPr>
        <p:spPr>
          <a:xfrm>
            <a:off x="-284480" y="5812155"/>
            <a:ext cx="8107045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PROJECT AUTHOR:AKNIYET KOLIBAYEVA AND KASYMOVA DILNAZ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EXAMINATOR:ZHANGIR RAYEV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iAAAAxQEAAC03AACGJQAAEAAAACYAAAAIAAAA//////////8="/>
              </a:ext>
            </a:extLst>
          </p:cNvSpPr>
          <p:nvPr/>
        </p:nvSpPr>
        <p:spPr>
          <a:xfrm>
            <a:off x="143510" y="287655"/>
            <a:ext cx="8825865" cy="5812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Project purpose-color detection application with which you can automatically get the name of the color through your webcam. So, for this we will have a data file containing the name of the color and its values.</a:t>
            </a:r>
          </a:p>
          <a:p>
            <a:pPr algn="just"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1.</a:t>
            </a:r>
            <a:r>
              <a:rPr b="1"/>
              <a:t>Numpy</a:t>
            </a:r>
            <a:r>
              <a:t>- support for multidimensional arrays,support for high-level mathematical functions designed to work with multidimensional arrays.</a:t>
            </a:r>
          </a:p>
          <a:p>
            <a:pPr algn="just"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2.</a:t>
            </a:r>
            <a:r>
              <a:rPr b="1"/>
              <a:t>Argparse</a:t>
            </a:r>
            <a:r>
              <a:t> - converting string arguments to program objects,</a:t>
            </a:r>
          </a:p>
          <a:p>
            <a:pPr algn="just"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formatting and displaying informative prompts.</a:t>
            </a:r>
          </a:p>
          <a:p>
            <a:pPr algn="just"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3.</a:t>
            </a:r>
            <a:r>
              <a:rPr b="1"/>
              <a:t> Imutils</a:t>
            </a:r>
            <a:r>
              <a:t> - a series of handy functions to simplify basic image processing functions such as rotation, resizing, display, edge sorting, edge detection and more.</a:t>
            </a:r>
          </a:p>
          <a:p>
            <a:pPr algn="just"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4.</a:t>
            </a:r>
            <a:r>
              <a:rPr b="1"/>
              <a:t>OpenCV</a:t>
            </a:r>
            <a:r>
              <a:t> - is a cross-platform library using which we can develop real-time computer vision applications. It mainly focuses on image processing, video capture and analysis including features like face detection and object detection.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lRoAAJoZAAAtNw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5" y="4161790"/>
            <a:ext cx="4648200" cy="2080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tAAAALEJAACMNwAApR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75435"/>
            <a:ext cx="8915400" cy="24307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Линия1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x4tug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YCgAAvQUAAAIPAAB6CwAAEAAAACYAAAAIAAAA//////////8="/>
              </a:ext>
            </a:extLst>
          </p:cNvSpPr>
          <p:nvPr/>
        </p:nvSpPr>
        <p:spPr>
          <a:xfrm flipH="1" flipV="1">
            <a:off x="1722120" y="932815"/>
            <a:ext cx="717550" cy="9328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4" name="Текстовое поле1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MAAAAEAAAAAAAAAAAAAAAq6qqqqqqCU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2AAAAXAEAAF4SAAA2BQAAEAAAACYAAAAIAAAA//////////8="/>
              </a:ext>
            </a:extLst>
          </p:cNvSpPr>
          <p:nvPr/>
        </p:nvSpPr>
        <p:spPr>
          <a:xfrm rot="21586254">
            <a:off x="115570" y="220980"/>
            <a:ext cx="2870200" cy="626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To get started with argparse,  need to configure the parser</a:t>
            </a:r>
          </a:p>
        </p:txBody>
      </p:sp>
      <p:cxnSp>
        <p:nvCxnSpPr>
          <p:cNvPr id="5" name="Соединительная линия1"/>
          <p:cNvCxnSpPr>
            <a:extLst>
              <a:ext uri="smNativeData">
                <pr:smNativeData xmlns:pr="smNativeData" val="SMDATA_13_yWKOYBMAAAAlAAAADQ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uTzFM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hFQAA1AgAAF4bAADNDAAAEAAAACYAAAAIAAAA//////////8="/>
              </a:ext>
            </a:extLst>
          </p:cNvCxnSpPr>
          <p:nvPr/>
        </p:nvCxnSpPr>
        <p:spPr>
          <a:xfrm rot="16200000">
            <a:off x="3659505" y="1291590"/>
            <a:ext cx="645795" cy="9328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6" name="Текстовое поле2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0FgAAagQAADEqAABjCAAAEAAAACYAAAAIAAAA//////////8="/>
              </a:ext>
            </a:extLst>
          </p:cNvSpPr>
          <p:nvPr/>
        </p:nvSpPr>
        <p:spPr>
          <a:xfrm>
            <a:off x="3731260" y="717550"/>
            <a:ext cx="312737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Next, the parser should indicate what objects we expect from it.</a:t>
            </a:r>
          </a:p>
        </p:txBody>
      </p:sp>
      <p:sp>
        <p:nvSpPr>
          <p:cNvPr id="7" name="Линия2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qBAAAvxQAAGMIAADtGgAAEAAAACYAAAAIAAAA//////////8="/>
              </a:ext>
            </a:extLst>
          </p:cNvSpPr>
          <p:nvPr/>
        </p:nvSpPr>
        <p:spPr>
          <a:xfrm>
            <a:off x="717550" y="3372485"/>
            <a:ext cx="645795" cy="10045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8" name="Текстовое поле3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EAQAA0RsAAMwTAADhIgAAEAAAACYAAAAIAAAA//////////8="/>
              </a:ext>
            </a:extLst>
          </p:cNvSpPr>
          <p:nvPr/>
        </p:nvSpPr>
        <p:spPr>
          <a:xfrm>
            <a:off x="287020" y="4521835"/>
            <a:ext cx="2931160" cy="1148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Next we find the upper and lower value of the color, (for this we used the internet to find the value of the colors)</a:t>
            </a:r>
          </a:p>
        </p:txBody>
      </p:sp>
      <p:sp>
        <p:nvSpPr>
          <p:cNvPr id="9" name="Линия3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reFjQ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eGwAAZRcAAKogAAALGgAAEAAAACYAAAAIAAAA//////////8="/>
              </a:ext>
            </a:extLst>
          </p:cNvSpPr>
          <p:nvPr/>
        </p:nvSpPr>
        <p:spPr>
          <a:xfrm>
            <a:off x="4448810" y="3803015"/>
            <a:ext cx="861060" cy="43053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0" name="Текстовое поле4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s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MIQAAkRkAAI4wAADRGwAAEAAAACYAAAAIAAAA//////////8="/>
              </a:ext>
            </a:extLst>
          </p:cNvSpPr>
          <p:nvPr/>
        </p:nvSpPr>
        <p:spPr>
          <a:xfrm>
            <a:off x="5453380" y="4156075"/>
            <a:ext cx="243967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also we use color spaces</a:t>
            </a:r>
          </a:p>
        </p:txBody>
      </p:sp>
      <p:pic>
        <p:nvPicPr>
          <p:cNvPr id="11" name="Изображение2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/BwAABgdAACMNwAAMCo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4729480"/>
            <a:ext cx="4318000" cy="2128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Текстовое поле5"/>
          <p:cNvSpPr txBox="1">
            <a:extLst>
              <a:ext uri="smNativeData">
                <pr:smNativeData xmlns:pr="smNativeData" val="SMDATA_13_yWKOYBMAAAAlAAAAEgAAAE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ByvjlI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3EQAAoyQAACAcAADjJgAAACAAACYAAAAIAAAA//////////8="/>
              </a:ext>
            </a:extLst>
          </p:cNvSpPr>
          <p:nvPr/>
        </p:nvSpPr>
        <p:spPr>
          <a:xfrm>
            <a:off x="2798445" y="5955665"/>
            <a:ext cx="17735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 </a:t>
            </a:r>
            <a:r>
              <a: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upper and lower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k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4gAAAJgKAACaIQAAkB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722120"/>
            <a:ext cx="5318760" cy="275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Линия1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R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bBAAAgQcAANQIAACYCgAAEAAAACYAAAAIAAAA//////////8="/>
              </a:ext>
            </a:extLst>
          </p:cNvSpPr>
          <p:nvPr/>
        </p:nvSpPr>
        <p:spPr>
          <a:xfrm flipV="1">
            <a:off x="789305" y="1219835"/>
            <a:ext cx="645795" cy="5022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4" name="Текстовое поле1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gB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QBwAA4wEAAPQWAAAvBwAAEAAAACYAAAAIAAAA//////////8="/>
              </a:ext>
            </a:extLst>
          </p:cNvSpPr>
          <p:nvPr/>
        </p:nvSpPr>
        <p:spPr>
          <a:xfrm>
            <a:off x="1148080" y="306705"/>
            <a:ext cx="2583180" cy="861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To record a video, we need to create a VideoCapture object</a:t>
            </a:r>
          </a:p>
        </p:txBody>
      </p:sp>
      <p:sp>
        <p:nvSpPr>
          <p:cNvPr id="5" name="Линия2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RDgAAtgkAAGUXAADNDAAAEAAAACYAAAAIAAAA//////////8="/>
              </a:ext>
            </a:extLst>
          </p:cNvSpPr>
          <p:nvPr/>
        </p:nvSpPr>
        <p:spPr>
          <a:xfrm flipV="1">
            <a:off x="2367915" y="1578610"/>
            <a:ext cx="1435100" cy="5022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Текстовое поле2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0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WFwAALwcAANgmAADNDAAAEAAAACYAAAAIAAAA//////////8="/>
              </a:ext>
            </a:extLst>
          </p:cNvSpPr>
          <p:nvPr/>
        </p:nvSpPr>
        <p:spPr>
          <a:xfrm>
            <a:off x="3874770" y="1167765"/>
            <a:ext cx="2439670" cy="91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The device index is just a number indicating which camera</a:t>
            </a:r>
          </a:p>
        </p:txBody>
      </p:sp>
      <p:sp>
        <p:nvSpPr>
          <p:cNvPr id="7" name="Линия3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wAz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OFAAAVRAAACkZAADGEAAAEAAAACYAAAAIAAAA//////////8="/>
              </a:ext>
            </a:extLst>
          </p:cNvSpPr>
          <p:nvPr/>
        </p:nvSpPr>
        <p:spPr>
          <a:xfrm flipV="1">
            <a:off x="3300730" y="2654935"/>
            <a:ext cx="789305" cy="717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8" name="Текстовое поле3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0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hGwAAbg4AALArAADeEAAAEAAAACYAAAAIAAAA//////////8="/>
              </a:ext>
            </a:extLst>
          </p:cNvSpPr>
          <p:nvPr/>
        </p:nvSpPr>
        <p:spPr>
          <a:xfrm rot="24202">
            <a:off x="4450715" y="2345690"/>
            <a:ext cx="265112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get a link to a video file</a:t>
            </a:r>
          </a:p>
        </p:txBody>
      </p:sp>
      <p:sp>
        <p:nvSpPr>
          <p:cNvPr id="9" name="Линия4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I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QBwAAbBMAAMEjAABOFAAAEAAAACYAAAAIAAAA//////////8="/>
              </a:ext>
            </a:extLst>
          </p:cNvSpPr>
          <p:nvPr/>
        </p:nvSpPr>
        <p:spPr>
          <a:xfrm>
            <a:off x="1148080" y="3157220"/>
            <a:ext cx="4664075" cy="1435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0" name="Текстовое поле4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XJAAA2BIAABY0AAAYFQAAEAAAACYAAAAIAAAA//////////8="/>
              </a:ext>
            </a:extLst>
          </p:cNvSpPr>
          <p:nvPr/>
        </p:nvSpPr>
        <p:spPr>
          <a:xfrm>
            <a:off x="5948045" y="3063240"/>
            <a:ext cx="251904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capture the current frame</a:t>
            </a:r>
          </a:p>
        </p:txBody>
      </p:sp>
      <p:sp>
        <p:nvSpPr>
          <p:cNvPr id="11" name="Линия5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I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ZEgAAkBsAANYXAAAEHgAAEAAAACYAAAAIAAAA//////////8="/>
              </a:ext>
            </a:extLst>
          </p:cNvSpPr>
          <p:nvPr/>
        </p:nvSpPr>
        <p:spPr>
          <a:xfrm>
            <a:off x="2941955" y="4480560"/>
            <a:ext cx="932815" cy="3987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2" name="Текстовое поле5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OUDbrCBWSQ/x3Ecx3EcAU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OFAAABB4AAOgtAAA5IAAAEAAAACYAAAAIAAAA//////////8="/>
              </a:ext>
            </a:extLst>
          </p:cNvSpPr>
          <p:nvPr/>
        </p:nvSpPr>
        <p:spPr>
          <a:xfrm>
            <a:off x="3300730" y="4879340"/>
            <a:ext cx="416179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process the frame a bit by changing its size</a:t>
            </a:r>
          </a:p>
        </p:txBody>
      </p:sp>
      <p:sp>
        <p:nvSpPr>
          <p:cNvPr id="13" name="Линия6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V6g0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7EgAAZBcAACkZAADWFwAAAAAAACYAAAAIAAAA//////////8="/>
              </a:ext>
            </a:extLst>
          </p:cNvSpPr>
          <p:nvPr/>
        </p:nvSpPr>
        <p:spPr>
          <a:xfrm>
            <a:off x="3085465" y="3802380"/>
            <a:ext cx="1004570" cy="7239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4" name="Текстовое поле6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LGgAAhxYAAEs2AAALGgAAAAAAACYAAAAIAAAA//////////8="/>
              </a:ext>
            </a:extLst>
          </p:cNvSpPr>
          <p:nvPr/>
        </p:nvSpPr>
        <p:spPr>
          <a:xfrm>
            <a:off x="4233545" y="3662045"/>
            <a:ext cx="4592320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if the frame was not grabbed, then we have reached the end of the video file</a:t>
            </a:r>
          </a:p>
        </p:txBody>
      </p:sp>
      <p:sp>
        <p:nvSpPr>
          <p:cNvPr id="15" name="Текстовое поле7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fAAAAoyQAAPQWAAAwKgAAAAAAACYAAAAIAAAA//////////8="/>
              </a:ext>
            </a:extLst>
          </p:cNvSpPr>
          <p:nvPr/>
        </p:nvSpPr>
        <p:spPr>
          <a:xfrm>
            <a:off x="60325" y="5955665"/>
            <a:ext cx="3670935" cy="902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frame : The actual video frame itself.</a:t>
            </a:r>
          </a:p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grabbed : A boolean indicating if the frame was successfully read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VV8e1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VRUAAJsBAAAtNwAANx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67735" y="260985"/>
            <a:ext cx="5501640" cy="25374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Линия1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oEQAAFwMAABIWAAAuBgAAEAAAACYAAAAIAAAA//////////8="/>
              </a:ext>
            </a:extLst>
          </p:cNvSpPr>
          <p:nvPr/>
        </p:nvSpPr>
        <p:spPr>
          <a:xfrm flipH="1">
            <a:off x="2870200" y="502285"/>
            <a:ext cx="717550" cy="5022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4" name="Текстовое поле1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3AAAAmwEAAKgRAAAnCgAAEAAAACYAAAAIAAAA//////////8="/>
              </a:ext>
            </a:extLst>
          </p:cNvSpPr>
          <p:nvPr/>
        </p:nvSpPr>
        <p:spPr>
          <a:xfrm>
            <a:off x="116205" y="260985"/>
            <a:ext cx="2753995" cy="1389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then we apply a Gaussian blur so that we can focus on the real “structures” in the frame, and then convert it to the HSV color space.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YCgAAWhkAADIkAAAAHAAAEAAAACYAAAAIAAAA//////////8="/>
              </a:ext>
            </a:extLst>
          </p:cNvSpPr>
          <p:nvPr/>
        </p:nvSpPr>
        <p:spPr>
          <a:xfrm>
            <a:off x="1722120" y="4121150"/>
            <a:ext cx="416179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define the contours of the drop in the mask</a:t>
            </a:r>
          </a:p>
        </p:txBody>
      </p:sp>
      <p:sp>
        <p:nvSpPr>
          <p:cNvPr id="6" name="Линия3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sEwAAYwgAACkZAAAgDgAAAAAAACYAAAAIAAAA//////////8="/>
              </a:ext>
            </a:extLst>
          </p:cNvSpPr>
          <p:nvPr/>
        </p:nvSpPr>
        <p:spPr>
          <a:xfrm flipH="1">
            <a:off x="3157220" y="1363345"/>
            <a:ext cx="932815" cy="9328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7" name="Текстовое поле3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DU2j2pSWyo/OY7jOI7jyL8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/////xwwAAGwTAAAHDwAAAAAAACYAAAAIAAAA//////////8="/>
              </a:ext>
            </a:extLst>
          </p:cNvSpPr>
          <p:nvPr/>
        </p:nvSpPr>
        <p:spPr>
          <a:xfrm>
            <a:off x="-635" y="2077085"/>
            <a:ext cx="31578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kernel - It represents the kernel.</a:t>
            </a:r>
          </a:p>
        </p:txBody>
      </p:sp>
      <p:sp>
        <p:nvSpPr>
          <p:cNvPr id="8" name="Линия5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r///8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KEgAAXAwAACIdAAD7EgAAAAAAACYAAAAIAAAA//////////8="/>
              </a:ext>
            </a:extLst>
          </p:cNvSpPr>
          <p:nvPr/>
        </p:nvSpPr>
        <p:spPr>
          <a:xfrm flipH="1">
            <a:off x="3013710" y="2009140"/>
            <a:ext cx="1722120" cy="10763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9" name="Текстовое поле4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9BQAAGxIAAGwTAAAWGAAAAAAAACYAAAAIAAAA//////////8="/>
              </a:ext>
            </a:extLst>
          </p:cNvSpPr>
          <p:nvPr/>
        </p:nvSpPr>
        <p:spPr>
          <a:xfrm>
            <a:off x="932815" y="2943225"/>
            <a:ext cx="2224405" cy="972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cv2.morphologyEx() it is useful in removing noise</a:t>
            </a:r>
          </a:p>
        </p:txBody>
      </p:sp>
      <p:sp>
        <p:nvSpPr>
          <p:cNvPr id="10" name="Текстовое поле5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FcEDSd1X76/jBgxYsSI4b8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iHQAAjhIAAC03AABCGAAAAAAAACYAAAAIAAAA//////////8="/>
              </a:ext>
            </a:extLst>
          </p:cNvSpPr>
          <p:nvPr/>
        </p:nvSpPr>
        <p:spPr>
          <a:xfrm>
            <a:off x="4735830" y="3016250"/>
            <a:ext cx="4233545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cv2.MORPH_CLOSE it is useful in closing small holes inside the foreground objects or small black points on the object</a:t>
            </a:r>
          </a:p>
        </p:txBody>
      </p:sp>
      <p:sp>
        <p:nvSpPr>
          <p:cNvPr id="11" name="Линия2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4wRT4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VLAAAXAwAAKwvAACKEgAAAAAAACYAAAAIAAAA//////////8="/>
              </a:ext>
            </a:extLst>
          </p:cNvSpPr>
          <p:nvPr/>
        </p:nvSpPr>
        <p:spPr>
          <a:xfrm>
            <a:off x="7247255" y="2009140"/>
            <a:ext cx="502285" cy="10045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2" name="Линия4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16cB0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0FgAA7Q4AACAcAADWFwAAAAAAACYAAAAIAAAA//////////8="/>
              </a:ext>
            </a:extLst>
          </p:cNvSpPr>
          <p:nvPr/>
        </p:nvSpPr>
        <p:spPr>
          <a:xfrm flipH="1">
            <a:off x="3731260" y="2426335"/>
            <a:ext cx="840740" cy="144843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+AcAAGoEAABIMAAAEh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17550"/>
            <a:ext cx="6553200" cy="25450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Линия1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I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LGgAAFwMAAKogAAAuBgAAEAAAACYAAAAIAAAA//////////8="/>
              </a:ext>
            </a:extLst>
          </p:cNvSpPr>
          <p:nvPr/>
        </p:nvSpPr>
        <p:spPr>
          <a:xfrm flipV="1">
            <a:off x="4233545" y="502285"/>
            <a:ext cx="1076325" cy="5022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4" name="Текстовое поле1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sIQAAAAAAAKUzAABYBwAAEAAAACYAAAAIAAAA//////////8="/>
              </a:ext>
            </a:extLst>
          </p:cNvSpPr>
          <p:nvPr/>
        </p:nvSpPr>
        <p:spPr>
          <a:xfrm>
            <a:off x="5392420" y="0"/>
            <a:ext cx="3002915" cy="1193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find the largest path in the mask, then use it to calculate</a:t>
            </a:r>
          </a:p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minimum enclosing circle and centroid</a:t>
            </a:r>
          </a:p>
        </p:txBody>
      </p:sp>
      <p:sp>
        <p:nvSpPr>
          <p:cNvPr id="5" name="Линия2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4BwAAGRIAAJgKAAChFQAAEAAAACYAAAAIAAAA//////////8="/>
              </a:ext>
            </a:extLst>
          </p:cNvSpPr>
          <p:nvPr/>
        </p:nvSpPr>
        <p:spPr>
          <a:xfrm flipH="1">
            <a:off x="1295400" y="2941955"/>
            <a:ext cx="426720" cy="574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Текстовое поле2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TAQAAEhYAAJEYAABSGAAAEAAAACYAAAAIAAAA//////////8="/>
              </a:ext>
            </a:extLst>
          </p:cNvSpPr>
          <p:nvPr/>
        </p:nvSpPr>
        <p:spPr>
          <a:xfrm>
            <a:off x="215265" y="3587750"/>
            <a:ext cx="377825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draw the surrounding circle and text</a:t>
            </a:r>
          </a:p>
        </p:txBody>
      </p:sp>
      <p:sp>
        <p:nvSpPr>
          <p:cNvPr id="7" name="Линия3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4GAAAXAwAAHUeAAA+DQAAEAAAACYAAAAIAAAA//////////8="/>
              </a:ext>
            </a:extLst>
          </p:cNvSpPr>
          <p:nvPr/>
        </p:nvSpPr>
        <p:spPr>
          <a:xfrm flipV="1">
            <a:off x="4018280" y="2009140"/>
            <a:ext cx="932815" cy="1435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8" name="Линия4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uBgAAmAoAACcKAAA+DQAAEAAAACYAAAAIAAAA//////////8="/>
              </a:ext>
            </a:extLst>
          </p:cNvSpPr>
          <p:nvPr/>
        </p:nvSpPr>
        <p:spPr>
          <a:xfrm flipH="1" flipV="1">
            <a:off x="1004570" y="1722120"/>
            <a:ext cx="645795" cy="43053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9" name="Текстовое поле3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BAAAAWAgAABEHAABcDAAAEAAAACYAAAAIAAAA//////////8="/>
              </a:ext>
            </a:extLst>
          </p:cNvSpPr>
          <p:nvPr/>
        </p:nvSpPr>
        <p:spPr>
          <a:xfrm>
            <a:off x="635" y="1356360"/>
            <a:ext cx="1148080" cy="652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Rotated rectangle</a:t>
            </a:r>
          </a:p>
        </p:txBody>
      </p:sp>
      <p:sp>
        <p:nvSpPr>
          <p:cNvPr id="10" name="Текстовое поле4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1HgAAmAsAAKc2AADYDQAAEAAAACYAAAAIAAAA//////////8="/>
              </a:ext>
            </a:extLst>
          </p:cNvSpPr>
          <p:nvPr/>
        </p:nvSpPr>
        <p:spPr>
          <a:xfrm>
            <a:off x="4951095" y="1884680"/>
            <a:ext cx="393319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we will have a rectangle like in pictures</a:t>
            </a:r>
          </a:p>
        </p:txBody>
      </p:sp>
      <p:pic>
        <p:nvPicPr>
          <p:cNvPr id="11" name="Изображение2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Bi6nL7gwzVPwc6baDTBso/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jikAABIUAACeNwAAIi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55130" y="3262630"/>
            <a:ext cx="22860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Изображение3"/>
          <p:cNvPicPr>
            <a:picLocks noChangeAspect="1"/>
            <a:extLst>
              <a:ext uri="smNativeData">
                <pr:smNativeData xmlns:pr="smNativeData" val="SMDATA_15_yWKOYBMAAAAlAAAAEQAAAC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a91JQEAAAAAAAAAAAAAAAAAAAAAAAAAAAAAAAAAAAAAAAAAAIJiAAJ/f38AlpaWA8zMzADAwP8Af39/AAAAAAAAAAAAAAAAAP///wAAAAAAIQAAABgAAAAUAAAA7AIAAMAcAABsEwAAcC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" y="4673600"/>
            <a:ext cx="2682240" cy="17373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Линия5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DkDwAAXhsAAN0TAAAiHQAAAAAAACYAAAAIAAAA//////////8="/>
              </a:ext>
            </a:extLst>
          </p:cNvSpPr>
          <p:nvPr/>
        </p:nvSpPr>
        <p:spPr>
          <a:xfrm flipV="1">
            <a:off x="2583180" y="4448810"/>
            <a:ext cx="645795" cy="28702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4" name="Текстовое поле5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OFAAAghkAAPYlAAAiHQAAAAAAACYAAAAIAAAA//////////8="/>
              </a:ext>
            </a:extLst>
          </p:cNvSpPr>
          <p:nvPr/>
        </p:nvSpPr>
        <p:spPr>
          <a:xfrm>
            <a:off x="3300730" y="4146550"/>
            <a:ext cx="287020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method is used to display an image in a window</a:t>
            </a:r>
          </a:p>
        </p:txBody>
      </p:sp>
      <p:sp>
        <p:nvSpPr>
          <p:cNvPr id="15" name="Линия6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6CwAAqiAAAKgRAAAbIQAAAAAAACYAAAAIAAAA//////////8="/>
              </a:ext>
            </a:extLst>
          </p:cNvSpPr>
          <p:nvPr/>
        </p:nvSpPr>
        <p:spPr>
          <a:xfrm>
            <a:off x="1865630" y="5309870"/>
            <a:ext cx="1004570" cy="717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6" name="Текстовое поле6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ZEgAA+h4AANgmAADLIgAAAAAAACYAAAAIAAAA//////////8="/>
              </a:ext>
            </a:extLst>
          </p:cNvSpPr>
          <p:nvPr/>
        </p:nvSpPr>
        <p:spPr>
          <a:xfrm>
            <a:off x="2941955" y="5035550"/>
            <a:ext cx="3372485" cy="620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this is necessary to avoid using the Python kernel</a:t>
            </a:r>
          </a:p>
        </p:txBody>
      </p:sp>
      <p:sp>
        <p:nvSpPr>
          <p:cNvPr id="17" name="Линия7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zL5A0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A+DQAA2CYAADMTAADDKAAAAAAAACYAAAAIAAAA//////////8="/>
              </a:ext>
            </a:extLst>
          </p:cNvSpPr>
          <p:nvPr/>
        </p:nvSpPr>
        <p:spPr>
          <a:xfrm>
            <a:off x="2152650" y="6314440"/>
            <a:ext cx="968375" cy="3117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8" name="Текстовое поле7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sEwAA8CcAAM0jAAAwKgAAAAAAACYAAAAIAAAA//////////8="/>
              </a:ext>
            </a:extLst>
          </p:cNvSpPr>
          <p:nvPr/>
        </p:nvSpPr>
        <p:spPr>
          <a:xfrm>
            <a:off x="3157220" y="6492240"/>
            <a:ext cx="26625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closing all open windows</a:t>
            </a:r>
          </a:p>
        </p:txBody>
      </p:sp>
      <p:sp>
        <p:nvSpPr>
          <p:cNvPr id="19" name="Линия8"/>
          <p:cNvSpPr>
            <a:extLst>
              <a:ext uri="smNativeData">
                <pr:smNativeData xmlns:pr="smNativeData" val="SMDATA_13_yWKOYBMAAAAlAAAAC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BAAAAAAAAAIJiAAkUAAAAAQAAABQAAAAUAAAAFAAAAAEAAAAAAAAAZAAAAGQAAAABAAAAlgAAAJY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V6g0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6CwAAoyQAAIoSAAAUJQAAAAAAACYAAAAIAAAA//////////8="/>
              </a:ext>
            </a:extLst>
          </p:cNvSpPr>
          <p:nvPr/>
        </p:nvSpPr>
        <p:spPr>
          <a:xfrm>
            <a:off x="1865630" y="5955665"/>
            <a:ext cx="1148080" cy="717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0" name="Текстовое поле8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KEgAAoyQAAJ43AACwJgAAAAAAACYAAAAIAAAA//////////8="/>
              </a:ext>
            </a:extLst>
          </p:cNvSpPr>
          <p:nvPr/>
        </p:nvSpPr>
        <p:spPr>
          <a:xfrm>
            <a:off x="3013710" y="5955665"/>
            <a:ext cx="602742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release of software resource and release of hardware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yWKOYBMAAAAlAAAAEgAAAE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ChAwAARQIAAKA0AABVEAAAACAAACYAAAAIAAAA//////////8="/>
              </a:ext>
            </a:extLst>
          </p:cNvSpPr>
          <p:nvPr/>
        </p:nvSpPr>
        <p:spPr>
          <a:xfrm>
            <a:off x="589915" y="368935"/>
            <a:ext cx="796480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72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Thank you  for your attention 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val="SMDATA_13_yWKOYBMAAAAlAAAAEgAAAA8BAAAAkAAAAEgAAACQAAAASAAAAAAAAAAAAAAAAAAAAAEAAABQAAAAAAAAAAAA4D8AAAAAAADgPwAAAAAAAOA/AAAAAAAA4D8AAAAAAADgPwAAAAAAAOA/AAAAAAAA4D8AAAAAAADgPwAAAAAAAOA/AAAAAAAA4D8CAAAAjAAAAAAAAAAAAAAA////DK91JQgAAAAAAAAAAAAAAAAAAAAAAAAAAAAAAAAAAAAAZAAAAAEAAABAAAAAAAAAAAAAAAAAAAAAAAAAAAAAAAAAAAAAAAAAAAAAAAAAAAAAAAAAAAAAAAAAAAAAAAAAAAAAAAAAAAAAAAAAAAAAAAAAAAAAAAAAAAAAAAAAAAAAFAAAADwAAAAAAAAAAAAAAIJi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r3UlAQAAAAAAAAAAAAAAAAAAAAAAAAAAAAAAAAAAAAAAAAAAgmIAAn9/fwCWlpYDzMzMAMDA/wB/f38AAAAAAAAAAAAAAAAAAAAAAAAAAAAhAAAAGAAAABQAAABMAQAAgSEAAMMyAAANKQAAAAAAACYAAAAIAAAA//////////8="/>
              </a:ext>
            </a:extLst>
          </p:cNvSpPr>
          <p:nvPr/>
        </p:nvSpPr>
        <p:spPr>
          <a:xfrm>
            <a:off x="210820" y="5446395"/>
            <a:ext cx="8041005" cy="1226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sites that we used</a:t>
            </a:r>
          </a:p>
          <a:p>
            <a:pPr>
              <a:defRPr u="sng">
                <a:solidFill>
                  <a:schemeClr val="hlink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  <a:hlinkClick r:id="rId2"/>
              </a:defRPr>
            </a:pPr>
            <a:r>
              <a:rPr>
                <a:hlinkClick r:id="rId2"/>
              </a:rPr>
              <a:t>https://docs.opencv.org/master/dd/d49/tutorial_py_contour_features.html</a:t>
            </a: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  <a:hlinkClick r:id="rId3"/>
              </a:defRPr>
            </a:pPr>
            <a:r>
              <a:rPr>
                <a:hlinkClick r:id="rId3"/>
              </a:rPr>
              <a:t>https://www.analyticsvidhya.com/blog/2019/03/opencv-functions-computer-vision-python/</a:t>
            </a:r>
            <a:endParaRPr>
              <a:hlinkClick r:id="rId3"/>
            </a:endParaRPr>
          </a:p>
          <a:p>
            <a:pPr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826200"/>
      </a:dk1>
      <a:lt1>
        <a:srgbClr val="AF7525"/>
      </a:lt1>
      <a:dk2>
        <a:srgbClr val="826200"/>
      </a:dk2>
      <a:lt2>
        <a:srgbClr val="969696"/>
      </a:lt2>
      <a:accent1>
        <a:srgbClr val="FFFFFF"/>
      </a:accent1>
      <a:accent2>
        <a:srgbClr val="FF9966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3300"/>
      </a:hlink>
      <a:folHlink>
        <a:srgbClr val="9966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826200"/>
        </a:dk1>
        <a:lt1>
          <a:srgbClr val="AF7525"/>
        </a:lt1>
        <a:dk2>
          <a:srgbClr val="826200"/>
        </a:dk2>
        <a:lt2>
          <a:srgbClr val="969696"/>
        </a:lt2>
        <a:accent1>
          <a:srgbClr val="FFFFFF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73E6"/>
        </a:dk1>
        <a:lt1>
          <a:srgbClr val="6597E2"/>
        </a:lt1>
        <a:dk2>
          <a:srgbClr val="0073E6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4D4D4D"/>
        </a:dk1>
        <a:lt1>
          <a:srgbClr val="A5A89B"/>
        </a:lt1>
        <a:dk2>
          <a:srgbClr val="4D4D4D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7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826200"/>
        </a:dk1>
        <a:lt1>
          <a:srgbClr val="AF7525"/>
        </a:lt1>
        <a:dk2>
          <a:srgbClr val="826200"/>
        </a:dk2>
        <a:lt2>
          <a:srgbClr val="969696"/>
        </a:lt2>
        <a:accent1>
          <a:srgbClr val="FFFFFF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826200"/>
    </a:dk1>
    <a:lt1>
      <a:srgbClr val="AF7525"/>
    </a:lt1>
    <a:dk2>
      <a:srgbClr val="826200"/>
    </a:dk2>
    <a:lt2>
      <a:srgbClr val="969696"/>
    </a:lt2>
    <a:accent1>
      <a:srgbClr val="FFFFFF"/>
    </a:accent1>
    <a:accent2>
      <a:srgbClr val="FF9966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асус</cp:lastModifiedBy>
  <cp:revision>0</cp:revision>
  <dcterms:created xsi:type="dcterms:W3CDTF">2021-05-02T05:08:54Z</dcterms:created>
  <dcterms:modified xsi:type="dcterms:W3CDTF">2021-05-02T08:28:57Z</dcterms:modified>
</cp:coreProperties>
</file>