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direk Sans Heavy" panose="020B0604020202020204" charset="-34"/>
      <p:regular r:id="rId13"/>
    </p:embeddedFont>
    <p:embeddedFont>
      <p:font typeface="Adirek Sans Semi-Bold" panose="020B0604020202020204" charset="-34"/>
      <p:regular r:id="rId14"/>
    </p:embeddedFont>
    <p:embeddedFont>
      <p:font typeface="Boriboon" panose="020B0604020202020204" charset="-34"/>
      <p:regular r:id="rId15"/>
    </p:embeddedFont>
    <p:embeddedFont>
      <p:font typeface="Boriboon Bold" panose="020B0604020202020204" charset="-34"/>
      <p:regular r:id="rId16"/>
    </p:embeddedFont>
    <p:embeddedFont>
      <p:font typeface="Boriboon Medium" panose="020B0604020202020204" charset="-34"/>
      <p:regular r:id="rId17"/>
    </p:embeddedFont>
    <p:embeddedFont>
      <p:font typeface="Calibri" panose="020F0502020204030204" pitchFamily="34" charset="0"/>
      <p:regular r:id="rId18"/>
      <p:bold r:id="rId19"/>
      <p:italic r:id="rId20"/>
      <p:boldItalic r:id="rId21"/>
    </p:embeddedFont>
    <p:embeddedFont>
      <p:font typeface="Canva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13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EDE3"/>
        </a:solidFill>
        <a:effectLst/>
      </p:bgPr>
    </p:bg>
    <p:spTree>
      <p:nvGrpSpPr>
        <p:cNvPr id="1" name=""/>
        <p:cNvGrpSpPr/>
        <p:nvPr/>
      </p:nvGrpSpPr>
      <p:grpSpPr>
        <a:xfrm>
          <a:off x="0" y="0"/>
          <a:ext cx="0" cy="0"/>
          <a:chOff x="0" y="0"/>
          <a:chExt cx="0" cy="0"/>
        </a:xfrm>
      </p:grpSpPr>
      <p:sp>
        <p:nvSpPr>
          <p:cNvPr id="2" name="Freeform 2"/>
          <p:cNvSpPr/>
          <p:nvPr/>
        </p:nvSpPr>
        <p:spPr>
          <a:xfrm>
            <a:off x="7315200" y="1648654"/>
            <a:ext cx="3657600" cy="545315"/>
          </a:xfrm>
          <a:custGeom>
            <a:avLst/>
            <a:gdLst/>
            <a:ahLst/>
            <a:cxnLst/>
            <a:rect l="l" t="t" r="r" b="b"/>
            <a:pathLst>
              <a:path w="3657600" h="545315">
                <a:moveTo>
                  <a:pt x="0" y="0"/>
                </a:moveTo>
                <a:lnTo>
                  <a:pt x="3657600" y="0"/>
                </a:lnTo>
                <a:lnTo>
                  <a:pt x="3657600" y="545315"/>
                </a:lnTo>
                <a:lnTo>
                  <a:pt x="0" y="5453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H"/>
          </a:p>
        </p:txBody>
      </p:sp>
      <p:grpSp>
        <p:nvGrpSpPr>
          <p:cNvPr id="3" name="Group 3"/>
          <p:cNvGrpSpPr/>
          <p:nvPr/>
        </p:nvGrpSpPr>
        <p:grpSpPr>
          <a:xfrm>
            <a:off x="3726497" y="7251301"/>
            <a:ext cx="10835006" cy="1154416"/>
            <a:chOff x="0" y="0"/>
            <a:chExt cx="2853664" cy="304044"/>
          </a:xfrm>
        </p:grpSpPr>
        <p:sp>
          <p:nvSpPr>
            <p:cNvPr id="4" name="Freeform 4"/>
            <p:cNvSpPr/>
            <p:nvPr/>
          </p:nvSpPr>
          <p:spPr>
            <a:xfrm>
              <a:off x="0" y="0"/>
              <a:ext cx="2853664" cy="304044"/>
            </a:xfrm>
            <a:custGeom>
              <a:avLst/>
              <a:gdLst/>
              <a:ahLst/>
              <a:cxnLst/>
              <a:rect l="l" t="t" r="r" b="b"/>
              <a:pathLst>
                <a:path w="2853664" h="304044">
                  <a:moveTo>
                    <a:pt x="32154" y="0"/>
                  </a:moveTo>
                  <a:lnTo>
                    <a:pt x="2821510" y="0"/>
                  </a:lnTo>
                  <a:cubicBezTo>
                    <a:pt x="2830038" y="0"/>
                    <a:pt x="2838216" y="3388"/>
                    <a:pt x="2844247" y="9418"/>
                  </a:cubicBezTo>
                  <a:cubicBezTo>
                    <a:pt x="2850277" y="15448"/>
                    <a:pt x="2853664" y="23626"/>
                    <a:pt x="2853664" y="32154"/>
                  </a:cubicBezTo>
                  <a:lnTo>
                    <a:pt x="2853664" y="271890"/>
                  </a:lnTo>
                  <a:cubicBezTo>
                    <a:pt x="2853664" y="280418"/>
                    <a:pt x="2850277" y="288596"/>
                    <a:pt x="2844247" y="294626"/>
                  </a:cubicBezTo>
                  <a:cubicBezTo>
                    <a:pt x="2838216" y="300656"/>
                    <a:pt x="2830038" y="304044"/>
                    <a:pt x="2821510" y="304044"/>
                  </a:cubicBezTo>
                  <a:lnTo>
                    <a:pt x="32154" y="304044"/>
                  </a:lnTo>
                  <a:cubicBezTo>
                    <a:pt x="23626" y="304044"/>
                    <a:pt x="15448" y="300656"/>
                    <a:pt x="9418" y="294626"/>
                  </a:cubicBezTo>
                  <a:cubicBezTo>
                    <a:pt x="3388" y="288596"/>
                    <a:pt x="0" y="280418"/>
                    <a:pt x="0" y="271890"/>
                  </a:cubicBezTo>
                  <a:lnTo>
                    <a:pt x="0" y="32154"/>
                  </a:lnTo>
                  <a:cubicBezTo>
                    <a:pt x="0" y="23626"/>
                    <a:pt x="3388" y="15448"/>
                    <a:pt x="9418" y="9418"/>
                  </a:cubicBezTo>
                  <a:cubicBezTo>
                    <a:pt x="15448" y="3388"/>
                    <a:pt x="23626" y="0"/>
                    <a:pt x="32154" y="0"/>
                  </a:cubicBezTo>
                  <a:close/>
                </a:path>
              </a:pathLst>
            </a:custGeom>
            <a:solidFill>
              <a:srgbClr val="D4C3B2"/>
            </a:solidFill>
          </p:spPr>
          <p:txBody>
            <a:bodyPr/>
            <a:lstStyle/>
            <a:p>
              <a:endParaRPr lang="en-PH"/>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229702" y="2320955"/>
            <a:ext cx="15828596" cy="6635739"/>
          </a:xfrm>
          <a:prstGeom prst="rect">
            <a:avLst/>
          </a:prstGeom>
        </p:spPr>
        <p:txBody>
          <a:bodyPr lIns="0" tIns="0" rIns="0" bIns="0" rtlCol="0" anchor="t">
            <a:spAutoFit/>
          </a:bodyPr>
          <a:lstStyle/>
          <a:p>
            <a:pPr algn="ctr">
              <a:lnSpc>
                <a:spcPts val="12733"/>
              </a:lnSpc>
            </a:pPr>
            <a:r>
              <a:rPr lang="en-US" sz="10976">
                <a:solidFill>
                  <a:srgbClr val="5B544C"/>
                </a:solidFill>
                <a:latin typeface="Adirek Sans Heavy"/>
              </a:rPr>
              <a:t>PHINMA AU </a:t>
            </a:r>
          </a:p>
          <a:p>
            <a:pPr algn="ctr">
              <a:lnSpc>
                <a:spcPts val="12733"/>
              </a:lnSpc>
            </a:pPr>
            <a:r>
              <a:rPr lang="en-US" sz="10976">
                <a:solidFill>
                  <a:srgbClr val="5B544C"/>
                </a:solidFill>
                <a:latin typeface="Adirek Sans Heavy"/>
              </a:rPr>
              <a:t>CENTRAL STORE </a:t>
            </a:r>
          </a:p>
          <a:p>
            <a:pPr algn="ctr">
              <a:lnSpc>
                <a:spcPts val="12733"/>
              </a:lnSpc>
            </a:pPr>
            <a:r>
              <a:rPr lang="en-US" sz="10976">
                <a:solidFill>
                  <a:srgbClr val="5B544C"/>
                </a:solidFill>
                <a:latin typeface="Adirek Sans Heavy"/>
              </a:rPr>
              <a:t>``PAUCS V1.0``</a:t>
            </a:r>
          </a:p>
          <a:p>
            <a:pPr algn="ctr">
              <a:lnSpc>
                <a:spcPts val="14016"/>
              </a:lnSpc>
            </a:pPr>
            <a:endParaRPr lang="en-US" sz="10976">
              <a:solidFill>
                <a:srgbClr val="5B544C"/>
              </a:solidFill>
              <a:latin typeface="Adirek Sans Heavy"/>
            </a:endParaRPr>
          </a:p>
        </p:txBody>
      </p:sp>
      <p:sp>
        <p:nvSpPr>
          <p:cNvPr id="7" name="TextBox 7"/>
          <p:cNvSpPr txBox="1"/>
          <p:nvPr/>
        </p:nvSpPr>
        <p:spPr>
          <a:xfrm>
            <a:off x="3275558" y="7542759"/>
            <a:ext cx="3588703" cy="514350"/>
          </a:xfrm>
          <a:prstGeom prst="rect">
            <a:avLst/>
          </a:prstGeom>
        </p:spPr>
        <p:txBody>
          <a:bodyPr lIns="0" tIns="0" rIns="0" bIns="0" rtlCol="0" anchor="t">
            <a:spAutoFit/>
          </a:bodyPr>
          <a:lstStyle/>
          <a:p>
            <a:pPr algn="ctr">
              <a:lnSpc>
                <a:spcPts val="4200"/>
              </a:lnSpc>
            </a:pPr>
            <a:r>
              <a:rPr lang="en-US" sz="3000">
                <a:solidFill>
                  <a:srgbClr val="5B544C"/>
                </a:solidFill>
                <a:latin typeface="Boriboon Medium"/>
              </a:rPr>
              <a:t>Presented by  :</a:t>
            </a:r>
          </a:p>
        </p:txBody>
      </p:sp>
      <p:sp>
        <p:nvSpPr>
          <p:cNvPr id="8" name="TextBox 8"/>
          <p:cNvSpPr txBox="1"/>
          <p:nvPr/>
        </p:nvSpPr>
        <p:spPr>
          <a:xfrm>
            <a:off x="3726497" y="8890018"/>
            <a:ext cx="10835006" cy="669925"/>
          </a:xfrm>
          <a:prstGeom prst="rect">
            <a:avLst/>
          </a:prstGeom>
        </p:spPr>
        <p:txBody>
          <a:bodyPr lIns="0" tIns="0" rIns="0" bIns="0" rtlCol="0" anchor="t">
            <a:spAutoFit/>
          </a:bodyPr>
          <a:lstStyle/>
          <a:p>
            <a:pPr algn="ctr">
              <a:lnSpc>
                <a:spcPts val="5599"/>
              </a:lnSpc>
            </a:pPr>
            <a:r>
              <a:rPr lang="en-US" sz="3999">
                <a:solidFill>
                  <a:srgbClr val="5B544C"/>
                </a:solidFill>
                <a:latin typeface="Boriboon"/>
              </a:rPr>
              <a:t>CAPSTONE PROJECT AND RESEARCH 1</a:t>
            </a:r>
          </a:p>
        </p:txBody>
      </p:sp>
      <p:sp>
        <p:nvSpPr>
          <p:cNvPr id="9" name="TextBox 9"/>
          <p:cNvSpPr txBox="1"/>
          <p:nvPr/>
        </p:nvSpPr>
        <p:spPr>
          <a:xfrm>
            <a:off x="6482622" y="7410045"/>
            <a:ext cx="3374509" cy="789304"/>
          </a:xfrm>
          <a:prstGeom prst="rect">
            <a:avLst/>
          </a:prstGeom>
        </p:spPr>
        <p:txBody>
          <a:bodyPr lIns="0" tIns="0" rIns="0" bIns="0" rtlCol="0" anchor="t">
            <a:spAutoFit/>
          </a:bodyPr>
          <a:lstStyle/>
          <a:p>
            <a:pPr>
              <a:lnSpc>
                <a:spcPts val="3220"/>
              </a:lnSpc>
            </a:pPr>
            <a:r>
              <a:rPr lang="en-US" sz="2300">
                <a:solidFill>
                  <a:srgbClr val="5B544C"/>
                </a:solidFill>
                <a:latin typeface="Boriboon"/>
              </a:rPr>
              <a:t>JEROME GABRIEL GASPAR</a:t>
            </a:r>
          </a:p>
          <a:p>
            <a:pPr>
              <a:lnSpc>
                <a:spcPts val="3220"/>
              </a:lnSpc>
            </a:pPr>
            <a:r>
              <a:rPr lang="en-US" sz="2300">
                <a:solidFill>
                  <a:srgbClr val="5B544C"/>
                </a:solidFill>
                <a:latin typeface="Boriboon"/>
              </a:rPr>
              <a:t>ALYSSA JOY FLORES</a:t>
            </a:r>
          </a:p>
        </p:txBody>
      </p:sp>
      <p:sp>
        <p:nvSpPr>
          <p:cNvPr id="10" name="TextBox 10"/>
          <p:cNvSpPr txBox="1"/>
          <p:nvPr/>
        </p:nvSpPr>
        <p:spPr>
          <a:xfrm>
            <a:off x="10073435" y="7410045"/>
            <a:ext cx="3193753" cy="789304"/>
          </a:xfrm>
          <a:prstGeom prst="rect">
            <a:avLst/>
          </a:prstGeom>
        </p:spPr>
        <p:txBody>
          <a:bodyPr lIns="0" tIns="0" rIns="0" bIns="0" rtlCol="0" anchor="t">
            <a:spAutoFit/>
          </a:bodyPr>
          <a:lstStyle/>
          <a:p>
            <a:pPr>
              <a:lnSpc>
                <a:spcPts val="3220"/>
              </a:lnSpc>
            </a:pPr>
            <a:r>
              <a:rPr lang="en-US" sz="2300">
                <a:solidFill>
                  <a:srgbClr val="5B544C"/>
                </a:solidFill>
                <a:latin typeface="Boriboon"/>
              </a:rPr>
              <a:t>DENMARK MORALES</a:t>
            </a:r>
          </a:p>
          <a:p>
            <a:pPr>
              <a:lnSpc>
                <a:spcPts val="3220"/>
              </a:lnSpc>
            </a:pPr>
            <a:r>
              <a:rPr lang="en-US" sz="2300">
                <a:solidFill>
                  <a:srgbClr val="5B544C"/>
                </a:solidFill>
                <a:latin typeface="Boriboon"/>
              </a:rPr>
              <a:t>MICHAEL PARUNGAO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254" t="-15179" r="-6805" b="-15179"/>
            </a:stretch>
          </a:blipFill>
        </p:spPr>
        <p:txBody>
          <a:bodyPr/>
          <a:lstStyle/>
          <a:p>
            <a:endParaRPr lang="en-PH"/>
          </a:p>
        </p:txBody>
      </p:sp>
      <p:grpSp>
        <p:nvGrpSpPr>
          <p:cNvPr id="3" name="Group 3"/>
          <p:cNvGrpSpPr/>
          <p:nvPr/>
        </p:nvGrpSpPr>
        <p:grpSpPr>
          <a:xfrm>
            <a:off x="-4480235" y="-270183"/>
            <a:ext cx="10760418" cy="11402710"/>
            <a:chOff x="0" y="0"/>
            <a:chExt cx="2834020" cy="3003183"/>
          </a:xfrm>
        </p:grpSpPr>
        <p:sp>
          <p:nvSpPr>
            <p:cNvPr id="4" name="Freeform 4"/>
            <p:cNvSpPr/>
            <p:nvPr/>
          </p:nvSpPr>
          <p:spPr>
            <a:xfrm>
              <a:off x="0" y="0"/>
              <a:ext cx="2834019" cy="3003183"/>
            </a:xfrm>
            <a:custGeom>
              <a:avLst/>
              <a:gdLst/>
              <a:ahLst/>
              <a:cxnLst/>
              <a:rect l="l" t="t" r="r" b="b"/>
              <a:pathLst>
                <a:path w="2834019" h="3003183">
                  <a:moveTo>
                    <a:pt x="32377" y="0"/>
                  </a:moveTo>
                  <a:lnTo>
                    <a:pt x="2801643" y="0"/>
                  </a:lnTo>
                  <a:cubicBezTo>
                    <a:pt x="2810230" y="0"/>
                    <a:pt x="2818465" y="3411"/>
                    <a:pt x="2824537" y="9483"/>
                  </a:cubicBezTo>
                  <a:cubicBezTo>
                    <a:pt x="2830608" y="15555"/>
                    <a:pt x="2834019" y="23790"/>
                    <a:pt x="2834019" y="32377"/>
                  </a:cubicBezTo>
                  <a:lnTo>
                    <a:pt x="2834019" y="2970806"/>
                  </a:lnTo>
                  <a:cubicBezTo>
                    <a:pt x="2834019" y="2988687"/>
                    <a:pt x="2819524" y="3003183"/>
                    <a:pt x="2801643" y="3003183"/>
                  </a:cubicBezTo>
                  <a:lnTo>
                    <a:pt x="32377" y="3003183"/>
                  </a:lnTo>
                  <a:cubicBezTo>
                    <a:pt x="23790" y="3003183"/>
                    <a:pt x="15555" y="2999772"/>
                    <a:pt x="9483" y="2993700"/>
                  </a:cubicBezTo>
                  <a:cubicBezTo>
                    <a:pt x="3411" y="2987628"/>
                    <a:pt x="0" y="2979393"/>
                    <a:pt x="0" y="2970806"/>
                  </a:cubicBezTo>
                  <a:lnTo>
                    <a:pt x="0" y="32377"/>
                  </a:lnTo>
                  <a:cubicBezTo>
                    <a:pt x="0" y="23790"/>
                    <a:pt x="3411" y="15555"/>
                    <a:pt x="9483" y="9483"/>
                  </a:cubicBezTo>
                  <a:cubicBezTo>
                    <a:pt x="15555" y="3411"/>
                    <a:pt x="23790" y="0"/>
                    <a:pt x="32377" y="0"/>
                  </a:cubicBezTo>
                  <a:close/>
                </a:path>
              </a:pathLst>
            </a:custGeom>
            <a:solidFill>
              <a:srgbClr val="F7EDE3"/>
            </a:solidFill>
          </p:spPr>
          <p:txBody>
            <a:bodyPr/>
            <a:lstStyle/>
            <a:p>
              <a:endParaRPr lang="en-PH"/>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6968465" y="1221525"/>
            <a:ext cx="10659513" cy="8493939"/>
            <a:chOff x="0" y="0"/>
            <a:chExt cx="2857636" cy="2277082"/>
          </a:xfrm>
        </p:grpSpPr>
        <p:sp>
          <p:nvSpPr>
            <p:cNvPr id="7" name="Freeform 7"/>
            <p:cNvSpPr/>
            <p:nvPr/>
          </p:nvSpPr>
          <p:spPr>
            <a:xfrm>
              <a:off x="0" y="0"/>
              <a:ext cx="2857636" cy="2277082"/>
            </a:xfrm>
            <a:custGeom>
              <a:avLst/>
              <a:gdLst/>
              <a:ahLst/>
              <a:cxnLst/>
              <a:rect l="l" t="t" r="r" b="b"/>
              <a:pathLst>
                <a:path w="2857636" h="2277082">
                  <a:moveTo>
                    <a:pt x="20336" y="0"/>
                  </a:moveTo>
                  <a:lnTo>
                    <a:pt x="2837299" y="0"/>
                  </a:lnTo>
                  <a:cubicBezTo>
                    <a:pt x="2848531" y="0"/>
                    <a:pt x="2857636" y="9105"/>
                    <a:pt x="2857636" y="20336"/>
                  </a:cubicBezTo>
                  <a:lnTo>
                    <a:pt x="2857636" y="2256745"/>
                  </a:lnTo>
                  <a:cubicBezTo>
                    <a:pt x="2857636" y="2262139"/>
                    <a:pt x="2855493" y="2267311"/>
                    <a:pt x="2851679" y="2271125"/>
                  </a:cubicBezTo>
                  <a:cubicBezTo>
                    <a:pt x="2847866" y="2274939"/>
                    <a:pt x="2842693" y="2277082"/>
                    <a:pt x="2837299" y="2277082"/>
                  </a:cubicBezTo>
                  <a:lnTo>
                    <a:pt x="20336" y="2277082"/>
                  </a:lnTo>
                  <a:cubicBezTo>
                    <a:pt x="9105" y="2277082"/>
                    <a:pt x="0" y="2267977"/>
                    <a:pt x="0" y="2256745"/>
                  </a:cubicBezTo>
                  <a:lnTo>
                    <a:pt x="0" y="20336"/>
                  </a:lnTo>
                  <a:cubicBezTo>
                    <a:pt x="0" y="9105"/>
                    <a:pt x="9105" y="0"/>
                    <a:pt x="20336" y="0"/>
                  </a:cubicBezTo>
                  <a:close/>
                </a:path>
              </a:pathLst>
            </a:custGeom>
            <a:solidFill>
              <a:srgbClr val="F7EDE3"/>
            </a:solidFill>
            <a:ln w="38100">
              <a:solidFill>
                <a:srgbClr val="5B544C"/>
              </a:solidFill>
            </a:ln>
          </p:spPr>
          <p:txBody>
            <a:bodyPr/>
            <a:lstStyle/>
            <a:p>
              <a:endParaRPr lang="en-PH"/>
            </a:p>
          </p:txBody>
        </p:sp>
        <p:sp>
          <p:nvSpPr>
            <p:cNvPr id="8" name="TextBox 8"/>
            <p:cNvSpPr txBox="1"/>
            <p:nvPr/>
          </p:nvSpPr>
          <p:spPr>
            <a:xfrm>
              <a:off x="0" y="-38100"/>
              <a:ext cx="812800" cy="850900"/>
            </a:xfrm>
            <a:prstGeom prst="rect">
              <a:avLst/>
            </a:prstGeom>
          </p:spPr>
          <p:txBody>
            <a:bodyPr lIns="49908" tIns="49908" rIns="49908" bIns="49908" rtlCol="0" anchor="ctr"/>
            <a:lstStyle/>
            <a:p>
              <a:pPr algn="ctr">
                <a:lnSpc>
                  <a:spcPts val="2659"/>
                </a:lnSpc>
              </a:pPr>
              <a:endParaRPr/>
            </a:p>
          </p:txBody>
        </p:sp>
      </p:grpSp>
      <p:sp>
        <p:nvSpPr>
          <p:cNvPr id="9" name="Freeform 9"/>
          <p:cNvSpPr/>
          <p:nvPr/>
        </p:nvSpPr>
        <p:spPr>
          <a:xfrm>
            <a:off x="2205904" y="2783853"/>
            <a:ext cx="2026436" cy="1661678"/>
          </a:xfrm>
          <a:custGeom>
            <a:avLst/>
            <a:gdLst/>
            <a:ahLst/>
            <a:cxnLst/>
            <a:rect l="l" t="t" r="r" b="b"/>
            <a:pathLst>
              <a:path w="2026436" h="1661678">
                <a:moveTo>
                  <a:pt x="0" y="0"/>
                </a:moveTo>
                <a:lnTo>
                  <a:pt x="2026436" y="0"/>
                </a:lnTo>
                <a:lnTo>
                  <a:pt x="2026436" y="1661678"/>
                </a:lnTo>
                <a:lnTo>
                  <a:pt x="0" y="16616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PH"/>
          </a:p>
        </p:txBody>
      </p:sp>
      <p:sp>
        <p:nvSpPr>
          <p:cNvPr id="10" name="TextBox 10"/>
          <p:cNvSpPr txBox="1"/>
          <p:nvPr/>
        </p:nvSpPr>
        <p:spPr>
          <a:xfrm>
            <a:off x="-48932" y="4914539"/>
            <a:ext cx="6536107" cy="1136618"/>
          </a:xfrm>
          <a:prstGeom prst="rect">
            <a:avLst/>
          </a:prstGeom>
        </p:spPr>
        <p:txBody>
          <a:bodyPr lIns="0" tIns="0" rIns="0" bIns="0" rtlCol="0" anchor="t">
            <a:spAutoFit/>
          </a:bodyPr>
          <a:lstStyle/>
          <a:p>
            <a:pPr algn="ctr">
              <a:lnSpc>
                <a:spcPts val="8503"/>
              </a:lnSpc>
            </a:pPr>
            <a:r>
              <a:rPr lang="en-US" sz="8419" spc="202">
                <a:solidFill>
                  <a:srgbClr val="5B544C"/>
                </a:solidFill>
                <a:latin typeface="Adirek Sans Heavy"/>
              </a:rPr>
              <a:t>FEATURES</a:t>
            </a:r>
          </a:p>
        </p:txBody>
      </p:sp>
      <p:sp>
        <p:nvSpPr>
          <p:cNvPr id="11" name="TextBox 11"/>
          <p:cNvSpPr txBox="1"/>
          <p:nvPr/>
        </p:nvSpPr>
        <p:spPr>
          <a:xfrm>
            <a:off x="1028700" y="9201150"/>
            <a:ext cx="2380922" cy="514350"/>
          </a:xfrm>
          <a:prstGeom prst="rect">
            <a:avLst/>
          </a:prstGeom>
        </p:spPr>
        <p:txBody>
          <a:bodyPr lIns="0" tIns="0" rIns="0" bIns="0" rtlCol="0" anchor="t">
            <a:spAutoFit/>
          </a:bodyPr>
          <a:lstStyle/>
          <a:p>
            <a:pPr algn="just">
              <a:lnSpc>
                <a:spcPts val="4200"/>
              </a:lnSpc>
            </a:pPr>
            <a:r>
              <a:rPr lang="en-US" sz="3000">
                <a:solidFill>
                  <a:srgbClr val="5B544C"/>
                </a:solidFill>
                <a:latin typeface="Boriboon"/>
              </a:rPr>
              <a:t>page 7</a:t>
            </a:r>
          </a:p>
        </p:txBody>
      </p:sp>
      <p:sp>
        <p:nvSpPr>
          <p:cNvPr id="12" name="TextBox 12"/>
          <p:cNvSpPr txBox="1"/>
          <p:nvPr/>
        </p:nvSpPr>
        <p:spPr>
          <a:xfrm>
            <a:off x="10579296" y="314343"/>
            <a:ext cx="7455050" cy="514350"/>
          </a:xfrm>
          <a:prstGeom prst="rect">
            <a:avLst/>
          </a:prstGeom>
        </p:spPr>
        <p:txBody>
          <a:bodyPr lIns="0" tIns="0" rIns="0" bIns="0" rtlCol="0" anchor="t">
            <a:spAutoFit/>
          </a:bodyPr>
          <a:lstStyle/>
          <a:p>
            <a:pPr algn="r">
              <a:lnSpc>
                <a:spcPts val="4200"/>
              </a:lnSpc>
            </a:pPr>
            <a:r>
              <a:rPr lang="en-US" sz="3000">
                <a:solidFill>
                  <a:srgbClr val="5B544C"/>
                </a:solidFill>
                <a:latin typeface="Boriboon"/>
              </a:rPr>
              <a:t>PHINMA AU CENTRAL STORE</a:t>
            </a:r>
          </a:p>
        </p:txBody>
      </p:sp>
      <p:sp>
        <p:nvSpPr>
          <p:cNvPr id="13" name="TextBox 13"/>
          <p:cNvSpPr txBox="1"/>
          <p:nvPr/>
        </p:nvSpPr>
        <p:spPr>
          <a:xfrm>
            <a:off x="7186170" y="1169751"/>
            <a:ext cx="9579453" cy="9058470"/>
          </a:xfrm>
          <a:prstGeom prst="rect">
            <a:avLst/>
          </a:prstGeom>
        </p:spPr>
        <p:txBody>
          <a:bodyPr lIns="0" tIns="0" rIns="0" bIns="0" rtlCol="0" anchor="t">
            <a:spAutoFit/>
          </a:bodyPr>
          <a:lstStyle/>
          <a:p>
            <a:pPr marL="573004" lvl="1" indent="-286502">
              <a:lnSpc>
                <a:spcPts val="5175"/>
              </a:lnSpc>
              <a:buFont typeface="Arial"/>
              <a:buChar char="•"/>
            </a:pPr>
            <a:r>
              <a:rPr lang="en-US" sz="2654">
                <a:solidFill>
                  <a:srgbClr val="5B544C"/>
                </a:solidFill>
                <a:latin typeface="Canva Sans Bold"/>
              </a:rPr>
              <a:t>User-friendly interface</a:t>
            </a:r>
          </a:p>
          <a:p>
            <a:pPr marL="573004" lvl="1" indent="-286502">
              <a:lnSpc>
                <a:spcPts val="5175"/>
              </a:lnSpc>
              <a:buFont typeface="Arial"/>
              <a:buChar char="•"/>
            </a:pPr>
            <a:r>
              <a:rPr lang="en-US" sz="2654">
                <a:solidFill>
                  <a:srgbClr val="5B544C"/>
                </a:solidFill>
                <a:latin typeface="Canva Sans Bold"/>
              </a:rPr>
              <a:t>Comprehensive Product Catalog</a:t>
            </a:r>
          </a:p>
          <a:p>
            <a:pPr marL="573004" lvl="1" indent="-286502">
              <a:lnSpc>
                <a:spcPts val="5175"/>
              </a:lnSpc>
              <a:buFont typeface="Arial"/>
              <a:buChar char="•"/>
            </a:pPr>
            <a:r>
              <a:rPr lang="en-US" sz="2654">
                <a:solidFill>
                  <a:srgbClr val="5B544C"/>
                </a:solidFill>
                <a:latin typeface="Canva Sans Bold"/>
              </a:rPr>
              <a:t>Search and Filter Options</a:t>
            </a:r>
          </a:p>
          <a:p>
            <a:pPr marL="573004" lvl="1" indent="-286502">
              <a:lnSpc>
                <a:spcPts val="5175"/>
              </a:lnSpc>
              <a:buFont typeface="Arial"/>
              <a:buChar char="•"/>
            </a:pPr>
            <a:r>
              <a:rPr lang="en-US" sz="2654">
                <a:solidFill>
                  <a:srgbClr val="5B544C"/>
                </a:solidFill>
                <a:latin typeface="Canva Sans Bold"/>
              </a:rPr>
              <a:t>Real-Time Availability</a:t>
            </a:r>
          </a:p>
          <a:p>
            <a:pPr marL="573004" lvl="1" indent="-286502">
              <a:lnSpc>
                <a:spcPts val="5175"/>
              </a:lnSpc>
              <a:buFont typeface="Arial"/>
              <a:buChar char="•"/>
            </a:pPr>
            <a:r>
              <a:rPr lang="en-US" sz="2654">
                <a:solidFill>
                  <a:srgbClr val="5B544C"/>
                </a:solidFill>
                <a:latin typeface="Canva Sans Bold"/>
              </a:rPr>
              <a:t>Secure user accounts</a:t>
            </a:r>
          </a:p>
          <a:p>
            <a:pPr marL="573004" lvl="1" indent="-286502">
              <a:lnSpc>
                <a:spcPts val="5175"/>
              </a:lnSpc>
              <a:buFont typeface="Arial"/>
              <a:buChar char="•"/>
            </a:pPr>
            <a:r>
              <a:rPr lang="en-US" sz="2654">
                <a:solidFill>
                  <a:srgbClr val="5B544C"/>
                </a:solidFill>
                <a:latin typeface="Canva Sans Bold"/>
              </a:rPr>
              <a:t>Ratings and feedbacks</a:t>
            </a:r>
          </a:p>
          <a:p>
            <a:pPr marL="573004" lvl="1" indent="-286502">
              <a:lnSpc>
                <a:spcPts val="5175"/>
              </a:lnSpc>
              <a:buFont typeface="Arial"/>
              <a:buChar char="•"/>
            </a:pPr>
            <a:r>
              <a:rPr lang="en-US" sz="2654">
                <a:solidFill>
                  <a:srgbClr val="5B544C"/>
                </a:solidFill>
                <a:latin typeface="Canva Sans Bold"/>
              </a:rPr>
              <a:t>Payment Transaction / Method</a:t>
            </a:r>
          </a:p>
          <a:p>
            <a:pPr>
              <a:lnSpc>
                <a:spcPts val="5175"/>
              </a:lnSpc>
            </a:pPr>
            <a:r>
              <a:rPr lang="en-US" sz="2654">
                <a:solidFill>
                  <a:srgbClr val="5B544C"/>
                </a:solidFill>
                <a:latin typeface="Canva Sans Bold"/>
              </a:rPr>
              <a:t>            -  Cash on Pickup</a:t>
            </a:r>
          </a:p>
          <a:p>
            <a:pPr>
              <a:lnSpc>
                <a:spcPts val="5175"/>
              </a:lnSpc>
            </a:pPr>
            <a:r>
              <a:rPr lang="en-US" sz="2654">
                <a:solidFill>
                  <a:srgbClr val="5B544C"/>
                </a:solidFill>
                <a:latin typeface="Canva Sans Bold"/>
              </a:rPr>
              <a:t>            -  Validation of Proof of Payment</a:t>
            </a:r>
          </a:p>
          <a:p>
            <a:pPr marL="573004" lvl="1" indent="-286502">
              <a:lnSpc>
                <a:spcPts val="5175"/>
              </a:lnSpc>
              <a:buFont typeface="Arial"/>
              <a:buChar char="•"/>
            </a:pPr>
            <a:r>
              <a:rPr lang="en-US" sz="2654">
                <a:solidFill>
                  <a:srgbClr val="5B544C"/>
                </a:solidFill>
                <a:latin typeface="Canva Sans Bold"/>
              </a:rPr>
              <a:t>Policies and guidelines implementation</a:t>
            </a:r>
          </a:p>
          <a:p>
            <a:pPr marL="573004" lvl="1" indent="-286502">
              <a:lnSpc>
                <a:spcPts val="5175"/>
              </a:lnSpc>
              <a:buFont typeface="Arial"/>
              <a:buChar char="•"/>
            </a:pPr>
            <a:r>
              <a:rPr lang="en-US" sz="2654">
                <a:solidFill>
                  <a:srgbClr val="5B544C"/>
                </a:solidFill>
                <a:latin typeface="Canva Sans Bold"/>
              </a:rPr>
              <a:t>Digital/Hard copy Receipts</a:t>
            </a:r>
          </a:p>
          <a:p>
            <a:pPr marL="573004" lvl="1" indent="-286502">
              <a:lnSpc>
                <a:spcPts val="5175"/>
              </a:lnSpc>
              <a:buFont typeface="Arial"/>
              <a:buChar char="•"/>
            </a:pPr>
            <a:r>
              <a:rPr lang="en-US" sz="2654">
                <a:solidFill>
                  <a:srgbClr val="5B544C"/>
                </a:solidFill>
                <a:latin typeface="Canva Sans Bold"/>
              </a:rPr>
              <a:t>Announcement section for upcoming items and other information</a:t>
            </a:r>
          </a:p>
          <a:p>
            <a:pPr algn="ctr">
              <a:lnSpc>
                <a:spcPts val="5175"/>
              </a:lnSpc>
            </a:pPr>
            <a:endParaRPr lang="en-US" sz="2654">
              <a:solidFill>
                <a:srgbClr val="5B544C"/>
              </a:solidFill>
              <a:latin typeface="Canva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EDE3"/>
        </a:solidFill>
        <a:effectLst/>
      </p:bgPr>
    </p:bg>
    <p:spTree>
      <p:nvGrpSpPr>
        <p:cNvPr id="1" name=""/>
        <p:cNvGrpSpPr/>
        <p:nvPr/>
      </p:nvGrpSpPr>
      <p:grpSpPr>
        <a:xfrm>
          <a:off x="0" y="0"/>
          <a:ext cx="0" cy="0"/>
          <a:chOff x="0" y="0"/>
          <a:chExt cx="0" cy="0"/>
        </a:xfrm>
      </p:grpSpPr>
      <p:sp>
        <p:nvSpPr>
          <p:cNvPr id="2" name="Freeform 2"/>
          <p:cNvSpPr/>
          <p:nvPr/>
        </p:nvSpPr>
        <p:spPr>
          <a:xfrm>
            <a:off x="7315200" y="3833596"/>
            <a:ext cx="3657600" cy="545315"/>
          </a:xfrm>
          <a:custGeom>
            <a:avLst/>
            <a:gdLst/>
            <a:ahLst/>
            <a:cxnLst/>
            <a:rect l="l" t="t" r="r" b="b"/>
            <a:pathLst>
              <a:path w="3657600" h="545315">
                <a:moveTo>
                  <a:pt x="0" y="0"/>
                </a:moveTo>
                <a:lnTo>
                  <a:pt x="3657600" y="0"/>
                </a:lnTo>
                <a:lnTo>
                  <a:pt x="3657600" y="545315"/>
                </a:lnTo>
                <a:lnTo>
                  <a:pt x="0" y="5453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H"/>
          </a:p>
        </p:txBody>
      </p:sp>
      <p:sp>
        <p:nvSpPr>
          <p:cNvPr id="3" name="TextBox 3"/>
          <p:cNvSpPr txBox="1"/>
          <p:nvPr/>
        </p:nvSpPr>
        <p:spPr>
          <a:xfrm>
            <a:off x="2474190" y="4283661"/>
            <a:ext cx="13339621" cy="2169744"/>
          </a:xfrm>
          <a:prstGeom prst="rect">
            <a:avLst/>
          </a:prstGeom>
        </p:spPr>
        <p:txBody>
          <a:bodyPr lIns="0" tIns="0" rIns="0" bIns="0" rtlCol="0" anchor="t">
            <a:spAutoFit/>
          </a:bodyPr>
          <a:lstStyle/>
          <a:p>
            <a:pPr algn="ctr">
              <a:lnSpc>
                <a:spcPts val="17780"/>
              </a:lnSpc>
            </a:pPr>
            <a:r>
              <a:rPr lang="en-US" sz="12700">
                <a:solidFill>
                  <a:srgbClr val="5B544C"/>
                </a:solidFill>
                <a:latin typeface="Adirek Sans Heav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254" t="-15179" r="-6805" b="-15179"/>
            </a:stretch>
          </a:blipFill>
        </p:spPr>
        <p:txBody>
          <a:bodyPr/>
          <a:lstStyle/>
          <a:p>
            <a:endParaRPr lang="en-PH"/>
          </a:p>
        </p:txBody>
      </p:sp>
      <p:grpSp>
        <p:nvGrpSpPr>
          <p:cNvPr id="3" name="Group 3"/>
          <p:cNvGrpSpPr/>
          <p:nvPr/>
        </p:nvGrpSpPr>
        <p:grpSpPr>
          <a:xfrm>
            <a:off x="-3965510" y="-930095"/>
            <a:ext cx="10545386" cy="11402710"/>
            <a:chOff x="0" y="0"/>
            <a:chExt cx="2777386" cy="3003183"/>
          </a:xfrm>
        </p:grpSpPr>
        <p:sp>
          <p:nvSpPr>
            <p:cNvPr id="4" name="Freeform 4"/>
            <p:cNvSpPr/>
            <p:nvPr/>
          </p:nvSpPr>
          <p:spPr>
            <a:xfrm>
              <a:off x="0" y="0"/>
              <a:ext cx="2777386" cy="3003183"/>
            </a:xfrm>
            <a:custGeom>
              <a:avLst/>
              <a:gdLst/>
              <a:ahLst/>
              <a:cxnLst/>
              <a:rect l="l" t="t" r="r" b="b"/>
              <a:pathLst>
                <a:path w="2777386" h="3003183">
                  <a:moveTo>
                    <a:pt x="33037" y="0"/>
                  </a:moveTo>
                  <a:lnTo>
                    <a:pt x="2744349" y="0"/>
                  </a:lnTo>
                  <a:cubicBezTo>
                    <a:pt x="2753111" y="0"/>
                    <a:pt x="2761514" y="3481"/>
                    <a:pt x="2767709" y="9676"/>
                  </a:cubicBezTo>
                  <a:cubicBezTo>
                    <a:pt x="2773905" y="15872"/>
                    <a:pt x="2777386" y="24275"/>
                    <a:pt x="2777386" y="33037"/>
                  </a:cubicBezTo>
                  <a:lnTo>
                    <a:pt x="2777386" y="2970146"/>
                  </a:lnTo>
                  <a:cubicBezTo>
                    <a:pt x="2777386" y="2988392"/>
                    <a:pt x="2762595" y="3003183"/>
                    <a:pt x="2744349" y="3003183"/>
                  </a:cubicBezTo>
                  <a:lnTo>
                    <a:pt x="33037" y="3003183"/>
                  </a:lnTo>
                  <a:cubicBezTo>
                    <a:pt x="24275" y="3003183"/>
                    <a:pt x="15872" y="2999702"/>
                    <a:pt x="9676" y="2993506"/>
                  </a:cubicBezTo>
                  <a:cubicBezTo>
                    <a:pt x="3481" y="2987311"/>
                    <a:pt x="0" y="2978908"/>
                    <a:pt x="0" y="2970146"/>
                  </a:cubicBezTo>
                  <a:lnTo>
                    <a:pt x="0" y="33037"/>
                  </a:lnTo>
                  <a:cubicBezTo>
                    <a:pt x="0" y="24275"/>
                    <a:pt x="3481" y="15872"/>
                    <a:pt x="9676" y="9676"/>
                  </a:cubicBezTo>
                  <a:cubicBezTo>
                    <a:pt x="15872" y="3481"/>
                    <a:pt x="24275" y="0"/>
                    <a:pt x="33037" y="0"/>
                  </a:cubicBezTo>
                  <a:close/>
                </a:path>
              </a:pathLst>
            </a:custGeom>
            <a:solidFill>
              <a:srgbClr val="D4C3B2"/>
            </a:solidFill>
          </p:spPr>
          <p:txBody>
            <a:bodyPr/>
            <a:lstStyle/>
            <a:p>
              <a:endParaRPr lang="en-PH"/>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7670813" y="2109867"/>
            <a:ext cx="9588487" cy="7202170"/>
          </a:xfrm>
          <a:prstGeom prst="rect">
            <a:avLst/>
          </a:prstGeom>
        </p:spPr>
        <p:txBody>
          <a:bodyPr lIns="0" tIns="0" rIns="0" bIns="0" rtlCol="0" anchor="t">
            <a:spAutoFit/>
          </a:bodyPr>
          <a:lstStyle/>
          <a:p>
            <a:pPr algn="just">
              <a:lnSpc>
                <a:spcPts val="5179"/>
              </a:lnSpc>
            </a:pPr>
            <a:r>
              <a:rPr lang="en-US" sz="3699">
                <a:solidFill>
                  <a:srgbClr val="5B544C"/>
                </a:solidFill>
                <a:latin typeface="Boriboon"/>
              </a:rPr>
              <a:t>  PHINMA AU Central Store transforms the usual school merchandise store into an online web store for students, and parents. With this project, students and parents can quickly get school items by providing a convenient shopping experience for them ensuring accessibility to school items from any device with internet access, eliminating delay in distribution of school items, and managing item stocks efficiently.</a:t>
            </a:r>
          </a:p>
          <a:p>
            <a:pPr algn="just">
              <a:lnSpc>
                <a:spcPts val="5179"/>
              </a:lnSpc>
            </a:pPr>
            <a:endParaRPr lang="en-US" sz="3699">
              <a:solidFill>
                <a:srgbClr val="5B544C"/>
              </a:solidFill>
              <a:latin typeface="Boriboon"/>
            </a:endParaRPr>
          </a:p>
          <a:p>
            <a:pPr>
              <a:lnSpc>
                <a:spcPts val="5179"/>
              </a:lnSpc>
            </a:pPr>
            <a:endParaRPr lang="en-US" sz="3699">
              <a:solidFill>
                <a:srgbClr val="5B544C"/>
              </a:solidFill>
              <a:latin typeface="Boriboon"/>
            </a:endParaRPr>
          </a:p>
        </p:txBody>
      </p:sp>
      <p:sp>
        <p:nvSpPr>
          <p:cNvPr id="7" name="Freeform 7"/>
          <p:cNvSpPr/>
          <p:nvPr/>
        </p:nvSpPr>
        <p:spPr>
          <a:xfrm>
            <a:off x="2831685" y="2983776"/>
            <a:ext cx="1155875" cy="1266396"/>
          </a:xfrm>
          <a:custGeom>
            <a:avLst/>
            <a:gdLst/>
            <a:ahLst/>
            <a:cxnLst/>
            <a:rect l="l" t="t" r="r" b="b"/>
            <a:pathLst>
              <a:path w="1155875" h="1266396">
                <a:moveTo>
                  <a:pt x="0" y="0"/>
                </a:moveTo>
                <a:lnTo>
                  <a:pt x="1155874" y="0"/>
                </a:lnTo>
                <a:lnTo>
                  <a:pt x="1155874" y="1266396"/>
                </a:lnTo>
                <a:lnTo>
                  <a:pt x="0" y="12663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PH"/>
          </a:p>
        </p:txBody>
      </p:sp>
      <p:sp>
        <p:nvSpPr>
          <p:cNvPr id="8" name="TextBox 8"/>
          <p:cNvSpPr txBox="1"/>
          <p:nvPr/>
        </p:nvSpPr>
        <p:spPr>
          <a:xfrm>
            <a:off x="10579296" y="285768"/>
            <a:ext cx="7455050" cy="514350"/>
          </a:xfrm>
          <a:prstGeom prst="rect">
            <a:avLst/>
          </a:prstGeom>
        </p:spPr>
        <p:txBody>
          <a:bodyPr lIns="0" tIns="0" rIns="0" bIns="0" rtlCol="0" anchor="t">
            <a:spAutoFit/>
          </a:bodyPr>
          <a:lstStyle/>
          <a:p>
            <a:pPr algn="r">
              <a:lnSpc>
                <a:spcPts val="4200"/>
              </a:lnSpc>
            </a:pPr>
            <a:r>
              <a:rPr lang="en-US" sz="3000">
                <a:solidFill>
                  <a:srgbClr val="5B544C"/>
                </a:solidFill>
                <a:latin typeface="Boriboon"/>
              </a:rPr>
              <a:t>PHINMA AU CENTRAL STORE </a:t>
            </a:r>
          </a:p>
        </p:txBody>
      </p:sp>
      <p:sp>
        <p:nvSpPr>
          <p:cNvPr id="9" name="TextBox 9"/>
          <p:cNvSpPr txBox="1"/>
          <p:nvPr/>
        </p:nvSpPr>
        <p:spPr>
          <a:xfrm>
            <a:off x="591108" y="4790360"/>
            <a:ext cx="5637028" cy="953930"/>
          </a:xfrm>
          <a:prstGeom prst="rect">
            <a:avLst/>
          </a:prstGeom>
        </p:spPr>
        <p:txBody>
          <a:bodyPr lIns="0" tIns="0" rIns="0" bIns="0" rtlCol="0" anchor="t">
            <a:spAutoFit/>
          </a:bodyPr>
          <a:lstStyle/>
          <a:p>
            <a:pPr algn="ctr">
              <a:lnSpc>
                <a:spcPts val="6813"/>
              </a:lnSpc>
            </a:pPr>
            <a:r>
              <a:rPr lang="en-US" sz="7922">
                <a:solidFill>
                  <a:srgbClr val="5B544C"/>
                </a:solidFill>
                <a:latin typeface="Adirek Sans Heavy"/>
              </a:rPr>
              <a:t>INTRODUCTION</a:t>
            </a:r>
          </a:p>
        </p:txBody>
      </p:sp>
      <p:sp>
        <p:nvSpPr>
          <p:cNvPr id="10" name="TextBox 10"/>
          <p:cNvSpPr txBox="1"/>
          <p:nvPr/>
        </p:nvSpPr>
        <p:spPr>
          <a:xfrm>
            <a:off x="1028700" y="9201150"/>
            <a:ext cx="2380922" cy="514313"/>
          </a:xfrm>
          <a:prstGeom prst="rect">
            <a:avLst/>
          </a:prstGeom>
        </p:spPr>
        <p:txBody>
          <a:bodyPr lIns="0" tIns="0" rIns="0" bIns="0" rtlCol="0" anchor="t">
            <a:spAutoFit/>
          </a:bodyPr>
          <a:lstStyle/>
          <a:p>
            <a:pPr algn="just">
              <a:lnSpc>
                <a:spcPts val="4200"/>
              </a:lnSpc>
            </a:pPr>
            <a:r>
              <a:rPr lang="en-US" sz="3000">
                <a:solidFill>
                  <a:srgbClr val="5B544C"/>
                </a:solidFill>
                <a:latin typeface="Boriboon"/>
              </a:rPr>
              <a:t>page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254" t="-15179" r="-6805" b="-15179"/>
            </a:stretch>
          </a:blipFill>
        </p:spPr>
        <p:txBody>
          <a:bodyPr/>
          <a:lstStyle/>
          <a:p>
            <a:endParaRPr lang="en-PH"/>
          </a:p>
        </p:txBody>
      </p:sp>
      <p:grpSp>
        <p:nvGrpSpPr>
          <p:cNvPr id="3" name="Group 3"/>
          <p:cNvGrpSpPr/>
          <p:nvPr/>
        </p:nvGrpSpPr>
        <p:grpSpPr>
          <a:xfrm>
            <a:off x="-310874" y="-141306"/>
            <a:ext cx="12007520" cy="11273833"/>
            <a:chOff x="0" y="0"/>
            <a:chExt cx="3162474" cy="2969240"/>
          </a:xfrm>
        </p:grpSpPr>
        <p:sp>
          <p:nvSpPr>
            <p:cNvPr id="4" name="Freeform 4"/>
            <p:cNvSpPr/>
            <p:nvPr/>
          </p:nvSpPr>
          <p:spPr>
            <a:xfrm>
              <a:off x="0" y="0"/>
              <a:ext cx="3162474" cy="2969240"/>
            </a:xfrm>
            <a:custGeom>
              <a:avLst/>
              <a:gdLst/>
              <a:ahLst/>
              <a:cxnLst/>
              <a:rect l="l" t="t" r="r" b="b"/>
              <a:pathLst>
                <a:path w="3162474" h="2969240">
                  <a:moveTo>
                    <a:pt x="29014" y="0"/>
                  </a:moveTo>
                  <a:lnTo>
                    <a:pt x="3133460" y="0"/>
                  </a:lnTo>
                  <a:cubicBezTo>
                    <a:pt x="3149484" y="0"/>
                    <a:pt x="3162474" y="12990"/>
                    <a:pt x="3162474" y="29014"/>
                  </a:cubicBezTo>
                  <a:lnTo>
                    <a:pt x="3162474" y="2940226"/>
                  </a:lnTo>
                  <a:cubicBezTo>
                    <a:pt x="3162474" y="2947921"/>
                    <a:pt x="3159418" y="2955301"/>
                    <a:pt x="3153976" y="2960742"/>
                  </a:cubicBezTo>
                  <a:cubicBezTo>
                    <a:pt x="3148535" y="2966183"/>
                    <a:pt x="3141155" y="2969240"/>
                    <a:pt x="3133460" y="2969240"/>
                  </a:cubicBezTo>
                  <a:lnTo>
                    <a:pt x="29014" y="2969240"/>
                  </a:lnTo>
                  <a:cubicBezTo>
                    <a:pt x="12990" y="2969240"/>
                    <a:pt x="0" y="2956250"/>
                    <a:pt x="0" y="2940226"/>
                  </a:cubicBezTo>
                  <a:lnTo>
                    <a:pt x="0" y="29014"/>
                  </a:lnTo>
                  <a:cubicBezTo>
                    <a:pt x="0" y="12990"/>
                    <a:pt x="12990" y="0"/>
                    <a:pt x="29014" y="0"/>
                  </a:cubicBezTo>
                  <a:close/>
                </a:path>
              </a:pathLst>
            </a:custGeom>
            <a:solidFill>
              <a:srgbClr val="D4C3B2"/>
            </a:solidFill>
          </p:spPr>
          <p:txBody>
            <a:bodyPr/>
            <a:lstStyle/>
            <a:p>
              <a:endParaRPr lang="en-PH"/>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289573" y="1960490"/>
            <a:ext cx="7331093" cy="5702704"/>
            <a:chOff x="0" y="0"/>
            <a:chExt cx="9774790" cy="7603606"/>
          </a:xfrm>
        </p:grpSpPr>
        <p:sp>
          <p:nvSpPr>
            <p:cNvPr id="7" name="Freeform 7"/>
            <p:cNvSpPr/>
            <p:nvPr/>
          </p:nvSpPr>
          <p:spPr>
            <a:xfrm>
              <a:off x="3903367" y="0"/>
              <a:ext cx="1968057" cy="1968057"/>
            </a:xfrm>
            <a:custGeom>
              <a:avLst/>
              <a:gdLst/>
              <a:ahLst/>
              <a:cxnLst/>
              <a:rect l="l" t="t" r="r" b="b"/>
              <a:pathLst>
                <a:path w="1968057" h="1968057">
                  <a:moveTo>
                    <a:pt x="0" y="0"/>
                  </a:moveTo>
                  <a:lnTo>
                    <a:pt x="1968057" y="0"/>
                  </a:lnTo>
                  <a:lnTo>
                    <a:pt x="1968057" y="1968057"/>
                  </a:lnTo>
                  <a:lnTo>
                    <a:pt x="0" y="196805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PH"/>
            </a:p>
          </p:txBody>
        </p:sp>
        <p:sp>
          <p:nvSpPr>
            <p:cNvPr id="8" name="TextBox 8"/>
            <p:cNvSpPr txBox="1"/>
            <p:nvPr/>
          </p:nvSpPr>
          <p:spPr>
            <a:xfrm>
              <a:off x="0" y="2191539"/>
              <a:ext cx="9774790" cy="5412067"/>
            </a:xfrm>
            <a:prstGeom prst="rect">
              <a:avLst/>
            </a:prstGeom>
          </p:spPr>
          <p:txBody>
            <a:bodyPr lIns="0" tIns="0" rIns="0" bIns="0" rtlCol="0" anchor="t">
              <a:spAutoFit/>
            </a:bodyPr>
            <a:lstStyle/>
            <a:p>
              <a:pPr algn="ctr">
                <a:lnSpc>
                  <a:spcPts val="10947"/>
                </a:lnSpc>
              </a:pPr>
              <a:r>
                <a:rPr lang="en-US" sz="7819">
                  <a:solidFill>
                    <a:srgbClr val="5B544C"/>
                  </a:solidFill>
                  <a:latin typeface="Adirek Sans Heavy"/>
                </a:rPr>
                <a:t>STATEMENT </a:t>
              </a:r>
            </a:p>
            <a:p>
              <a:pPr algn="ctr">
                <a:lnSpc>
                  <a:spcPts val="10947"/>
                </a:lnSpc>
              </a:pPr>
              <a:r>
                <a:rPr lang="en-US" sz="7819">
                  <a:solidFill>
                    <a:srgbClr val="5B544C"/>
                  </a:solidFill>
                  <a:latin typeface="Adirek Sans Heavy"/>
                </a:rPr>
                <a:t>OF THE </a:t>
              </a:r>
            </a:p>
            <a:p>
              <a:pPr algn="ctr">
                <a:lnSpc>
                  <a:spcPts val="10947"/>
                </a:lnSpc>
              </a:pPr>
              <a:r>
                <a:rPr lang="en-US" sz="7819">
                  <a:solidFill>
                    <a:srgbClr val="5B544C"/>
                  </a:solidFill>
                  <a:latin typeface="Adirek Sans Heavy"/>
                </a:rPr>
                <a:t>PROBLEM</a:t>
              </a:r>
            </a:p>
          </p:txBody>
        </p:sp>
      </p:grpSp>
      <p:sp>
        <p:nvSpPr>
          <p:cNvPr id="9" name="TextBox 9"/>
          <p:cNvSpPr txBox="1"/>
          <p:nvPr/>
        </p:nvSpPr>
        <p:spPr>
          <a:xfrm>
            <a:off x="12133215" y="9401101"/>
            <a:ext cx="2380922" cy="514350"/>
          </a:xfrm>
          <a:prstGeom prst="rect">
            <a:avLst/>
          </a:prstGeom>
        </p:spPr>
        <p:txBody>
          <a:bodyPr lIns="0" tIns="0" rIns="0" bIns="0" rtlCol="0" anchor="t">
            <a:spAutoFit/>
          </a:bodyPr>
          <a:lstStyle/>
          <a:p>
            <a:pPr algn="just">
              <a:lnSpc>
                <a:spcPts val="4200"/>
              </a:lnSpc>
            </a:pPr>
            <a:r>
              <a:rPr lang="en-US" sz="3000">
                <a:solidFill>
                  <a:srgbClr val="5B544C"/>
                </a:solidFill>
                <a:latin typeface="Boriboon"/>
              </a:rPr>
              <a:t>page 3</a:t>
            </a:r>
          </a:p>
        </p:txBody>
      </p:sp>
      <p:sp>
        <p:nvSpPr>
          <p:cNvPr id="10" name="TextBox 10"/>
          <p:cNvSpPr txBox="1"/>
          <p:nvPr/>
        </p:nvSpPr>
        <p:spPr>
          <a:xfrm>
            <a:off x="10579296" y="314343"/>
            <a:ext cx="7455050" cy="514350"/>
          </a:xfrm>
          <a:prstGeom prst="rect">
            <a:avLst/>
          </a:prstGeom>
        </p:spPr>
        <p:txBody>
          <a:bodyPr lIns="0" tIns="0" rIns="0" bIns="0" rtlCol="0" anchor="t">
            <a:spAutoFit/>
          </a:bodyPr>
          <a:lstStyle/>
          <a:p>
            <a:pPr algn="r">
              <a:lnSpc>
                <a:spcPts val="4200"/>
              </a:lnSpc>
            </a:pPr>
            <a:r>
              <a:rPr lang="en-US" sz="3000">
                <a:solidFill>
                  <a:srgbClr val="5B544C"/>
                </a:solidFill>
                <a:latin typeface="Boriboon"/>
              </a:rPr>
              <a:t>PHINMA AU CENTRAL STORE </a:t>
            </a:r>
          </a:p>
        </p:txBody>
      </p:sp>
      <p:sp>
        <p:nvSpPr>
          <p:cNvPr id="11" name="TextBox 11"/>
          <p:cNvSpPr txBox="1"/>
          <p:nvPr/>
        </p:nvSpPr>
        <p:spPr>
          <a:xfrm>
            <a:off x="454880" y="952500"/>
            <a:ext cx="10476012" cy="9459801"/>
          </a:xfrm>
          <a:prstGeom prst="rect">
            <a:avLst/>
          </a:prstGeom>
        </p:spPr>
        <p:txBody>
          <a:bodyPr lIns="0" tIns="0" rIns="0" bIns="0" rtlCol="0" anchor="t">
            <a:spAutoFit/>
          </a:bodyPr>
          <a:lstStyle/>
          <a:p>
            <a:pPr algn="just">
              <a:lnSpc>
                <a:spcPts val="4407"/>
              </a:lnSpc>
            </a:pPr>
            <a:endParaRPr/>
          </a:p>
          <a:p>
            <a:pPr algn="just">
              <a:lnSpc>
                <a:spcPts val="5183"/>
              </a:lnSpc>
            </a:pPr>
            <a:r>
              <a:rPr lang="en-US" sz="3526" spc="116">
                <a:solidFill>
                  <a:srgbClr val="5B544C"/>
                </a:solidFill>
                <a:latin typeface="Boriboon Bold"/>
              </a:rPr>
              <a:t>  </a:t>
            </a:r>
            <a:r>
              <a:rPr lang="en-US" sz="3526" spc="116">
                <a:solidFill>
                  <a:srgbClr val="5B544C"/>
                </a:solidFill>
                <a:latin typeface="Boriboon"/>
              </a:rPr>
              <a:t>PHINMA AU South Campus Finance Department currently handles and manages the school apparel and items through a variety of modern software and tools, mostly Google sheets, Google forms, MS Excel, and a form of paper-based system. </a:t>
            </a:r>
          </a:p>
          <a:p>
            <a:pPr algn="just">
              <a:lnSpc>
                <a:spcPts val="5183"/>
              </a:lnSpc>
            </a:pPr>
            <a:r>
              <a:rPr lang="en-US" sz="3526" spc="116">
                <a:solidFill>
                  <a:srgbClr val="5B544C"/>
                </a:solidFill>
                <a:latin typeface="Boriboon"/>
              </a:rPr>
              <a:t>  Using these unintegrated platforms can also take longer processing time and can cause potential errors such as delays in the distribution of items, inconsistent data like duplication of items, and a much heavier workload for staff members. </a:t>
            </a:r>
          </a:p>
          <a:p>
            <a:pPr algn="just">
              <a:lnSpc>
                <a:spcPts val="5330"/>
              </a:lnSpc>
            </a:pPr>
            <a:endParaRPr lang="en-US" sz="3526" spc="116">
              <a:solidFill>
                <a:srgbClr val="5B544C"/>
              </a:solidFill>
              <a:latin typeface="Boriboon"/>
            </a:endParaRPr>
          </a:p>
          <a:p>
            <a:pPr algn="just">
              <a:lnSpc>
                <a:spcPts val="4448"/>
              </a:lnSpc>
            </a:pPr>
            <a:endParaRPr lang="en-US" sz="3526" spc="116">
              <a:solidFill>
                <a:srgbClr val="5B544C"/>
              </a:solidFill>
              <a:latin typeface="Boriboon"/>
            </a:endParaRPr>
          </a:p>
          <a:p>
            <a:pPr algn="just">
              <a:lnSpc>
                <a:spcPts val="4448"/>
              </a:lnSpc>
            </a:pPr>
            <a:endParaRPr lang="en-US" sz="3526" spc="116">
              <a:solidFill>
                <a:srgbClr val="5B544C"/>
              </a:solidFill>
              <a:latin typeface="Boriboon"/>
            </a:endParaRPr>
          </a:p>
          <a:p>
            <a:pPr>
              <a:lnSpc>
                <a:spcPts val="4448"/>
              </a:lnSpc>
            </a:pPr>
            <a:endParaRPr lang="en-US" sz="3526" spc="116">
              <a:solidFill>
                <a:srgbClr val="5B544C"/>
              </a:solidFill>
              <a:latin typeface="Boriboo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254" t="-15179" r="-6805" b="-15179"/>
            </a:stretch>
          </a:blipFill>
        </p:spPr>
        <p:txBody>
          <a:bodyPr/>
          <a:lstStyle/>
          <a:p>
            <a:endParaRPr lang="en-PH"/>
          </a:p>
        </p:txBody>
      </p:sp>
      <p:grpSp>
        <p:nvGrpSpPr>
          <p:cNvPr id="3" name="Group 3"/>
          <p:cNvGrpSpPr/>
          <p:nvPr/>
        </p:nvGrpSpPr>
        <p:grpSpPr>
          <a:xfrm>
            <a:off x="-395658" y="-339135"/>
            <a:ext cx="12092304" cy="11471662"/>
            <a:chOff x="0" y="0"/>
            <a:chExt cx="3184804" cy="3021343"/>
          </a:xfrm>
        </p:grpSpPr>
        <p:sp>
          <p:nvSpPr>
            <p:cNvPr id="4" name="Freeform 4"/>
            <p:cNvSpPr/>
            <p:nvPr/>
          </p:nvSpPr>
          <p:spPr>
            <a:xfrm>
              <a:off x="0" y="0"/>
              <a:ext cx="3184804" cy="3021343"/>
            </a:xfrm>
            <a:custGeom>
              <a:avLst/>
              <a:gdLst/>
              <a:ahLst/>
              <a:cxnLst/>
              <a:rect l="l" t="t" r="r" b="b"/>
              <a:pathLst>
                <a:path w="3184804" h="3021343">
                  <a:moveTo>
                    <a:pt x="28811" y="0"/>
                  </a:moveTo>
                  <a:lnTo>
                    <a:pt x="3155994" y="0"/>
                  </a:lnTo>
                  <a:cubicBezTo>
                    <a:pt x="3163635" y="0"/>
                    <a:pt x="3170963" y="3035"/>
                    <a:pt x="3176366" y="8438"/>
                  </a:cubicBezTo>
                  <a:cubicBezTo>
                    <a:pt x="3181769" y="13841"/>
                    <a:pt x="3184804" y="21170"/>
                    <a:pt x="3184804" y="28811"/>
                  </a:cubicBezTo>
                  <a:lnTo>
                    <a:pt x="3184804" y="2992532"/>
                  </a:lnTo>
                  <a:cubicBezTo>
                    <a:pt x="3184804" y="3008444"/>
                    <a:pt x="3171905" y="3021343"/>
                    <a:pt x="3155994" y="3021343"/>
                  </a:cubicBezTo>
                  <a:lnTo>
                    <a:pt x="28811" y="3021343"/>
                  </a:lnTo>
                  <a:cubicBezTo>
                    <a:pt x="12899" y="3021343"/>
                    <a:pt x="0" y="3008444"/>
                    <a:pt x="0" y="2992532"/>
                  </a:cubicBezTo>
                  <a:lnTo>
                    <a:pt x="0" y="28811"/>
                  </a:lnTo>
                  <a:cubicBezTo>
                    <a:pt x="0" y="12899"/>
                    <a:pt x="12899" y="0"/>
                    <a:pt x="28811" y="0"/>
                  </a:cubicBezTo>
                  <a:close/>
                </a:path>
              </a:pathLst>
            </a:custGeom>
            <a:solidFill>
              <a:srgbClr val="D4C3B2"/>
            </a:solidFill>
          </p:spPr>
          <p:txBody>
            <a:bodyPr/>
            <a:lstStyle/>
            <a:p>
              <a:endParaRPr lang="en-PH"/>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579296" y="314343"/>
            <a:ext cx="7455050" cy="514350"/>
          </a:xfrm>
          <a:prstGeom prst="rect">
            <a:avLst/>
          </a:prstGeom>
        </p:spPr>
        <p:txBody>
          <a:bodyPr lIns="0" tIns="0" rIns="0" bIns="0" rtlCol="0" anchor="t">
            <a:spAutoFit/>
          </a:bodyPr>
          <a:lstStyle/>
          <a:p>
            <a:pPr algn="r">
              <a:lnSpc>
                <a:spcPts val="4200"/>
              </a:lnSpc>
            </a:pPr>
            <a:r>
              <a:rPr lang="en-US" sz="3000">
                <a:solidFill>
                  <a:srgbClr val="5B544C"/>
                </a:solidFill>
                <a:latin typeface="Boriboon"/>
              </a:rPr>
              <a:t>PHINMA AU CENTRAL STORE </a:t>
            </a:r>
          </a:p>
        </p:txBody>
      </p:sp>
      <p:sp>
        <p:nvSpPr>
          <p:cNvPr id="7" name="TextBox 7"/>
          <p:cNvSpPr txBox="1"/>
          <p:nvPr/>
        </p:nvSpPr>
        <p:spPr>
          <a:xfrm>
            <a:off x="513918" y="762018"/>
            <a:ext cx="10572411" cy="1963358"/>
          </a:xfrm>
          <a:prstGeom prst="rect">
            <a:avLst/>
          </a:prstGeom>
        </p:spPr>
        <p:txBody>
          <a:bodyPr lIns="0" tIns="0" rIns="0" bIns="0" rtlCol="0" anchor="t">
            <a:spAutoFit/>
          </a:bodyPr>
          <a:lstStyle/>
          <a:p>
            <a:pPr algn="just">
              <a:lnSpc>
                <a:spcPts val="4555"/>
              </a:lnSpc>
            </a:pPr>
            <a:r>
              <a:rPr lang="en-US" sz="3254">
                <a:solidFill>
                  <a:srgbClr val="5B544C"/>
                </a:solidFill>
                <a:latin typeface="Boriboon"/>
              </a:rPr>
              <a:t>Specifically, this study wants to solve the following:</a:t>
            </a:r>
          </a:p>
          <a:p>
            <a:pPr algn="just">
              <a:lnSpc>
                <a:spcPts val="3710"/>
              </a:lnSpc>
            </a:pPr>
            <a:endParaRPr lang="en-US" sz="3254">
              <a:solidFill>
                <a:srgbClr val="5B544C"/>
              </a:solidFill>
              <a:latin typeface="Boriboon"/>
            </a:endParaRPr>
          </a:p>
          <a:p>
            <a:pPr algn="just">
              <a:lnSpc>
                <a:spcPts val="3710"/>
              </a:lnSpc>
            </a:pPr>
            <a:endParaRPr lang="en-US" sz="3254">
              <a:solidFill>
                <a:srgbClr val="5B544C"/>
              </a:solidFill>
              <a:latin typeface="Boriboon"/>
            </a:endParaRPr>
          </a:p>
          <a:p>
            <a:pPr>
              <a:lnSpc>
                <a:spcPts val="3710"/>
              </a:lnSpc>
            </a:pPr>
            <a:endParaRPr lang="en-US" sz="3254">
              <a:solidFill>
                <a:srgbClr val="5B544C"/>
              </a:solidFill>
              <a:latin typeface="Boriboon"/>
            </a:endParaRPr>
          </a:p>
        </p:txBody>
      </p:sp>
      <p:grpSp>
        <p:nvGrpSpPr>
          <p:cNvPr id="8" name="Group 8"/>
          <p:cNvGrpSpPr/>
          <p:nvPr/>
        </p:nvGrpSpPr>
        <p:grpSpPr>
          <a:xfrm>
            <a:off x="384227" y="1539551"/>
            <a:ext cx="10702102" cy="8431457"/>
            <a:chOff x="0" y="0"/>
            <a:chExt cx="2869053" cy="2260331"/>
          </a:xfrm>
        </p:grpSpPr>
        <p:sp>
          <p:nvSpPr>
            <p:cNvPr id="9" name="Freeform 9"/>
            <p:cNvSpPr/>
            <p:nvPr/>
          </p:nvSpPr>
          <p:spPr>
            <a:xfrm>
              <a:off x="0" y="0"/>
              <a:ext cx="2869053" cy="2260331"/>
            </a:xfrm>
            <a:custGeom>
              <a:avLst/>
              <a:gdLst/>
              <a:ahLst/>
              <a:cxnLst/>
              <a:rect l="l" t="t" r="r" b="b"/>
              <a:pathLst>
                <a:path w="2869053" h="2260331">
                  <a:moveTo>
                    <a:pt x="20255" y="0"/>
                  </a:moveTo>
                  <a:lnTo>
                    <a:pt x="2848798" y="0"/>
                  </a:lnTo>
                  <a:cubicBezTo>
                    <a:pt x="2859984" y="0"/>
                    <a:pt x="2869053" y="9069"/>
                    <a:pt x="2869053" y="20255"/>
                  </a:cubicBezTo>
                  <a:lnTo>
                    <a:pt x="2869053" y="2240076"/>
                  </a:lnTo>
                  <a:cubicBezTo>
                    <a:pt x="2869053" y="2251263"/>
                    <a:pt x="2859984" y="2260331"/>
                    <a:pt x="2848798" y="2260331"/>
                  </a:cubicBezTo>
                  <a:lnTo>
                    <a:pt x="20255" y="2260331"/>
                  </a:lnTo>
                  <a:cubicBezTo>
                    <a:pt x="9069" y="2260331"/>
                    <a:pt x="0" y="2251263"/>
                    <a:pt x="0" y="2240076"/>
                  </a:cubicBezTo>
                  <a:lnTo>
                    <a:pt x="0" y="20255"/>
                  </a:lnTo>
                  <a:cubicBezTo>
                    <a:pt x="0" y="9069"/>
                    <a:pt x="9069" y="0"/>
                    <a:pt x="20255" y="0"/>
                  </a:cubicBezTo>
                  <a:close/>
                </a:path>
              </a:pathLst>
            </a:custGeom>
            <a:solidFill>
              <a:srgbClr val="F7EDE3"/>
            </a:solidFill>
            <a:ln w="38100">
              <a:solidFill>
                <a:srgbClr val="5B544C"/>
              </a:solidFill>
            </a:ln>
          </p:spPr>
          <p:txBody>
            <a:bodyPr/>
            <a:lstStyle/>
            <a:p>
              <a:endParaRPr lang="en-PH"/>
            </a:p>
          </p:txBody>
        </p:sp>
        <p:sp>
          <p:nvSpPr>
            <p:cNvPr id="10" name="TextBox 10"/>
            <p:cNvSpPr txBox="1"/>
            <p:nvPr/>
          </p:nvSpPr>
          <p:spPr>
            <a:xfrm>
              <a:off x="0" y="-38100"/>
              <a:ext cx="812800" cy="850900"/>
            </a:xfrm>
            <a:prstGeom prst="rect">
              <a:avLst/>
            </a:prstGeom>
          </p:spPr>
          <p:txBody>
            <a:bodyPr lIns="49908" tIns="49908" rIns="49908" bIns="49908" rtlCol="0" anchor="ctr"/>
            <a:lstStyle/>
            <a:p>
              <a:pPr algn="ctr">
                <a:lnSpc>
                  <a:spcPts val="2659"/>
                </a:lnSpc>
              </a:pPr>
              <a:endParaRPr/>
            </a:p>
          </p:txBody>
        </p:sp>
      </p:grpSp>
      <p:sp>
        <p:nvSpPr>
          <p:cNvPr id="11" name="TextBox 11"/>
          <p:cNvSpPr txBox="1"/>
          <p:nvPr/>
        </p:nvSpPr>
        <p:spPr>
          <a:xfrm>
            <a:off x="610317" y="1836665"/>
            <a:ext cx="9968979" cy="7286399"/>
          </a:xfrm>
          <a:prstGeom prst="rect">
            <a:avLst/>
          </a:prstGeom>
        </p:spPr>
        <p:txBody>
          <a:bodyPr lIns="0" tIns="0" rIns="0" bIns="0" rtlCol="0" anchor="t">
            <a:spAutoFit/>
          </a:bodyPr>
          <a:lstStyle/>
          <a:p>
            <a:pPr algn="just">
              <a:lnSpc>
                <a:spcPts val="5110"/>
              </a:lnSpc>
            </a:pPr>
            <a:r>
              <a:rPr lang="en-US" sz="3254">
                <a:solidFill>
                  <a:srgbClr val="5B544C"/>
                </a:solidFill>
                <a:latin typeface="Boriboon Bold"/>
              </a:rPr>
              <a:t> To create a component on the web system that will be</a:t>
            </a:r>
          </a:p>
          <a:p>
            <a:pPr algn="just">
              <a:lnSpc>
                <a:spcPts val="4905"/>
              </a:lnSpc>
            </a:pPr>
            <a:endParaRPr lang="en-US" sz="3254">
              <a:solidFill>
                <a:srgbClr val="5B544C"/>
              </a:solidFill>
              <a:latin typeface="Boriboon Bold"/>
            </a:endParaRPr>
          </a:p>
          <a:p>
            <a:pPr marL="681139" lvl="1" indent="-340570" algn="just">
              <a:lnSpc>
                <a:spcPts val="5237"/>
              </a:lnSpc>
              <a:buFont typeface="Arial"/>
              <a:buChar char="•"/>
            </a:pPr>
            <a:r>
              <a:rPr lang="en-US" sz="3154">
                <a:solidFill>
                  <a:srgbClr val="5B544C"/>
                </a:solidFill>
                <a:latin typeface="Boriboon"/>
              </a:rPr>
              <a:t>Used in managing, ordering, paying, updating, and distributing the school items</a:t>
            </a:r>
          </a:p>
          <a:p>
            <a:pPr marL="681139" lvl="1" indent="-340570" algn="just">
              <a:lnSpc>
                <a:spcPts val="5237"/>
              </a:lnSpc>
              <a:buFont typeface="Arial"/>
              <a:buChar char="•"/>
            </a:pPr>
            <a:r>
              <a:rPr lang="en-US" sz="3154">
                <a:solidFill>
                  <a:srgbClr val="5B544C"/>
                </a:solidFill>
                <a:latin typeface="Boriboon"/>
              </a:rPr>
              <a:t>Used in broadcasting announcements</a:t>
            </a:r>
          </a:p>
          <a:p>
            <a:pPr marL="681139" lvl="1" indent="-340570" algn="just">
              <a:lnSpc>
                <a:spcPts val="5237"/>
              </a:lnSpc>
              <a:buFont typeface="Arial"/>
              <a:buChar char="•"/>
            </a:pPr>
            <a:r>
              <a:rPr lang="en-US" sz="3154">
                <a:solidFill>
                  <a:srgbClr val="5B544C"/>
                </a:solidFill>
                <a:latin typeface="Boriboon"/>
              </a:rPr>
              <a:t>Used in monitoring school items stocks</a:t>
            </a:r>
          </a:p>
          <a:p>
            <a:pPr marL="681139" lvl="1" indent="-340570" algn="just">
              <a:lnSpc>
                <a:spcPts val="5237"/>
              </a:lnSpc>
              <a:buFont typeface="Arial"/>
              <a:buChar char="•"/>
            </a:pPr>
            <a:r>
              <a:rPr lang="en-US" sz="3154">
                <a:solidFill>
                  <a:srgbClr val="5B544C"/>
                </a:solidFill>
                <a:latin typeface="Boriboon"/>
              </a:rPr>
              <a:t>Help the Finance Department in monitoring transactions</a:t>
            </a:r>
          </a:p>
          <a:p>
            <a:pPr marL="681139" lvl="1" indent="-340570" algn="just">
              <a:lnSpc>
                <a:spcPts val="5237"/>
              </a:lnSpc>
              <a:buFont typeface="Arial"/>
              <a:buChar char="•"/>
            </a:pPr>
            <a:r>
              <a:rPr lang="en-US" sz="3154">
                <a:solidFill>
                  <a:srgbClr val="5B544C"/>
                </a:solidFill>
                <a:latin typeface="Boriboon"/>
              </a:rPr>
              <a:t>Categorize items based on the school department items</a:t>
            </a:r>
          </a:p>
          <a:p>
            <a:pPr marL="681139" lvl="1" indent="-340570" algn="just">
              <a:lnSpc>
                <a:spcPts val="5237"/>
              </a:lnSpc>
              <a:buFont typeface="Arial"/>
              <a:buChar char="•"/>
            </a:pPr>
            <a:r>
              <a:rPr lang="en-US" sz="3154">
                <a:solidFill>
                  <a:srgbClr val="5B544C"/>
                </a:solidFill>
                <a:latin typeface="Boriboon"/>
              </a:rPr>
              <a:t>Used in securing the system database</a:t>
            </a:r>
          </a:p>
          <a:p>
            <a:pPr algn="just">
              <a:lnSpc>
                <a:spcPts val="3815"/>
              </a:lnSpc>
            </a:pPr>
            <a:endParaRPr lang="en-US" sz="3154">
              <a:solidFill>
                <a:srgbClr val="5B544C"/>
              </a:solidFill>
              <a:latin typeface="Boriboon"/>
            </a:endParaRPr>
          </a:p>
          <a:p>
            <a:pPr algn="just">
              <a:lnSpc>
                <a:spcPts val="3815"/>
              </a:lnSpc>
            </a:pPr>
            <a:endParaRPr lang="en-US" sz="3154">
              <a:solidFill>
                <a:srgbClr val="5B544C"/>
              </a:solidFill>
              <a:latin typeface="Boriboon"/>
            </a:endParaRPr>
          </a:p>
          <a:p>
            <a:pPr>
              <a:lnSpc>
                <a:spcPts val="3815"/>
              </a:lnSpc>
            </a:pPr>
            <a:endParaRPr lang="en-US" sz="3154">
              <a:solidFill>
                <a:srgbClr val="5B544C"/>
              </a:solidFill>
              <a:latin typeface="Boriboon"/>
            </a:endParaRPr>
          </a:p>
        </p:txBody>
      </p:sp>
      <p:grpSp>
        <p:nvGrpSpPr>
          <p:cNvPr id="12" name="Group 12"/>
          <p:cNvGrpSpPr/>
          <p:nvPr/>
        </p:nvGrpSpPr>
        <p:grpSpPr>
          <a:xfrm>
            <a:off x="11289573" y="1960490"/>
            <a:ext cx="7331093" cy="5702704"/>
            <a:chOff x="0" y="0"/>
            <a:chExt cx="9774790" cy="7603606"/>
          </a:xfrm>
        </p:grpSpPr>
        <p:sp>
          <p:nvSpPr>
            <p:cNvPr id="13" name="Freeform 13"/>
            <p:cNvSpPr/>
            <p:nvPr/>
          </p:nvSpPr>
          <p:spPr>
            <a:xfrm>
              <a:off x="3903367" y="0"/>
              <a:ext cx="1968057" cy="1968057"/>
            </a:xfrm>
            <a:custGeom>
              <a:avLst/>
              <a:gdLst/>
              <a:ahLst/>
              <a:cxnLst/>
              <a:rect l="l" t="t" r="r" b="b"/>
              <a:pathLst>
                <a:path w="1968057" h="1968057">
                  <a:moveTo>
                    <a:pt x="0" y="0"/>
                  </a:moveTo>
                  <a:lnTo>
                    <a:pt x="1968057" y="0"/>
                  </a:lnTo>
                  <a:lnTo>
                    <a:pt x="1968057" y="1968057"/>
                  </a:lnTo>
                  <a:lnTo>
                    <a:pt x="0" y="196805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PH"/>
            </a:p>
          </p:txBody>
        </p:sp>
        <p:sp>
          <p:nvSpPr>
            <p:cNvPr id="14" name="TextBox 14"/>
            <p:cNvSpPr txBox="1"/>
            <p:nvPr/>
          </p:nvSpPr>
          <p:spPr>
            <a:xfrm>
              <a:off x="0" y="2191539"/>
              <a:ext cx="9774790" cy="5412067"/>
            </a:xfrm>
            <a:prstGeom prst="rect">
              <a:avLst/>
            </a:prstGeom>
          </p:spPr>
          <p:txBody>
            <a:bodyPr lIns="0" tIns="0" rIns="0" bIns="0" rtlCol="0" anchor="t">
              <a:spAutoFit/>
            </a:bodyPr>
            <a:lstStyle/>
            <a:p>
              <a:pPr algn="ctr">
                <a:lnSpc>
                  <a:spcPts val="10947"/>
                </a:lnSpc>
              </a:pPr>
              <a:r>
                <a:rPr lang="en-US" sz="7819">
                  <a:solidFill>
                    <a:srgbClr val="5B544C"/>
                  </a:solidFill>
                  <a:latin typeface="Adirek Sans Heavy"/>
                </a:rPr>
                <a:t>STATEMENT </a:t>
              </a:r>
            </a:p>
            <a:p>
              <a:pPr algn="ctr">
                <a:lnSpc>
                  <a:spcPts val="10947"/>
                </a:lnSpc>
              </a:pPr>
              <a:r>
                <a:rPr lang="en-US" sz="7819">
                  <a:solidFill>
                    <a:srgbClr val="5B544C"/>
                  </a:solidFill>
                  <a:latin typeface="Adirek Sans Heavy"/>
                </a:rPr>
                <a:t>OF THE </a:t>
              </a:r>
            </a:p>
            <a:p>
              <a:pPr algn="ctr">
                <a:lnSpc>
                  <a:spcPts val="10947"/>
                </a:lnSpc>
              </a:pPr>
              <a:r>
                <a:rPr lang="en-US" sz="7819">
                  <a:solidFill>
                    <a:srgbClr val="5B544C"/>
                  </a:solidFill>
                  <a:latin typeface="Adirek Sans Heavy"/>
                </a:rPr>
                <a:t>PROBLEM</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254" t="-15179" r="-6805" b="-15179"/>
            </a:stretch>
          </a:blipFill>
        </p:spPr>
        <p:txBody>
          <a:bodyPr/>
          <a:lstStyle/>
          <a:p>
            <a:endParaRPr lang="en-PH"/>
          </a:p>
        </p:txBody>
      </p:sp>
      <p:grpSp>
        <p:nvGrpSpPr>
          <p:cNvPr id="3" name="Group 3"/>
          <p:cNvGrpSpPr/>
          <p:nvPr/>
        </p:nvGrpSpPr>
        <p:grpSpPr>
          <a:xfrm>
            <a:off x="-4144350" y="-191724"/>
            <a:ext cx="16176881" cy="11402710"/>
            <a:chOff x="0" y="0"/>
            <a:chExt cx="4260578" cy="3003183"/>
          </a:xfrm>
        </p:grpSpPr>
        <p:sp>
          <p:nvSpPr>
            <p:cNvPr id="4" name="Freeform 4"/>
            <p:cNvSpPr/>
            <p:nvPr/>
          </p:nvSpPr>
          <p:spPr>
            <a:xfrm>
              <a:off x="0" y="0"/>
              <a:ext cx="4260578" cy="3003183"/>
            </a:xfrm>
            <a:custGeom>
              <a:avLst/>
              <a:gdLst/>
              <a:ahLst/>
              <a:cxnLst/>
              <a:rect l="l" t="t" r="r" b="b"/>
              <a:pathLst>
                <a:path w="4260578" h="3003183">
                  <a:moveTo>
                    <a:pt x="21536" y="0"/>
                  </a:moveTo>
                  <a:lnTo>
                    <a:pt x="4239042" y="0"/>
                  </a:lnTo>
                  <a:cubicBezTo>
                    <a:pt x="4250935" y="0"/>
                    <a:pt x="4260578" y="9642"/>
                    <a:pt x="4260578" y="21536"/>
                  </a:cubicBezTo>
                  <a:lnTo>
                    <a:pt x="4260578" y="2981647"/>
                  </a:lnTo>
                  <a:cubicBezTo>
                    <a:pt x="4260578" y="2993541"/>
                    <a:pt x="4250935" y="3003183"/>
                    <a:pt x="4239042" y="3003183"/>
                  </a:cubicBezTo>
                  <a:lnTo>
                    <a:pt x="21536" y="3003183"/>
                  </a:lnTo>
                  <a:cubicBezTo>
                    <a:pt x="9642" y="3003183"/>
                    <a:pt x="0" y="2993541"/>
                    <a:pt x="0" y="2981647"/>
                  </a:cubicBezTo>
                  <a:lnTo>
                    <a:pt x="0" y="21536"/>
                  </a:lnTo>
                  <a:cubicBezTo>
                    <a:pt x="0" y="9642"/>
                    <a:pt x="9642" y="0"/>
                    <a:pt x="21536" y="0"/>
                  </a:cubicBezTo>
                  <a:close/>
                </a:path>
              </a:pathLst>
            </a:custGeom>
            <a:solidFill>
              <a:srgbClr val="F7EDE3"/>
            </a:solidFill>
          </p:spPr>
          <p:txBody>
            <a:bodyPr/>
            <a:lstStyle/>
            <a:p>
              <a:endParaRPr lang="en-PH"/>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718886" y="4596130"/>
            <a:ext cx="10474815" cy="2558840"/>
            <a:chOff x="0" y="0"/>
            <a:chExt cx="2758799" cy="673933"/>
          </a:xfrm>
        </p:grpSpPr>
        <p:sp>
          <p:nvSpPr>
            <p:cNvPr id="7" name="Freeform 7"/>
            <p:cNvSpPr/>
            <p:nvPr/>
          </p:nvSpPr>
          <p:spPr>
            <a:xfrm>
              <a:off x="0" y="0"/>
              <a:ext cx="2758799" cy="673933"/>
            </a:xfrm>
            <a:custGeom>
              <a:avLst/>
              <a:gdLst/>
              <a:ahLst/>
              <a:cxnLst/>
              <a:rect l="l" t="t" r="r" b="b"/>
              <a:pathLst>
                <a:path w="2758799" h="673933">
                  <a:moveTo>
                    <a:pt x="20695" y="0"/>
                  </a:moveTo>
                  <a:lnTo>
                    <a:pt x="2738104" y="0"/>
                  </a:lnTo>
                  <a:cubicBezTo>
                    <a:pt x="2749534" y="0"/>
                    <a:pt x="2758799" y="9265"/>
                    <a:pt x="2758799" y="20695"/>
                  </a:cubicBezTo>
                  <a:lnTo>
                    <a:pt x="2758799" y="653238"/>
                  </a:lnTo>
                  <a:cubicBezTo>
                    <a:pt x="2758799" y="664668"/>
                    <a:pt x="2749534" y="673933"/>
                    <a:pt x="2738104" y="673933"/>
                  </a:cubicBezTo>
                  <a:lnTo>
                    <a:pt x="20695" y="673933"/>
                  </a:lnTo>
                  <a:cubicBezTo>
                    <a:pt x="9265" y="673933"/>
                    <a:pt x="0" y="664668"/>
                    <a:pt x="0" y="653238"/>
                  </a:cubicBezTo>
                  <a:lnTo>
                    <a:pt x="0" y="20695"/>
                  </a:lnTo>
                  <a:cubicBezTo>
                    <a:pt x="0" y="9265"/>
                    <a:pt x="9265" y="0"/>
                    <a:pt x="20695" y="0"/>
                  </a:cubicBezTo>
                  <a:close/>
                </a:path>
              </a:pathLst>
            </a:custGeom>
            <a:solidFill>
              <a:srgbClr val="F7EDE3"/>
            </a:solidFill>
            <a:ln w="38100">
              <a:solidFill>
                <a:srgbClr val="5B544C"/>
              </a:solidFill>
            </a:ln>
          </p:spPr>
          <p:txBody>
            <a:bodyPr/>
            <a:lstStyle/>
            <a:p>
              <a:endParaRPr lang="en-PH"/>
            </a:p>
          </p:txBody>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990809" y="5327013"/>
            <a:ext cx="9588487" cy="2306955"/>
          </a:xfrm>
          <a:prstGeom prst="rect">
            <a:avLst/>
          </a:prstGeom>
        </p:spPr>
        <p:txBody>
          <a:bodyPr lIns="0" tIns="0" rIns="0" bIns="0" rtlCol="0" anchor="t">
            <a:spAutoFit/>
          </a:bodyPr>
          <a:lstStyle/>
          <a:p>
            <a:pPr algn="just">
              <a:lnSpc>
                <a:spcPts val="4620"/>
              </a:lnSpc>
            </a:pPr>
            <a:r>
              <a:rPr lang="en-US" sz="3300">
                <a:solidFill>
                  <a:srgbClr val="5B544C"/>
                </a:solidFill>
                <a:latin typeface="Boriboon"/>
              </a:rPr>
              <a:t>· To provide an accessible and convenient shopping experience for school items, ensuring that students can easily acquire merchandise.</a:t>
            </a:r>
          </a:p>
          <a:p>
            <a:pPr algn="just">
              <a:lnSpc>
                <a:spcPts val="4620"/>
              </a:lnSpc>
            </a:pPr>
            <a:endParaRPr lang="en-US" sz="3300">
              <a:solidFill>
                <a:srgbClr val="5B544C"/>
              </a:solidFill>
              <a:latin typeface="Boriboon"/>
            </a:endParaRPr>
          </a:p>
        </p:txBody>
      </p:sp>
      <p:sp>
        <p:nvSpPr>
          <p:cNvPr id="10" name="TextBox 10"/>
          <p:cNvSpPr txBox="1"/>
          <p:nvPr/>
        </p:nvSpPr>
        <p:spPr>
          <a:xfrm>
            <a:off x="11528810" y="3771265"/>
            <a:ext cx="7331093" cy="4103324"/>
          </a:xfrm>
          <a:prstGeom prst="rect">
            <a:avLst/>
          </a:prstGeom>
        </p:spPr>
        <p:txBody>
          <a:bodyPr lIns="0" tIns="0" rIns="0" bIns="0" rtlCol="0" anchor="t">
            <a:spAutoFit/>
          </a:bodyPr>
          <a:lstStyle/>
          <a:p>
            <a:pPr algn="ctr">
              <a:lnSpc>
                <a:spcPts val="7928"/>
              </a:lnSpc>
            </a:pPr>
            <a:r>
              <a:rPr lang="en-US" sz="9219">
                <a:solidFill>
                  <a:srgbClr val="5B544C"/>
                </a:solidFill>
                <a:latin typeface="Adirek Sans Heavy"/>
              </a:rPr>
              <a:t>OBJECTIVES</a:t>
            </a:r>
          </a:p>
          <a:p>
            <a:pPr algn="ctr">
              <a:lnSpc>
                <a:spcPts val="7928"/>
              </a:lnSpc>
            </a:pPr>
            <a:r>
              <a:rPr lang="en-US" sz="9219">
                <a:solidFill>
                  <a:srgbClr val="5B544C"/>
                </a:solidFill>
                <a:latin typeface="Adirek Sans Heavy"/>
              </a:rPr>
              <a:t>OF THE </a:t>
            </a:r>
          </a:p>
          <a:p>
            <a:pPr algn="ctr">
              <a:lnSpc>
                <a:spcPts val="7928"/>
              </a:lnSpc>
            </a:pPr>
            <a:r>
              <a:rPr lang="en-US" sz="9219">
                <a:solidFill>
                  <a:srgbClr val="5B544C"/>
                </a:solidFill>
                <a:latin typeface="Adirek Sans Heavy"/>
              </a:rPr>
              <a:t>STUDY</a:t>
            </a:r>
          </a:p>
          <a:p>
            <a:pPr algn="ctr">
              <a:lnSpc>
                <a:spcPts val="7928"/>
              </a:lnSpc>
            </a:pPr>
            <a:endParaRPr lang="en-US" sz="9219">
              <a:solidFill>
                <a:srgbClr val="5B544C"/>
              </a:solidFill>
              <a:latin typeface="Adirek Sans Heavy"/>
            </a:endParaRPr>
          </a:p>
        </p:txBody>
      </p:sp>
      <p:sp>
        <p:nvSpPr>
          <p:cNvPr id="11" name="TextBox 11"/>
          <p:cNvSpPr txBox="1"/>
          <p:nvPr/>
        </p:nvSpPr>
        <p:spPr>
          <a:xfrm>
            <a:off x="12280181" y="9405304"/>
            <a:ext cx="2380922" cy="514350"/>
          </a:xfrm>
          <a:prstGeom prst="rect">
            <a:avLst/>
          </a:prstGeom>
        </p:spPr>
        <p:txBody>
          <a:bodyPr lIns="0" tIns="0" rIns="0" bIns="0" rtlCol="0" anchor="t">
            <a:spAutoFit/>
          </a:bodyPr>
          <a:lstStyle/>
          <a:p>
            <a:pPr algn="just">
              <a:lnSpc>
                <a:spcPts val="4200"/>
              </a:lnSpc>
            </a:pPr>
            <a:r>
              <a:rPr lang="en-US" sz="3000">
                <a:solidFill>
                  <a:srgbClr val="5B544C"/>
                </a:solidFill>
                <a:latin typeface="Boriboon"/>
              </a:rPr>
              <a:t>page 4</a:t>
            </a:r>
          </a:p>
        </p:txBody>
      </p:sp>
      <p:grpSp>
        <p:nvGrpSpPr>
          <p:cNvPr id="12" name="Group 12"/>
          <p:cNvGrpSpPr/>
          <p:nvPr/>
        </p:nvGrpSpPr>
        <p:grpSpPr>
          <a:xfrm>
            <a:off x="771260" y="818206"/>
            <a:ext cx="10474815" cy="3546751"/>
            <a:chOff x="0" y="0"/>
            <a:chExt cx="2758799" cy="934124"/>
          </a:xfrm>
        </p:grpSpPr>
        <p:sp>
          <p:nvSpPr>
            <p:cNvPr id="13" name="Freeform 13"/>
            <p:cNvSpPr/>
            <p:nvPr/>
          </p:nvSpPr>
          <p:spPr>
            <a:xfrm>
              <a:off x="0" y="0"/>
              <a:ext cx="2758799" cy="934124"/>
            </a:xfrm>
            <a:custGeom>
              <a:avLst/>
              <a:gdLst/>
              <a:ahLst/>
              <a:cxnLst/>
              <a:rect l="l" t="t" r="r" b="b"/>
              <a:pathLst>
                <a:path w="2758799" h="934124">
                  <a:moveTo>
                    <a:pt x="20695" y="0"/>
                  </a:moveTo>
                  <a:lnTo>
                    <a:pt x="2738104" y="0"/>
                  </a:lnTo>
                  <a:cubicBezTo>
                    <a:pt x="2749534" y="0"/>
                    <a:pt x="2758799" y="9265"/>
                    <a:pt x="2758799" y="20695"/>
                  </a:cubicBezTo>
                  <a:lnTo>
                    <a:pt x="2758799" y="913429"/>
                  </a:lnTo>
                  <a:cubicBezTo>
                    <a:pt x="2758799" y="924858"/>
                    <a:pt x="2749534" y="934124"/>
                    <a:pt x="2738104" y="934124"/>
                  </a:cubicBezTo>
                  <a:lnTo>
                    <a:pt x="20695" y="934124"/>
                  </a:lnTo>
                  <a:cubicBezTo>
                    <a:pt x="9265" y="934124"/>
                    <a:pt x="0" y="924858"/>
                    <a:pt x="0" y="913429"/>
                  </a:cubicBezTo>
                  <a:lnTo>
                    <a:pt x="0" y="20695"/>
                  </a:lnTo>
                  <a:cubicBezTo>
                    <a:pt x="0" y="9265"/>
                    <a:pt x="9265" y="0"/>
                    <a:pt x="20695" y="0"/>
                  </a:cubicBezTo>
                  <a:close/>
                </a:path>
              </a:pathLst>
            </a:custGeom>
            <a:solidFill>
              <a:srgbClr val="F7EDE3"/>
            </a:solidFill>
            <a:ln w="38100">
              <a:solidFill>
                <a:srgbClr val="000000"/>
              </a:solidFill>
            </a:ln>
          </p:spPr>
          <p:txBody>
            <a:bodyPr/>
            <a:lstStyle/>
            <a:p>
              <a:endParaRPr lang="en-PH"/>
            </a:p>
          </p:txBody>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990809" y="1708150"/>
            <a:ext cx="9588487" cy="3469005"/>
          </a:xfrm>
          <a:prstGeom prst="rect">
            <a:avLst/>
          </a:prstGeom>
        </p:spPr>
        <p:txBody>
          <a:bodyPr lIns="0" tIns="0" rIns="0" bIns="0" rtlCol="0" anchor="t">
            <a:spAutoFit/>
          </a:bodyPr>
          <a:lstStyle/>
          <a:p>
            <a:pPr algn="just">
              <a:lnSpc>
                <a:spcPts val="4620"/>
              </a:lnSpc>
            </a:pPr>
            <a:r>
              <a:rPr lang="en-US" sz="3300">
                <a:solidFill>
                  <a:srgbClr val="5B544C"/>
                </a:solidFill>
                <a:latin typeface="Boriboon"/>
              </a:rPr>
              <a:t>· To create a new way for payment transactions or methods such as Cash on Pickup and validation of Proof of Payment ensuring students and parents receive their items securely but also have the flexibility to make payments completely.</a:t>
            </a:r>
          </a:p>
          <a:p>
            <a:pPr algn="just">
              <a:lnSpc>
                <a:spcPts val="4620"/>
              </a:lnSpc>
            </a:pPr>
            <a:endParaRPr lang="en-US" sz="3300">
              <a:solidFill>
                <a:srgbClr val="5B544C"/>
              </a:solidFill>
              <a:latin typeface="Boriboon"/>
            </a:endParaRPr>
          </a:p>
          <a:p>
            <a:pPr algn="just">
              <a:lnSpc>
                <a:spcPts val="4620"/>
              </a:lnSpc>
            </a:pPr>
            <a:endParaRPr lang="en-US" sz="3300">
              <a:solidFill>
                <a:srgbClr val="5B544C"/>
              </a:solidFill>
              <a:latin typeface="Boriboon"/>
            </a:endParaRPr>
          </a:p>
        </p:txBody>
      </p:sp>
      <p:sp>
        <p:nvSpPr>
          <p:cNvPr id="16" name="TextBox 16"/>
          <p:cNvSpPr txBox="1"/>
          <p:nvPr/>
        </p:nvSpPr>
        <p:spPr>
          <a:xfrm>
            <a:off x="1028700" y="952500"/>
            <a:ext cx="3088133" cy="679450"/>
          </a:xfrm>
          <a:prstGeom prst="rect">
            <a:avLst/>
          </a:prstGeom>
        </p:spPr>
        <p:txBody>
          <a:bodyPr lIns="0" tIns="0" rIns="0" bIns="0" rtlCol="0" anchor="t">
            <a:spAutoFit/>
          </a:bodyPr>
          <a:lstStyle/>
          <a:p>
            <a:pPr algn="just">
              <a:lnSpc>
                <a:spcPts val="5599"/>
              </a:lnSpc>
            </a:pPr>
            <a:r>
              <a:rPr lang="en-US" sz="3999">
                <a:solidFill>
                  <a:srgbClr val="5B544C"/>
                </a:solidFill>
                <a:latin typeface="Adirek Sans Semi-Bold"/>
              </a:rPr>
              <a:t>Objectives 1</a:t>
            </a:r>
          </a:p>
        </p:txBody>
      </p:sp>
      <p:sp>
        <p:nvSpPr>
          <p:cNvPr id="17" name="TextBox 17"/>
          <p:cNvSpPr txBox="1"/>
          <p:nvPr/>
        </p:nvSpPr>
        <p:spPr>
          <a:xfrm>
            <a:off x="990809" y="4685662"/>
            <a:ext cx="3088133" cy="679450"/>
          </a:xfrm>
          <a:prstGeom prst="rect">
            <a:avLst/>
          </a:prstGeom>
        </p:spPr>
        <p:txBody>
          <a:bodyPr lIns="0" tIns="0" rIns="0" bIns="0" rtlCol="0" anchor="t">
            <a:spAutoFit/>
          </a:bodyPr>
          <a:lstStyle/>
          <a:p>
            <a:pPr algn="just">
              <a:lnSpc>
                <a:spcPts val="5599"/>
              </a:lnSpc>
            </a:pPr>
            <a:r>
              <a:rPr lang="en-US" sz="3999">
                <a:solidFill>
                  <a:srgbClr val="5B544C"/>
                </a:solidFill>
                <a:latin typeface="Adirek Sans Semi-Bold"/>
              </a:rPr>
              <a:t>Objectives  2</a:t>
            </a:r>
          </a:p>
        </p:txBody>
      </p:sp>
      <p:sp>
        <p:nvSpPr>
          <p:cNvPr id="18" name="TextBox 18"/>
          <p:cNvSpPr txBox="1"/>
          <p:nvPr/>
        </p:nvSpPr>
        <p:spPr>
          <a:xfrm>
            <a:off x="10579296" y="314343"/>
            <a:ext cx="7455050" cy="514350"/>
          </a:xfrm>
          <a:prstGeom prst="rect">
            <a:avLst/>
          </a:prstGeom>
        </p:spPr>
        <p:txBody>
          <a:bodyPr lIns="0" tIns="0" rIns="0" bIns="0" rtlCol="0" anchor="t">
            <a:spAutoFit/>
          </a:bodyPr>
          <a:lstStyle/>
          <a:p>
            <a:pPr algn="r">
              <a:lnSpc>
                <a:spcPts val="4200"/>
              </a:lnSpc>
            </a:pPr>
            <a:r>
              <a:rPr lang="en-US" sz="3000">
                <a:solidFill>
                  <a:srgbClr val="5B544C"/>
                </a:solidFill>
                <a:latin typeface="Boriboon"/>
              </a:rPr>
              <a:t>PHINMA AU CENTRAL STORE </a:t>
            </a:r>
          </a:p>
        </p:txBody>
      </p:sp>
      <p:sp>
        <p:nvSpPr>
          <p:cNvPr id="19" name="Freeform 19"/>
          <p:cNvSpPr/>
          <p:nvPr/>
        </p:nvSpPr>
        <p:spPr>
          <a:xfrm>
            <a:off x="14268078" y="1939958"/>
            <a:ext cx="1287089" cy="1270708"/>
          </a:xfrm>
          <a:custGeom>
            <a:avLst/>
            <a:gdLst/>
            <a:ahLst/>
            <a:cxnLst/>
            <a:rect l="l" t="t" r="r" b="b"/>
            <a:pathLst>
              <a:path w="1287089" h="1270708">
                <a:moveTo>
                  <a:pt x="0" y="0"/>
                </a:moveTo>
                <a:lnTo>
                  <a:pt x="1287088" y="0"/>
                </a:lnTo>
                <a:lnTo>
                  <a:pt x="1287088" y="1270708"/>
                </a:lnTo>
                <a:lnTo>
                  <a:pt x="0" y="12707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PH"/>
          </a:p>
        </p:txBody>
      </p:sp>
      <p:grpSp>
        <p:nvGrpSpPr>
          <p:cNvPr id="20" name="Group 20"/>
          <p:cNvGrpSpPr/>
          <p:nvPr/>
        </p:nvGrpSpPr>
        <p:grpSpPr>
          <a:xfrm>
            <a:off x="718886" y="7488345"/>
            <a:ext cx="10474815" cy="2536735"/>
            <a:chOff x="0" y="0"/>
            <a:chExt cx="2758799" cy="668111"/>
          </a:xfrm>
        </p:grpSpPr>
        <p:sp>
          <p:nvSpPr>
            <p:cNvPr id="21" name="Freeform 21"/>
            <p:cNvSpPr/>
            <p:nvPr/>
          </p:nvSpPr>
          <p:spPr>
            <a:xfrm>
              <a:off x="0" y="0"/>
              <a:ext cx="2758799" cy="668111"/>
            </a:xfrm>
            <a:custGeom>
              <a:avLst/>
              <a:gdLst/>
              <a:ahLst/>
              <a:cxnLst/>
              <a:rect l="l" t="t" r="r" b="b"/>
              <a:pathLst>
                <a:path w="2758799" h="668111">
                  <a:moveTo>
                    <a:pt x="20695" y="0"/>
                  </a:moveTo>
                  <a:lnTo>
                    <a:pt x="2738104" y="0"/>
                  </a:lnTo>
                  <a:cubicBezTo>
                    <a:pt x="2749534" y="0"/>
                    <a:pt x="2758799" y="9265"/>
                    <a:pt x="2758799" y="20695"/>
                  </a:cubicBezTo>
                  <a:lnTo>
                    <a:pt x="2758799" y="647416"/>
                  </a:lnTo>
                  <a:cubicBezTo>
                    <a:pt x="2758799" y="658846"/>
                    <a:pt x="2749534" y="668111"/>
                    <a:pt x="2738104" y="668111"/>
                  </a:cubicBezTo>
                  <a:lnTo>
                    <a:pt x="20695" y="668111"/>
                  </a:lnTo>
                  <a:cubicBezTo>
                    <a:pt x="9265" y="668111"/>
                    <a:pt x="0" y="658846"/>
                    <a:pt x="0" y="647416"/>
                  </a:cubicBezTo>
                  <a:lnTo>
                    <a:pt x="0" y="20695"/>
                  </a:lnTo>
                  <a:cubicBezTo>
                    <a:pt x="0" y="9265"/>
                    <a:pt x="9265" y="0"/>
                    <a:pt x="20695" y="0"/>
                  </a:cubicBezTo>
                  <a:close/>
                </a:path>
              </a:pathLst>
            </a:custGeom>
            <a:solidFill>
              <a:srgbClr val="F7EDE3"/>
            </a:solidFill>
            <a:ln w="38100">
              <a:solidFill>
                <a:srgbClr val="5B544C"/>
              </a:solidFill>
            </a:ln>
          </p:spPr>
          <p:txBody>
            <a:bodyPr/>
            <a:lstStyle/>
            <a:p>
              <a:endParaRPr lang="en-PH"/>
            </a:p>
          </p:txBody>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028700" y="7576817"/>
            <a:ext cx="3088133" cy="679450"/>
          </a:xfrm>
          <a:prstGeom prst="rect">
            <a:avLst/>
          </a:prstGeom>
        </p:spPr>
        <p:txBody>
          <a:bodyPr lIns="0" tIns="0" rIns="0" bIns="0" rtlCol="0" anchor="t">
            <a:spAutoFit/>
          </a:bodyPr>
          <a:lstStyle/>
          <a:p>
            <a:pPr algn="just">
              <a:lnSpc>
                <a:spcPts val="5599"/>
              </a:lnSpc>
            </a:pPr>
            <a:r>
              <a:rPr lang="en-US" sz="3999">
                <a:solidFill>
                  <a:srgbClr val="5B544C"/>
                </a:solidFill>
                <a:latin typeface="Adirek Sans Semi-Bold"/>
              </a:rPr>
              <a:t>Objectives  3</a:t>
            </a:r>
          </a:p>
        </p:txBody>
      </p:sp>
      <p:sp>
        <p:nvSpPr>
          <p:cNvPr id="24" name="TextBox 24"/>
          <p:cNvSpPr txBox="1"/>
          <p:nvPr/>
        </p:nvSpPr>
        <p:spPr>
          <a:xfrm>
            <a:off x="990809" y="8318200"/>
            <a:ext cx="9588487" cy="1725930"/>
          </a:xfrm>
          <a:prstGeom prst="rect">
            <a:avLst/>
          </a:prstGeom>
        </p:spPr>
        <p:txBody>
          <a:bodyPr lIns="0" tIns="0" rIns="0" bIns="0" rtlCol="0" anchor="t">
            <a:spAutoFit/>
          </a:bodyPr>
          <a:lstStyle/>
          <a:p>
            <a:pPr algn="just">
              <a:lnSpc>
                <a:spcPts val="4620"/>
              </a:lnSpc>
            </a:pPr>
            <a:r>
              <a:rPr lang="en-US" sz="3300">
                <a:solidFill>
                  <a:srgbClr val="5B544C"/>
                </a:solidFill>
                <a:latin typeface="Boriboon"/>
              </a:rPr>
              <a:t>· To open up potential business opportunities the school and the students can take advantage of</a:t>
            </a:r>
          </a:p>
          <a:p>
            <a:pPr algn="just">
              <a:lnSpc>
                <a:spcPts val="4620"/>
              </a:lnSpc>
            </a:pPr>
            <a:endParaRPr lang="en-US" sz="3300">
              <a:solidFill>
                <a:srgbClr val="5B544C"/>
              </a:solidFill>
              <a:latin typeface="Boriboo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254" t="-15179" r="-6805" b="-15179"/>
            </a:stretch>
          </a:blipFill>
        </p:spPr>
        <p:txBody>
          <a:bodyPr/>
          <a:lstStyle/>
          <a:p>
            <a:endParaRPr lang="en-PH"/>
          </a:p>
        </p:txBody>
      </p:sp>
      <p:grpSp>
        <p:nvGrpSpPr>
          <p:cNvPr id="3" name="Group 3"/>
          <p:cNvGrpSpPr/>
          <p:nvPr/>
        </p:nvGrpSpPr>
        <p:grpSpPr>
          <a:xfrm>
            <a:off x="-4480235" y="-270183"/>
            <a:ext cx="16176881" cy="11402710"/>
            <a:chOff x="0" y="0"/>
            <a:chExt cx="4260578" cy="3003183"/>
          </a:xfrm>
        </p:grpSpPr>
        <p:sp>
          <p:nvSpPr>
            <p:cNvPr id="4" name="Freeform 4"/>
            <p:cNvSpPr/>
            <p:nvPr/>
          </p:nvSpPr>
          <p:spPr>
            <a:xfrm>
              <a:off x="0" y="0"/>
              <a:ext cx="4260578" cy="3003183"/>
            </a:xfrm>
            <a:custGeom>
              <a:avLst/>
              <a:gdLst/>
              <a:ahLst/>
              <a:cxnLst/>
              <a:rect l="l" t="t" r="r" b="b"/>
              <a:pathLst>
                <a:path w="4260578" h="3003183">
                  <a:moveTo>
                    <a:pt x="21536" y="0"/>
                  </a:moveTo>
                  <a:lnTo>
                    <a:pt x="4239042" y="0"/>
                  </a:lnTo>
                  <a:cubicBezTo>
                    <a:pt x="4250935" y="0"/>
                    <a:pt x="4260578" y="9642"/>
                    <a:pt x="4260578" y="21536"/>
                  </a:cubicBezTo>
                  <a:lnTo>
                    <a:pt x="4260578" y="2981647"/>
                  </a:lnTo>
                  <a:cubicBezTo>
                    <a:pt x="4260578" y="2993541"/>
                    <a:pt x="4250935" y="3003183"/>
                    <a:pt x="4239042" y="3003183"/>
                  </a:cubicBezTo>
                  <a:lnTo>
                    <a:pt x="21536" y="3003183"/>
                  </a:lnTo>
                  <a:cubicBezTo>
                    <a:pt x="9642" y="3003183"/>
                    <a:pt x="0" y="2993541"/>
                    <a:pt x="0" y="2981647"/>
                  </a:cubicBezTo>
                  <a:lnTo>
                    <a:pt x="0" y="21536"/>
                  </a:lnTo>
                  <a:cubicBezTo>
                    <a:pt x="0" y="9642"/>
                    <a:pt x="9642" y="0"/>
                    <a:pt x="21536" y="0"/>
                  </a:cubicBezTo>
                  <a:close/>
                </a:path>
              </a:pathLst>
            </a:custGeom>
            <a:solidFill>
              <a:srgbClr val="F7EDE3"/>
            </a:solidFill>
          </p:spPr>
          <p:txBody>
            <a:bodyPr/>
            <a:lstStyle/>
            <a:p>
              <a:endParaRPr lang="en-PH"/>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771260" y="818206"/>
            <a:ext cx="10474815" cy="2708119"/>
            <a:chOff x="0" y="0"/>
            <a:chExt cx="2758799" cy="713249"/>
          </a:xfrm>
        </p:grpSpPr>
        <p:sp>
          <p:nvSpPr>
            <p:cNvPr id="7" name="Freeform 7"/>
            <p:cNvSpPr/>
            <p:nvPr/>
          </p:nvSpPr>
          <p:spPr>
            <a:xfrm>
              <a:off x="0" y="0"/>
              <a:ext cx="2758799" cy="713249"/>
            </a:xfrm>
            <a:custGeom>
              <a:avLst/>
              <a:gdLst/>
              <a:ahLst/>
              <a:cxnLst/>
              <a:rect l="l" t="t" r="r" b="b"/>
              <a:pathLst>
                <a:path w="2758799" h="713249">
                  <a:moveTo>
                    <a:pt x="20695" y="0"/>
                  </a:moveTo>
                  <a:lnTo>
                    <a:pt x="2738104" y="0"/>
                  </a:lnTo>
                  <a:cubicBezTo>
                    <a:pt x="2749534" y="0"/>
                    <a:pt x="2758799" y="9265"/>
                    <a:pt x="2758799" y="20695"/>
                  </a:cubicBezTo>
                  <a:lnTo>
                    <a:pt x="2758799" y="692555"/>
                  </a:lnTo>
                  <a:cubicBezTo>
                    <a:pt x="2758799" y="703984"/>
                    <a:pt x="2749534" y="713249"/>
                    <a:pt x="2738104" y="713249"/>
                  </a:cubicBezTo>
                  <a:lnTo>
                    <a:pt x="20695" y="713249"/>
                  </a:lnTo>
                  <a:cubicBezTo>
                    <a:pt x="9265" y="713249"/>
                    <a:pt x="0" y="703984"/>
                    <a:pt x="0" y="692555"/>
                  </a:cubicBezTo>
                  <a:lnTo>
                    <a:pt x="0" y="20695"/>
                  </a:lnTo>
                  <a:cubicBezTo>
                    <a:pt x="0" y="9265"/>
                    <a:pt x="9265" y="0"/>
                    <a:pt x="20695" y="0"/>
                  </a:cubicBezTo>
                  <a:close/>
                </a:path>
              </a:pathLst>
            </a:custGeom>
            <a:solidFill>
              <a:srgbClr val="F7EDE3"/>
            </a:solidFill>
            <a:ln w="38100">
              <a:solidFill>
                <a:srgbClr val="000000"/>
              </a:solidFill>
            </a:ln>
          </p:spPr>
          <p:txBody>
            <a:bodyPr/>
            <a:lstStyle/>
            <a:p>
              <a:endParaRPr lang="en-PH"/>
            </a:p>
          </p:txBody>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990809" y="1708150"/>
            <a:ext cx="9588487" cy="1725930"/>
          </a:xfrm>
          <a:prstGeom prst="rect">
            <a:avLst/>
          </a:prstGeom>
        </p:spPr>
        <p:txBody>
          <a:bodyPr lIns="0" tIns="0" rIns="0" bIns="0" rtlCol="0" anchor="t">
            <a:spAutoFit/>
          </a:bodyPr>
          <a:lstStyle/>
          <a:p>
            <a:pPr algn="just">
              <a:lnSpc>
                <a:spcPts val="4620"/>
              </a:lnSpc>
            </a:pPr>
            <a:r>
              <a:rPr lang="en-US" sz="3300">
                <a:solidFill>
                  <a:srgbClr val="5B544C"/>
                </a:solidFill>
                <a:latin typeface="Boriboon"/>
              </a:rPr>
              <a:t>· To reduce the time students spend waiting for their school items, improving the distribution of items.</a:t>
            </a:r>
          </a:p>
          <a:p>
            <a:pPr algn="just">
              <a:lnSpc>
                <a:spcPts val="4620"/>
              </a:lnSpc>
            </a:pPr>
            <a:endParaRPr lang="en-US" sz="3300">
              <a:solidFill>
                <a:srgbClr val="5B544C"/>
              </a:solidFill>
              <a:latin typeface="Boriboon"/>
            </a:endParaRPr>
          </a:p>
        </p:txBody>
      </p:sp>
      <p:sp>
        <p:nvSpPr>
          <p:cNvPr id="10" name="TextBox 10"/>
          <p:cNvSpPr txBox="1"/>
          <p:nvPr/>
        </p:nvSpPr>
        <p:spPr>
          <a:xfrm>
            <a:off x="1028700" y="952500"/>
            <a:ext cx="3088133" cy="679450"/>
          </a:xfrm>
          <a:prstGeom prst="rect">
            <a:avLst/>
          </a:prstGeom>
        </p:spPr>
        <p:txBody>
          <a:bodyPr lIns="0" tIns="0" rIns="0" bIns="0" rtlCol="0" anchor="t">
            <a:spAutoFit/>
          </a:bodyPr>
          <a:lstStyle/>
          <a:p>
            <a:pPr algn="just">
              <a:lnSpc>
                <a:spcPts val="5599"/>
              </a:lnSpc>
            </a:pPr>
            <a:r>
              <a:rPr lang="en-US" sz="3999">
                <a:solidFill>
                  <a:srgbClr val="5B544C"/>
                </a:solidFill>
                <a:latin typeface="Adirek Sans Semi-Bold"/>
              </a:rPr>
              <a:t>Objectives 4</a:t>
            </a:r>
          </a:p>
        </p:txBody>
      </p:sp>
      <p:sp>
        <p:nvSpPr>
          <p:cNvPr id="11" name="TextBox 11"/>
          <p:cNvSpPr txBox="1"/>
          <p:nvPr/>
        </p:nvSpPr>
        <p:spPr>
          <a:xfrm>
            <a:off x="10579296" y="314343"/>
            <a:ext cx="7455050" cy="514350"/>
          </a:xfrm>
          <a:prstGeom prst="rect">
            <a:avLst/>
          </a:prstGeom>
        </p:spPr>
        <p:txBody>
          <a:bodyPr lIns="0" tIns="0" rIns="0" bIns="0" rtlCol="0" anchor="t">
            <a:spAutoFit/>
          </a:bodyPr>
          <a:lstStyle/>
          <a:p>
            <a:pPr algn="r">
              <a:lnSpc>
                <a:spcPts val="4200"/>
              </a:lnSpc>
            </a:pPr>
            <a:r>
              <a:rPr lang="en-US" sz="3000">
                <a:solidFill>
                  <a:srgbClr val="5B544C"/>
                </a:solidFill>
                <a:latin typeface="Boriboon"/>
              </a:rPr>
              <a:t>PHINMA AU CENTRAL STORE </a:t>
            </a:r>
          </a:p>
        </p:txBody>
      </p:sp>
      <p:sp>
        <p:nvSpPr>
          <p:cNvPr id="12" name="Freeform 12"/>
          <p:cNvSpPr/>
          <p:nvPr/>
        </p:nvSpPr>
        <p:spPr>
          <a:xfrm>
            <a:off x="14306821" y="1969099"/>
            <a:ext cx="1287089" cy="1270708"/>
          </a:xfrm>
          <a:custGeom>
            <a:avLst/>
            <a:gdLst/>
            <a:ahLst/>
            <a:cxnLst/>
            <a:rect l="l" t="t" r="r" b="b"/>
            <a:pathLst>
              <a:path w="1287089" h="1270708">
                <a:moveTo>
                  <a:pt x="0" y="0"/>
                </a:moveTo>
                <a:lnTo>
                  <a:pt x="1287089" y="0"/>
                </a:lnTo>
                <a:lnTo>
                  <a:pt x="1287089" y="1270707"/>
                </a:lnTo>
                <a:lnTo>
                  <a:pt x="0" y="12707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PH"/>
          </a:p>
        </p:txBody>
      </p:sp>
      <p:grpSp>
        <p:nvGrpSpPr>
          <p:cNvPr id="13" name="Group 13"/>
          <p:cNvGrpSpPr/>
          <p:nvPr/>
        </p:nvGrpSpPr>
        <p:grpSpPr>
          <a:xfrm>
            <a:off x="771260" y="3789441"/>
            <a:ext cx="10474815" cy="2877221"/>
            <a:chOff x="0" y="0"/>
            <a:chExt cx="2758799" cy="757787"/>
          </a:xfrm>
        </p:grpSpPr>
        <p:sp>
          <p:nvSpPr>
            <p:cNvPr id="14" name="Freeform 14"/>
            <p:cNvSpPr/>
            <p:nvPr/>
          </p:nvSpPr>
          <p:spPr>
            <a:xfrm>
              <a:off x="0" y="0"/>
              <a:ext cx="2758799" cy="757787"/>
            </a:xfrm>
            <a:custGeom>
              <a:avLst/>
              <a:gdLst/>
              <a:ahLst/>
              <a:cxnLst/>
              <a:rect l="l" t="t" r="r" b="b"/>
              <a:pathLst>
                <a:path w="2758799" h="757787">
                  <a:moveTo>
                    <a:pt x="20695" y="0"/>
                  </a:moveTo>
                  <a:lnTo>
                    <a:pt x="2738104" y="0"/>
                  </a:lnTo>
                  <a:cubicBezTo>
                    <a:pt x="2749534" y="0"/>
                    <a:pt x="2758799" y="9265"/>
                    <a:pt x="2758799" y="20695"/>
                  </a:cubicBezTo>
                  <a:lnTo>
                    <a:pt x="2758799" y="737092"/>
                  </a:lnTo>
                  <a:cubicBezTo>
                    <a:pt x="2758799" y="748521"/>
                    <a:pt x="2749534" y="757787"/>
                    <a:pt x="2738104" y="757787"/>
                  </a:cubicBezTo>
                  <a:lnTo>
                    <a:pt x="20695" y="757787"/>
                  </a:lnTo>
                  <a:cubicBezTo>
                    <a:pt x="9265" y="757787"/>
                    <a:pt x="0" y="748521"/>
                    <a:pt x="0" y="737092"/>
                  </a:cubicBezTo>
                  <a:lnTo>
                    <a:pt x="0" y="20695"/>
                  </a:lnTo>
                  <a:cubicBezTo>
                    <a:pt x="0" y="9265"/>
                    <a:pt x="9265" y="0"/>
                    <a:pt x="20695" y="0"/>
                  </a:cubicBezTo>
                  <a:close/>
                </a:path>
              </a:pathLst>
            </a:custGeom>
            <a:solidFill>
              <a:srgbClr val="F7EDE3"/>
            </a:solidFill>
            <a:ln w="38100">
              <a:solidFill>
                <a:srgbClr val="000000"/>
              </a:solidFill>
            </a:ln>
          </p:spPr>
          <p:txBody>
            <a:bodyPr/>
            <a:lstStyle/>
            <a:p>
              <a:endParaRPr lang="en-PH"/>
            </a:p>
          </p:txBody>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990809" y="4046050"/>
            <a:ext cx="3088133" cy="679450"/>
          </a:xfrm>
          <a:prstGeom prst="rect">
            <a:avLst/>
          </a:prstGeom>
        </p:spPr>
        <p:txBody>
          <a:bodyPr lIns="0" tIns="0" rIns="0" bIns="0" rtlCol="0" anchor="t">
            <a:spAutoFit/>
          </a:bodyPr>
          <a:lstStyle/>
          <a:p>
            <a:pPr algn="just">
              <a:lnSpc>
                <a:spcPts val="5599"/>
              </a:lnSpc>
            </a:pPr>
            <a:r>
              <a:rPr lang="en-US" sz="3999">
                <a:solidFill>
                  <a:srgbClr val="5B544C"/>
                </a:solidFill>
                <a:latin typeface="Adirek Sans Semi-Bold"/>
              </a:rPr>
              <a:t>Objectives 5</a:t>
            </a:r>
          </a:p>
        </p:txBody>
      </p:sp>
      <p:sp>
        <p:nvSpPr>
          <p:cNvPr id="17" name="TextBox 17"/>
          <p:cNvSpPr txBox="1"/>
          <p:nvPr/>
        </p:nvSpPr>
        <p:spPr>
          <a:xfrm>
            <a:off x="990809" y="4706450"/>
            <a:ext cx="9588487" cy="2306955"/>
          </a:xfrm>
          <a:prstGeom prst="rect">
            <a:avLst/>
          </a:prstGeom>
        </p:spPr>
        <p:txBody>
          <a:bodyPr lIns="0" tIns="0" rIns="0" bIns="0" rtlCol="0" anchor="t">
            <a:spAutoFit/>
          </a:bodyPr>
          <a:lstStyle/>
          <a:p>
            <a:pPr algn="just">
              <a:lnSpc>
                <a:spcPts val="4620"/>
              </a:lnSpc>
            </a:pPr>
            <a:r>
              <a:rPr lang="en-US" sz="3300">
                <a:solidFill>
                  <a:srgbClr val="5B544C"/>
                </a:solidFill>
                <a:latin typeface="Boriboon"/>
              </a:rPr>
              <a:t>· To reduce the workload of the Finance Department associated with managing and handling the distribution of school items.</a:t>
            </a:r>
          </a:p>
          <a:p>
            <a:pPr algn="just">
              <a:lnSpc>
                <a:spcPts val="4620"/>
              </a:lnSpc>
            </a:pPr>
            <a:endParaRPr lang="en-US" sz="3300">
              <a:solidFill>
                <a:srgbClr val="5B544C"/>
              </a:solidFill>
              <a:latin typeface="Boriboon"/>
            </a:endParaRPr>
          </a:p>
        </p:txBody>
      </p:sp>
      <p:grpSp>
        <p:nvGrpSpPr>
          <p:cNvPr id="18" name="Group 18"/>
          <p:cNvGrpSpPr/>
          <p:nvPr/>
        </p:nvGrpSpPr>
        <p:grpSpPr>
          <a:xfrm>
            <a:off x="771260" y="6971462"/>
            <a:ext cx="10474815" cy="2811712"/>
            <a:chOff x="0" y="0"/>
            <a:chExt cx="2758799" cy="740533"/>
          </a:xfrm>
        </p:grpSpPr>
        <p:sp>
          <p:nvSpPr>
            <p:cNvPr id="19" name="Freeform 19"/>
            <p:cNvSpPr/>
            <p:nvPr/>
          </p:nvSpPr>
          <p:spPr>
            <a:xfrm>
              <a:off x="0" y="0"/>
              <a:ext cx="2758799" cy="740533"/>
            </a:xfrm>
            <a:custGeom>
              <a:avLst/>
              <a:gdLst/>
              <a:ahLst/>
              <a:cxnLst/>
              <a:rect l="l" t="t" r="r" b="b"/>
              <a:pathLst>
                <a:path w="2758799" h="740533">
                  <a:moveTo>
                    <a:pt x="20695" y="0"/>
                  </a:moveTo>
                  <a:lnTo>
                    <a:pt x="2738104" y="0"/>
                  </a:lnTo>
                  <a:cubicBezTo>
                    <a:pt x="2749534" y="0"/>
                    <a:pt x="2758799" y="9265"/>
                    <a:pt x="2758799" y="20695"/>
                  </a:cubicBezTo>
                  <a:lnTo>
                    <a:pt x="2758799" y="719838"/>
                  </a:lnTo>
                  <a:cubicBezTo>
                    <a:pt x="2758799" y="731268"/>
                    <a:pt x="2749534" y="740533"/>
                    <a:pt x="2738104" y="740533"/>
                  </a:cubicBezTo>
                  <a:lnTo>
                    <a:pt x="20695" y="740533"/>
                  </a:lnTo>
                  <a:cubicBezTo>
                    <a:pt x="9265" y="740533"/>
                    <a:pt x="0" y="731268"/>
                    <a:pt x="0" y="719838"/>
                  </a:cubicBezTo>
                  <a:lnTo>
                    <a:pt x="0" y="20695"/>
                  </a:lnTo>
                  <a:cubicBezTo>
                    <a:pt x="0" y="9265"/>
                    <a:pt x="9265" y="0"/>
                    <a:pt x="20695" y="0"/>
                  </a:cubicBezTo>
                  <a:close/>
                </a:path>
              </a:pathLst>
            </a:custGeom>
            <a:solidFill>
              <a:srgbClr val="F7EDE3"/>
            </a:solidFill>
            <a:ln w="38100">
              <a:solidFill>
                <a:srgbClr val="000000"/>
              </a:solidFill>
            </a:ln>
          </p:spPr>
          <p:txBody>
            <a:bodyPr/>
            <a:lstStyle/>
            <a:p>
              <a:endParaRPr lang="en-PH"/>
            </a:p>
          </p:txBody>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028700" y="7194380"/>
            <a:ext cx="3088133" cy="679450"/>
          </a:xfrm>
          <a:prstGeom prst="rect">
            <a:avLst/>
          </a:prstGeom>
        </p:spPr>
        <p:txBody>
          <a:bodyPr lIns="0" tIns="0" rIns="0" bIns="0" rtlCol="0" anchor="t">
            <a:spAutoFit/>
          </a:bodyPr>
          <a:lstStyle/>
          <a:p>
            <a:pPr algn="just">
              <a:lnSpc>
                <a:spcPts val="5599"/>
              </a:lnSpc>
            </a:pPr>
            <a:r>
              <a:rPr lang="en-US" sz="3999">
                <a:solidFill>
                  <a:srgbClr val="5B544C"/>
                </a:solidFill>
                <a:latin typeface="Adirek Sans Semi-Bold"/>
              </a:rPr>
              <a:t>Objectives 6</a:t>
            </a:r>
          </a:p>
        </p:txBody>
      </p:sp>
      <p:sp>
        <p:nvSpPr>
          <p:cNvPr id="22" name="TextBox 22"/>
          <p:cNvSpPr txBox="1"/>
          <p:nvPr/>
        </p:nvSpPr>
        <p:spPr>
          <a:xfrm>
            <a:off x="1019175" y="7921455"/>
            <a:ext cx="9588487" cy="1725930"/>
          </a:xfrm>
          <a:prstGeom prst="rect">
            <a:avLst/>
          </a:prstGeom>
        </p:spPr>
        <p:txBody>
          <a:bodyPr lIns="0" tIns="0" rIns="0" bIns="0" rtlCol="0" anchor="t">
            <a:spAutoFit/>
          </a:bodyPr>
          <a:lstStyle/>
          <a:p>
            <a:pPr algn="just">
              <a:lnSpc>
                <a:spcPts val="4620"/>
              </a:lnSpc>
            </a:pPr>
            <a:r>
              <a:rPr lang="en-US" sz="3300">
                <a:solidFill>
                  <a:srgbClr val="5B544C"/>
                </a:solidFill>
                <a:latin typeface="Boriboon"/>
              </a:rPr>
              <a:t>· To enhance the overall service and experience to students, parents, and campus.</a:t>
            </a:r>
          </a:p>
          <a:p>
            <a:pPr algn="just">
              <a:lnSpc>
                <a:spcPts val="4620"/>
              </a:lnSpc>
            </a:pPr>
            <a:endParaRPr lang="en-US" sz="3300">
              <a:solidFill>
                <a:srgbClr val="5B544C"/>
              </a:solidFill>
              <a:latin typeface="Boriboon"/>
            </a:endParaRPr>
          </a:p>
        </p:txBody>
      </p:sp>
      <p:sp>
        <p:nvSpPr>
          <p:cNvPr id="23" name="TextBox 23"/>
          <p:cNvSpPr txBox="1"/>
          <p:nvPr/>
        </p:nvSpPr>
        <p:spPr>
          <a:xfrm>
            <a:off x="12280181" y="9405304"/>
            <a:ext cx="2380922" cy="514350"/>
          </a:xfrm>
          <a:prstGeom prst="rect">
            <a:avLst/>
          </a:prstGeom>
        </p:spPr>
        <p:txBody>
          <a:bodyPr lIns="0" tIns="0" rIns="0" bIns="0" rtlCol="0" anchor="t">
            <a:spAutoFit/>
          </a:bodyPr>
          <a:lstStyle/>
          <a:p>
            <a:pPr algn="just">
              <a:lnSpc>
                <a:spcPts val="4200"/>
              </a:lnSpc>
            </a:pPr>
            <a:r>
              <a:rPr lang="en-US" sz="3000">
                <a:solidFill>
                  <a:srgbClr val="5B544C"/>
                </a:solidFill>
                <a:latin typeface="Boriboon"/>
              </a:rPr>
              <a:t>page 4</a:t>
            </a:r>
          </a:p>
        </p:txBody>
      </p:sp>
      <p:sp>
        <p:nvSpPr>
          <p:cNvPr id="24" name="TextBox 24"/>
          <p:cNvSpPr txBox="1"/>
          <p:nvPr/>
        </p:nvSpPr>
        <p:spPr>
          <a:xfrm>
            <a:off x="11528810" y="3771265"/>
            <a:ext cx="7331093" cy="4103324"/>
          </a:xfrm>
          <a:prstGeom prst="rect">
            <a:avLst/>
          </a:prstGeom>
        </p:spPr>
        <p:txBody>
          <a:bodyPr lIns="0" tIns="0" rIns="0" bIns="0" rtlCol="0" anchor="t">
            <a:spAutoFit/>
          </a:bodyPr>
          <a:lstStyle/>
          <a:p>
            <a:pPr algn="ctr">
              <a:lnSpc>
                <a:spcPts val="7928"/>
              </a:lnSpc>
            </a:pPr>
            <a:r>
              <a:rPr lang="en-US" sz="9219">
                <a:solidFill>
                  <a:srgbClr val="5B544C"/>
                </a:solidFill>
                <a:latin typeface="Adirek Sans Heavy"/>
              </a:rPr>
              <a:t>OBJECTIVES</a:t>
            </a:r>
          </a:p>
          <a:p>
            <a:pPr algn="ctr">
              <a:lnSpc>
                <a:spcPts val="7928"/>
              </a:lnSpc>
            </a:pPr>
            <a:r>
              <a:rPr lang="en-US" sz="9219">
                <a:solidFill>
                  <a:srgbClr val="5B544C"/>
                </a:solidFill>
                <a:latin typeface="Adirek Sans Heavy"/>
              </a:rPr>
              <a:t>OF THE </a:t>
            </a:r>
          </a:p>
          <a:p>
            <a:pPr algn="ctr">
              <a:lnSpc>
                <a:spcPts val="7928"/>
              </a:lnSpc>
            </a:pPr>
            <a:r>
              <a:rPr lang="en-US" sz="9219">
                <a:solidFill>
                  <a:srgbClr val="5B544C"/>
                </a:solidFill>
                <a:latin typeface="Adirek Sans Heavy"/>
              </a:rPr>
              <a:t>STUDY</a:t>
            </a:r>
          </a:p>
          <a:p>
            <a:pPr algn="ctr">
              <a:lnSpc>
                <a:spcPts val="7928"/>
              </a:lnSpc>
            </a:pPr>
            <a:endParaRPr lang="en-US" sz="9219">
              <a:solidFill>
                <a:srgbClr val="5B544C"/>
              </a:solidFill>
              <a:latin typeface="Adirek Sans Heav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254" t="-15179" r="-6805" b="-15179"/>
            </a:stretch>
          </a:blipFill>
        </p:spPr>
        <p:txBody>
          <a:bodyPr/>
          <a:lstStyle/>
          <a:p>
            <a:endParaRPr lang="en-PH"/>
          </a:p>
        </p:txBody>
      </p:sp>
      <p:grpSp>
        <p:nvGrpSpPr>
          <p:cNvPr id="3" name="Group 3"/>
          <p:cNvGrpSpPr/>
          <p:nvPr/>
        </p:nvGrpSpPr>
        <p:grpSpPr>
          <a:xfrm>
            <a:off x="-4480235" y="-270183"/>
            <a:ext cx="16176881" cy="11402710"/>
            <a:chOff x="0" y="0"/>
            <a:chExt cx="4260578" cy="3003183"/>
          </a:xfrm>
        </p:grpSpPr>
        <p:sp>
          <p:nvSpPr>
            <p:cNvPr id="4" name="Freeform 4"/>
            <p:cNvSpPr/>
            <p:nvPr/>
          </p:nvSpPr>
          <p:spPr>
            <a:xfrm>
              <a:off x="0" y="0"/>
              <a:ext cx="4260578" cy="3003183"/>
            </a:xfrm>
            <a:custGeom>
              <a:avLst/>
              <a:gdLst/>
              <a:ahLst/>
              <a:cxnLst/>
              <a:rect l="l" t="t" r="r" b="b"/>
              <a:pathLst>
                <a:path w="4260578" h="3003183">
                  <a:moveTo>
                    <a:pt x="21536" y="0"/>
                  </a:moveTo>
                  <a:lnTo>
                    <a:pt x="4239042" y="0"/>
                  </a:lnTo>
                  <a:cubicBezTo>
                    <a:pt x="4250935" y="0"/>
                    <a:pt x="4260578" y="9642"/>
                    <a:pt x="4260578" y="21536"/>
                  </a:cubicBezTo>
                  <a:lnTo>
                    <a:pt x="4260578" y="2981647"/>
                  </a:lnTo>
                  <a:cubicBezTo>
                    <a:pt x="4260578" y="2993541"/>
                    <a:pt x="4250935" y="3003183"/>
                    <a:pt x="4239042" y="3003183"/>
                  </a:cubicBezTo>
                  <a:lnTo>
                    <a:pt x="21536" y="3003183"/>
                  </a:lnTo>
                  <a:cubicBezTo>
                    <a:pt x="9642" y="3003183"/>
                    <a:pt x="0" y="2993541"/>
                    <a:pt x="0" y="2981647"/>
                  </a:cubicBezTo>
                  <a:lnTo>
                    <a:pt x="0" y="21536"/>
                  </a:lnTo>
                  <a:cubicBezTo>
                    <a:pt x="0" y="9642"/>
                    <a:pt x="9642" y="0"/>
                    <a:pt x="21536" y="0"/>
                  </a:cubicBezTo>
                  <a:close/>
                </a:path>
              </a:pathLst>
            </a:custGeom>
            <a:solidFill>
              <a:srgbClr val="D4C3B2"/>
            </a:solidFill>
          </p:spPr>
          <p:txBody>
            <a:bodyPr/>
            <a:lstStyle/>
            <a:p>
              <a:endParaRPr lang="en-PH"/>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82843" y="762018"/>
            <a:ext cx="9996453" cy="8394092"/>
          </a:xfrm>
          <a:prstGeom prst="rect">
            <a:avLst/>
          </a:prstGeom>
        </p:spPr>
        <p:txBody>
          <a:bodyPr lIns="0" tIns="0" rIns="0" bIns="0" rtlCol="0" anchor="t">
            <a:spAutoFit/>
          </a:bodyPr>
          <a:lstStyle/>
          <a:p>
            <a:pPr algn="just">
              <a:lnSpc>
                <a:spcPts val="5108"/>
              </a:lnSpc>
            </a:pPr>
            <a:r>
              <a:rPr lang="en-US" sz="3648">
                <a:solidFill>
                  <a:srgbClr val="5B544C"/>
                </a:solidFill>
                <a:latin typeface="Boriboon Bold"/>
              </a:rPr>
              <a:t>This study will be new thus few weaknesses and limitations may arise, the following include:</a:t>
            </a:r>
          </a:p>
          <a:p>
            <a:pPr algn="just">
              <a:lnSpc>
                <a:spcPts val="5108"/>
              </a:lnSpc>
            </a:pPr>
            <a:endParaRPr lang="en-US" sz="3648">
              <a:solidFill>
                <a:srgbClr val="5B544C"/>
              </a:solidFill>
              <a:latin typeface="Boriboon Bold"/>
            </a:endParaRPr>
          </a:p>
          <a:p>
            <a:pPr marL="787802" lvl="1" indent="-393901" algn="just">
              <a:lnSpc>
                <a:spcPts val="5108"/>
              </a:lnSpc>
              <a:buFont typeface="Arial"/>
              <a:buChar char="•"/>
            </a:pPr>
            <a:r>
              <a:rPr lang="en-US" sz="3648">
                <a:solidFill>
                  <a:srgbClr val="5B544C"/>
                </a:solidFill>
                <a:latin typeface="Boriboon"/>
              </a:rPr>
              <a:t>The project would not include students from other school branches.</a:t>
            </a:r>
          </a:p>
          <a:p>
            <a:pPr algn="just">
              <a:lnSpc>
                <a:spcPts val="5108"/>
              </a:lnSpc>
            </a:pPr>
            <a:endParaRPr lang="en-US" sz="3648">
              <a:solidFill>
                <a:srgbClr val="5B544C"/>
              </a:solidFill>
              <a:latin typeface="Boriboon"/>
            </a:endParaRPr>
          </a:p>
          <a:p>
            <a:pPr marL="787802" lvl="1" indent="-393901" algn="just">
              <a:lnSpc>
                <a:spcPts val="5108"/>
              </a:lnSpc>
              <a:buFont typeface="Arial"/>
              <a:buChar char="•"/>
            </a:pPr>
            <a:r>
              <a:rPr lang="en-US" sz="3648">
                <a:solidFill>
                  <a:srgbClr val="5B544C"/>
                </a:solidFill>
                <a:latin typeface="Boriboon"/>
              </a:rPr>
              <a:t>The payment transaction would still verified by the PHINMA AU Finance Department.</a:t>
            </a:r>
          </a:p>
          <a:p>
            <a:pPr algn="just">
              <a:lnSpc>
                <a:spcPts val="5108"/>
              </a:lnSpc>
            </a:pPr>
            <a:endParaRPr lang="en-US" sz="3648">
              <a:solidFill>
                <a:srgbClr val="5B544C"/>
              </a:solidFill>
              <a:latin typeface="Boriboon"/>
            </a:endParaRPr>
          </a:p>
          <a:p>
            <a:pPr marL="787802" lvl="1" indent="-393901" algn="just">
              <a:lnSpc>
                <a:spcPts val="5108"/>
              </a:lnSpc>
              <a:buFont typeface="Arial"/>
              <a:buChar char="•"/>
            </a:pPr>
            <a:r>
              <a:rPr lang="en-US" sz="3648">
                <a:solidFill>
                  <a:srgbClr val="5B544C"/>
                </a:solidFill>
                <a:latin typeface="Boriboon"/>
              </a:rPr>
              <a:t>Distribution of items is handled by the PHINMA AU Finance Department and the college departments.</a:t>
            </a:r>
          </a:p>
          <a:p>
            <a:pPr algn="just">
              <a:lnSpc>
                <a:spcPts val="5108"/>
              </a:lnSpc>
            </a:pPr>
            <a:endParaRPr lang="en-US" sz="3648">
              <a:solidFill>
                <a:srgbClr val="5B544C"/>
              </a:solidFill>
              <a:latin typeface="Boriboon"/>
            </a:endParaRPr>
          </a:p>
          <a:p>
            <a:pPr>
              <a:lnSpc>
                <a:spcPts val="5108"/>
              </a:lnSpc>
            </a:pPr>
            <a:endParaRPr lang="en-US" sz="3648">
              <a:solidFill>
                <a:srgbClr val="5B544C"/>
              </a:solidFill>
              <a:latin typeface="Boriboon"/>
            </a:endParaRPr>
          </a:p>
        </p:txBody>
      </p:sp>
      <p:sp>
        <p:nvSpPr>
          <p:cNvPr id="7" name="TextBox 7"/>
          <p:cNvSpPr txBox="1"/>
          <p:nvPr/>
        </p:nvSpPr>
        <p:spPr>
          <a:xfrm>
            <a:off x="11650564" y="4890138"/>
            <a:ext cx="6598316" cy="2369960"/>
          </a:xfrm>
          <a:prstGeom prst="rect">
            <a:avLst/>
          </a:prstGeom>
        </p:spPr>
        <p:txBody>
          <a:bodyPr lIns="0" tIns="0" rIns="0" bIns="0" rtlCol="0" anchor="t">
            <a:spAutoFit/>
          </a:bodyPr>
          <a:lstStyle/>
          <a:p>
            <a:pPr algn="ctr">
              <a:lnSpc>
                <a:spcPts val="9127"/>
              </a:lnSpc>
            </a:pPr>
            <a:r>
              <a:rPr lang="en-US" sz="9219">
                <a:solidFill>
                  <a:srgbClr val="5B544C"/>
                </a:solidFill>
                <a:latin typeface="Adirek Sans Heavy"/>
              </a:rPr>
              <a:t>SCOPE AND DELIMITATION</a:t>
            </a:r>
          </a:p>
        </p:txBody>
      </p:sp>
      <p:sp>
        <p:nvSpPr>
          <p:cNvPr id="8" name="TextBox 8"/>
          <p:cNvSpPr txBox="1"/>
          <p:nvPr/>
        </p:nvSpPr>
        <p:spPr>
          <a:xfrm>
            <a:off x="1028700" y="9201150"/>
            <a:ext cx="2380922" cy="514350"/>
          </a:xfrm>
          <a:prstGeom prst="rect">
            <a:avLst/>
          </a:prstGeom>
        </p:spPr>
        <p:txBody>
          <a:bodyPr lIns="0" tIns="0" rIns="0" bIns="0" rtlCol="0" anchor="t">
            <a:spAutoFit/>
          </a:bodyPr>
          <a:lstStyle/>
          <a:p>
            <a:pPr algn="just">
              <a:lnSpc>
                <a:spcPts val="4200"/>
              </a:lnSpc>
            </a:pPr>
            <a:r>
              <a:rPr lang="en-US" sz="3000">
                <a:solidFill>
                  <a:srgbClr val="5B544C"/>
                </a:solidFill>
                <a:latin typeface="Boriboon"/>
              </a:rPr>
              <a:t>page 5</a:t>
            </a:r>
          </a:p>
        </p:txBody>
      </p:sp>
      <p:sp>
        <p:nvSpPr>
          <p:cNvPr id="9" name="TextBox 9"/>
          <p:cNvSpPr txBox="1"/>
          <p:nvPr/>
        </p:nvSpPr>
        <p:spPr>
          <a:xfrm>
            <a:off x="10579296" y="314343"/>
            <a:ext cx="7455050" cy="514350"/>
          </a:xfrm>
          <a:prstGeom prst="rect">
            <a:avLst/>
          </a:prstGeom>
        </p:spPr>
        <p:txBody>
          <a:bodyPr lIns="0" tIns="0" rIns="0" bIns="0" rtlCol="0" anchor="t">
            <a:spAutoFit/>
          </a:bodyPr>
          <a:lstStyle/>
          <a:p>
            <a:pPr algn="r">
              <a:lnSpc>
                <a:spcPts val="4200"/>
              </a:lnSpc>
            </a:pPr>
            <a:r>
              <a:rPr lang="en-US" sz="3000">
                <a:solidFill>
                  <a:srgbClr val="5B544C"/>
                </a:solidFill>
                <a:latin typeface="Boriboon"/>
              </a:rPr>
              <a:t>PHINMA AU CENTRAL STORE </a:t>
            </a:r>
          </a:p>
        </p:txBody>
      </p:sp>
      <p:sp>
        <p:nvSpPr>
          <p:cNvPr id="10" name="Freeform 10"/>
          <p:cNvSpPr/>
          <p:nvPr/>
        </p:nvSpPr>
        <p:spPr>
          <a:xfrm>
            <a:off x="14423845" y="2994732"/>
            <a:ext cx="1051755" cy="1051755"/>
          </a:xfrm>
          <a:custGeom>
            <a:avLst/>
            <a:gdLst/>
            <a:ahLst/>
            <a:cxnLst/>
            <a:rect l="l" t="t" r="r" b="b"/>
            <a:pathLst>
              <a:path w="1051755" h="1051755">
                <a:moveTo>
                  <a:pt x="0" y="0"/>
                </a:moveTo>
                <a:lnTo>
                  <a:pt x="1051754" y="0"/>
                </a:lnTo>
                <a:lnTo>
                  <a:pt x="1051754" y="1051755"/>
                </a:lnTo>
                <a:lnTo>
                  <a:pt x="0" y="1051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PH"/>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254" t="-15179" r="-6805" b="-15179"/>
            </a:stretch>
          </a:blipFill>
        </p:spPr>
        <p:txBody>
          <a:bodyPr/>
          <a:lstStyle/>
          <a:p>
            <a:endParaRPr lang="en-PH"/>
          </a:p>
        </p:txBody>
      </p:sp>
      <p:grpSp>
        <p:nvGrpSpPr>
          <p:cNvPr id="3" name="Group 3"/>
          <p:cNvGrpSpPr/>
          <p:nvPr/>
        </p:nvGrpSpPr>
        <p:grpSpPr>
          <a:xfrm>
            <a:off x="-4480235" y="-270183"/>
            <a:ext cx="16176881" cy="11402710"/>
            <a:chOff x="0" y="0"/>
            <a:chExt cx="4260578" cy="3003183"/>
          </a:xfrm>
        </p:grpSpPr>
        <p:sp>
          <p:nvSpPr>
            <p:cNvPr id="4" name="Freeform 4"/>
            <p:cNvSpPr/>
            <p:nvPr/>
          </p:nvSpPr>
          <p:spPr>
            <a:xfrm>
              <a:off x="0" y="0"/>
              <a:ext cx="4260578" cy="3003183"/>
            </a:xfrm>
            <a:custGeom>
              <a:avLst/>
              <a:gdLst/>
              <a:ahLst/>
              <a:cxnLst/>
              <a:rect l="l" t="t" r="r" b="b"/>
              <a:pathLst>
                <a:path w="4260578" h="3003183">
                  <a:moveTo>
                    <a:pt x="21536" y="0"/>
                  </a:moveTo>
                  <a:lnTo>
                    <a:pt x="4239042" y="0"/>
                  </a:lnTo>
                  <a:cubicBezTo>
                    <a:pt x="4250935" y="0"/>
                    <a:pt x="4260578" y="9642"/>
                    <a:pt x="4260578" y="21536"/>
                  </a:cubicBezTo>
                  <a:lnTo>
                    <a:pt x="4260578" y="2981647"/>
                  </a:lnTo>
                  <a:cubicBezTo>
                    <a:pt x="4260578" y="2993541"/>
                    <a:pt x="4250935" y="3003183"/>
                    <a:pt x="4239042" y="3003183"/>
                  </a:cubicBezTo>
                  <a:lnTo>
                    <a:pt x="21536" y="3003183"/>
                  </a:lnTo>
                  <a:cubicBezTo>
                    <a:pt x="9642" y="3003183"/>
                    <a:pt x="0" y="2993541"/>
                    <a:pt x="0" y="2981647"/>
                  </a:cubicBezTo>
                  <a:lnTo>
                    <a:pt x="0" y="21536"/>
                  </a:lnTo>
                  <a:cubicBezTo>
                    <a:pt x="0" y="9642"/>
                    <a:pt x="9642" y="0"/>
                    <a:pt x="21536" y="0"/>
                  </a:cubicBezTo>
                  <a:close/>
                </a:path>
              </a:pathLst>
            </a:custGeom>
            <a:solidFill>
              <a:srgbClr val="D4C3B2"/>
            </a:solidFill>
          </p:spPr>
          <p:txBody>
            <a:bodyPr/>
            <a:lstStyle/>
            <a:p>
              <a:endParaRPr lang="en-PH"/>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838568" y="777875"/>
            <a:ext cx="9588487" cy="8655050"/>
          </a:xfrm>
          <a:prstGeom prst="rect">
            <a:avLst/>
          </a:prstGeom>
        </p:spPr>
        <p:txBody>
          <a:bodyPr lIns="0" tIns="0" rIns="0" bIns="0" rtlCol="0" anchor="t">
            <a:spAutoFit/>
          </a:bodyPr>
          <a:lstStyle/>
          <a:p>
            <a:pPr algn="just">
              <a:lnSpc>
                <a:spcPts val="4900"/>
              </a:lnSpc>
            </a:pPr>
            <a:endParaRPr/>
          </a:p>
          <a:p>
            <a:pPr marL="755651" lvl="1" indent="-377825" algn="just">
              <a:lnSpc>
                <a:spcPts val="4900"/>
              </a:lnSpc>
              <a:buFont typeface="Arial"/>
              <a:buChar char="•"/>
            </a:pPr>
            <a:r>
              <a:rPr lang="en-US" sz="3500">
                <a:solidFill>
                  <a:srgbClr val="5B544C"/>
                </a:solidFill>
                <a:latin typeface="Boriboon"/>
              </a:rPr>
              <a:t>Cash on Delivery is not a viable payment option for the system due to school policy.</a:t>
            </a:r>
          </a:p>
          <a:p>
            <a:pPr algn="just">
              <a:lnSpc>
                <a:spcPts val="4900"/>
              </a:lnSpc>
            </a:pPr>
            <a:endParaRPr lang="en-US" sz="3500">
              <a:solidFill>
                <a:srgbClr val="5B544C"/>
              </a:solidFill>
              <a:latin typeface="Boriboon"/>
            </a:endParaRPr>
          </a:p>
          <a:p>
            <a:pPr marL="755651" lvl="1" indent="-377825" algn="just">
              <a:lnSpc>
                <a:spcPts val="4900"/>
              </a:lnSpc>
              <a:buFont typeface="Arial"/>
              <a:buChar char="•"/>
            </a:pPr>
            <a:r>
              <a:rPr lang="en-US" sz="3500">
                <a:solidFill>
                  <a:srgbClr val="5B544C"/>
                </a:solidFill>
                <a:latin typeface="Boriboon"/>
              </a:rPr>
              <a:t>The project will only expand to other branches of Phinma Araullo University upon the developer's capabilities and resources available.</a:t>
            </a:r>
          </a:p>
          <a:p>
            <a:pPr algn="just">
              <a:lnSpc>
                <a:spcPts val="4900"/>
              </a:lnSpc>
            </a:pPr>
            <a:endParaRPr lang="en-US" sz="3500">
              <a:solidFill>
                <a:srgbClr val="5B544C"/>
              </a:solidFill>
              <a:latin typeface="Boriboon"/>
            </a:endParaRPr>
          </a:p>
          <a:p>
            <a:pPr marL="755651" lvl="1" indent="-377825" algn="just">
              <a:lnSpc>
                <a:spcPts val="4900"/>
              </a:lnSpc>
              <a:buFont typeface="Arial"/>
              <a:buChar char="•"/>
            </a:pPr>
            <a:r>
              <a:rPr lang="en-US" sz="3500">
                <a:solidFill>
                  <a:srgbClr val="5B544C"/>
                </a:solidFill>
                <a:latin typeface="Boriboon"/>
              </a:rPr>
              <a:t> The project development will be in process during only Capstone Project and Research 1 until Capstone Project and Research 2, Scholastic Year 2023-2024.</a:t>
            </a:r>
          </a:p>
          <a:p>
            <a:pPr algn="just">
              <a:lnSpc>
                <a:spcPts val="4900"/>
              </a:lnSpc>
            </a:pPr>
            <a:endParaRPr lang="en-US" sz="3500">
              <a:solidFill>
                <a:srgbClr val="5B544C"/>
              </a:solidFill>
              <a:latin typeface="Boriboon"/>
            </a:endParaRPr>
          </a:p>
          <a:p>
            <a:pPr>
              <a:lnSpc>
                <a:spcPts val="4900"/>
              </a:lnSpc>
            </a:pPr>
            <a:endParaRPr lang="en-US" sz="3500">
              <a:solidFill>
                <a:srgbClr val="5B544C"/>
              </a:solidFill>
              <a:latin typeface="Boriboon"/>
            </a:endParaRPr>
          </a:p>
        </p:txBody>
      </p:sp>
      <p:sp>
        <p:nvSpPr>
          <p:cNvPr id="7" name="TextBox 7"/>
          <p:cNvSpPr txBox="1"/>
          <p:nvPr/>
        </p:nvSpPr>
        <p:spPr>
          <a:xfrm>
            <a:off x="11650564" y="4890138"/>
            <a:ext cx="6598316" cy="2369960"/>
          </a:xfrm>
          <a:prstGeom prst="rect">
            <a:avLst/>
          </a:prstGeom>
        </p:spPr>
        <p:txBody>
          <a:bodyPr lIns="0" tIns="0" rIns="0" bIns="0" rtlCol="0" anchor="t">
            <a:spAutoFit/>
          </a:bodyPr>
          <a:lstStyle/>
          <a:p>
            <a:pPr algn="ctr">
              <a:lnSpc>
                <a:spcPts val="9127"/>
              </a:lnSpc>
            </a:pPr>
            <a:r>
              <a:rPr lang="en-US" sz="9219">
                <a:solidFill>
                  <a:srgbClr val="5B544C"/>
                </a:solidFill>
                <a:latin typeface="Adirek Sans Heavy"/>
              </a:rPr>
              <a:t>SCOPE AND DELIMITATION</a:t>
            </a:r>
          </a:p>
        </p:txBody>
      </p:sp>
      <p:sp>
        <p:nvSpPr>
          <p:cNvPr id="8" name="TextBox 8"/>
          <p:cNvSpPr txBox="1"/>
          <p:nvPr/>
        </p:nvSpPr>
        <p:spPr>
          <a:xfrm>
            <a:off x="1028700" y="9201150"/>
            <a:ext cx="2380922" cy="514350"/>
          </a:xfrm>
          <a:prstGeom prst="rect">
            <a:avLst/>
          </a:prstGeom>
        </p:spPr>
        <p:txBody>
          <a:bodyPr lIns="0" tIns="0" rIns="0" bIns="0" rtlCol="0" anchor="t">
            <a:spAutoFit/>
          </a:bodyPr>
          <a:lstStyle/>
          <a:p>
            <a:pPr algn="just">
              <a:lnSpc>
                <a:spcPts val="4200"/>
              </a:lnSpc>
            </a:pPr>
            <a:r>
              <a:rPr lang="en-US" sz="3000">
                <a:solidFill>
                  <a:srgbClr val="5B544C"/>
                </a:solidFill>
                <a:latin typeface="Boriboon"/>
              </a:rPr>
              <a:t>page 5</a:t>
            </a:r>
          </a:p>
        </p:txBody>
      </p:sp>
      <p:sp>
        <p:nvSpPr>
          <p:cNvPr id="9" name="TextBox 9"/>
          <p:cNvSpPr txBox="1"/>
          <p:nvPr/>
        </p:nvSpPr>
        <p:spPr>
          <a:xfrm>
            <a:off x="10579296" y="314343"/>
            <a:ext cx="7455050" cy="514350"/>
          </a:xfrm>
          <a:prstGeom prst="rect">
            <a:avLst/>
          </a:prstGeom>
        </p:spPr>
        <p:txBody>
          <a:bodyPr lIns="0" tIns="0" rIns="0" bIns="0" rtlCol="0" anchor="t">
            <a:spAutoFit/>
          </a:bodyPr>
          <a:lstStyle/>
          <a:p>
            <a:pPr algn="r">
              <a:lnSpc>
                <a:spcPts val="4200"/>
              </a:lnSpc>
            </a:pPr>
            <a:r>
              <a:rPr lang="en-US" sz="3000">
                <a:solidFill>
                  <a:srgbClr val="5B544C"/>
                </a:solidFill>
                <a:latin typeface="Boriboon"/>
              </a:rPr>
              <a:t>PHINMA AU CENTRAL STORE </a:t>
            </a:r>
          </a:p>
        </p:txBody>
      </p:sp>
      <p:sp>
        <p:nvSpPr>
          <p:cNvPr id="10" name="Freeform 10"/>
          <p:cNvSpPr/>
          <p:nvPr/>
        </p:nvSpPr>
        <p:spPr>
          <a:xfrm>
            <a:off x="14423845" y="2994732"/>
            <a:ext cx="1051755" cy="1051755"/>
          </a:xfrm>
          <a:custGeom>
            <a:avLst/>
            <a:gdLst/>
            <a:ahLst/>
            <a:cxnLst/>
            <a:rect l="l" t="t" r="r" b="b"/>
            <a:pathLst>
              <a:path w="1051755" h="1051755">
                <a:moveTo>
                  <a:pt x="0" y="0"/>
                </a:moveTo>
                <a:lnTo>
                  <a:pt x="1051754" y="0"/>
                </a:lnTo>
                <a:lnTo>
                  <a:pt x="1051754" y="1051755"/>
                </a:lnTo>
                <a:lnTo>
                  <a:pt x="0" y="1051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PH"/>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254" t="-15179" r="-6805" b="-15179"/>
            </a:stretch>
          </a:blipFill>
        </p:spPr>
        <p:txBody>
          <a:bodyPr/>
          <a:lstStyle/>
          <a:p>
            <a:endParaRPr lang="en-PH"/>
          </a:p>
        </p:txBody>
      </p:sp>
      <p:grpSp>
        <p:nvGrpSpPr>
          <p:cNvPr id="3" name="Group 3"/>
          <p:cNvGrpSpPr/>
          <p:nvPr/>
        </p:nvGrpSpPr>
        <p:grpSpPr>
          <a:xfrm>
            <a:off x="-4480235" y="-270183"/>
            <a:ext cx="16176881" cy="11402710"/>
            <a:chOff x="0" y="0"/>
            <a:chExt cx="4260578" cy="3003183"/>
          </a:xfrm>
        </p:grpSpPr>
        <p:sp>
          <p:nvSpPr>
            <p:cNvPr id="4" name="Freeform 4"/>
            <p:cNvSpPr/>
            <p:nvPr/>
          </p:nvSpPr>
          <p:spPr>
            <a:xfrm>
              <a:off x="0" y="0"/>
              <a:ext cx="4260578" cy="3003183"/>
            </a:xfrm>
            <a:custGeom>
              <a:avLst/>
              <a:gdLst/>
              <a:ahLst/>
              <a:cxnLst/>
              <a:rect l="l" t="t" r="r" b="b"/>
              <a:pathLst>
                <a:path w="4260578" h="3003183">
                  <a:moveTo>
                    <a:pt x="21536" y="0"/>
                  </a:moveTo>
                  <a:lnTo>
                    <a:pt x="4239042" y="0"/>
                  </a:lnTo>
                  <a:cubicBezTo>
                    <a:pt x="4250935" y="0"/>
                    <a:pt x="4260578" y="9642"/>
                    <a:pt x="4260578" y="21536"/>
                  </a:cubicBezTo>
                  <a:lnTo>
                    <a:pt x="4260578" y="2981647"/>
                  </a:lnTo>
                  <a:cubicBezTo>
                    <a:pt x="4260578" y="2993541"/>
                    <a:pt x="4250935" y="3003183"/>
                    <a:pt x="4239042" y="3003183"/>
                  </a:cubicBezTo>
                  <a:lnTo>
                    <a:pt x="21536" y="3003183"/>
                  </a:lnTo>
                  <a:cubicBezTo>
                    <a:pt x="9642" y="3003183"/>
                    <a:pt x="0" y="2993541"/>
                    <a:pt x="0" y="2981647"/>
                  </a:cubicBezTo>
                  <a:lnTo>
                    <a:pt x="0" y="21536"/>
                  </a:lnTo>
                  <a:cubicBezTo>
                    <a:pt x="0" y="9642"/>
                    <a:pt x="9642" y="0"/>
                    <a:pt x="21536" y="0"/>
                  </a:cubicBezTo>
                  <a:close/>
                </a:path>
              </a:pathLst>
            </a:custGeom>
            <a:solidFill>
              <a:srgbClr val="D4C3B2"/>
            </a:solidFill>
          </p:spPr>
          <p:txBody>
            <a:bodyPr/>
            <a:lstStyle/>
            <a:p>
              <a:endParaRPr lang="en-PH"/>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752493"/>
            <a:ext cx="9588487" cy="8810104"/>
          </a:xfrm>
          <a:prstGeom prst="rect">
            <a:avLst/>
          </a:prstGeom>
        </p:spPr>
        <p:txBody>
          <a:bodyPr lIns="0" tIns="0" rIns="0" bIns="0" rtlCol="0" anchor="t">
            <a:spAutoFit/>
          </a:bodyPr>
          <a:lstStyle/>
          <a:p>
            <a:pPr algn="just">
              <a:lnSpc>
                <a:spcPts val="5040"/>
              </a:lnSpc>
            </a:pPr>
            <a:r>
              <a:rPr lang="en-US" sz="3600" dirty="0">
                <a:solidFill>
                  <a:srgbClr val="5B544C"/>
                </a:solidFill>
                <a:latin typeface="Boriboon Bold"/>
              </a:rPr>
              <a:t>THIS CAPSTONE PROJECT AIMS TO BENEFIT:</a:t>
            </a:r>
          </a:p>
          <a:p>
            <a:pPr algn="just">
              <a:lnSpc>
                <a:spcPts val="4900"/>
              </a:lnSpc>
            </a:pPr>
            <a:endParaRPr lang="en-US" sz="3600" dirty="0">
              <a:solidFill>
                <a:srgbClr val="5B544C"/>
              </a:solidFill>
              <a:latin typeface="Boriboon Bold"/>
            </a:endParaRPr>
          </a:p>
          <a:p>
            <a:pPr algn="just">
              <a:lnSpc>
                <a:spcPts val="4900"/>
              </a:lnSpc>
            </a:pPr>
            <a:r>
              <a:rPr lang="en-US" sz="3500" dirty="0">
                <a:solidFill>
                  <a:srgbClr val="5B544C"/>
                </a:solidFill>
                <a:latin typeface="Boriboon Bold"/>
              </a:rPr>
              <a:t>1. INDIVIDUALS</a:t>
            </a:r>
          </a:p>
          <a:p>
            <a:pPr marL="755651" lvl="1" indent="-377825" algn="just">
              <a:lnSpc>
                <a:spcPts val="4900"/>
              </a:lnSpc>
              <a:buFont typeface="Arial"/>
              <a:buChar char="•"/>
            </a:pPr>
            <a:r>
              <a:rPr lang="en-US" sz="3500" dirty="0" err="1">
                <a:solidFill>
                  <a:srgbClr val="5B544C"/>
                </a:solidFill>
                <a:latin typeface="Boriboon"/>
              </a:rPr>
              <a:t>PHINMA</a:t>
            </a:r>
            <a:r>
              <a:rPr lang="en-US" sz="3500" dirty="0">
                <a:solidFill>
                  <a:srgbClr val="5B544C"/>
                </a:solidFill>
                <a:latin typeface="Boriboon"/>
              </a:rPr>
              <a:t> AU Students</a:t>
            </a:r>
          </a:p>
          <a:p>
            <a:pPr marL="755651" lvl="1" indent="-377825" algn="just">
              <a:lnSpc>
                <a:spcPts val="4900"/>
              </a:lnSpc>
              <a:buFont typeface="Arial"/>
              <a:buChar char="•"/>
            </a:pPr>
            <a:r>
              <a:rPr lang="en-US" sz="3500" dirty="0">
                <a:solidFill>
                  <a:srgbClr val="5B544C"/>
                </a:solidFill>
                <a:latin typeface="Boriboon"/>
              </a:rPr>
              <a:t>Parents/Guardians</a:t>
            </a:r>
          </a:p>
          <a:p>
            <a:pPr marL="755651" lvl="1" indent="-377825" algn="just">
              <a:lnSpc>
                <a:spcPts val="4900"/>
              </a:lnSpc>
              <a:buFont typeface="Arial"/>
              <a:buChar char="•"/>
            </a:pPr>
            <a:r>
              <a:rPr lang="en-US" sz="3500" dirty="0">
                <a:solidFill>
                  <a:srgbClr val="5B544C"/>
                </a:solidFill>
                <a:latin typeface="Boriboon"/>
              </a:rPr>
              <a:t>Finance Department Coordinators</a:t>
            </a:r>
          </a:p>
          <a:p>
            <a:pPr algn="just">
              <a:lnSpc>
                <a:spcPts val="4900"/>
              </a:lnSpc>
            </a:pPr>
            <a:endParaRPr lang="en-US" sz="3500" dirty="0">
              <a:solidFill>
                <a:srgbClr val="5B544C"/>
              </a:solidFill>
              <a:latin typeface="Boriboon"/>
            </a:endParaRPr>
          </a:p>
          <a:p>
            <a:pPr algn="just">
              <a:lnSpc>
                <a:spcPts val="4900"/>
              </a:lnSpc>
            </a:pPr>
            <a:r>
              <a:rPr lang="en-US" sz="3500" dirty="0">
                <a:solidFill>
                  <a:srgbClr val="5B544C"/>
                </a:solidFill>
                <a:latin typeface="Boriboon Bold"/>
              </a:rPr>
              <a:t>2. ORGANIZATION</a:t>
            </a:r>
          </a:p>
          <a:p>
            <a:pPr marL="755651" lvl="1" indent="-377825" algn="just">
              <a:lnSpc>
                <a:spcPts val="4900"/>
              </a:lnSpc>
              <a:buFont typeface="Arial"/>
              <a:buChar char="•"/>
            </a:pPr>
            <a:r>
              <a:rPr lang="en-US" sz="3500" dirty="0">
                <a:solidFill>
                  <a:srgbClr val="5B544C"/>
                </a:solidFill>
                <a:latin typeface="Boriboon"/>
              </a:rPr>
              <a:t>Finance Department</a:t>
            </a:r>
          </a:p>
          <a:p>
            <a:pPr algn="just">
              <a:lnSpc>
                <a:spcPts val="4900"/>
              </a:lnSpc>
            </a:pPr>
            <a:endParaRPr lang="en-US" sz="3500" dirty="0">
              <a:solidFill>
                <a:srgbClr val="5B544C"/>
              </a:solidFill>
              <a:latin typeface="Boriboon"/>
            </a:endParaRPr>
          </a:p>
          <a:p>
            <a:pPr algn="just">
              <a:lnSpc>
                <a:spcPts val="4900"/>
              </a:lnSpc>
            </a:pPr>
            <a:r>
              <a:rPr lang="en-US" sz="3500" dirty="0">
                <a:solidFill>
                  <a:srgbClr val="5B544C"/>
                </a:solidFill>
                <a:latin typeface="Boriboon Bold"/>
              </a:rPr>
              <a:t>3. INSTITUTION</a:t>
            </a:r>
          </a:p>
          <a:p>
            <a:pPr marL="755651" lvl="1" indent="-377825" algn="just">
              <a:lnSpc>
                <a:spcPts val="4900"/>
              </a:lnSpc>
              <a:buFont typeface="Arial"/>
              <a:buChar char="•"/>
            </a:pPr>
            <a:r>
              <a:rPr lang="en-US" sz="3500" dirty="0" err="1">
                <a:solidFill>
                  <a:srgbClr val="5B544C"/>
                </a:solidFill>
                <a:latin typeface="Boriboon"/>
              </a:rPr>
              <a:t>PHINMA</a:t>
            </a:r>
            <a:r>
              <a:rPr lang="en-US" sz="3500" dirty="0">
                <a:solidFill>
                  <a:srgbClr val="5B544C"/>
                </a:solidFill>
                <a:latin typeface="Boriboon"/>
              </a:rPr>
              <a:t> </a:t>
            </a:r>
            <a:r>
              <a:rPr lang="en-US" sz="3500" dirty="0" err="1">
                <a:solidFill>
                  <a:srgbClr val="5B544C"/>
                </a:solidFill>
                <a:latin typeface="Boriboon"/>
              </a:rPr>
              <a:t>Araullo</a:t>
            </a:r>
            <a:r>
              <a:rPr lang="en-US" sz="3500" dirty="0">
                <a:solidFill>
                  <a:srgbClr val="5B544C"/>
                </a:solidFill>
                <a:latin typeface="Boriboon"/>
              </a:rPr>
              <a:t> University</a:t>
            </a:r>
          </a:p>
          <a:p>
            <a:pPr algn="just">
              <a:lnSpc>
                <a:spcPts val="4900"/>
              </a:lnSpc>
            </a:pPr>
            <a:endParaRPr lang="en-US" sz="3500" dirty="0">
              <a:solidFill>
                <a:srgbClr val="5B544C"/>
              </a:solidFill>
              <a:latin typeface="Boriboon"/>
            </a:endParaRPr>
          </a:p>
          <a:p>
            <a:pPr>
              <a:lnSpc>
                <a:spcPts val="4900"/>
              </a:lnSpc>
            </a:pPr>
            <a:endParaRPr lang="en-US" sz="3500" dirty="0">
              <a:solidFill>
                <a:srgbClr val="5B544C"/>
              </a:solidFill>
              <a:latin typeface="Boriboon"/>
            </a:endParaRPr>
          </a:p>
        </p:txBody>
      </p:sp>
      <p:sp>
        <p:nvSpPr>
          <p:cNvPr id="7" name="TextBox 7"/>
          <p:cNvSpPr txBox="1"/>
          <p:nvPr/>
        </p:nvSpPr>
        <p:spPr>
          <a:xfrm>
            <a:off x="11801421" y="5059240"/>
            <a:ext cx="6486579" cy="4675010"/>
          </a:xfrm>
          <a:prstGeom prst="rect">
            <a:avLst/>
          </a:prstGeom>
        </p:spPr>
        <p:txBody>
          <a:bodyPr lIns="0" tIns="0" rIns="0" bIns="0" rtlCol="0" anchor="t">
            <a:spAutoFit/>
          </a:bodyPr>
          <a:lstStyle/>
          <a:p>
            <a:pPr algn="ctr">
              <a:lnSpc>
                <a:spcPts val="9127"/>
              </a:lnSpc>
            </a:pPr>
            <a:r>
              <a:rPr lang="en-US" sz="9219" spc="221">
                <a:solidFill>
                  <a:srgbClr val="5B544C"/>
                </a:solidFill>
                <a:latin typeface="Adirek Sans Heavy"/>
              </a:rPr>
              <a:t>SIGNIFICANCE OF THE STUDY </a:t>
            </a:r>
          </a:p>
          <a:p>
            <a:pPr algn="ctr">
              <a:lnSpc>
                <a:spcPts val="9127"/>
              </a:lnSpc>
            </a:pPr>
            <a:endParaRPr lang="en-US" sz="9219" spc="221">
              <a:solidFill>
                <a:srgbClr val="5B544C"/>
              </a:solidFill>
              <a:latin typeface="Adirek Sans Heavy"/>
            </a:endParaRPr>
          </a:p>
        </p:txBody>
      </p:sp>
      <p:sp>
        <p:nvSpPr>
          <p:cNvPr id="8" name="TextBox 8"/>
          <p:cNvSpPr txBox="1"/>
          <p:nvPr/>
        </p:nvSpPr>
        <p:spPr>
          <a:xfrm>
            <a:off x="1028700" y="9201150"/>
            <a:ext cx="2380922" cy="514350"/>
          </a:xfrm>
          <a:prstGeom prst="rect">
            <a:avLst/>
          </a:prstGeom>
        </p:spPr>
        <p:txBody>
          <a:bodyPr lIns="0" tIns="0" rIns="0" bIns="0" rtlCol="0" anchor="t">
            <a:spAutoFit/>
          </a:bodyPr>
          <a:lstStyle/>
          <a:p>
            <a:pPr algn="just">
              <a:lnSpc>
                <a:spcPts val="4200"/>
              </a:lnSpc>
            </a:pPr>
            <a:r>
              <a:rPr lang="en-US" sz="3000">
                <a:solidFill>
                  <a:srgbClr val="5B544C"/>
                </a:solidFill>
                <a:latin typeface="Boriboon"/>
              </a:rPr>
              <a:t>page 6</a:t>
            </a:r>
          </a:p>
        </p:txBody>
      </p:sp>
      <p:sp>
        <p:nvSpPr>
          <p:cNvPr id="9" name="TextBox 9"/>
          <p:cNvSpPr txBox="1"/>
          <p:nvPr/>
        </p:nvSpPr>
        <p:spPr>
          <a:xfrm>
            <a:off x="10579296" y="314343"/>
            <a:ext cx="7455050" cy="514350"/>
          </a:xfrm>
          <a:prstGeom prst="rect">
            <a:avLst/>
          </a:prstGeom>
        </p:spPr>
        <p:txBody>
          <a:bodyPr lIns="0" tIns="0" rIns="0" bIns="0" rtlCol="0" anchor="t">
            <a:spAutoFit/>
          </a:bodyPr>
          <a:lstStyle/>
          <a:p>
            <a:pPr algn="r">
              <a:lnSpc>
                <a:spcPts val="4200"/>
              </a:lnSpc>
            </a:pPr>
            <a:r>
              <a:rPr lang="en-US" sz="3000">
                <a:solidFill>
                  <a:srgbClr val="5B544C"/>
                </a:solidFill>
                <a:latin typeface="Boriboon"/>
              </a:rPr>
              <a:t>PHINMA AU CENTRAL STORE </a:t>
            </a:r>
          </a:p>
        </p:txBody>
      </p:sp>
      <p:sp>
        <p:nvSpPr>
          <p:cNvPr id="10" name="Freeform 10"/>
          <p:cNvSpPr/>
          <p:nvPr/>
        </p:nvSpPr>
        <p:spPr>
          <a:xfrm>
            <a:off x="14064858" y="2681044"/>
            <a:ext cx="1769728" cy="1769728"/>
          </a:xfrm>
          <a:custGeom>
            <a:avLst/>
            <a:gdLst/>
            <a:ahLst/>
            <a:cxnLst/>
            <a:rect l="l" t="t" r="r" b="b"/>
            <a:pathLst>
              <a:path w="1769728" h="1769728">
                <a:moveTo>
                  <a:pt x="0" y="0"/>
                </a:moveTo>
                <a:lnTo>
                  <a:pt x="1769728" y="0"/>
                </a:lnTo>
                <a:lnTo>
                  <a:pt x="1769728" y="1769728"/>
                </a:lnTo>
                <a:lnTo>
                  <a:pt x="0" y="17697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PH"/>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671</Words>
  <Application>Microsoft Office PowerPoint</Application>
  <PresentationFormat>Custom</PresentationFormat>
  <Paragraphs>110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Canva Sans Bold</vt:lpstr>
      <vt:lpstr>Boriboon Bold</vt:lpstr>
      <vt:lpstr>Boriboon Medium</vt:lpstr>
      <vt:lpstr>Adirek Sans Heavy</vt:lpstr>
      <vt:lpstr>Boriboon</vt:lpstr>
      <vt:lpstr>Calibri</vt:lpstr>
      <vt:lpstr>Adirek Sans Semi-Bold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PHINMA AU CENTRAL STORE</dc:title>
  <cp:lastModifiedBy>Alyssa Joy Flores</cp:lastModifiedBy>
  <cp:revision>2</cp:revision>
  <dcterms:created xsi:type="dcterms:W3CDTF">2006-08-16T00:00:00Z</dcterms:created>
  <dcterms:modified xsi:type="dcterms:W3CDTF">2023-08-31T23:23:54Z</dcterms:modified>
  <dc:identifier>DAFsmrnYkzM</dc:identifier>
</cp:coreProperties>
</file>