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Barlow" panose="020B0604020202020204" charset="0"/>
      <p:regular r:id="rId9"/>
      <p:bold r:id="rId10"/>
      <p:italic r:id="rId11"/>
      <p:boldItalic r:id="rId12"/>
    </p:embeddedFont>
    <p:embeddedFont>
      <p:font typeface="Fira Sans Extra Condensed Medium" panose="020B0604020202020204" charset="0"/>
      <p:regular r:id="rId13"/>
      <p:bold r:id="rId14"/>
      <p:italic r:id="rId15"/>
      <p:boldItalic r:id="rId16"/>
    </p:embeddedFont>
    <p:embeddedFont>
      <p:font typeface="Kodchasan Medium" panose="020B0604020202020204" charset="-34"/>
      <p:regular r:id="rId17"/>
      <p:bold r:id="rId18"/>
      <p:italic r:id="rId19"/>
      <p:boldItalic r:id="rId20"/>
    </p:embeddedFont>
    <p:embeddedFont>
      <p:font typeface="PT Serif" panose="020B0604020202020204" charset="0"/>
      <p:regular r:id="rId21"/>
      <p:bold r:id="rId22"/>
      <p:italic r:id="rId23"/>
      <p:boldItalic r:id="rId24"/>
    </p:embeddedFont>
    <p:embeddedFont>
      <p:font typeface="Raleway Thin"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WLdUBKmGGi3grEAIPIOMYAj9V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3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9"/>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9"/>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10"/>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0"/>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10"/>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10"/>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10"/>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0"/>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10"/>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10"/>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0"/>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10"/>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10"/>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10"/>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10"/>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10"/>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0"/>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0"/>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0"/>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1"/>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1"/>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2"/>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2"/>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2"/>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2"/>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2"/>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2"/>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2"/>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2"/>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2"/>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2"/>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2"/>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2"/>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3"/>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3"/>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3"/>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3"/>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3"/>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3"/>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4"/>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4"/>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4"/>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15"/>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15"/>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16</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2609202" y="2167369"/>
            <a:ext cx="4078924" cy="674279"/>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Distance measurement using Ultrasonic sensor</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a:off x="4760649" y="1637468"/>
            <a:ext cx="2000700" cy="724800"/>
          </a:xfrm>
          <a:prstGeom prst="straightConnector1">
            <a:avLst/>
          </a:prstGeom>
          <a:noFill/>
          <a:ln w="9525" cap="flat" cmpd="sng">
            <a:solidFill>
              <a:schemeClr val="accent3"/>
            </a:solidFill>
            <a:prstDash val="dash"/>
            <a:round/>
            <a:headEnd type="none" w="sm" len="sm"/>
            <a:tailEnd type="none" w="sm" len="sm"/>
          </a:ln>
        </p:spPr>
      </p:cxnSp>
      <p:cxnSp>
        <p:nvCxnSpPr>
          <p:cNvPr id="79" name="Google Shape;79;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80" name="Google Shape;80;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16 AGENDA</a:t>
            </a:r>
            <a:endParaRPr>
              <a:solidFill>
                <a:srgbClr val="6634C3"/>
              </a:solidFill>
            </a:endParaRPr>
          </a:p>
        </p:txBody>
      </p:sp>
      <p:sp>
        <p:nvSpPr>
          <p:cNvPr id="81" name="Google Shape;81;p2"/>
          <p:cNvSpPr txBox="1">
            <a:spLocks noGrp="1"/>
          </p:cNvSpPr>
          <p:nvPr>
            <p:ph type="subTitle" idx="5"/>
          </p:nvPr>
        </p:nvSpPr>
        <p:spPr>
          <a:xfrm flipH="1">
            <a:off x="1416894" y="2935874"/>
            <a:ext cx="2568452"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Ultrasonic</a:t>
            </a:r>
            <a:endParaRPr/>
          </a:p>
        </p:txBody>
      </p:sp>
      <p:sp>
        <p:nvSpPr>
          <p:cNvPr id="82" name="Google Shape;82;p2"/>
          <p:cNvSpPr txBox="1">
            <a:spLocks noGrp="1"/>
          </p:cNvSpPr>
          <p:nvPr>
            <p:ph type="subTitle" idx="6"/>
          </p:nvPr>
        </p:nvSpPr>
        <p:spPr>
          <a:xfrm>
            <a:off x="5416504" y="2860292"/>
            <a:ext cx="2830531" cy="87405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Q &amp; A</a:t>
            </a:r>
            <a:endParaRPr>
              <a:solidFill>
                <a:srgbClr val="5E4C72"/>
              </a:solidFill>
            </a:endParaRPr>
          </a:p>
        </p:txBody>
      </p:sp>
      <p:sp>
        <p:nvSpPr>
          <p:cNvPr id="83" name="Google Shape;83;p2"/>
          <p:cNvSpPr txBox="1">
            <a:spLocks noGrp="1"/>
          </p:cNvSpPr>
          <p:nvPr>
            <p:ph type="subTitle" idx="7"/>
          </p:nvPr>
        </p:nvSpPr>
        <p:spPr>
          <a:xfrm flipH="1">
            <a:off x="3427846" y="2686524"/>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Distance Measurement</a:t>
            </a:r>
            <a:endParaRPr>
              <a:solidFill>
                <a:srgbClr val="5E4C72"/>
              </a:solidFill>
            </a:endParaRPr>
          </a:p>
        </p:txBody>
      </p:sp>
      <p:sp>
        <p:nvSpPr>
          <p:cNvPr id="84" name="Google Shape;84;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6140612" y="1585476"/>
            <a:ext cx="1344630" cy="1222824"/>
          </a:xfrm>
          <a:custGeom>
            <a:avLst/>
            <a:gdLst/>
            <a:ahLst/>
            <a:cxnLst/>
            <a:rect l="l" t="t" r="r" b="b"/>
            <a:pathLst>
              <a:path w="23823" h="21664" extrusionOk="0">
                <a:moveTo>
                  <a:pt x="11909" y="0"/>
                </a:moveTo>
                <a:cubicBezTo>
                  <a:pt x="6991" y="0"/>
                  <a:pt x="2544" y="3357"/>
                  <a:pt x="1370" y="8336"/>
                </a:cubicBezTo>
                <a:cubicBezTo>
                  <a:pt x="0" y="14170"/>
                  <a:pt x="3602" y="20003"/>
                  <a:pt x="9415" y="21373"/>
                </a:cubicBezTo>
                <a:cubicBezTo>
                  <a:pt x="10253" y="21570"/>
                  <a:pt x="11090" y="21664"/>
                  <a:pt x="11914" y="21664"/>
                </a:cubicBezTo>
                <a:cubicBezTo>
                  <a:pt x="16831" y="21664"/>
                  <a:pt x="21279" y="18307"/>
                  <a:pt x="22452" y="13328"/>
                </a:cubicBezTo>
                <a:cubicBezTo>
                  <a:pt x="23822" y="7495"/>
                  <a:pt x="20221" y="1662"/>
                  <a:pt x="14407" y="291"/>
                </a:cubicBezTo>
                <a:cubicBezTo>
                  <a:pt x="13570" y="95"/>
                  <a:pt x="12733" y="0"/>
                  <a:pt x="11909"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8" name="Google Shape;88;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sp>
        <p:nvSpPr>
          <p:cNvPr id="89" name="Google Shape;89;p2"/>
          <p:cNvSpPr txBox="1">
            <a:spLocks noGrp="1"/>
          </p:cNvSpPr>
          <p:nvPr>
            <p:ph type="title"/>
          </p:nvPr>
        </p:nvSpPr>
        <p:spPr>
          <a:xfrm flipH="1">
            <a:off x="6202293" y="1910761"/>
            <a:ext cx="1209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fade">
                                      <p:cBhvr>
                                        <p:cTn id="16" dur="500"/>
                                        <p:tgtEl>
                                          <p:spTgt spid="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xEl>
                                              <p:pRg st="0" end="0"/>
                                            </p:txEl>
                                          </p:spTgt>
                                        </p:tgtEl>
                                        <p:attrNameLst>
                                          <p:attrName>style.visibility</p:attrName>
                                        </p:attrNameLst>
                                      </p:cBhvr>
                                      <p:to>
                                        <p:strVal val="visible"/>
                                      </p:to>
                                    </p:set>
                                    <p:animEffect transition="in" filter="fade">
                                      <p:cBhvr>
                                        <p:cTn id="27" dur="500"/>
                                        <p:tgtEl>
                                          <p:spTgt spid="8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Ultrasound Technology</a:t>
            </a:r>
            <a:endParaRPr sz="2400">
              <a:solidFill>
                <a:schemeClr val="accent1"/>
              </a:solidFill>
              <a:latin typeface="Kodchasan Medium"/>
              <a:ea typeface="Kodchasan Medium"/>
              <a:cs typeface="Kodchasan Medium"/>
              <a:sym typeface="Kodchasan Medium"/>
            </a:endParaRPr>
          </a:p>
        </p:txBody>
      </p:sp>
      <p:sp>
        <p:nvSpPr>
          <p:cNvPr id="95" name="Google Shape;95;p3"/>
          <p:cNvSpPr txBox="1">
            <a:spLocks noGrp="1"/>
          </p:cNvSpPr>
          <p:nvPr>
            <p:ph type="body" idx="1"/>
          </p:nvPr>
        </p:nvSpPr>
        <p:spPr>
          <a:xfrm>
            <a:off x="489113" y="1384119"/>
            <a:ext cx="5082487" cy="278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Ultrasound is sound waves with frequencies higher than the upper audible limit of human hearing. Ultrasound is not different from "normal" sound in its physical properties, except that humans cannot hear it.</a:t>
            </a:r>
            <a:endParaRPr/>
          </a:p>
        </p:txBody>
      </p:sp>
      <p:sp>
        <p:nvSpPr>
          <p:cNvPr id="96" name="Google Shape;96;p3"/>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101;p3"/>
          <p:cNvPicPr preferRelativeResize="0"/>
          <p:nvPr/>
        </p:nvPicPr>
        <p:blipFill rotWithShape="1">
          <a:blip r:embed="rId3">
            <a:alphaModFix/>
          </a:blip>
          <a:srcRect/>
          <a:stretch/>
        </p:blipFill>
        <p:spPr>
          <a:xfrm>
            <a:off x="5728637" y="1465825"/>
            <a:ext cx="2932448" cy="2263850"/>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595099" y="3214753"/>
            <a:ext cx="4671422" cy="10556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Ultrasonic with Arduino</a:t>
            </a:r>
            <a:endParaRPr sz="2400">
              <a:solidFill>
                <a:schemeClr val="accent1"/>
              </a:solidFill>
              <a:latin typeface="Kodchasan Medium"/>
              <a:ea typeface="Kodchasan Medium"/>
              <a:cs typeface="Kodchasan Medium"/>
              <a:sym typeface="Kodchasan Medium"/>
            </a:endParaRPr>
          </a:p>
        </p:txBody>
      </p:sp>
      <p:sp>
        <p:nvSpPr>
          <p:cNvPr id="108" name="Google Shape;108;p4"/>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
          <p:cNvPicPr preferRelativeResize="0"/>
          <p:nvPr/>
        </p:nvPicPr>
        <p:blipFill rotWithShape="1">
          <a:blip r:embed="rId3">
            <a:alphaModFix/>
          </a:blip>
          <a:srcRect b="6241"/>
          <a:stretch/>
        </p:blipFill>
        <p:spPr>
          <a:xfrm>
            <a:off x="2675106" y="1142575"/>
            <a:ext cx="4804799" cy="35558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a:t>
            </a:r>
            <a:endParaRPr>
              <a:solidFill>
                <a:schemeClr val="accent1"/>
              </a:solidFill>
            </a:endParaRPr>
          </a:p>
        </p:txBody>
      </p:sp>
      <p:sp>
        <p:nvSpPr>
          <p:cNvPr id="119" name="Google Shape;119;p5"/>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0" name="Google Shape;120;p5"/>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21" name="Google Shape;121;p5"/>
          <p:cNvSpPr txBox="1">
            <a:spLocks noGrp="1"/>
          </p:cNvSpPr>
          <p:nvPr>
            <p:ph type="ctrTitle"/>
          </p:nvPr>
        </p:nvSpPr>
        <p:spPr>
          <a:xfrm flipH="1">
            <a:off x="189649" y="3474150"/>
            <a:ext cx="2164083" cy="72707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What is cut-off frequency?</a:t>
            </a:r>
            <a:endParaRPr sz="2400"/>
          </a:p>
        </p:txBody>
      </p:sp>
      <p:sp>
        <p:nvSpPr>
          <p:cNvPr id="122" name="Google Shape;122;p5"/>
          <p:cNvSpPr txBox="1">
            <a:spLocks noGrp="1"/>
          </p:cNvSpPr>
          <p:nvPr>
            <p:ph type="ctrTitle" idx="2"/>
          </p:nvPr>
        </p:nvSpPr>
        <p:spPr>
          <a:xfrm flipH="1">
            <a:off x="2481249" y="2155289"/>
            <a:ext cx="3942714"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What is pass band?</a:t>
            </a:r>
            <a:endParaRPr sz="2400"/>
          </a:p>
        </p:txBody>
      </p:sp>
      <p:sp>
        <p:nvSpPr>
          <p:cNvPr id="123" name="Google Shape;123;p5"/>
          <p:cNvSpPr txBox="1">
            <a:spLocks noGrp="1"/>
          </p:cNvSpPr>
          <p:nvPr>
            <p:ph type="ctrTitle" idx="4"/>
          </p:nvPr>
        </p:nvSpPr>
        <p:spPr>
          <a:xfrm flipH="1">
            <a:off x="6281353" y="3892189"/>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What is stop band?</a:t>
            </a:r>
            <a:endParaRPr/>
          </a:p>
        </p:txBody>
      </p:sp>
      <p:sp>
        <p:nvSpPr>
          <p:cNvPr id="124" name="Google Shape;124;p5"/>
          <p:cNvSpPr/>
          <p:nvPr/>
        </p:nvSpPr>
        <p:spPr>
          <a:xfrm>
            <a:off x="2164146" y="1415937"/>
            <a:ext cx="4673573"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Passband is the range of frequencies or wavelengths that can pass through a filter without being attenuated.</a:t>
            </a:r>
            <a:endParaRPr/>
          </a:p>
        </p:txBody>
      </p:sp>
      <p:sp>
        <p:nvSpPr>
          <p:cNvPr id="125" name="Google Shape;125;p5"/>
          <p:cNvSpPr/>
          <p:nvPr/>
        </p:nvSpPr>
        <p:spPr>
          <a:xfrm>
            <a:off x="85335" y="2598443"/>
            <a:ext cx="2667593"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The frequency at which the response is -3dB with respect to the maximum response.</a:t>
            </a:r>
            <a:endParaRPr/>
          </a:p>
          <a:p>
            <a:pPr marL="0" marR="0" lvl="0" indent="0" algn="l" rtl="0">
              <a:lnSpc>
                <a:spcPct val="100000"/>
              </a:lnSpc>
              <a:spcBef>
                <a:spcPts val="0"/>
              </a:spcBef>
              <a:spcAft>
                <a:spcPts val="0"/>
              </a:spcAft>
              <a:buNone/>
            </a:pPr>
            <a:endParaRPr sz="1400" b="0" i="0" u="none" strike="noStrike" cap="none">
              <a:solidFill>
                <a:srgbClr val="CF008D"/>
              </a:solidFill>
              <a:latin typeface="Kodchasan Medium"/>
              <a:ea typeface="Kodchasan Medium"/>
              <a:cs typeface="Kodchasan Medium"/>
              <a:sym typeface="Kodchasan Medium"/>
            </a:endParaRPr>
          </a:p>
        </p:txBody>
      </p:sp>
      <p:sp>
        <p:nvSpPr>
          <p:cNvPr id="126" name="Google Shape;126;p5"/>
          <p:cNvSpPr/>
          <p:nvPr/>
        </p:nvSpPr>
        <p:spPr>
          <a:xfrm>
            <a:off x="6248936" y="1892430"/>
            <a:ext cx="2927480"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A stopband is a band of frequencies, between specified limits, in which a circuit, such as a filter or telephone circuit, does not let signals through, or the attenuation is above the required stopband attenuation level.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fade">
                                      <p:cBhvr>
                                        <p:cTn id="17" dur="500"/>
                                        <p:tgtEl>
                                          <p:spTgt spid="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fade">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fade">
                                      <p:cBhvr>
                                        <p:cTn id="2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32" name="Google Shape;132;p7"/>
          <p:cNvGrpSpPr/>
          <p:nvPr/>
        </p:nvGrpSpPr>
        <p:grpSpPr>
          <a:xfrm>
            <a:off x="6742434" y="1764723"/>
            <a:ext cx="420494" cy="420530"/>
            <a:chOff x="7163817" y="1644982"/>
            <a:chExt cx="356865" cy="356866"/>
          </a:xfrm>
        </p:grpSpPr>
        <p:sp>
          <p:nvSpPr>
            <p:cNvPr id="133" name="Google Shape;133;p7"/>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7"/>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7"/>
          <p:cNvGrpSpPr/>
          <p:nvPr/>
        </p:nvGrpSpPr>
        <p:grpSpPr>
          <a:xfrm>
            <a:off x="8003503" y="1764939"/>
            <a:ext cx="420494" cy="420097"/>
            <a:chOff x="8060684" y="1644982"/>
            <a:chExt cx="356865" cy="356498"/>
          </a:xfrm>
        </p:grpSpPr>
        <p:sp>
          <p:nvSpPr>
            <p:cNvPr id="136" name="Google Shape;136;p7"/>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7"/>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7"/>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7"/>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7"/>
          <p:cNvGrpSpPr/>
          <p:nvPr/>
        </p:nvGrpSpPr>
        <p:grpSpPr>
          <a:xfrm>
            <a:off x="7389228" y="1764939"/>
            <a:ext cx="420494" cy="420097"/>
            <a:chOff x="7612250" y="1644982"/>
            <a:chExt cx="356865" cy="356498"/>
          </a:xfrm>
        </p:grpSpPr>
        <p:sp>
          <p:nvSpPr>
            <p:cNvPr id="141" name="Google Shape;141;p7"/>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7"/>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7"/>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7"/>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45" name="Google Shape;145;p7"/>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Words>
  <Application>Microsoft Office PowerPoint</Application>
  <PresentationFormat>On-screen Show (16:9)</PresentationFormat>
  <Paragraphs>21</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Kodchasan Medium</vt:lpstr>
      <vt:lpstr>Raleway Thin</vt:lpstr>
      <vt:lpstr>Arial</vt:lpstr>
      <vt:lpstr>Barlow</vt:lpstr>
      <vt:lpstr>Fira Sans Extra Condensed Medium</vt:lpstr>
      <vt:lpstr>Nunito Light</vt:lpstr>
      <vt:lpstr>PT Serif</vt:lpstr>
      <vt:lpstr>World Creativity Day by Slidesgo</vt:lpstr>
      <vt:lpstr>ARDUINO MASTER CLASS</vt:lpstr>
      <vt:lpstr>16 AGENDA</vt:lpstr>
      <vt:lpstr>Ultrasound Technology</vt:lpstr>
      <vt:lpstr>Ultrasonic with Arduino</vt:lpstr>
      <vt:lpstr>INTERVIEW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2023-01-06T05:16:52Z</dcterms:modified>
</cp:coreProperties>
</file>