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Barlow" panose="020B0604020202020204" charset="0"/>
      <p:regular r:id="rId13"/>
      <p:bold r:id="rId14"/>
      <p:italic r:id="rId15"/>
      <p:boldItalic r:id="rId16"/>
    </p:embeddedFont>
    <p:embeddedFont>
      <p:font typeface="Fira Sans Extra Condensed Medium" panose="020B0604020202020204" charset="0"/>
      <p:regular r:id="rId17"/>
      <p:bold r:id="rId18"/>
      <p:italic r:id="rId19"/>
      <p:boldItalic r:id="rId20"/>
    </p:embeddedFont>
    <p:embeddedFont>
      <p:font typeface="Kodchasan Medium" panose="020B0604020202020204" charset="-34"/>
      <p:regular r:id="rId21"/>
      <p:bold r:id="rId22"/>
      <p:italic r:id="rId23"/>
      <p:boldItalic r:id="rId24"/>
    </p:embeddedFont>
    <p:embeddedFont>
      <p:font typeface="PT Serif" panose="020B0604020202020204" charset="0"/>
      <p:regular r:id="rId25"/>
      <p:bold r:id="rId26"/>
      <p:italic r:id="rId27"/>
      <p:boldItalic r:id="rId28"/>
    </p:embeddedFont>
    <p:embeddedFont>
      <p:font typeface="Raleway Thin"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6FAvgv/JBa1j2yr3oILA+CyY3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3"/>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3"/>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4"/>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4"/>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4"/>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4"/>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4"/>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4"/>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4"/>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4"/>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4"/>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4"/>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4"/>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4"/>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4"/>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4"/>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4"/>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4"/>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5"/>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5"/>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6"/>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6"/>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6"/>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6"/>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6"/>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6"/>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6"/>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6"/>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6"/>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6"/>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7"/>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7"/>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7"/>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7"/>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7"/>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7"/>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7"/>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7"/>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7"/>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8"/>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8"/>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8"/>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9"/>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9"/>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17</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609202" y="2167369"/>
            <a:ext cx="4078924" cy="67427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Water level detection &amp; alert system – SPI Protocol</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80" name="Google Shape;180;p11"/>
          <p:cNvGrpSpPr/>
          <p:nvPr/>
        </p:nvGrpSpPr>
        <p:grpSpPr>
          <a:xfrm>
            <a:off x="6742434" y="1764723"/>
            <a:ext cx="420494" cy="420530"/>
            <a:chOff x="7163817" y="1644982"/>
            <a:chExt cx="356865" cy="356866"/>
          </a:xfrm>
        </p:grpSpPr>
        <p:sp>
          <p:nvSpPr>
            <p:cNvPr id="181" name="Google Shape;181;p11"/>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11"/>
          <p:cNvGrpSpPr/>
          <p:nvPr/>
        </p:nvGrpSpPr>
        <p:grpSpPr>
          <a:xfrm>
            <a:off x="8003503" y="1764939"/>
            <a:ext cx="420494" cy="420097"/>
            <a:chOff x="8060684" y="1644982"/>
            <a:chExt cx="356865" cy="356498"/>
          </a:xfrm>
        </p:grpSpPr>
        <p:sp>
          <p:nvSpPr>
            <p:cNvPr id="184" name="Google Shape;184;p11"/>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1"/>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1"/>
          <p:cNvGrpSpPr/>
          <p:nvPr/>
        </p:nvGrpSpPr>
        <p:grpSpPr>
          <a:xfrm>
            <a:off x="7389228" y="1764939"/>
            <a:ext cx="420494" cy="420097"/>
            <a:chOff x="7612250" y="1644982"/>
            <a:chExt cx="356865" cy="356498"/>
          </a:xfrm>
        </p:grpSpPr>
        <p:sp>
          <p:nvSpPr>
            <p:cNvPr id="189" name="Google Shape;189;p11"/>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1"/>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1"/>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3" name="Google Shape;193;p11"/>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79" name="Google Shape;79;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17 AGENDA</a:t>
            </a:r>
            <a:endParaRPr>
              <a:solidFill>
                <a:srgbClr val="6634C3"/>
              </a:solidFill>
            </a:endParaRPr>
          </a:p>
        </p:txBody>
      </p:sp>
      <p:sp>
        <p:nvSpPr>
          <p:cNvPr id="80" name="Google Shape;80;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Overview obout Sensor</a:t>
            </a:r>
            <a:endParaRPr>
              <a:solidFill>
                <a:srgbClr val="5E4C72"/>
              </a:solidFill>
            </a:endParaRPr>
          </a:p>
        </p:txBody>
      </p:sp>
      <p:sp>
        <p:nvSpPr>
          <p:cNvPr id="81" name="Google Shape;81;p2"/>
          <p:cNvSpPr txBox="1">
            <a:spLocks noGrp="1"/>
          </p:cNvSpPr>
          <p:nvPr>
            <p:ph type="subTitle" idx="7"/>
          </p:nvPr>
        </p:nvSpPr>
        <p:spPr>
          <a:xfrm flipH="1">
            <a:off x="3389852" y="2431720"/>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SPI Protocol</a:t>
            </a:r>
            <a:endParaRPr>
              <a:solidFill>
                <a:srgbClr val="5E4C72"/>
              </a:solidFill>
            </a:endParaRPr>
          </a:p>
        </p:txBody>
      </p:sp>
      <p:sp>
        <p:nvSpPr>
          <p:cNvPr id="82" name="Google Shape;82;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5" name="Google Shape;85;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cxnSp>
        <p:nvCxnSpPr>
          <p:cNvPr id="86" name="Google Shape;86;p2"/>
          <p:cNvCxnSpPr>
            <a:stCxn id="85" idx="3"/>
          </p:cNvCxnSpPr>
          <p:nvPr/>
        </p:nvCxnSpPr>
        <p:spPr>
          <a:xfrm>
            <a:off x="5417410" y="1656511"/>
            <a:ext cx="1711800" cy="584700"/>
          </a:xfrm>
          <a:prstGeom prst="straightConnector1">
            <a:avLst/>
          </a:prstGeom>
          <a:noFill/>
          <a:ln w="9525" cap="flat" cmpd="sng">
            <a:solidFill>
              <a:schemeClr val="accent3"/>
            </a:solidFill>
            <a:prstDash val="dash"/>
            <a:round/>
            <a:headEnd type="none" w="sm" len="sm"/>
            <a:tailEnd type="none" w="sm" len="sm"/>
          </a:ln>
        </p:spPr>
      </p:cxnSp>
      <p:sp>
        <p:nvSpPr>
          <p:cNvPr id="87" name="Google Shape;87;p2"/>
          <p:cNvSpPr txBox="1">
            <a:spLocks noGrp="1"/>
          </p:cNvSpPr>
          <p:nvPr>
            <p:ph type="subTitle" idx="7"/>
          </p:nvPr>
        </p:nvSpPr>
        <p:spPr>
          <a:xfrm flipH="1">
            <a:off x="5728010" y="293587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Water level measurement</a:t>
            </a:r>
            <a:endParaRPr>
              <a:solidFill>
                <a:srgbClr val="5E4C72"/>
              </a:solidFill>
            </a:endParaRPr>
          </a:p>
        </p:txBody>
      </p:sp>
      <p:sp>
        <p:nvSpPr>
          <p:cNvPr id="88" name="Google Shape;88;p2"/>
          <p:cNvSpPr/>
          <p:nvPr/>
        </p:nvSpPr>
        <p:spPr>
          <a:xfrm>
            <a:off x="6485401" y="1698433"/>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txBox="1">
            <a:spLocks noGrp="1"/>
          </p:cNvSpPr>
          <p:nvPr>
            <p:ph type="title" idx="8"/>
          </p:nvPr>
        </p:nvSpPr>
        <p:spPr>
          <a:xfrm>
            <a:off x="6431968" y="1871765"/>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nodeType="withEffect">
                                  <p:stCondLst>
                                    <p:cond delay="0"/>
                                  </p:stCondLst>
                                  <p:childTnLst>
                                    <p:set>
                                      <p:cBhvr>
                                        <p:cTn id="15" dur="1" fill="hold">
                                          <p:stCondLst>
                                            <p:cond delay="0"/>
                                          </p:stCondLst>
                                        </p:cTn>
                                        <p:tgtEl>
                                          <p:spTgt spid="81">
                                            <p:txEl>
                                              <p:pRg st="0" end="0"/>
                                            </p:txEl>
                                          </p:spTgt>
                                        </p:tgtEl>
                                        <p:attrNameLst>
                                          <p:attrName>style.visibility</p:attrName>
                                        </p:attrNameLst>
                                      </p:cBhvr>
                                      <p:to>
                                        <p:strVal val="visible"/>
                                      </p:to>
                                    </p:set>
                                    <p:animEffect transition="in" filter="fade">
                                      <p:cBhvr>
                                        <p:cTn id="16" dur="500"/>
                                        <p:tgtEl>
                                          <p:spTgt spid="8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par>
                                <p:cTn id="28" presetID="10" presetClass="entr" presetSubtype="0" fill="hold" nodeType="withEffect">
                                  <p:stCondLst>
                                    <p:cond delay="0"/>
                                  </p:stCondLst>
                                  <p:childTnLst>
                                    <p:set>
                                      <p:cBhvr>
                                        <p:cTn id="29" dur="1" fill="hold">
                                          <p:stCondLst>
                                            <p:cond delay="0"/>
                                          </p:stCondLst>
                                        </p:cTn>
                                        <p:tgtEl>
                                          <p:spTgt spid="87">
                                            <p:txEl>
                                              <p:pRg st="0" end="0"/>
                                            </p:txEl>
                                          </p:spTgt>
                                        </p:tgtEl>
                                        <p:attrNameLst>
                                          <p:attrName>style.visibility</p:attrName>
                                        </p:attrNameLst>
                                      </p:cBhvr>
                                      <p:to>
                                        <p:strVal val="visible"/>
                                      </p:to>
                                    </p:set>
                                    <p:animEffect transition="in" filter="fade">
                                      <p:cBhvr>
                                        <p:cTn id="30"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Water level sensor</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84119"/>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Water sensor water level sensor is an easy-to-use, cost-effective high level/drop recognition sensor</a:t>
            </a:r>
            <a:endParaRPr/>
          </a:p>
          <a:p>
            <a:pPr marL="0" lvl="0" indent="0" algn="l" rtl="0">
              <a:lnSpc>
                <a:spcPct val="100000"/>
              </a:lnSpc>
              <a:spcBef>
                <a:spcPts val="0"/>
              </a:spcBef>
              <a:spcAft>
                <a:spcPts val="0"/>
              </a:spcAft>
              <a:buClr>
                <a:schemeClr val="dk1"/>
              </a:buClr>
              <a:buSzPts val="1100"/>
              <a:buNone/>
            </a:pPr>
            <a:endParaRPr/>
          </a:p>
          <a:p>
            <a:pPr marL="0" lvl="0" indent="0" algn="l" rtl="0">
              <a:lnSpc>
                <a:spcPct val="100000"/>
              </a:lnSpc>
              <a:spcBef>
                <a:spcPts val="0"/>
              </a:spcBef>
              <a:spcAft>
                <a:spcPts val="0"/>
              </a:spcAft>
              <a:buClr>
                <a:schemeClr val="dk1"/>
              </a:buClr>
              <a:buSzPts val="1100"/>
              <a:buNone/>
            </a:pPr>
            <a:r>
              <a:rPr lang="en-US"/>
              <a:t>Operating voltage: Dc3-5v, operating current: Less than 20ma, sensor type: </a:t>
            </a:r>
            <a:r>
              <a:rPr lang="en-US" b="1"/>
              <a:t>Analog</a:t>
            </a:r>
            <a:endParaRPr b="1"/>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6515249" y="3495531"/>
            <a:ext cx="1654714" cy="1239438"/>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6515249" y="1733360"/>
            <a:ext cx="1356061" cy="13560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Water level sensor with Arduino – Analog I/O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descr="Water Level Sensor interfacing with Arduino how to detect water level using  this sensor and Arduino with step by … | Arduino, Arduino projects diy,  Arduino projects"/>
          <p:cNvPicPr preferRelativeResize="0"/>
          <p:nvPr/>
        </p:nvPicPr>
        <p:blipFill rotWithShape="1">
          <a:blip r:embed="rId3">
            <a:alphaModFix/>
          </a:blip>
          <a:srcRect/>
          <a:stretch/>
        </p:blipFill>
        <p:spPr>
          <a:xfrm>
            <a:off x="2204950" y="1007625"/>
            <a:ext cx="4933950" cy="389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MCP3008 – External ADC IC | SPI Protocol</a:t>
            </a:r>
            <a:endParaRPr sz="2400">
              <a:solidFill>
                <a:schemeClr val="accent1"/>
              </a:solidFill>
              <a:latin typeface="Kodchasan Medium"/>
              <a:ea typeface="Kodchasan Medium"/>
              <a:cs typeface="Kodchasan Medium"/>
              <a:sym typeface="Kodchasan Medium"/>
            </a:endParaRPr>
          </a:p>
        </p:txBody>
      </p:sp>
      <p:sp>
        <p:nvSpPr>
          <p:cNvPr id="119" name="Google Shape;119;p5"/>
          <p:cNvSpPr txBox="1">
            <a:spLocks noGrp="1"/>
          </p:cNvSpPr>
          <p:nvPr>
            <p:ph type="body" idx="1"/>
          </p:nvPr>
        </p:nvSpPr>
        <p:spPr>
          <a:xfrm>
            <a:off x="489113" y="949695"/>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The MCP3008 10-bit Analog-to-Digital Converter (ADC) combines high performance and low power consumption in a small package, making it ideal for embedded control applications. </a:t>
            </a:r>
            <a:endParaRPr/>
          </a:p>
          <a:p>
            <a:pPr marL="0" lvl="0" indent="0" algn="l" rtl="0">
              <a:lnSpc>
                <a:spcPct val="100000"/>
              </a:lnSpc>
              <a:spcBef>
                <a:spcPts val="0"/>
              </a:spcBef>
              <a:spcAft>
                <a:spcPts val="0"/>
              </a:spcAft>
              <a:buClr>
                <a:schemeClr val="dk1"/>
              </a:buClr>
              <a:buSzPts val="1100"/>
              <a:buNone/>
            </a:pPr>
            <a:endParaRPr b="1"/>
          </a:p>
          <a:p>
            <a:pPr marL="285750" lvl="0" indent="-285750" algn="l" rtl="0">
              <a:lnSpc>
                <a:spcPct val="100000"/>
              </a:lnSpc>
              <a:spcBef>
                <a:spcPts val="0"/>
              </a:spcBef>
              <a:spcAft>
                <a:spcPts val="0"/>
              </a:spcAft>
              <a:buClr>
                <a:schemeClr val="dk1"/>
              </a:buClr>
              <a:buSzPts val="1100"/>
              <a:buChar char="●"/>
            </a:pPr>
            <a:r>
              <a:rPr lang="en-US"/>
              <a:t>10-bit resolution</a:t>
            </a:r>
            <a:endParaRPr/>
          </a:p>
          <a:p>
            <a:pPr marL="285750" lvl="0" indent="-285750" algn="l" rtl="0">
              <a:lnSpc>
                <a:spcPct val="100000"/>
              </a:lnSpc>
              <a:spcBef>
                <a:spcPts val="0"/>
              </a:spcBef>
              <a:spcAft>
                <a:spcPts val="0"/>
              </a:spcAft>
              <a:buClr>
                <a:schemeClr val="dk1"/>
              </a:buClr>
              <a:buSzPts val="1100"/>
              <a:buChar char="●"/>
            </a:pPr>
            <a:r>
              <a:rPr lang="en-US"/>
              <a:t>Eight single-ended channels</a:t>
            </a:r>
            <a:endParaRPr/>
          </a:p>
          <a:p>
            <a:pPr marL="285750" lvl="0" indent="-285750" algn="l" rtl="0">
              <a:lnSpc>
                <a:spcPct val="100000"/>
              </a:lnSpc>
              <a:spcBef>
                <a:spcPts val="0"/>
              </a:spcBef>
              <a:spcAft>
                <a:spcPts val="0"/>
              </a:spcAft>
              <a:buClr>
                <a:schemeClr val="dk1"/>
              </a:buClr>
              <a:buSzPts val="1100"/>
              <a:buChar char="●"/>
            </a:pPr>
            <a:r>
              <a:rPr lang="en-US"/>
              <a:t>SPI interface</a:t>
            </a:r>
            <a:endParaRPr/>
          </a:p>
          <a:p>
            <a:pPr marL="285750" lvl="0" indent="-285750" algn="l" rtl="0">
              <a:lnSpc>
                <a:spcPct val="100000"/>
              </a:lnSpc>
              <a:spcBef>
                <a:spcPts val="0"/>
              </a:spcBef>
              <a:spcAft>
                <a:spcPts val="0"/>
              </a:spcAft>
              <a:buClr>
                <a:schemeClr val="dk1"/>
              </a:buClr>
              <a:buSzPts val="1100"/>
              <a:buChar char="●"/>
            </a:pPr>
            <a:r>
              <a:rPr lang="en-US"/>
              <a:t>±1 LSB DNL</a:t>
            </a:r>
            <a:endParaRPr/>
          </a:p>
          <a:p>
            <a:pPr marL="285750" lvl="0" indent="-285750" algn="l" rtl="0">
              <a:lnSpc>
                <a:spcPct val="100000"/>
              </a:lnSpc>
              <a:spcBef>
                <a:spcPts val="0"/>
              </a:spcBef>
              <a:spcAft>
                <a:spcPts val="0"/>
              </a:spcAft>
              <a:buClr>
                <a:schemeClr val="dk1"/>
              </a:buClr>
              <a:buSzPts val="1100"/>
              <a:buChar char="●"/>
            </a:pPr>
            <a:r>
              <a:rPr lang="en-US"/>
              <a:t>±1 LSB INL</a:t>
            </a:r>
            <a:endParaRPr/>
          </a:p>
          <a:p>
            <a:pPr marL="285750" lvl="0" indent="-285750" algn="l" rtl="0">
              <a:lnSpc>
                <a:spcPct val="100000"/>
              </a:lnSpc>
              <a:spcBef>
                <a:spcPts val="0"/>
              </a:spcBef>
              <a:spcAft>
                <a:spcPts val="0"/>
              </a:spcAft>
              <a:buClr>
                <a:schemeClr val="dk1"/>
              </a:buClr>
              <a:buSzPts val="1100"/>
              <a:buChar char="●"/>
            </a:pPr>
            <a:r>
              <a:rPr lang="en-US"/>
              <a:t>200 ksps sample rate at 5V</a:t>
            </a:r>
            <a:endParaRPr/>
          </a:p>
          <a:p>
            <a:pPr marL="285750" lvl="0" indent="-285750" algn="l" rtl="0">
              <a:lnSpc>
                <a:spcPct val="100000"/>
              </a:lnSpc>
              <a:spcBef>
                <a:spcPts val="0"/>
              </a:spcBef>
              <a:spcAft>
                <a:spcPts val="0"/>
              </a:spcAft>
              <a:buClr>
                <a:schemeClr val="dk1"/>
              </a:buClr>
              <a:buSzPts val="1100"/>
              <a:buChar char="●"/>
            </a:pPr>
            <a:r>
              <a:rPr lang="en-US"/>
              <a:t>-40 to +85°C temperature range</a:t>
            </a:r>
            <a:endParaRPr/>
          </a:p>
          <a:p>
            <a:pPr marL="285750" lvl="0" indent="-285750" algn="l" rtl="0">
              <a:lnSpc>
                <a:spcPct val="100000"/>
              </a:lnSpc>
              <a:spcBef>
                <a:spcPts val="0"/>
              </a:spcBef>
              <a:spcAft>
                <a:spcPts val="0"/>
              </a:spcAft>
              <a:buClr>
                <a:schemeClr val="dk1"/>
              </a:buClr>
              <a:buSzPts val="1100"/>
              <a:buChar char="●"/>
            </a:pPr>
            <a:r>
              <a:rPr lang="en-US"/>
              <a:t>AEC-Q100 Grade 3</a:t>
            </a:r>
            <a:endParaRPr/>
          </a:p>
        </p:txBody>
      </p:sp>
      <p:sp>
        <p:nvSpPr>
          <p:cNvPr id="120" name="Google Shape;120;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a:stretch/>
        </p:blipFill>
        <p:spPr>
          <a:xfrm>
            <a:off x="6547915" y="2064190"/>
            <a:ext cx="1708370" cy="11489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Water level sensor with Arduino via MCP3008 (Optional)</a:t>
            </a:r>
            <a:endParaRPr sz="2400">
              <a:solidFill>
                <a:schemeClr val="accent1"/>
              </a:solidFill>
              <a:latin typeface="Kodchasan Medium"/>
              <a:ea typeface="Kodchasan Medium"/>
              <a:cs typeface="Kodchasan Medium"/>
              <a:sym typeface="Kodchasan Medium"/>
            </a:endParaRPr>
          </a:p>
        </p:txBody>
      </p:sp>
      <p:sp>
        <p:nvSpPr>
          <p:cNvPr id="131" name="Google Shape;131;p6"/>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6"/>
          <p:cNvPicPr preferRelativeResize="0"/>
          <p:nvPr/>
        </p:nvPicPr>
        <p:blipFill rotWithShape="1">
          <a:blip r:embed="rId3">
            <a:alphaModFix/>
          </a:blip>
          <a:srcRect l="-1" t="-562" r="1020" b="6319"/>
          <a:stretch/>
        </p:blipFill>
        <p:spPr>
          <a:xfrm>
            <a:off x="1725306" y="1260523"/>
            <a:ext cx="6431359" cy="30356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SPI Protocol</a:t>
            </a:r>
            <a:endParaRPr sz="2400">
              <a:solidFill>
                <a:schemeClr val="accent1"/>
              </a:solidFill>
              <a:latin typeface="Kodchasan Medium"/>
              <a:ea typeface="Kodchasan Medium"/>
              <a:cs typeface="Kodchasan Medium"/>
              <a:sym typeface="Kodchasan Medium"/>
            </a:endParaRPr>
          </a:p>
        </p:txBody>
      </p:sp>
      <p:sp>
        <p:nvSpPr>
          <p:cNvPr id="142" name="Google Shape;142;p7"/>
          <p:cNvSpPr txBox="1">
            <a:spLocks noGrp="1"/>
          </p:cNvSpPr>
          <p:nvPr>
            <p:ph type="body" idx="1"/>
          </p:nvPr>
        </p:nvSpPr>
        <p:spPr>
          <a:xfrm>
            <a:off x="489113" y="949695"/>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One unique benefit of SPI is the fact that data can be transferred without interruption. Any number of bits can be sent or received in a continuous stream. With I2C and UART, data is sent in packets, limited to a specific number of bits. Start and stop conditions define the beginning and end of each packet, so the data is interrupted during transmission.</a:t>
            </a:r>
            <a:endParaRPr/>
          </a:p>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MOSI (Master Output/Slave Input) – Line for the master to send data to the slave.</a:t>
            </a:r>
            <a:endParaRPr/>
          </a:p>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MISO (Master Input/Slave Output) – Line for the slave to send data to the master.</a:t>
            </a:r>
            <a:endParaRPr b="1"/>
          </a:p>
        </p:txBody>
      </p:sp>
      <p:sp>
        <p:nvSpPr>
          <p:cNvPr id="143" name="Google Shape;143;p7"/>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7"/>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p7"/>
          <p:cNvPicPr preferRelativeResize="0"/>
          <p:nvPr/>
        </p:nvPicPr>
        <p:blipFill rotWithShape="1">
          <a:blip r:embed="rId3">
            <a:alphaModFix/>
          </a:blip>
          <a:srcRect/>
          <a:stretch/>
        </p:blipFill>
        <p:spPr>
          <a:xfrm>
            <a:off x="5571600" y="1790211"/>
            <a:ext cx="2943505" cy="137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SPI Protocol</a:t>
            </a:r>
            <a:endParaRPr sz="2400">
              <a:solidFill>
                <a:schemeClr val="accent1"/>
              </a:solidFill>
              <a:latin typeface="Kodchasan Medium"/>
              <a:ea typeface="Kodchasan Medium"/>
              <a:cs typeface="Kodchasan Medium"/>
              <a:sym typeface="Kodchasan Medium"/>
            </a:endParaRPr>
          </a:p>
        </p:txBody>
      </p:sp>
      <p:sp>
        <p:nvSpPr>
          <p:cNvPr id="154" name="Google Shape;154;p8"/>
          <p:cNvSpPr txBox="1">
            <a:spLocks noGrp="1"/>
          </p:cNvSpPr>
          <p:nvPr>
            <p:ph type="body" idx="1"/>
          </p:nvPr>
        </p:nvSpPr>
        <p:spPr>
          <a:xfrm>
            <a:off x="489113" y="949695"/>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MOSI (Master Output/Slave Input) – Line for the master to send data to the slave.</a:t>
            </a:r>
            <a:endParaRPr/>
          </a:p>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MISO (Master Input/Slave Output) – Line for the slave to send data to the master.</a:t>
            </a:r>
            <a:endParaRPr/>
          </a:p>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SCLK (Clock) – Line for the clock signal.</a:t>
            </a:r>
            <a:endParaRPr/>
          </a:p>
          <a:p>
            <a:pPr marL="0" lvl="0" indent="0" algn="l" rtl="0">
              <a:lnSpc>
                <a:spcPct val="100000"/>
              </a:lnSpc>
              <a:spcBef>
                <a:spcPts val="0"/>
              </a:spcBef>
              <a:spcAft>
                <a:spcPts val="0"/>
              </a:spcAft>
              <a:buClr>
                <a:schemeClr val="dk1"/>
              </a:buClr>
              <a:buSzPts val="1100"/>
              <a:buNone/>
            </a:pPr>
            <a:endParaRPr b="1"/>
          </a:p>
          <a:p>
            <a:pPr marL="0" lvl="0" indent="0" algn="l" rtl="0">
              <a:lnSpc>
                <a:spcPct val="100000"/>
              </a:lnSpc>
              <a:spcBef>
                <a:spcPts val="0"/>
              </a:spcBef>
              <a:spcAft>
                <a:spcPts val="0"/>
              </a:spcAft>
              <a:buClr>
                <a:schemeClr val="dk1"/>
              </a:buClr>
              <a:buSzPts val="1100"/>
              <a:buNone/>
            </a:pPr>
            <a:r>
              <a:rPr lang="en-US" b="1"/>
              <a:t>SS/CS (Slave Select/Chip Select) – Line for the master to select which slave to send data to.</a:t>
            </a:r>
            <a:endParaRPr b="1"/>
          </a:p>
        </p:txBody>
      </p:sp>
      <p:sp>
        <p:nvSpPr>
          <p:cNvPr id="155" name="Google Shape;155;p8"/>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8"/>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 name="Google Shape;160;p8" descr="Basics of the SPI Communication Protocol - Specifications Table"/>
          <p:cNvPicPr preferRelativeResize="0"/>
          <p:nvPr/>
        </p:nvPicPr>
        <p:blipFill rotWithShape="1">
          <a:blip r:embed="rId3">
            <a:alphaModFix/>
          </a:blip>
          <a:srcRect/>
          <a:stretch/>
        </p:blipFill>
        <p:spPr>
          <a:xfrm>
            <a:off x="5728637" y="1327250"/>
            <a:ext cx="2857500" cy="904876"/>
          </a:xfrm>
          <a:prstGeom prst="rect">
            <a:avLst/>
          </a:prstGeom>
          <a:noFill/>
          <a:ln>
            <a:noFill/>
          </a:ln>
        </p:spPr>
      </p:pic>
      <p:pic>
        <p:nvPicPr>
          <p:cNvPr id="161" name="Google Shape;161;p8"/>
          <p:cNvPicPr preferRelativeResize="0"/>
          <p:nvPr/>
        </p:nvPicPr>
        <p:blipFill rotWithShape="1">
          <a:blip r:embed="rId4">
            <a:alphaModFix/>
          </a:blip>
          <a:srcRect/>
          <a:stretch/>
        </p:blipFill>
        <p:spPr>
          <a:xfrm>
            <a:off x="5429750" y="2662176"/>
            <a:ext cx="3331864" cy="1466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67" name="Google Shape;167;p9"/>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8" name="Google Shape;168;p9"/>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69" name="Google Shape;169;p9"/>
          <p:cNvSpPr txBox="1">
            <a:spLocks noGrp="1"/>
          </p:cNvSpPr>
          <p:nvPr>
            <p:ph type="ctrTitle"/>
          </p:nvPr>
        </p:nvSpPr>
        <p:spPr>
          <a:xfrm flipH="1">
            <a:off x="189649" y="3474150"/>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SPI Protocol?</a:t>
            </a:r>
            <a:endParaRPr sz="2400"/>
          </a:p>
        </p:txBody>
      </p:sp>
      <p:sp>
        <p:nvSpPr>
          <p:cNvPr id="170" name="Google Shape;170;p9"/>
          <p:cNvSpPr txBox="1">
            <a:spLocks noGrp="1"/>
          </p:cNvSpPr>
          <p:nvPr>
            <p:ph type="ctrTitle" idx="2"/>
          </p:nvPr>
        </p:nvSpPr>
        <p:spPr>
          <a:xfrm flipH="1">
            <a:off x="2481249" y="2520258"/>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ADC &amp; DAC?</a:t>
            </a:r>
            <a:endParaRPr sz="2400"/>
          </a:p>
        </p:txBody>
      </p:sp>
      <p:sp>
        <p:nvSpPr>
          <p:cNvPr id="171" name="Google Shape;171;p9"/>
          <p:cNvSpPr txBox="1">
            <a:spLocks noGrp="1"/>
          </p:cNvSpPr>
          <p:nvPr>
            <p:ph type="ctrTitle" idx="4"/>
          </p:nvPr>
        </p:nvSpPr>
        <p:spPr>
          <a:xfrm flipH="1">
            <a:off x="6281353" y="3892189"/>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Inductor</a:t>
            </a:r>
            <a:endParaRPr sz="2400"/>
          </a:p>
        </p:txBody>
      </p:sp>
      <p:sp>
        <p:nvSpPr>
          <p:cNvPr id="172" name="Google Shape;172;p9"/>
          <p:cNvSpPr/>
          <p:nvPr/>
        </p:nvSpPr>
        <p:spPr>
          <a:xfrm>
            <a:off x="2662535" y="1087305"/>
            <a:ext cx="496701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An electronic integrated circuit which transforms a signal from analog(continuous) form to digital(discrete) form is known as ADC.</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To convert digital values to analog voltage DAC is used. It performs inverse operation of analog to digital converter.</a:t>
            </a:r>
            <a:endParaRPr sz="1400" b="0" i="0" u="none" strike="noStrike" cap="none">
              <a:solidFill>
                <a:srgbClr val="CF008D"/>
              </a:solidFill>
              <a:latin typeface="Kodchasan Medium"/>
              <a:ea typeface="Kodchasan Medium"/>
              <a:cs typeface="Kodchasan Medium"/>
              <a:sym typeface="Kodchasan Medium"/>
            </a:endParaRPr>
          </a:p>
        </p:txBody>
      </p:sp>
      <p:sp>
        <p:nvSpPr>
          <p:cNvPr id="173" name="Google Shape;173;p9"/>
          <p:cNvSpPr/>
          <p:nvPr/>
        </p:nvSpPr>
        <p:spPr>
          <a:xfrm>
            <a:off x="-5058" y="1055583"/>
            <a:ext cx="2667593"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Serial Peripheral Interface (SPI) is an interface bus commonly used to send data between microcontrollers and small peripherals such as shift registers, sensors, and SD cards. It uses separate clock and data lines, along with a select line to choose the device you wish to talk to.</a:t>
            </a:r>
            <a:endParaRPr sz="1400" b="0" i="0" u="none" strike="noStrike" cap="none">
              <a:solidFill>
                <a:srgbClr val="CF008D"/>
              </a:solidFill>
              <a:latin typeface="Kodchasan Medium"/>
              <a:ea typeface="Kodchasan Medium"/>
              <a:cs typeface="Kodchasan Medium"/>
              <a:sym typeface="Kodchasan Medium"/>
            </a:endParaRPr>
          </a:p>
        </p:txBody>
      </p:sp>
      <p:sp>
        <p:nvSpPr>
          <p:cNvPr id="174" name="Google Shape;174;p9"/>
          <p:cNvSpPr/>
          <p:nvPr/>
        </p:nvSpPr>
        <p:spPr>
          <a:xfrm>
            <a:off x="6423963" y="2794462"/>
            <a:ext cx="292748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An inductor is a passive electrical device employed in electrical circuits for its property of inductance. An inductor can take many forms.</a:t>
            </a:r>
            <a:endParaRPr sz="1400" b="0" i="0" u="none" strike="noStrike" cap="none">
              <a:solidFill>
                <a:srgbClr val="CF008D"/>
              </a:solidFill>
              <a:latin typeface="Kodchasan Medium"/>
              <a:ea typeface="Kodchasan Medium"/>
              <a:cs typeface="Kodchasan Medium"/>
              <a:sym typeface="Kodchasan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500"/>
                                        <p:tgtEl>
                                          <p:spTgt spid="1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500"/>
                                        <p:tgtEl>
                                          <p:spTgt spid="1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fade">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477</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PT Serif</vt:lpstr>
      <vt:lpstr>Arial</vt:lpstr>
      <vt:lpstr>Nunito Light</vt:lpstr>
      <vt:lpstr>Kodchasan Medium</vt:lpstr>
      <vt:lpstr>Fira Sans Extra Condensed Medium</vt:lpstr>
      <vt:lpstr>Raleway Thin</vt:lpstr>
      <vt:lpstr>Barlow</vt:lpstr>
      <vt:lpstr>World Creativity Day by Slidesgo</vt:lpstr>
      <vt:lpstr>ARDUINO MASTER CLASS</vt:lpstr>
      <vt:lpstr>17 AGENDA</vt:lpstr>
      <vt:lpstr>Water level sensor</vt:lpstr>
      <vt:lpstr>Water level sensor with Arduino – Analog I/O</vt:lpstr>
      <vt:lpstr>MCP3008 – External ADC IC | SPI Protocol</vt:lpstr>
      <vt:lpstr>Water level sensor with Arduino via MCP3008 (Optional)</vt:lpstr>
      <vt:lpstr>SPI Protocol</vt:lpstr>
      <vt:lpstr>SPI Protocol</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2023-01-06T05:17:29Z</dcterms:modified>
</cp:coreProperties>
</file>