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Barlow" panose="020B0604020202020204" charset="0"/>
      <p:regular r:id="rId10"/>
      <p:bold r:id="rId11"/>
      <p:italic r:id="rId12"/>
      <p:boldItalic r:id="rId13"/>
    </p:embeddedFon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Kodchasan Medium" panose="020B0604020202020204" charset="-34"/>
      <p:regular r:id="rId18"/>
      <p:bold r:id="rId19"/>
      <p:italic r:id="rId20"/>
      <p:boldItalic r:id="rId21"/>
    </p:embeddedFont>
    <p:embeddedFont>
      <p:font typeface="PT Serif" panose="020B0604020202020204" charset="0"/>
      <p:regular r:id="rId22"/>
      <p:bold r:id="rId23"/>
      <p:italic r:id="rId24"/>
      <p:boldItalic r:id="rId25"/>
    </p:embeddedFont>
    <p:embeddedFont>
      <p:font typeface="Raleway Thin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mUBUh4BaLaEDDNyOdc0dFTjQd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3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customschemas.google.com/relationships/presentationmetadata" Target="meta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0"/>
          <p:cNvSpPr/>
          <p:nvPr/>
        </p:nvSpPr>
        <p:spPr>
          <a:xfrm flipH="1">
            <a:off x="-32" y="-2151110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 rot="828">
            <a:off x="607800" y="2789375"/>
            <a:ext cx="7473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 rot="1265">
            <a:off x="632184" y="43307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>
            <a:spLocks noGrp="1"/>
          </p:cNvSpPr>
          <p:nvPr>
            <p:ph type="title"/>
          </p:nvPr>
        </p:nvSpPr>
        <p:spPr>
          <a:xfrm flipH="1">
            <a:off x="4989719" y="188094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ubTitle" idx="1"/>
          </p:nvPr>
        </p:nvSpPr>
        <p:spPr>
          <a:xfrm flipH="1">
            <a:off x="64539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ubTitle" idx="2"/>
          </p:nvPr>
        </p:nvSpPr>
        <p:spPr>
          <a:xfrm>
            <a:off x="475136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4"/>
          </p:nvPr>
        </p:nvSpPr>
        <p:spPr>
          <a:xfrm flipH="1">
            <a:off x="2699886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ubTitle" idx="5"/>
          </p:nvPr>
        </p:nvSpPr>
        <p:spPr>
          <a:xfrm flipH="1">
            <a:off x="614525" y="3284900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ubTitle" idx="6"/>
          </p:nvPr>
        </p:nvSpPr>
        <p:spPr>
          <a:xfrm>
            <a:off x="4751369" y="328490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ubTitle" idx="7"/>
          </p:nvPr>
        </p:nvSpPr>
        <p:spPr>
          <a:xfrm flipH="1">
            <a:off x="2699886" y="2709475"/>
            <a:ext cx="16863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title" idx="8"/>
          </p:nvPr>
        </p:nvSpPr>
        <p:spPr>
          <a:xfrm>
            <a:off x="2881236" y="1337793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title" idx="9"/>
          </p:nvPr>
        </p:nvSpPr>
        <p:spPr>
          <a:xfrm>
            <a:off x="1125846" y="2078600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title" idx="13"/>
          </p:nvPr>
        </p:nvSpPr>
        <p:spPr>
          <a:xfrm flipH="1">
            <a:off x="7045551" y="123659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ubTitle" idx="14"/>
          </p:nvPr>
        </p:nvSpPr>
        <p:spPr>
          <a:xfrm>
            <a:off x="6807200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ubTitle" idx="15"/>
          </p:nvPr>
        </p:nvSpPr>
        <p:spPr>
          <a:xfrm>
            <a:off x="6776300" y="2613775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/>
          <p:nvPr/>
        </p:nvSpPr>
        <p:spPr>
          <a:xfrm>
            <a:off x="7931814" y="570588"/>
            <a:ext cx="313190" cy="223975"/>
          </a:xfrm>
          <a:custGeom>
            <a:avLst/>
            <a:gdLst/>
            <a:ahLst/>
            <a:cxnLst/>
            <a:rect l="l" t="t" r="r" b="b"/>
            <a:pathLst>
              <a:path w="6670" h="4770" extrusionOk="0">
                <a:moveTo>
                  <a:pt x="3339" y="308"/>
                </a:moveTo>
                <a:cubicBezTo>
                  <a:pt x="3646" y="308"/>
                  <a:pt x="3932" y="374"/>
                  <a:pt x="4195" y="506"/>
                </a:cubicBezTo>
                <a:cubicBezTo>
                  <a:pt x="5162" y="945"/>
                  <a:pt x="5645" y="2043"/>
                  <a:pt x="5315" y="3031"/>
                </a:cubicBezTo>
                <a:cubicBezTo>
                  <a:pt x="5032" y="3900"/>
                  <a:pt x="4213" y="4460"/>
                  <a:pt x="3332" y="4460"/>
                </a:cubicBezTo>
                <a:cubicBezTo>
                  <a:pt x="3189" y="4460"/>
                  <a:pt x="3044" y="4446"/>
                  <a:pt x="2900" y="4415"/>
                </a:cubicBezTo>
                <a:cubicBezTo>
                  <a:pt x="462" y="3888"/>
                  <a:pt x="857" y="308"/>
                  <a:pt x="3339" y="308"/>
                </a:cubicBezTo>
                <a:close/>
                <a:moveTo>
                  <a:pt x="3339" y="1"/>
                </a:moveTo>
                <a:cubicBezTo>
                  <a:pt x="770" y="1"/>
                  <a:pt x="1" y="3514"/>
                  <a:pt x="2351" y="4569"/>
                </a:cubicBezTo>
                <a:cubicBezTo>
                  <a:pt x="2626" y="4687"/>
                  <a:pt x="2920" y="4770"/>
                  <a:pt x="3231" y="4770"/>
                </a:cubicBezTo>
                <a:cubicBezTo>
                  <a:pt x="3267" y="4770"/>
                  <a:pt x="3303" y="4768"/>
                  <a:pt x="3339" y="4766"/>
                </a:cubicBezTo>
                <a:cubicBezTo>
                  <a:pt x="3347" y="4766"/>
                  <a:pt x="3355" y="4766"/>
                  <a:pt x="3363" y="4766"/>
                </a:cubicBezTo>
                <a:cubicBezTo>
                  <a:pt x="5913" y="4766"/>
                  <a:pt x="6670" y="1271"/>
                  <a:pt x="4327" y="220"/>
                </a:cubicBezTo>
                <a:lnTo>
                  <a:pt x="4327" y="220"/>
                </a:lnTo>
                <a:lnTo>
                  <a:pt x="4261" y="352"/>
                </a:lnTo>
                <a:lnTo>
                  <a:pt x="4305" y="220"/>
                </a:lnTo>
                <a:cubicBezTo>
                  <a:pt x="3998" y="89"/>
                  <a:pt x="3668" y="1"/>
                  <a:pt x="3339" y="1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1"/>
          <p:cNvSpPr/>
          <p:nvPr/>
        </p:nvSpPr>
        <p:spPr>
          <a:xfrm>
            <a:off x="8193455" y="929480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2219" h="2219" extrusionOk="0">
                <a:moveTo>
                  <a:pt x="1186" y="308"/>
                </a:moveTo>
                <a:cubicBezTo>
                  <a:pt x="1604" y="352"/>
                  <a:pt x="1911" y="703"/>
                  <a:pt x="1911" y="1120"/>
                </a:cubicBezTo>
                <a:lnTo>
                  <a:pt x="1911" y="1208"/>
                </a:lnTo>
                <a:cubicBezTo>
                  <a:pt x="1867" y="1625"/>
                  <a:pt x="1516" y="1955"/>
                  <a:pt x="1077" y="1955"/>
                </a:cubicBezTo>
                <a:lnTo>
                  <a:pt x="1011" y="1955"/>
                </a:lnTo>
                <a:cubicBezTo>
                  <a:pt x="571" y="1911"/>
                  <a:pt x="264" y="1537"/>
                  <a:pt x="264" y="1120"/>
                </a:cubicBezTo>
                <a:cubicBezTo>
                  <a:pt x="264" y="1098"/>
                  <a:pt x="264" y="1076"/>
                  <a:pt x="264" y="1032"/>
                </a:cubicBezTo>
                <a:cubicBezTo>
                  <a:pt x="308" y="615"/>
                  <a:pt x="659" y="308"/>
                  <a:pt x="1099" y="308"/>
                </a:cubicBezTo>
                <a:close/>
                <a:moveTo>
                  <a:pt x="1099" y="0"/>
                </a:moveTo>
                <a:cubicBezTo>
                  <a:pt x="528" y="22"/>
                  <a:pt x="44" y="439"/>
                  <a:pt x="0" y="1010"/>
                </a:cubicBezTo>
                <a:lnTo>
                  <a:pt x="0" y="1120"/>
                </a:lnTo>
                <a:cubicBezTo>
                  <a:pt x="0" y="1691"/>
                  <a:pt x="440" y="2174"/>
                  <a:pt x="989" y="2218"/>
                </a:cubicBezTo>
                <a:lnTo>
                  <a:pt x="1120" y="2218"/>
                </a:lnTo>
                <a:cubicBezTo>
                  <a:pt x="1670" y="2218"/>
                  <a:pt x="2153" y="1779"/>
                  <a:pt x="2219" y="1230"/>
                </a:cubicBezTo>
                <a:cubicBezTo>
                  <a:pt x="2219" y="1186"/>
                  <a:pt x="2219" y="1142"/>
                  <a:pt x="2219" y="1098"/>
                </a:cubicBezTo>
                <a:cubicBezTo>
                  <a:pt x="2197" y="527"/>
                  <a:pt x="1779" y="66"/>
                  <a:pt x="1208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1"/>
          <p:cNvSpPr/>
          <p:nvPr/>
        </p:nvSpPr>
        <p:spPr>
          <a:xfrm>
            <a:off x="802999" y="1867830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1"/>
          <p:cNvSpPr/>
          <p:nvPr/>
        </p:nvSpPr>
        <p:spPr>
          <a:xfrm>
            <a:off x="531700" y="2017362"/>
            <a:ext cx="181528" cy="187679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601601" y="1521725"/>
            <a:ext cx="4926000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ctrTitle"/>
          </p:nvPr>
        </p:nvSpPr>
        <p:spPr>
          <a:xfrm flipH="1">
            <a:off x="1216946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ubTitle" idx="1"/>
          </p:nvPr>
        </p:nvSpPr>
        <p:spPr>
          <a:xfrm flipH="1">
            <a:off x="880050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ctrTitle" idx="2"/>
          </p:nvPr>
        </p:nvSpPr>
        <p:spPr>
          <a:xfrm flipH="1">
            <a:off x="3796970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subTitle" idx="3"/>
          </p:nvPr>
        </p:nvSpPr>
        <p:spPr>
          <a:xfrm flipH="1">
            <a:off x="3506700" y="1463102"/>
            <a:ext cx="21312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ctrTitle" idx="4"/>
          </p:nvPr>
        </p:nvSpPr>
        <p:spPr>
          <a:xfrm flipH="1">
            <a:off x="6367078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ubTitle" idx="5"/>
          </p:nvPr>
        </p:nvSpPr>
        <p:spPr>
          <a:xfrm flipH="1">
            <a:off x="6030225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41" name="Google Shape;41;p13"/>
          <p:cNvSpPr/>
          <p:nvPr/>
        </p:nvSpPr>
        <p:spPr>
          <a:xfrm rot="10800000">
            <a:off x="318274" y="4583374"/>
            <a:ext cx="312345" cy="273419"/>
          </a:xfrm>
          <a:custGeom>
            <a:avLst/>
            <a:gdLst/>
            <a:ahLst/>
            <a:cxnLst/>
            <a:rect l="l" t="t" r="r" b="b"/>
            <a:pathLst>
              <a:path w="6652" h="5823" extrusionOk="0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3"/>
          <p:cNvSpPr/>
          <p:nvPr/>
        </p:nvSpPr>
        <p:spPr>
          <a:xfrm rot="10800000">
            <a:off x="8449787" y="513049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3"/>
          <p:cNvSpPr/>
          <p:nvPr/>
        </p:nvSpPr>
        <p:spPr>
          <a:xfrm rot="10800000">
            <a:off x="474553" y="4290837"/>
            <a:ext cx="222755" cy="188008"/>
          </a:xfrm>
          <a:custGeom>
            <a:avLst/>
            <a:gdLst/>
            <a:ahLst/>
            <a:cxnLst/>
            <a:rect l="l" t="t" r="r" b="b"/>
            <a:pathLst>
              <a:path w="4744" h="4004" extrusionOk="0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3"/>
          <p:cNvSpPr/>
          <p:nvPr/>
        </p:nvSpPr>
        <p:spPr>
          <a:xfrm rot="10800000">
            <a:off x="8289926" y="383915"/>
            <a:ext cx="124901" cy="129143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3"/>
          <p:cNvSpPr/>
          <p:nvPr/>
        </p:nvSpPr>
        <p:spPr>
          <a:xfrm rot="10800000">
            <a:off x="725819" y="4647926"/>
            <a:ext cx="124899" cy="105563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/>
          <p:nvPr/>
        </p:nvSpPr>
        <p:spPr>
          <a:xfrm flipH="1">
            <a:off x="-2746932" y="-1336785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3785450" y="727300"/>
            <a:ext cx="4598700" cy="22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14"/>
          <p:cNvSpPr/>
          <p:nvPr/>
        </p:nvSpPr>
        <p:spPr>
          <a:xfrm>
            <a:off x="6647438" y="252288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chemeClr val="accent3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4"/>
          <p:cNvSpPr/>
          <p:nvPr/>
        </p:nvSpPr>
        <p:spPr>
          <a:xfrm>
            <a:off x="7253900" y="595100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4"/>
          <p:cNvSpPr/>
          <p:nvPr/>
        </p:nvSpPr>
        <p:spPr>
          <a:xfrm>
            <a:off x="7505600" y="775775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dk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4"/>
          <p:cNvSpPr/>
          <p:nvPr/>
        </p:nvSpPr>
        <p:spPr>
          <a:xfrm>
            <a:off x="8010375" y="382575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4"/>
          <p:cNvSpPr/>
          <p:nvPr/>
        </p:nvSpPr>
        <p:spPr>
          <a:xfrm>
            <a:off x="7799050" y="3358000"/>
            <a:ext cx="141975" cy="108450"/>
          </a:xfrm>
          <a:custGeom>
            <a:avLst/>
            <a:gdLst/>
            <a:ahLst/>
            <a:cxnLst/>
            <a:rect l="l" t="t" r="r" b="b"/>
            <a:pathLst>
              <a:path w="5679" h="4338" extrusionOk="0">
                <a:moveTo>
                  <a:pt x="2795" y="1"/>
                </a:moveTo>
                <a:cubicBezTo>
                  <a:pt x="2116" y="1"/>
                  <a:pt x="1451" y="323"/>
                  <a:pt x="1025" y="927"/>
                </a:cubicBezTo>
                <a:cubicBezTo>
                  <a:pt x="1" y="2382"/>
                  <a:pt x="1075" y="4338"/>
                  <a:pt x="2766" y="4338"/>
                </a:cubicBezTo>
                <a:cubicBezTo>
                  <a:pt x="2900" y="4338"/>
                  <a:pt x="3037" y="4325"/>
                  <a:pt x="3177" y="4300"/>
                </a:cubicBezTo>
                <a:cubicBezTo>
                  <a:pt x="5096" y="3951"/>
                  <a:pt x="5678" y="1450"/>
                  <a:pt x="4049" y="403"/>
                </a:cubicBezTo>
                <a:cubicBezTo>
                  <a:pt x="3665" y="131"/>
                  <a:pt x="3227" y="1"/>
                  <a:pt x="27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/>
          <p:nvPr/>
        </p:nvSpPr>
        <p:spPr>
          <a:xfrm>
            <a:off x="8070075" y="30284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7582500" y="2763800"/>
            <a:ext cx="260300" cy="264650"/>
          </a:xfrm>
          <a:custGeom>
            <a:avLst/>
            <a:gdLst/>
            <a:ahLst/>
            <a:cxnLst/>
            <a:rect l="l" t="t" r="r" b="b"/>
            <a:pathLst>
              <a:path w="10412" h="10586" fill="none" extrusionOk="0">
                <a:moveTo>
                  <a:pt x="9714" y="4188"/>
                </a:moveTo>
                <a:cubicBezTo>
                  <a:pt x="9132" y="1629"/>
                  <a:pt x="6573" y="0"/>
                  <a:pt x="4014" y="582"/>
                </a:cubicBezTo>
                <a:cubicBezTo>
                  <a:pt x="1455" y="1222"/>
                  <a:pt x="1" y="3839"/>
                  <a:pt x="640" y="6398"/>
                </a:cubicBezTo>
                <a:cubicBezTo>
                  <a:pt x="1222" y="8957"/>
                  <a:pt x="3781" y="10586"/>
                  <a:pt x="6340" y="10062"/>
                </a:cubicBezTo>
                <a:cubicBezTo>
                  <a:pt x="8899" y="9364"/>
                  <a:pt x="10412" y="6747"/>
                  <a:pt x="9714" y="4188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subTitle" idx="1"/>
          </p:nvPr>
        </p:nvSpPr>
        <p:spPr>
          <a:xfrm>
            <a:off x="4691100" y="2241613"/>
            <a:ext cx="38961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/>
          <p:nvPr/>
        </p:nvSpPr>
        <p:spPr>
          <a:xfrm flipH="1">
            <a:off x="-334475" y="-113880"/>
            <a:ext cx="7194389" cy="5426531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 rot="828">
            <a:off x="1086787" y="742439"/>
            <a:ext cx="7123754" cy="78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>
                <a:solidFill>
                  <a:srgbClr val="6634C3"/>
                </a:solidFill>
              </a:rPr>
              <a:t>ARDUINO MASTER CLASS</a:t>
            </a:r>
            <a:endParaRPr sz="4000">
              <a:solidFill>
                <a:srgbClr val="6634C3"/>
              </a:solidFill>
            </a:endParaRPr>
          </a:p>
        </p:txBody>
      </p:sp>
      <p:pic>
        <p:nvPicPr>
          <p:cNvPr id="70" name="Google Shape;70;p1" descr="Arduino uno technology drawing fre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664116">
            <a:off x="5910007" y="3178137"/>
            <a:ext cx="2394244" cy="169736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 rot="1265">
            <a:off x="3425567" y="130444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</a:pPr>
            <a:r>
              <a:rPr lang="en-US" sz="3600">
                <a:solidFill>
                  <a:srgbClr val="FF59D6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08</a:t>
            </a:r>
            <a:endParaRPr sz="3600">
              <a:solidFill>
                <a:srgbClr val="CF008D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pic>
        <p:nvPicPr>
          <p:cNvPr id="72" name="Google Shape;72;p1"/>
          <p:cNvPicPr preferRelativeResize="0"/>
          <p:nvPr/>
        </p:nvPicPr>
        <p:blipFill rotWithShape="1">
          <a:blip r:embed="rId4">
            <a:alphaModFix/>
          </a:blip>
          <a:srcRect l="24651" t="16548" r="24646"/>
          <a:stretch/>
        </p:blipFill>
        <p:spPr>
          <a:xfrm>
            <a:off x="-91997" y="2214212"/>
            <a:ext cx="3517446" cy="299674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 rot="828">
            <a:off x="2177314" y="1784992"/>
            <a:ext cx="5683918" cy="67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odchasan Medium"/>
              <a:buNone/>
            </a:pPr>
            <a:r>
              <a:rPr lang="en-US" sz="2000" b="0" i="0" u="none" strike="noStrike" cap="none">
                <a:solidFill>
                  <a:srgbClr val="6634C3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Motion Detection using PIR &amp; IR Sensor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4760649" y="1637468"/>
            <a:ext cx="2000700" cy="724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9" name="Google Shape;79;p2"/>
          <p:cNvCxnSpPr/>
          <p:nvPr/>
        </p:nvCxnSpPr>
        <p:spPr>
          <a:xfrm rot="10800000" flipH="1">
            <a:off x="2670974" y="1736993"/>
            <a:ext cx="2120100" cy="75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0" name="Google Shape;80;p2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6634C3"/>
                </a:solidFill>
              </a:rPr>
              <a:t>8 AGENDA</a:t>
            </a:r>
            <a:endParaRPr>
              <a:solidFill>
                <a:srgbClr val="6634C3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5"/>
          </p:nvPr>
        </p:nvSpPr>
        <p:spPr>
          <a:xfrm flipH="1">
            <a:off x="1817998" y="2706742"/>
            <a:ext cx="1705951" cy="85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Infrared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subTitle" idx="6"/>
          </p:nvPr>
        </p:nvSpPr>
        <p:spPr>
          <a:xfrm>
            <a:off x="5416504" y="2860292"/>
            <a:ext cx="2830531" cy="87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Q &amp; A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3" name="Google Shape;83;p2"/>
          <p:cNvSpPr txBox="1">
            <a:spLocks noGrp="1"/>
          </p:cNvSpPr>
          <p:nvPr>
            <p:ph type="subTitle" idx="7"/>
          </p:nvPr>
        </p:nvSpPr>
        <p:spPr>
          <a:xfrm flipH="1">
            <a:off x="3403850" y="2806948"/>
            <a:ext cx="2774447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Motion detection system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2278935" y="1964331"/>
            <a:ext cx="844522" cy="842617"/>
          </a:xfrm>
          <a:custGeom>
            <a:avLst/>
            <a:gdLst/>
            <a:ahLst/>
            <a:cxnLst/>
            <a:rect l="l" t="t" r="r" b="b"/>
            <a:pathLst>
              <a:path w="8868" h="8848" extrusionOk="0">
                <a:moveTo>
                  <a:pt x="4424" y="0"/>
                </a:moveTo>
                <a:cubicBezTo>
                  <a:pt x="1978" y="0"/>
                  <a:pt x="1" y="1977"/>
                  <a:pt x="1" y="4424"/>
                </a:cubicBezTo>
                <a:cubicBezTo>
                  <a:pt x="1" y="6871"/>
                  <a:pt x="1978" y="8848"/>
                  <a:pt x="4424" y="8848"/>
                </a:cubicBezTo>
                <a:cubicBezTo>
                  <a:pt x="6871" y="8848"/>
                  <a:pt x="8868" y="6871"/>
                  <a:pt x="8868" y="4424"/>
                </a:cubicBezTo>
                <a:cubicBezTo>
                  <a:pt x="8868" y="1977"/>
                  <a:pt x="6871" y="0"/>
                  <a:pt x="442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4147243" y="1194279"/>
            <a:ext cx="1105493" cy="1087927"/>
          </a:xfrm>
          <a:custGeom>
            <a:avLst/>
            <a:gdLst/>
            <a:ahLst/>
            <a:cxnLst/>
            <a:rect l="l" t="t" r="r" b="b"/>
            <a:pathLst>
              <a:path w="17369" h="17093" extrusionOk="0">
                <a:moveTo>
                  <a:pt x="9648" y="1"/>
                </a:moveTo>
                <a:cubicBezTo>
                  <a:pt x="7396" y="1"/>
                  <a:pt x="5220" y="1038"/>
                  <a:pt x="3803" y="2882"/>
                </a:cubicBezTo>
                <a:cubicBezTo>
                  <a:pt x="1" y="7815"/>
                  <a:pt x="3668" y="14770"/>
                  <a:pt x="9608" y="14770"/>
                </a:cubicBezTo>
                <a:cubicBezTo>
                  <a:pt x="9937" y="14770"/>
                  <a:pt x="10273" y="14749"/>
                  <a:pt x="10615" y="14705"/>
                </a:cubicBezTo>
                <a:cubicBezTo>
                  <a:pt x="10870" y="14665"/>
                  <a:pt x="11104" y="14626"/>
                  <a:pt x="11359" y="14568"/>
                </a:cubicBezTo>
                <a:lnTo>
                  <a:pt x="14784" y="17093"/>
                </a:lnTo>
                <a:lnTo>
                  <a:pt x="13473" y="13706"/>
                </a:lnTo>
                <a:cubicBezTo>
                  <a:pt x="15979" y="12199"/>
                  <a:pt x="17368" y="9341"/>
                  <a:pt x="16996" y="6425"/>
                </a:cubicBezTo>
                <a:lnTo>
                  <a:pt x="16977" y="6425"/>
                </a:lnTo>
                <a:cubicBezTo>
                  <a:pt x="16585" y="3469"/>
                  <a:pt x="14452" y="1022"/>
                  <a:pt x="11574" y="259"/>
                </a:cubicBezTo>
                <a:cubicBezTo>
                  <a:pt x="10936" y="85"/>
                  <a:pt x="10289" y="1"/>
                  <a:pt x="9648" y="1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6140612" y="1585476"/>
            <a:ext cx="1344630" cy="1222824"/>
          </a:xfrm>
          <a:custGeom>
            <a:avLst/>
            <a:gdLst/>
            <a:ahLst/>
            <a:cxnLst/>
            <a:rect l="l" t="t" r="r" b="b"/>
            <a:pathLst>
              <a:path w="23823" h="21664" extrusionOk="0">
                <a:moveTo>
                  <a:pt x="11909" y="0"/>
                </a:moveTo>
                <a:cubicBezTo>
                  <a:pt x="6991" y="0"/>
                  <a:pt x="2544" y="3357"/>
                  <a:pt x="1370" y="8336"/>
                </a:cubicBezTo>
                <a:cubicBezTo>
                  <a:pt x="0" y="14170"/>
                  <a:pt x="3602" y="20003"/>
                  <a:pt x="9415" y="21373"/>
                </a:cubicBezTo>
                <a:cubicBezTo>
                  <a:pt x="10253" y="21570"/>
                  <a:pt x="11090" y="21664"/>
                  <a:pt x="11914" y="21664"/>
                </a:cubicBezTo>
                <a:cubicBezTo>
                  <a:pt x="16831" y="21664"/>
                  <a:pt x="21279" y="18307"/>
                  <a:pt x="22452" y="13328"/>
                </a:cubicBezTo>
                <a:cubicBezTo>
                  <a:pt x="23822" y="7495"/>
                  <a:pt x="20221" y="1662"/>
                  <a:pt x="14407" y="291"/>
                </a:cubicBezTo>
                <a:cubicBezTo>
                  <a:pt x="13570" y="95"/>
                  <a:pt x="12733" y="0"/>
                  <a:pt x="11909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title" idx="9"/>
          </p:nvPr>
        </p:nvSpPr>
        <p:spPr>
          <a:xfrm>
            <a:off x="2338420" y="2108418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88" name="Google Shape;88;p2"/>
          <p:cNvSpPr txBox="1">
            <a:spLocks noGrp="1"/>
          </p:cNvSpPr>
          <p:nvPr>
            <p:ph type="title" idx="8"/>
          </p:nvPr>
        </p:nvSpPr>
        <p:spPr>
          <a:xfrm>
            <a:off x="4093810" y="1367611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 flipH="1">
            <a:off x="6202293" y="1910761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InfraRed 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95" name="Google Shape;95;p3"/>
          <p:cNvSpPr txBox="1">
            <a:spLocks noGrp="1"/>
          </p:cNvSpPr>
          <p:nvPr>
            <p:ph type="body" idx="1"/>
          </p:nvPr>
        </p:nvSpPr>
        <p:spPr>
          <a:xfrm>
            <a:off x="489113" y="1384119"/>
            <a:ext cx="4195903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Infrared radiation (IR), or infrared light, is a type of radiant energy that's invisible to human eyes but that we can feel as heat.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 All objects in the universe emit some level of IR radiation, but two of the most obvious sources are the sun and fire.</a:t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1049" y="1608000"/>
            <a:ext cx="300037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IR Sensor with Arduino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4" descr="Arduino IR Module Tutorial. In this tutorial we are going to… | by Ansari  Aquib | Mediu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6330" y="1096023"/>
            <a:ext cx="6048883" cy="3364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74440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PIR Sensor with Arduino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0300" y="1548738"/>
            <a:ext cx="55054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accent1"/>
                </a:solidFill>
              </a:rPr>
              <a:t>INTERVIEW QUESTIONS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29" name="Google Shape;129;p6"/>
          <p:cNvSpPr/>
          <p:nvPr/>
        </p:nvSpPr>
        <p:spPr>
          <a:xfrm rot="-322676" flipH="1">
            <a:off x="2010034" y="3880981"/>
            <a:ext cx="4885146" cy="3421109"/>
          </a:xfrm>
          <a:custGeom>
            <a:avLst/>
            <a:gdLst/>
            <a:ahLst/>
            <a:cxnLst/>
            <a:rect l="l" t="t" r="r" b="b"/>
            <a:pathLst>
              <a:path w="37285" h="26111" extrusionOk="0">
                <a:moveTo>
                  <a:pt x="22504" y="0"/>
                </a:moveTo>
                <a:cubicBezTo>
                  <a:pt x="17024" y="0"/>
                  <a:pt x="12253" y="2627"/>
                  <a:pt x="9698" y="6531"/>
                </a:cubicBezTo>
                <a:cubicBezTo>
                  <a:pt x="4260" y="7000"/>
                  <a:pt x="0" y="11046"/>
                  <a:pt x="0" y="15973"/>
                </a:cubicBezTo>
                <a:cubicBezTo>
                  <a:pt x="0" y="21212"/>
                  <a:pt x="4814" y="25471"/>
                  <a:pt x="10748" y="25471"/>
                </a:cubicBezTo>
                <a:cubicBezTo>
                  <a:pt x="12353" y="25471"/>
                  <a:pt x="13943" y="25145"/>
                  <a:pt x="15434" y="24520"/>
                </a:cubicBezTo>
                <a:cubicBezTo>
                  <a:pt x="17607" y="25558"/>
                  <a:pt x="19988" y="26111"/>
                  <a:pt x="22412" y="26111"/>
                </a:cubicBezTo>
                <a:cubicBezTo>
                  <a:pt x="22443" y="26111"/>
                  <a:pt x="22474" y="26111"/>
                  <a:pt x="22504" y="26110"/>
                </a:cubicBezTo>
                <a:cubicBezTo>
                  <a:pt x="30668" y="26110"/>
                  <a:pt x="37285" y="20275"/>
                  <a:pt x="37285" y="13062"/>
                </a:cubicBezTo>
                <a:cubicBezTo>
                  <a:pt x="37285" y="5850"/>
                  <a:pt x="30668" y="0"/>
                  <a:pt x="2250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3732" y="2774775"/>
            <a:ext cx="4197750" cy="364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6"/>
          <p:cNvSpPr txBox="1">
            <a:spLocks noGrp="1"/>
          </p:cNvSpPr>
          <p:nvPr>
            <p:ph type="ctrTitle"/>
          </p:nvPr>
        </p:nvSpPr>
        <p:spPr>
          <a:xfrm flipH="1">
            <a:off x="0" y="3291834"/>
            <a:ext cx="2806471" cy="1233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How do you detect infrared?</a:t>
            </a:r>
            <a:endParaRPr sz="2400"/>
          </a:p>
        </p:txBody>
      </p:sp>
      <p:sp>
        <p:nvSpPr>
          <p:cNvPr id="132" name="Google Shape;132;p6"/>
          <p:cNvSpPr txBox="1">
            <a:spLocks noGrp="1"/>
          </p:cNvSpPr>
          <p:nvPr>
            <p:ph type="ctrTitle" idx="2"/>
          </p:nvPr>
        </p:nvSpPr>
        <p:spPr>
          <a:xfrm flipH="1">
            <a:off x="2902109" y="2104653"/>
            <a:ext cx="3290645" cy="74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Clock frequency of Arduino</a:t>
            </a:r>
            <a:endParaRPr sz="2400"/>
          </a:p>
        </p:txBody>
      </p:sp>
      <p:sp>
        <p:nvSpPr>
          <p:cNvPr id="133" name="Google Shape;133;p6"/>
          <p:cNvSpPr txBox="1">
            <a:spLocks noGrp="1"/>
          </p:cNvSpPr>
          <p:nvPr>
            <p:ph type="ctrTitle" idx="4"/>
          </p:nvPr>
        </p:nvSpPr>
        <p:spPr>
          <a:xfrm flipH="1">
            <a:off x="6192754" y="3152742"/>
            <a:ext cx="2862647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What is the default bootloader of the Arduino UNO?</a:t>
            </a:r>
            <a:endParaRPr sz="2400"/>
          </a:p>
        </p:txBody>
      </p:sp>
      <p:sp>
        <p:nvSpPr>
          <p:cNvPr id="134" name="Google Shape;134;p6"/>
          <p:cNvSpPr/>
          <p:nvPr/>
        </p:nvSpPr>
        <p:spPr>
          <a:xfrm>
            <a:off x="3012530" y="1365989"/>
            <a:ext cx="326882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16 MHz, which is 16,000,000 Hertz. That means there are 16 Million clock cycles per second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6741131" y="1365989"/>
            <a:ext cx="225647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The optiboot bootloader will take 512 bytes, leaving 32256 bytes for application code. Due to its small size larger up-loadable sketch size is achieved.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THANKS!</a:t>
            </a:r>
            <a:endParaRPr/>
          </a:p>
        </p:txBody>
      </p:sp>
      <p:grpSp>
        <p:nvGrpSpPr>
          <p:cNvPr id="141" name="Google Shape;141;p8"/>
          <p:cNvGrpSpPr/>
          <p:nvPr/>
        </p:nvGrpSpPr>
        <p:grpSpPr>
          <a:xfrm>
            <a:off x="6742434" y="1764723"/>
            <a:ext cx="420494" cy="420530"/>
            <a:chOff x="7163817" y="1644982"/>
            <a:chExt cx="356865" cy="356866"/>
          </a:xfrm>
        </p:grpSpPr>
        <p:sp>
          <p:nvSpPr>
            <p:cNvPr id="142" name="Google Shape;142;p8"/>
            <p:cNvSpPr/>
            <p:nvPr/>
          </p:nvSpPr>
          <p:spPr>
            <a:xfrm>
              <a:off x="7163817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7225867" y="1722186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8"/>
          <p:cNvGrpSpPr/>
          <p:nvPr/>
        </p:nvGrpSpPr>
        <p:grpSpPr>
          <a:xfrm>
            <a:off x="8003503" y="1764939"/>
            <a:ext cx="420494" cy="420097"/>
            <a:chOff x="8060684" y="1644982"/>
            <a:chExt cx="356865" cy="356498"/>
          </a:xfrm>
        </p:grpSpPr>
        <p:sp>
          <p:nvSpPr>
            <p:cNvPr id="145" name="Google Shape;145;p8"/>
            <p:cNvSpPr/>
            <p:nvPr/>
          </p:nvSpPr>
          <p:spPr>
            <a:xfrm>
              <a:off x="8060684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8145830" y="1791813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8129918" y="1722028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8223401" y="1791786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8"/>
          <p:cNvGrpSpPr/>
          <p:nvPr/>
        </p:nvGrpSpPr>
        <p:grpSpPr>
          <a:xfrm>
            <a:off x="7389228" y="1764939"/>
            <a:ext cx="420494" cy="420097"/>
            <a:chOff x="7612250" y="1644982"/>
            <a:chExt cx="356865" cy="356498"/>
          </a:xfrm>
        </p:grpSpPr>
        <p:sp>
          <p:nvSpPr>
            <p:cNvPr id="150" name="Google Shape;150;p8"/>
            <p:cNvSpPr/>
            <p:nvPr/>
          </p:nvSpPr>
          <p:spPr>
            <a:xfrm>
              <a:off x="7612250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7710268" y="1763055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7837018" y="1738072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7676582" y="1708921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044" y="0"/>
            <a:ext cx="5215549" cy="473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orld Creativity Day by Slidesgo">
  <a:themeElements>
    <a:clrScheme name="Simple Light">
      <a:dk1>
        <a:srgbClr val="300D59"/>
      </a:dk1>
      <a:lt1>
        <a:srgbClr val="F3F3F3"/>
      </a:lt1>
      <a:dk2>
        <a:srgbClr val="CCDBDE"/>
      </a:dk2>
      <a:lt2>
        <a:srgbClr val="F9E8D0"/>
      </a:lt2>
      <a:accent1>
        <a:srgbClr val="6634C3"/>
      </a:accent1>
      <a:accent2>
        <a:srgbClr val="FF59D6"/>
      </a:accent2>
      <a:accent3>
        <a:srgbClr val="C08CFF"/>
      </a:accent3>
      <a:accent4>
        <a:srgbClr val="FFBDF2"/>
      </a:accent4>
      <a:accent5>
        <a:srgbClr val="EDB636"/>
      </a:accent5>
      <a:accent6>
        <a:srgbClr val="9E641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On-screen Show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Kodchasan Medium</vt:lpstr>
      <vt:lpstr>Raleway Thin</vt:lpstr>
      <vt:lpstr>Arial</vt:lpstr>
      <vt:lpstr>Fira Sans Extra Condensed Medium</vt:lpstr>
      <vt:lpstr>Barlow</vt:lpstr>
      <vt:lpstr>PT Serif</vt:lpstr>
      <vt:lpstr>Nunito Light</vt:lpstr>
      <vt:lpstr>World Creativity Day by Slidesgo</vt:lpstr>
      <vt:lpstr>ARDUINO MASTER CLASS</vt:lpstr>
      <vt:lpstr>8 AGENDA</vt:lpstr>
      <vt:lpstr>InfraRed </vt:lpstr>
      <vt:lpstr>IR Sensor with Arduino</vt:lpstr>
      <vt:lpstr>PIR Sensor with Arduino</vt:lpstr>
      <vt:lpstr>INTERVIEW QUESTIONS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MASTER CLASS</dc:title>
  <dc:creator>Abeeb Akorede Bello</dc:creator>
  <cp:lastModifiedBy>Abeeb Akorede Bello</cp:lastModifiedBy>
  <cp:revision>1</cp:revision>
  <dcterms:modified xsi:type="dcterms:W3CDTF">2023-01-06T05:06:26Z</dcterms:modified>
</cp:coreProperties>
</file>