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Kodchasan Medium" panose="020B0604020202020204" charset="-34"/>
      <p:regular r:id="rId23"/>
      <p:bold r:id="rId24"/>
      <p:italic r:id="rId25"/>
      <p:boldItalic r:id="rId26"/>
    </p:embeddedFont>
    <p:embeddedFont>
      <p:font typeface="PT Serif" panose="020B0604020202020204" charset="0"/>
      <p:regular r:id="rId27"/>
      <p:bold r:id="rId28"/>
      <p:italic r:id="rId29"/>
      <p:boldItalic r:id="rId30"/>
    </p:embeddedFont>
    <p:embeddedFont>
      <p:font typeface="Raleway Thin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lIUFIKsHLON8Eik2Za0bcPUvD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239475" y="1743000"/>
            <a:ext cx="40653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unito Light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8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/>
          <p:nvPr/>
        </p:nvSpPr>
        <p:spPr>
          <a:xfrm rot="10800000">
            <a:off x="8143528" y="631612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8"/>
          <p:cNvSpPr/>
          <p:nvPr/>
        </p:nvSpPr>
        <p:spPr>
          <a:xfrm rot="10800000">
            <a:off x="8241376" y="3575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ctrTitle"/>
          </p:nvPr>
        </p:nvSpPr>
        <p:spPr>
          <a:xfrm flipH="1">
            <a:off x="3252275" y="224835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ubTitle" idx="1"/>
          </p:nvPr>
        </p:nvSpPr>
        <p:spPr>
          <a:xfrm flipH="1">
            <a:off x="2975225" y="2710027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ctrTitle" idx="2"/>
          </p:nvPr>
        </p:nvSpPr>
        <p:spPr>
          <a:xfrm flipH="1">
            <a:off x="953750" y="224835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ubTitle" idx="3"/>
          </p:nvPr>
        </p:nvSpPr>
        <p:spPr>
          <a:xfrm flipH="1">
            <a:off x="676696" y="2710027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ctrTitle" idx="4"/>
          </p:nvPr>
        </p:nvSpPr>
        <p:spPr>
          <a:xfrm flipH="1">
            <a:off x="3252275" y="34853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ubTitle" idx="5"/>
          </p:nvPr>
        </p:nvSpPr>
        <p:spPr>
          <a:xfrm flipH="1">
            <a:off x="2975225" y="3947920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ctrTitle" idx="6"/>
          </p:nvPr>
        </p:nvSpPr>
        <p:spPr>
          <a:xfrm flipH="1">
            <a:off x="953746" y="10093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7"/>
          </p:nvPr>
        </p:nvSpPr>
        <p:spPr>
          <a:xfrm flipH="1">
            <a:off x="676696" y="1474903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ctrTitle" idx="8"/>
          </p:nvPr>
        </p:nvSpPr>
        <p:spPr>
          <a:xfrm flipH="1">
            <a:off x="3252275" y="10093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ubTitle" idx="9"/>
          </p:nvPr>
        </p:nvSpPr>
        <p:spPr>
          <a:xfrm flipH="1">
            <a:off x="2975225" y="1474908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ctrTitle" idx="13"/>
          </p:nvPr>
        </p:nvSpPr>
        <p:spPr>
          <a:xfrm flipH="1">
            <a:off x="953750" y="34845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ubTitle" idx="14"/>
          </p:nvPr>
        </p:nvSpPr>
        <p:spPr>
          <a:xfrm flipH="1">
            <a:off x="676696" y="3947917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 idx="15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53" name="Google Shape;53;p20"/>
          <p:cNvSpPr/>
          <p:nvPr/>
        </p:nvSpPr>
        <p:spPr>
          <a:xfrm rot="10800000">
            <a:off x="364349" y="4707687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 rot="10800000">
            <a:off x="329694" y="4546638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63" name="Google Shape;63;p21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1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1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1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1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" name="Google Shape;71;p22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2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2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2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3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subTitle" idx="1"/>
          </p:nvPr>
        </p:nvSpPr>
        <p:spPr>
          <a:xfrm flipH="1">
            <a:off x="6588325" y="3294813"/>
            <a:ext cx="1681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ubTitle" idx="2"/>
          </p:nvPr>
        </p:nvSpPr>
        <p:spPr>
          <a:xfrm flipH="1">
            <a:off x="680375" y="3294813"/>
            <a:ext cx="19581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ubTitle" idx="3"/>
          </p:nvPr>
        </p:nvSpPr>
        <p:spPr>
          <a:xfrm flipH="1">
            <a:off x="6588325" y="3840773"/>
            <a:ext cx="195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ubTitle" idx="4"/>
          </p:nvPr>
        </p:nvSpPr>
        <p:spPr>
          <a:xfrm flipH="1">
            <a:off x="3731088" y="879245"/>
            <a:ext cx="1681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ubTitle" idx="5"/>
          </p:nvPr>
        </p:nvSpPr>
        <p:spPr>
          <a:xfrm flipH="1">
            <a:off x="680375" y="3840773"/>
            <a:ext cx="195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ubTitle" idx="6"/>
          </p:nvPr>
        </p:nvSpPr>
        <p:spPr>
          <a:xfrm flipH="1">
            <a:off x="3592950" y="1425030"/>
            <a:ext cx="195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/>
          <p:nvPr/>
        </p:nvSpPr>
        <p:spPr>
          <a:xfrm>
            <a:off x="5774813" y="16640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4"/>
          <p:cNvSpPr/>
          <p:nvPr/>
        </p:nvSpPr>
        <p:spPr>
          <a:xfrm>
            <a:off x="6054950" y="135985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>
            <a:off x="6512375" y="145522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3086800" y="1913950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1470775" y="2740775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2515100" y="1609375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/>
          <p:nvPr/>
        </p:nvSpPr>
        <p:spPr>
          <a:xfrm>
            <a:off x="3108875" y="1504575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7963138" y="2849234"/>
            <a:ext cx="260300" cy="273208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108" name="Google Shape;108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 02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/>
        </p:nvSpPr>
        <p:spPr>
          <a:xfrm rot="828">
            <a:off x="805327" y="1829304"/>
            <a:ext cx="7686674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Installing Software &amp; Libraries | Programming Arduino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INTERVIEW 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" name="Google Shape;200;p11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>
            <a:spLocks noGrp="1"/>
          </p:cNvSpPr>
          <p:nvPr>
            <p:ph type="ctrTitle"/>
          </p:nvPr>
        </p:nvSpPr>
        <p:spPr>
          <a:xfrm flipH="1">
            <a:off x="0" y="2600496"/>
            <a:ext cx="3343275" cy="12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mean by IDE?</a:t>
            </a:r>
            <a:endParaRPr sz="2400"/>
          </a:p>
        </p:txBody>
      </p:sp>
      <p:sp>
        <p:nvSpPr>
          <p:cNvPr id="203" name="Google Shape;203;p11"/>
          <p:cNvSpPr txBox="1">
            <a:spLocks noGrp="1"/>
          </p:cNvSpPr>
          <p:nvPr>
            <p:ph type="ctrTitle" idx="2"/>
          </p:nvPr>
        </p:nvSpPr>
        <p:spPr>
          <a:xfrm flipH="1">
            <a:off x="2807284" y="1250175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are the software structure functions?</a:t>
            </a:r>
            <a:endParaRPr sz="2400"/>
          </a:p>
        </p:txBody>
      </p:sp>
      <p:sp>
        <p:nvSpPr>
          <p:cNvPr id="204" name="Google Shape;204;p11"/>
          <p:cNvSpPr txBox="1">
            <a:spLocks noGrp="1"/>
          </p:cNvSpPr>
          <p:nvPr>
            <p:ph type="ctrTitle" idx="4"/>
          </p:nvPr>
        </p:nvSpPr>
        <p:spPr>
          <a:xfrm flipH="1">
            <a:off x="6281353" y="2600496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In which language Arduino software was written?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210" name="Google Shape;210;p13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211" name="Google Shape;211;p13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3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214" name="Google Shape;214;p13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13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219" name="Google Shape;219;p13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/>
          </a:blip>
          <a:srcRect t="1328" b="1705"/>
          <a:stretch/>
        </p:blipFill>
        <p:spPr>
          <a:xfrm>
            <a:off x="2551156" y="1609375"/>
            <a:ext cx="4179875" cy="35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1276143" y="481350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Q &amp; A SESSION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"/>
          <p:cNvCxnSpPr/>
          <p:nvPr/>
        </p:nvCxnSpPr>
        <p:spPr>
          <a:xfrm>
            <a:off x="3548075" y="1607650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7" name="Google Shape;117;p2"/>
          <p:cNvCxnSpPr/>
          <p:nvPr/>
        </p:nvCxnSpPr>
        <p:spPr>
          <a:xfrm rot="10800000" flipH="1">
            <a:off x="5619750" y="1563350"/>
            <a:ext cx="2049300" cy="715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8" name="Google Shape;118;p2"/>
          <p:cNvCxnSpPr/>
          <p:nvPr/>
        </p:nvCxnSpPr>
        <p:spPr>
          <a:xfrm rot="10800000" flipH="1">
            <a:off x="1458400" y="1707175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9" name="Google Shape;119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2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subTitle" idx="5"/>
          </p:nvPr>
        </p:nvSpPr>
        <p:spPr>
          <a:xfrm flipH="1">
            <a:off x="259648" y="2605463"/>
            <a:ext cx="2282185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Arduino IDE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ubTitle" idx="6"/>
          </p:nvPr>
        </p:nvSpPr>
        <p:spPr>
          <a:xfrm>
            <a:off x="4179253" y="3252737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Installing Arduino Libraries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122" name="Google Shape;122;p2"/>
          <p:cNvSpPr txBox="1">
            <a:spLocks noGrp="1"/>
          </p:cNvSpPr>
          <p:nvPr>
            <p:ph type="subTitle" idx="7"/>
          </p:nvPr>
        </p:nvSpPr>
        <p:spPr>
          <a:xfrm flipH="1">
            <a:off x="2384524" y="2792594"/>
            <a:ext cx="2205782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Installing Arduino IDE &amp; Exploring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subTitle" idx="15"/>
          </p:nvPr>
        </p:nvSpPr>
        <p:spPr>
          <a:xfrm>
            <a:off x="6457941" y="2473113"/>
            <a:ext cx="2384819" cy="6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Arduino Programming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066361" y="1934513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2934669" y="1164461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073595" y="996919"/>
            <a:ext cx="1171398" cy="1283300"/>
          </a:xfrm>
          <a:custGeom>
            <a:avLst/>
            <a:gdLst/>
            <a:ahLst/>
            <a:cxnLst/>
            <a:rect l="l" t="t" r="r" b="b"/>
            <a:pathLst>
              <a:path w="15602" h="17093" extrusionOk="0">
                <a:moveTo>
                  <a:pt x="7721" y="1"/>
                </a:moveTo>
                <a:cubicBezTo>
                  <a:pt x="7080" y="1"/>
                  <a:pt x="6432" y="85"/>
                  <a:pt x="5795" y="259"/>
                </a:cubicBezTo>
                <a:cubicBezTo>
                  <a:pt x="2917" y="1022"/>
                  <a:pt x="784" y="3469"/>
                  <a:pt x="392" y="6425"/>
                </a:cubicBezTo>
                <a:cubicBezTo>
                  <a:pt x="1" y="9341"/>
                  <a:pt x="1390" y="12199"/>
                  <a:pt x="3916" y="13706"/>
                </a:cubicBezTo>
                <a:lnTo>
                  <a:pt x="2584" y="17093"/>
                </a:lnTo>
                <a:lnTo>
                  <a:pt x="6030" y="14568"/>
                </a:lnTo>
                <a:cubicBezTo>
                  <a:pt x="6264" y="14626"/>
                  <a:pt x="6519" y="14665"/>
                  <a:pt x="6754" y="14705"/>
                </a:cubicBezTo>
                <a:cubicBezTo>
                  <a:pt x="7065" y="14744"/>
                  <a:pt x="7376" y="14763"/>
                  <a:pt x="7684" y="14763"/>
                </a:cubicBezTo>
                <a:cubicBezTo>
                  <a:pt x="10308" y="14763"/>
                  <a:pt x="12783" y="13376"/>
                  <a:pt x="14114" y="11064"/>
                </a:cubicBezTo>
                <a:cubicBezTo>
                  <a:pt x="15602" y="8480"/>
                  <a:pt x="15386" y="5250"/>
                  <a:pt x="13566" y="2882"/>
                </a:cubicBezTo>
                <a:cubicBezTo>
                  <a:pt x="12149" y="1038"/>
                  <a:pt x="9973" y="1"/>
                  <a:pt x="7721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928038" y="1555658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ARDUINO IDE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456828" y="114257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Arduino Integrated Development Environment is a cross-platform application that is written in functions from C and C++.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is used to write and upload programs to Arduino compatible boards, but also, with the help of third-party cores, other vendor development boards.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4" descr="Getting Started with Arduino IDE - STEMpedia"/>
          <p:cNvPicPr preferRelativeResize="0"/>
          <p:nvPr/>
        </p:nvPicPr>
        <p:blipFill rotWithShape="1">
          <a:blip r:embed="rId3">
            <a:alphaModFix/>
          </a:blip>
          <a:srcRect l="12303" t="20117" r="9088" b="16020"/>
          <a:stretch/>
        </p:blipFill>
        <p:spPr>
          <a:xfrm>
            <a:off x="6015778" y="1960656"/>
            <a:ext cx="2246243" cy="152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 idx="15"/>
          </p:nvPr>
        </p:nvSpPr>
        <p:spPr>
          <a:xfrm>
            <a:off x="595099" y="357525"/>
            <a:ext cx="829172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INSTALLING ARDUINO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ctrTitle" idx="6"/>
          </p:nvPr>
        </p:nvSpPr>
        <p:spPr>
          <a:xfrm flipH="1">
            <a:off x="1445569" y="1007625"/>
            <a:ext cx="612166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https://www.arduino.cc/en/software</a:t>
            </a:r>
            <a:endParaRPr/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021" y="1743841"/>
            <a:ext cx="6257257" cy="33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PROGRAMMING ARDUINO – EXPLORING IDE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475175" y="865450"/>
            <a:ext cx="464365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Open Arduino IDE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Select File &gt; New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New blank file will open as shown in Fig.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should be written on this program space.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writing the code, it should be compiled and burn to the Arduino board via COM port through USB serial.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6443" y="1219225"/>
            <a:ext cx="2605913" cy="317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 idx="15"/>
          </p:nvPr>
        </p:nvSpPr>
        <p:spPr>
          <a:xfrm>
            <a:off x="595099" y="357525"/>
            <a:ext cx="829172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BASIC PROGRAMMING SYNTAX- ARDUINO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68" name="Google Shape;168;p7"/>
          <p:cNvSpPr txBox="1">
            <a:spLocks noGrp="1"/>
          </p:cNvSpPr>
          <p:nvPr>
            <p:ph type="ctrTitle" idx="6"/>
          </p:nvPr>
        </p:nvSpPr>
        <p:spPr>
          <a:xfrm flipH="1">
            <a:off x="595099" y="1384012"/>
            <a:ext cx="1348002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- Else</a:t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604623" y="1869787"/>
            <a:ext cx="350769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if (someCondition) </a:t>
            </a:r>
            <a:endParaRPr sz="1800" b="0" i="0" u="none" strike="noStrike" cap="none">
              <a:solidFill>
                <a:srgbClr val="300D59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{</a:t>
            </a:r>
            <a:endParaRPr sz="1800" b="0" i="0" u="none" strike="noStrike" cap="none">
              <a:solidFill>
                <a:srgbClr val="300D59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// do stuff if the condition is 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} </a:t>
            </a:r>
            <a:endParaRPr sz="1800" b="0" i="0" u="none" strike="noStrike" cap="none">
              <a:solidFill>
                <a:srgbClr val="300D59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else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{</a:t>
            </a:r>
            <a:endParaRPr sz="1800" b="0" i="0" u="none" strike="noStrike" cap="none">
              <a:solidFill>
                <a:srgbClr val="300D59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// do stuff if the condition is false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7"/>
          <p:cNvCxnSpPr/>
          <p:nvPr/>
        </p:nvCxnSpPr>
        <p:spPr>
          <a:xfrm>
            <a:off x="4712386" y="1007625"/>
            <a:ext cx="29911" cy="341197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1" name="Google Shape;171;p7"/>
          <p:cNvSpPr txBox="1">
            <a:spLocks noGrp="1"/>
          </p:cNvSpPr>
          <p:nvPr>
            <p:ph type="ctrTitle" idx="6"/>
          </p:nvPr>
        </p:nvSpPr>
        <p:spPr>
          <a:xfrm flipH="1">
            <a:off x="5046428" y="1384012"/>
            <a:ext cx="1348002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</a:t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5055952" y="1869787"/>
            <a:ext cx="414087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for (initialization; condition; increment) </a:t>
            </a:r>
            <a:endParaRPr sz="1800" b="0" i="0" u="none" strike="noStrike" cap="none">
              <a:solidFill>
                <a:srgbClr val="300D59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{</a:t>
            </a:r>
            <a:endParaRPr sz="1800" b="0" i="0" u="none" strike="noStrike" cap="none">
              <a:solidFill>
                <a:srgbClr val="300D59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// statement(s);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title" idx="15"/>
          </p:nvPr>
        </p:nvSpPr>
        <p:spPr>
          <a:xfrm>
            <a:off x="595099" y="357525"/>
            <a:ext cx="829172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BASIC PROGRAMMING SYNTAX- ARDUINO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78" name="Google Shape;178;p8"/>
          <p:cNvSpPr txBox="1">
            <a:spLocks noGrp="1"/>
          </p:cNvSpPr>
          <p:nvPr>
            <p:ph type="ctrTitle" idx="6"/>
          </p:nvPr>
        </p:nvSpPr>
        <p:spPr>
          <a:xfrm flipH="1">
            <a:off x="595099" y="1384012"/>
            <a:ext cx="1348002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604623" y="1869787"/>
            <a:ext cx="194476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while (condition)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// statement(s)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8"/>
          <p:cNvCxnSpPr/>
          <p:nvPr/>
        </p:nvCxnSpPr>
        <p:spPr>
          <a:xfrm>
            <a:off x="4712386" y="1007625"/>
            <a:ext cx="29911" cy="341197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1" name="Google Shape;181;p8"/>
          <p:cNvSpPr txBox="1">
            <a:spLocks noGrp="1"/>
          </p:cNvSpPr>
          <p:nvPr>
            <p:ph type="ctrTitle" idx="6"/>
          </p:nvPr>
        </p:nvSpPr>
        <p:spPr>
          <a:xfrm flipH="1">
            <a:off x="5046428" y="1384012"/>
            <a:ext cx="1348002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</a:t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5055952" y="1869787"/>
            <a:ext cx="3021248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switch (var)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case label1: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  // statements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  break;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case label2: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  // statements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  break;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default: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  // statements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    break;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00D59"/>
                </a:solidFill>
                <a:latin typeface="Barlow"/>
                <a:ea typeface="Barlow"/>
                <a:cs typeface="Barlow"/>
                <a:sym typeface="Barlo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 idx="15"/>
          </p:nvPr>
        </p:nvSpPr>
        <p:spPr>
          <a:xfrm>
            <a:off x="595099" y="357525"/>
            <a:ext cx="829172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HARDWARE CONFIG SYNTAX - ARDUINO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ctrTitle" idx="6"/>
          </p:nvPr>
        </p:nvSpPr>
        <p:spPr>
          <a:xfrm flipH="1">
            <a:off x="595099" y="2800350"/>
            <a:ext cx="6121669" cy="154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pinMode</a:t>
            </a:r>
            <a:br>
              <a:rPr lang="en-US"/>
            </a:br>
            <a:br>
              <a:rPr lang="en-US"/>
            </a:br>
            <a:r>
              <a:rPr lang="en-US"/>
              <a:t>digitalRead</a:t>
            </a:r>
            <a:br>
              <a:rPr lang="en-US"/>
            </a:br>
            <a:r>
              <a:rPr lang="en-US"/>
              <a:t>digitalWrite</a:t>
            </a:r>
            <a:br>
              <a:rPr lang="en-US"/>
            </a:br>
            <a:r>
              <a:rPr lang="en-US"/>
              <a:t>analogRead</a:t>
            </a:r>
            <a:br>
              <a:rPr lang="en-US"/>
            </a:br>
            <a:r>
              <a:rPr lang="en-US"/>
              <a:t>analogWrite</a:t>
            </a:r>
            <a:br>
              <a:rPr lang="en-US"/>
            </a:br>
            <a:br>
              <a:rPr lang="en-US"/>
            </a:br>
            <a:r>
              <a:rPr lang="en-US"/>
              <a:t>delay</a:t>
            </a:r>
            <a:br>
              <a:rPr lang="en-US"/>
            </a:br>
            <a:br>
              <a:rPr lang="en-US"/>
            </a:br>
            <a:r>
              <a:rPr lang="en-US"/>
              <a:t>serialRead</a:t>
            </a:r>
            <a:br>
              <a:rPr lang="en-US"/>
            </a:br>
            <a:r>
              <a:rPr lang="en-US"/>
              <a:t>serialWrite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 idx="15"/>
          </p:nvPr>
        </p:nvSpPr>
        <p:spPr>
          <a:xfrm>
            <a:off x="595099" y="357525"/>
            <a:ext cx="829172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INBUILT LED BLINK - ARDUINO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ctrTitle" idx="6"/>
          </p:nvPr>
        </p:nvSpPr>
        <p:spPr>
          <a:xfrm flipH="1">
            <a:off x="595099" y="2800350"/>
            <a:ext cx="6121669" cy="154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void setup() 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pinMode(13, OUTPUT);    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/>
              <a:t>void loop() 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digitalWrite(13, HIGH); </a:t>
            </a:r>
            <a:br>
              <a:rPr lang="en-US"/>
            </a:br>
            <a:r>
              <a:rPr lang="en-US"/>
              <a:t>  delay(1000);           </a:t>
            </a:r>
            <a:br>
              <a:rPr lang="en-US"/>
            </a:br>
            <a:r>
              <a:rPr lang="en-US"/>
              <a:t>  digitalWrite(13, LOW); </a:t>
            </a:r>
            <a:br>
              <a:rPr lang="en-US"/>
            </a:br>
            <a:r>
              <a:rPr lang="en-US"/>
              <a:t>  delay(1000);</a:t>
            </a:r>
            <a:br>
              <a:rPr lang="en-US"/>
            </a:b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Kodchasan Medium</vt:lpstr>
      <vt:lpstr>Nunito Light</vt:lpstr>
      <vt:lpstr>Arial</vt:lpstr>
      <vt:lpstr>PT Serif</vt:lpstr>
      <vt:lpstr>Raleway Thin</vt:lpstr>
      <vt:lpstr>Fira Sans Extra Condensed Medium</vt:lpstr>
      <vt:lpstr>Barlow</vt:lpstr>
      <vt:lpstr>World Creativity Day by Slidesgo</vt:lpstr>
      <vt:lpstr>ARDUINO MASTER CLASS</vt:lpstr>
      <vt:lpstr>2 AGENDA</vt:lpstr>
      <vt:lpstr>ARDUINO IDE</vt:lpstr>
      <vt:lpstr>INSTALLING ARDUINO</vt:lpstr>
      <vt:lpstr>PROGRAMMING ARDUINO – EXPLORING IDE</vt:lpstr>
      <vt:lpstr>BASIC PROGRAMMING SYNTAX- ARDUINO</vt:lpstr>
      <vt:lpstr>BASIC PROGRAMMING SYNTAX- ARDUINO</vt:lpstr>
      <vt:lpstr>HARDWARE CONFIG SYNTAX - ARDUINO</vt:lpstr>
      <vt:lpstr>INBUILT LED BLINK - ARDUINO</vt:lpstr>
      <vt:lpstr>INTERVIEW QUESTIONS</vt:lpstr>
      <vt:lpstr>THANKS!</vt:lpstr>
      <vt:lpstr>Q &amp;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2023-01-06T04:50:36Z</dcterms:modified>
</cp:coreProperties>
</file>