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Barlow" panose="020B060402020202020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Kodchasan Medium" panose="020B0604020202020204" charset="-34"/>
      <p:regular r:id="rId19"/>
      <p:bold r:id="rId20"/>
      <p:italic r:id="rId21"/>
      <p:boldItalic r:id="rId22"/>
    </p:embeddedFont>
    <p:embeddedFont>
      <p:font typeface="PT Serif" panose="020B0604020202020204" charset="0"/>
      <p:regular r:id="rId23"/>
      <p:bold r:id="rId24"/>
      <p:italic r:id="rId25"/>
      <p:boldItalic r:id="rId26"/>
    </p:embeddedFont>
    <p:embeddedFont>
      <p:font typeface="Raleway Thin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c4w8RYwg/76XFJzeleTTy8Sin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/>
          <p:nvPr/>
        </p:nvSpPr>
        <p:spPr>
          <a:xfrm flipH="1">
            <a:off x="-32" y="-2151110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 rot="828">
            <a:off x="607800" y="2789375"/>
            <a:ext cx="7473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 rot="1265">
            <a:off x="632184" y="43307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>
            <a:spLocks noGrp="1"/>
          </p:cNvSpPr>
          <p:nvPr>
            <p:ph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ubTitle" idx="1"/>
          </p:nvPr>
        </p:nvSpPr>
        <p:spPr>
          <a:xfrm flipH="1">
            <a:off x="64539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ubTitle" idx="2"/>
          </p:nvPr>
        </p:nvSpPr>
        <p:spPr>
          <a:xfrm>
            <a:off x="475136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4"/>
          </p:nvPr>
        </p:nvSpPr>
        <p:spPr>
          <a:xfrm flipH="1">
            <a:off x="2699886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ubTitle" idx="5"/>
          </p:nvPr>
        </p:nvSpPr>
        <p:spPr>
          <a:xfrm flipH="1">
            <a:off x="614525" y="3284900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6"/>
          </p:nvPr>
        </p:nvSpPr>
        <p:spPr>
          <a:xfrm>
            <a:off x="4751369" y="328490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ubTitle" idx="7"/>
          </p:nvPr>
        </p:nvSpPr>
        <p:spPr>
          <a:xfrm flipH="1">
            <a:off x="2699886" y="2709475"/>
            <a:ext cx="1686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title" idx="8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title" idx="9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title" idx="13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ubTitle" idx="14"/>
          </p:nvPr>
        </p:nvSpPr>
        <p:spPr>
          <a:xfrm>
            <a:off x="6807200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ubTitle" idx="15"/>
          </p:nvPr>
        </p:nvSpPr>
        <p:spPr>
          <a:xfrm>
            <a:off x="6776300" y="2613775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/>
          <p:nvPr/>
        </p:nvSpPr>
        <p:spPr>
          <a:xfrm>
            <a:off x="7931814" y="570588"/>
            <a:ext cx="313190" cy="223975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8193455" y="92948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4"/>
          <p:cNvSpPr/>
          <p:nvPr/>
        </p:nvSpPr>
        <p:spPr>
          <a:xfrm>
            <a:off x="802999" y="1867830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4"/>
          <p:cNvSpPr/>
          <p:nvPr/>
        </p:nvSpPr>
        <p:spPr>
          <a:xfrm>
            <a:off x="531700" y="2017362"/>
            <a:ext cx="181528" cy="18767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ctrTitle"/>
          </p:nvPr>
        </p:nvSpPr>
        <p:spPr>
          <a:xfrm flipH="1">
            <a:off x="1216946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ubTitle" idx="1"/>
          </p:nvPr>
        </p:nvSpPr>
        <p:spPr>
          <a:xfrm flipH="1">
            <a:off x="880050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ctrTitle" idx="2"/>
          </p:nvPr>
        </p:nvSpPr>
        <p:spPr>
          <a:xfrm flipH="1">
            <a:off x="3796970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ubTitle" idx="3"/>
          </p:nvPr>
        </p:nvSpPr>
        <p:spPr>
          <a:xfrm flipH="1">
            <a:off x="3506700" y="1463102"/>
            <a:ext cx="21312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ctrTitle" idx="4"/>
          </p:nvPr>
        </p:nvSpPr>
        <p:spPr>
          <a:xfrm flipH="1">
            <a:off x="6367078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ubTitle" idx="5"/>
          </p:nvPr>
        </p:nvSpPr>
        <p:spPr>
          <a:xfrm flipH="1">
            <a:off x="6030225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16"/>
          <p:cNvSpPr/>
          <p:nvPr/>
        </p:nvSpPr>
        <p:spPr>
          <a:xfrm rot="10800000">
            <a:off x="318274" y="4583374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6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6"/>
          <p:cNvSpPr/>
          <p:nvPr/>
        </p:nvSpPr>
        <p:spPr>
          <a:xfrm rot="10800000">
            <a:off x="474553" y="4290837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6"/>
          <p:cNvSpPr/>
          <p:nvPr/>
        </p:nvSpPr>
        <p:spPr>
          <a:xfrm rot="10800000">
            <a:off x="8289926" y="3839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6"/>
          <p:cNvSpPr/>
          <p:nvPr/>
        </p:nvSpPr>
        <p:spPr>
          <a:xfrm rot="10800000">
            <a:off x="725819" y="4647926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/>
          <p:nvPr/>
        </p:nvSpPr>
        <p:spPr>
          <a:xfrm flipH="1">
            <a:off x="-2746932" y="-1336785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3785450" y="727300"/>
            <a:ext cx="4598700" cy="2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17"/>
          <p:cNvSpPr/>
          <p:nvPr/>
        </p:nvSpPr>
        <p:spPr>
          <a:xfrm>
            <a:off x="6647438" y="2522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7"/>
          <p:cNvSpPr/>
          <p:nvPr/>
        </p:nvSpPr>
        <p:spPr>
          <a:xfrm>
            <a:off x="7253900" y="59510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7"/>
          <p:cNvSpPr/>
          <p:nvPr/>
        </p:nvSpPr>
        <p:spPr>
          <a:xfrm>
            <a:off x="7505600" y="77577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7"/>
          <p:cNvSpPr/>
          <p:nvPr/>
        </p:nvSpPr>
        <p:spPr>
          <a:xfrm>
            <a:off x="8010375" y="382575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7"/>
          <p:cNvSpPr/>
          <p:nvPr/>
        </p:nvSpPr>
        <p:spPr>
          <a:xfrm>
            <a:off x="7799050" y="3358000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/>
          <p:nvPr/>
        </p:nvSpPr>
        <p:spPr>
          <a:xfrm>
            <a:off x="8070075" y="30284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"/>
          <p:cNvSpPr/>
          <p:nvPr/>
        </p:nvSpPr>
        <p:spPr>
          <a:xfrm>
            <a:off x="7582500" y="2763800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subTitle" idx="1"/>
          </p:nvPr>
        </p:nvSpPr>
        <p:spPr>
          <a:xfrm>
            <a:off x="4691100" y="2241613"/>
            <a:ext cx="3896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/>
          <p:nvPr/>
        </p:nvSpPr>
        <p:spPr>
          <a:xfrm flipH="1">
            <a:off x="-334475" y="-113880"/>
            <a:ext cx="7194389" cy="54265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 rot="828">
            <a:off x="1086787" y="742439"/>
            <a:ext cx="7123754" cy="7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rgbClr val="6634C3"/>
                </a:solidFill>
              </a:rPr>
              <a:t>ARDUINO MASTER CLASS</a:t>
            </a:r>
            <a:endParaRPr sz="4000">
              <a:solidFill>
                <a:srgbClr val="6634C3"/>
              </a:solidFill>
            </a:endParaRPr>
          </a:p>
        </p:txBody>
      </p:sp>
      <p:pic>
        <p:nvPicPr>
          <p:cNvPr id="70" name="Google Shape;70;p1" descr="Arduino uno technology drawing fre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64116">
            <a:off x="5910007" y="3178137"/>
            <a:ext cx="2394244" cy="169736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 rot="1265">
            <a:off x="3425567" y="130444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</a:pPr>
            <a:r>
              <a:rPr lang="en-US" sz="3600">
                <a:solidFill>
                  <a:srgbClr val="FF59D6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29</a:t>
            </a:r>
            <a:endParaRPr sz="3600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4">
            <a:alphaModFix/>
          </a:blip>
          <a:srcRect l="24651" t="16548" r="24646"/>
          <a:stretch/>
        </p:blipFill>
        <p:spPr>
          <a:xfrm>
            <a:off x="-91997" y="2214212"/>
            <a:ext cx="3517446" cy="29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 rot="828">
            <a:off x="2333168" y="1798659"/>
            <a:ext cx="6638826" cy="67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</a:pPr>
            <a:r>
              <a:rPr lang="en-US" sz="2000" b="0" i="0" u="none" strike="noStrike" cap="none">
                <a:solidFill>
                  <a:srgbClr val="6634C3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Audio Speaker from signal using ADK</a:t>
            </a:r>
            <a:endParaRPr sz="2000" b="0" i="0" u="none" strike="noStrike" cap="none">
              <a:solidFill>
                <a:srgbClr val="6634C3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4760649" y="1637468"/>
            <a:ext cx="2000700" cy="724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 rot="10800000" flipH="1">
            <a:off x="2670974" y="1736993"/>
            <a:ext cx="2120100" cy="75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0" name="Google Shape;80;p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6634C3"/>
                </a:solidFill>
              </a:rPr>
              <a:t>29 AGENDA</a:t>
            </a:r>
            <a:endParaRPr>
              <a:solidFill>
                <a:srgbClr val="6634C3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5"/>
          </p:nvPr>
        </p:nvSpPr>
        <p:spPr>
          <a:xfrm flipH="1">
            <a:off x="1476375" y="2974209"/>
            <a:ext cx="2077720" cy="85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ADK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2" name="Google Shape;82;p2"/>
          <p:cNvSpPr txBox="1">
            <a:spLocks noGrp="1"/>
          </p:cNvSpPr>
          <p:nvPr>
            <p:ph type="subTitle" idx="6"/>
          </p:nvPr>
        </p:nvSpPr>
        <p:spPr>
          <a:xfrm>
            <a:off x="5521595" y="3291158"/>
            <a:ext cx="2830531" cy="8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Interview questions &amp; News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3" name="Google Shape;83;p2"/>
          <p:cNvSpPr txBox="1">
            <a:spLocks noGrp="1"/>
          </p:cNvSpPr>
          <p:nvPr>
            <p:ph type="subTitle" idx="7"/>
          </p:nvPr>
        </p:nvSpPr>
        <p:spPr>
          <a:xfrm flipH="1">
            <a:off x="3335324" y="2368719"/>
            <a:ext cx="2774447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Signal generator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278935" y="1964331"/>
            <a:ext cx="844522" cy="842617"/>
          </a:xfrm>
          <a:custGeom>
            <a:avLst/>
            <a:gdLst/>
            <a:ahLst/>
            <a:cxnLst/>
            <a:rect l="l" t="t" r="r" b="b"/>
            <a:pathLst>
              <a:path w="8868" h="8848" extrusionOk="0">
                <a:moveTo>
                  <a:pt x="4424" y="0"/>
                </a:moveTo>
                <a:cubicBezTo>
                  <a:pt x="1978" y="0"/>
                  <a:pt x="1" y="1977"/>
                  <a:pt x="1" y="4424"/>
                </a:cubicBezTo>
                <a:cubicBezTo>
                  <a:pt x="1" y="6871"/>
                  <a:pt x="1978" y="8848"/>
                  <a:pt x="4424" y="8848"/>
                </a:cubicBezTo>
                <a:cubicBezTo>
                  <a:pt x="6871" y="8848"/>
                  <a:pt x="8868" y="6871"/>
                  <a:pt x="8868" y="4424"/>
                </a:cubicBezTo>
                <a:cubicBezTo>
                  <a:pt x="8868" y="1977"/>
                  <a:pt x="6871" y="0"/>
                  <a:pt x="442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4147243" y="1194279"/>
            <a:ext cx="1105493" cy="1087927"/>
          </a:xfrm>
          <a:custGeom>
            <a:avLst/>
            <a:gdLst/>
            <a:ahLst/>
            <a:cxnLst/>
            <a:rect l="l" t="t" r="r" b="b"/>
            <a:pathLst>
              <a:path w="17369" h="17093" extrusionOk="0">
                <a:moveTo>
                  <a:pt x="9648" y="1"/>
                </a:moveTo>
                <a:cubicBezTo>
                  <a:pt x="7396" y="1"/>
                  <a:pt x="5220" y="1038"/>
                  <a:pt x="3803" y="2882"/>
                </a:cubicBezTo>
                <a:cubicBezTo>
                  <a:pt x="1" y="7815"/>
                  <a:pt x="3668" y="14770"/>
                  <a:pt x="9608" y="14770"/>
                </a:cubicBezTo>
                <a:cubicBezTo>
                  <a:pt x="9937" y="14770"/>
                  <a:pt x="10273" y="14749"/>
                  <a:pt x="10615" y="14705"/>
                </a:cubicBezTo>
                <a:cubicBezTo>
                  <a:pt x="10870" y="14665"/>
                  <a:pt x="11104" y="14626"/>
                  <a:pt x="11359" y="14568"/>
                </a:cubicBezTo>
                <a:lnTo>
                  <a:pt x="14784" y="17093"/>
                </a:lnTo>
                <a:lnTo>
                  <a:pt x="13473" y="13706"/>
                </a:lnTo>
                <a:cubicBezTo>
                  <a:pt x="15979" y="12199"/>
                  <a:pt x="17368" y="9341"/>
                  <a:pt x="16996" y="6425"/>
                </a:cubicBezTo>
                <a:lnTo>
                  <a:pt x="16977" y="6425"/>
                </a:lnTo>
                <a:cubicBezTo>
                  <a:pt x="16585" y="3469"/>
                  <a:pt x="14452" y="1022"/>
                  <a:pt x="11574" y="259"/>
                </a:cubicBezTo>
                <a:cubicBezTo>
                  <a:pt x="10936" y="85"/>
                  <a:pt x="10289" y="1"/>
                  <a:pt x="9648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140612" y="1585476"/>
            <a:ext cx="1344630" cy="1222824"/>
          </a:xfrm>
          <a:custGeom>
            <a:avLst/>
            <a:gdLst/>
            <a:ahLst/>
            <a:cxnLst/>
            <a:rect l="l" t="t" r="r" b="b"/>
            <a:pathLst>
              <a:path w="23823" h="21664" extrusionOk="0">
                <a:moveTo>
                  <a:pt x="11909" y="0"/>
                </a:moveTo>
                <a:cubicBezTo>
                  <a:pt x="6991" y="0"/>
                  <a:pt x="2544" y="3357"/>
                  <a:pt x="1370" y="8336"/>
                </a:cubicBezTo>
                <a:cubicBezTo>
                  <a:pt x="0" y="14170"/>
                  <a:pt x="3602" y="20003"/>
                  <a:pt x="9415" y="21373"/>
                </a:cubicBezTo>
                <a:cubicBezTo>
                  <a:pt x="10253" y="21570"/>
                  <a:pt x="11090" y="21664"/>
                  <a:pt x="11914" y="21664"/>
                </a:cubicBezTo>
                <a:cubicBezTo>
                  <a:pt x="16831" y="21664"/>
                  <a:pt x="21279" y="18307"/>
                  <a:pt x="22452" y="13328"/>
                </a:cubicBezTo>
                <a:cubicBezTo>
                  <a:pt x="23822" y="7495"/>
                  <a:pt x="20221" y="1662"/>
                  <a:pt x="14407" y="291"/>
                </a:cubicBezTo>
                <a:cubicBezTo>
                  <a:pt x="13570" y="95"/>
                  <a:pt x="12733" y="0"/>
                  <a:pt x="11909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title" idx="9"/>
          </p:nvPr>
        </p:nvSpPr>
        <p:spPr>
          <a:xfrm>
            <a:off x="2338420" y="2108418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title" idx="8"/>
          </p:nvPr>
        </p:nvSpPr>
        <p:spPr>
          <a:xfrm>
            <a:off x="4093810" y="1367611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 flipH="1">
            <a:off x="6202293" y="1910761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ADK – Analog Discovery Kit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446011" y="1375211"/>
            <a:ext cx="6034301" cy="117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Analog Discovery Kit is a software defined instrument brings the High performance lab equipment in the pocket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This makes every students, hobbyist, researchers and faculties to explore signals and systems, electronic component characteristic studies, protocol analysis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 M2k with ADK uses PS SCOPE application in a computer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1257" y="986534"/>
            <a:ext cx="3188986" cy="322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4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Why do u need ADK? – Portable LAB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4"/>
          <p:cNvGrpSpPr/>
          <p:nvPr/>
        </p:nvGrpSpPr>
        <p:grpSpPr>
          <a:xfrm>
            <a:off x="2418402" y="959417"/>
            <a:ext cx="5268449" cy="3950049"/>
            <a:chOff x="580848" y="1517"/>
            <a:chExt cx="5268449" cy="3950049"/>
          </a:xfrm>
        </p:grpSpPr>
        <p:sp>
          <p:nvSpPr>
            <p:cNvPr id="113" name="Google Shape;113;p4"/>
            <p:cNvSpPr/>
            <p:nvPr/>
          </p:nvSpPr>
          <p:spPr>
            <a:xfrm rot="5400000">
              <a:off x="2809109" y="97066"/>
              <a:ext cx="1463458" cy="1273208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69C4E4"/>
                </a:gs>
                <a:gs pos="100000">
                  <a:srgbClr val="35ABD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3102642" y="229998"/>
              <a:ext cx="876392" cy="1007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250" tIns="175250" rIns="175250" bIns="1752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216078" y="294633"/>
              <a:ext cx="1633219" cy="87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5400000">
              <a:off x="768881" y="1309132"/>
              <a:ext cx="1463458" cy="1273208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AB73D5"/>
                </a:gs>
                <a:gs pos="100000">
                  <a:srgbClr val="8E45C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1062414" y="1442064"/>
              <a:ext cx="876392" cy="1007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 rot="5400000">
              <a:off x="1482707" y="96642"/>
              <a:ext cx="1463458" cy="1273208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DC6989"/>
                </a:gs>
                <a:gs pos="100000">
                  <a:srgbClr val="CA356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1776240" y="229574"/>
              <a:ext cx="876392" cy="1007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250" tIns="175250" rIns="175250" bIns="1752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80848" y="1536817"/>
              <a:ext cx="1580534" cy="87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5400000">
              <a:off x="3494008" y="1339250"/>
              <a:ext cx="1463458" cy="1273208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EC8D5E"/>
                </a:gs>
                <a:gs pos="100000">
                  <a:srgbClr val="DD672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3787541" y="1472182"/>
              <a:ext cx="876392" cy="1007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 rot="5400000">
              <a:off x="2809109" y="2581433"/>
              <a:ext cx="1463458" cy="1273208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91C966"/>
                </a:gs>
                <a:gs pos="100000">
                  <a:srgbClr val="72B73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3102642" y="2714365"/>
              <a:ext cx="876392" cy="1007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250" tIns="175250" rIns="175250" bIns="1752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216078" y="2779000"/>
              <a:ext cx="1633219" cy="878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5400000">
              <a:off x="1438946" y="2583233"/>
              <a:ext cx="1463458" cy="1273208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69C4E4"/>
                </a:gs>
                <a:gs pos="100000">
                  <a:srgbClr val="35ABD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1732479" y="2716165"/>
              <a:ext cx="876392" cy="1007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2250" y="2028609"/>
            <a:ext cx="1727558" cy="1727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4084" y="1327741"/>
            <a:ext cx="889992" cy="700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15485" y="1309958"/>
            <a:ext cx="1110154" cy="69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39424" y="2526694"/>
            <a:ext cx="993499" cy="81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40362" y="3977854"/>
            <a:ext cx="1155103" cy="4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45040" y="3886675"/>
            <a:ext cx="1051042" cy="531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9">
            <a:alphaModFix/>
          </a:blip>
          <a:srcRect t="5782"/>
          <a:stretch/>
        </p:blipFill>
        <p:spPr>
          <a:xfrm>
            <a:off x="5654484" y="2486024"/>
            <a:ext cx="864370" cy="8816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4"/>
          <p:cNvCxnSpPr/>
          <p:nvPr/>
        </p:nvCxnSpPr>
        <p:spPr>
          <a:xfrm>
            <a:off x="3786234" y="1240456"/>
            <a:ext cx="472313" cy="781909"/>
          </a:xfrm>
          <a:prstGeom prst="straightConnector1">
            <a:avLst/>
          </a:prstGeom>
          <a:noFill/>
          <a:ln w="222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4"/>
          <p:cNvCxnSpPr/>
          <p:nvPr/>
        </p:nvCxnSpPr>
        <p:spPr>
          <a:xfrm>
            <a:off x="5134405" y="1278571"/>
            <a:ext cx="472313" cy="781909"/>
          </a:xfrm>
          <a:prstGeom prst="straightConnector1">
            <a:avLst/>
          </a:prstGeom>
          <a:noFill/>
          <a:ln w="222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4"/>
          <p:cNvCxnSpPr/>
          <p:nvPr/>
        </p:nvCxnSpPr>
        <p:spPr>
          <a:xfrm>
            <a:off x="3100016" y="2516670"/>
            <a:ext cx="472313" cy="781909"/>
          </a:xfrm>
          <a:prstGeom prst="straightConnector1">
            <a:avLst/>
          </a:prstGeom>
          <a:noFill/>
          <a:ln w="222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4"/>
          <p:cNvCxnSpPr/>
          <p:nvPr/>
        </p:nvCxnSpPr>
        <p:spPr>
          <a:xfrm>
            <a:off x="5850512" y="2501433"/>
            <a:ext cx="472313" cy="781909"/>
          </a:xfrm>
          <a:prstGeom prst="straightConnector1">
            <a:avLst/>
          </a:prstGeom>
          <a:noFill/>
          <a:ln w="222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4"/>
          <p:cNvCxnSpPr/>
          <p:nvPr/>
        </p:nvCxnSpPr>
        <p:spPr>
          <a:xfrm>
            <a:off x="3832923" y="3856832"/>
            <a:ext cx="472313" cy="781909"/>
          </a:xfrm>
          <a:prstGeom prst="straightConnector1">
            <a:avLst/>
          </a:prstGeom>
          <a:noFill/>
          <a:ln w="222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4"/>
          <p:cNvCxnSpPr/>
          <p:nvPr/>
        </p:nvCxnSpPr>
        <p:spPr>
          <a:xfrm>
            <a:off x="5193593" y="3846926"/>
            <a:ext cx="472313" cy="781909"/>
          </a:xfrm>
          <a:prstGeom prst="straightConnector1">
            <a:avLst/>
          </a:prstGeom>
          <a:noFill/>
          <a:ln w="222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4"/>
          <p:cNvSpPr txBox="1">
            <a:spLocks noGrp="1"/>
          </p:cNvSpPr>
          <p:nvPr>
            <p:ph type="body" idx="1"/>
          </p:nvPr>
        </p:nvSpPr>
        <p:spPr>
          <a:xfrm>
            <a:off x="6176749" y="1446338"/>
            <a:ext cx="1862351" cy="37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/>
              <a:t>Spectrum Analyzer</a:t>
            </a:r>
            <a:endParaRPr sz="1600"/>
          </a:p>
        </p:txBody>
      </p:sp>
      <p:sp>
        <p:nvSpPr>
          <p:cNvPr id="142" name="Google Shape;142;p4"/>
          <p:cNvSpPr txBox="1"/>
          <p:nvPr/>
        </p:nvSpPr>
        <p:spPr>
          <a:xfrm>
            <a:off x="6714882" y="2704884"/>
            <a:ext cx="1862351" cy="37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Thi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Single channel Voltmeter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6313300" y="4096203"/>
            <a:ext cx="1862351" cy="37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Thi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Digital Bus Analyzer (SPI,UART &amp; I2C)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1160793" y="4014529"/>
            <a:ext cx="1862351" cy="37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Thi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Network Analyzer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687152" y="2739324"/>
            <a:ext cx="1862351" cy="37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Thi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Two-channel Function Generator 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1462508" y="1139747"/>
            <a:ext cx="1862351" cy="37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Thi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Two-channel USB digital oscilloscope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4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Features of ADK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100" y="1439187"/>
            <a:ext cx="8011128" cy="2784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4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Pinout of ADK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75" y="1119562"/>
            <a:ext cx="6455605" cy="3623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accent1"/>
                </a:solidFill>
              </a:rPr>
              <a:t>INTERVIEW QUESTIONS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4" name="Google Shape;174;p9"/>
          <p:cNvSpPr/>
          <p:nvPr/>
        </p:nvSpPr>
        <p:spPr>
          <a:xfrm rot="-322676" flipH="1">
            <a:off x="2010034" y="3880981"/>
            <a:ext cx="4885146" cy="3421109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32" y="2774775"/>
            <a:ext cx="4197750" cy="36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>
            <a:spLocks noGrp="1"/>
          </p:cNvSpPr>
          <p:nvPr>
            <p:ph type="ctrTitle"/>
          </p:nvPr>
        </p:nvSpPr>
        <p:spPr>
          <a:xfrm flipH="1">
            <a:off x="0" y="3126827"/>
            <a:ext cx="2752725" cy="52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Spectrum analyzer</a:t>
            </a:r>
            <a:endParaRPr sz="2400"/>
          </a:p>
        </p:txBody>
      </p:sp>
      <p:sp>
        <p:nvSpPr>
          <p:cNvPr id="177" name="Google Shape;177;p9"/>
          <p:cNvSpPr txBox="1">
            <a:spLocks noGrp="1"/>
          </p:cNvSpPr>
          <p:nvPr>
            <p:ph type="ctrTitle" idx="2"/>
          </p:nvPr>
        </p:nvSpPr>
        <p:spPr>
          <a:xfrm flipH="1">
            <a:off x="2609570" y="2031212"/>
            <a:ext cx="3290645" cy="7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Major Classifications Of The Signal</a:t>
            </a:r>
            <a:endParaRPr sz="2400"/>
          </a:p>
        </p:txBody>
      </p:sp>
      <p:sp>
        <p:nvSpPr>
          <p:cNvPr id="178" name="Google Shape;178;p9"/>
          <p:cNvSpPr txBox="1">
            <a:spLocks noGrp="1"/>
          </p:cNvSpPr>
          <p:nvPr>
            <p:ph type="ctrTitle" idx="4"/>
          </p:nvPr>
        </p:nvSpPr>
        <p:spPr>
          <a:xfrm flipH="1">
            <a:off x="6214094" y="3644606"/>
            <a:ext cx="2862647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How The Analog To Digital Conversion Takes Place</a:t>
            </a:r>
            <a:endParaRPr sz="2400"/>
          </a:p>
        </p:txBody>
      </p:sp>
      <p:sp>
        <p:nvSpPr>
          <p:cNvPr id="179" name="Google Shape;179;p9"/>
          <p:cNvSpPr/>
          <p:nvPr/>
        </p:nvSpPr>
        <p:spPr>
          <a:xfrm>
            <a:off x="1" y="2286364"/>
            <a:ext cx="291465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Spectrum analyzer which displays signal amplitude as it varies by signal frequency</a:t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3266234" y="1081630"/>
            <a:ext cx="237274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continuous signal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Non continuous signal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periodic signal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Non periodic signal.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6317424" y="1672658"/>
            <a:ext cx="276798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A/D conversion takes place in three steps: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sampling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quantization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coding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THANKS!</a:t>
            </a:r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>
            <a:off x="6742434" y="1764723"/>
            <a:ext cx="420494" cy="420530"/>
            <a:chOff x="7163817" y="1644982"/>
            <a:chExt cx="356865" cy="356866"/>
          </a:xfrm>
        </p:grpSpPr>
        <p:sp>
          <p:nvSpPr>
            <p:cNvPr id="188" name="Google Shape;188;p11"/>
            <p:cNvSpPr/>
            <p:nvPr/>
          </p:nvSpPr>
          <p:spPr>
            <a:xfrm>
              <a:off x="7163817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7225867" y="172218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11"/>
          <p:cNvGrpSpPr/>
          <p:nvPr/>
        </p:nvGrpSpPr>
        <p:grpSpPr>
          <a:xfrm>
            <a:off x="8003503" y="1764939"/>
            <a:ext cx="420494" cy="420097"/>
            <a:chOff x="8060684" y="1644982"/>
            <a:chExt cx="356865" cy="356498"/>
          </a:xfrm>
        </p:grpSpPr>
        <p:sp>
          <p:nvSpPr>
            <p:cNvPr id="191" name="Google Shape;191;p11"/>
            <p:cNvSpPr/>
            <p:nvPr/>
          </p:nvSpPr>
          <p:spPr>
            <a:xfrm>
              <a:off x="8060684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145830" y="179181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129918" y="172202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23401" y="179178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7389228" y="1764939"/>
            <a:ext cx="420494" cy="420097"/>
            <a:chOff x="7612250" y="1644982"/>
            <a:chExt cx="356865" cy="356498"/>
          </a:xfrm>
        </p:grpSpPr>
        <p:sp>
          <p:nvSpPr>
            <p:cNvPr id="196" name="Google Shape;196;p11"/>
            <p:cNvSpPr/>
            <p:nvPr/>
          </p:nvSpPr>
          <p:spPr>
            <a:xfrm>
              <a:off x="7612250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7710268" y="1763055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7837018" y="1738072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7676582" y="1708921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44" y="0"/>
            <a:ext cx="5215549" cy="473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PT Serif</vt:lpstr>
      <vt:lpstr>Kodchasan Medium</vt:lpstr>
      <vt:lpstr>Nunito Light</vt:lpstr>
      <vt:lpstr>Arial</vt:lpstr>
      <vt:lpstr>Twentieth Century</vt:lpstr>
      <vt:lpstr>Raleway Thin</vt:lpstr>
      <vt:lpstr>Fira Sans Extra Condensed Medium</vt:lpstr>
      <vt:lpstr>Barlow</vt:lpstr>
      <vt:lpstr>World Creativity Day by Slidesgo</vt:lpstr>
      <vt:lpstr>ARDUINO MASTER CLASS</vt:lpstr>
      <vt:lpstr>29 AGENDA</vt:lpstr>
      <vt:lpstr>ADK – Analog Discovery Kit</vt:lpstr>
      <vt:lpstr>Why do u need ADK? – Portable LAB</vt:lpstr>
      <vt:lpstr>Features of ADK</vt:lpstr>
      <vt:lpstr>Pinout of ADK</vt:lpstr>
      <vt:lpstr>INTERVIEW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MASTER CLASS</dc:title>
  <dc:creator>Abeeb Akorede Bello</dc:creator>
  <cp:lastModifiedBy>Abeeb Akorede Bello</cp:lastModifiedBy>
  <cp:revision>1</cp:revision>
  <dcterms:modified xsi:type="dcterms:W3CDTF">2023-01-06T05:34:47Z</dcterms:modified>
</cp:coreProperties>
</file>