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49" r:id="rId2"/>
  </p:sldMasterIdLst>
  <p:notesMasterIdLst>
    <p:notesMasterId r:id="rId18"/>
  </p:notesMasterIdLst>
  <p:handoutMasterIdLst>
    <p:handoutMasterId r:id="rId19"/>
  </p:handoutMasterIdLst>
  <p:sldIdLst>
    <p:sldId id="256" r:id="rId3"/>
    <p:sldId id="259" r:id="rId4"/>
    <p:sldId id="261" r:id="rId5"/>
    <p:sldId id="262" r:id="rId6"/>
    <p:sldId id="263" r:id="rId7"/>
    <p:sldId id="265" r:id="rId8"/>
    <p:sldId id="264" r:id="rId9"/>
    <p:sldId id="267" r:id="rId10"/>
    <p:sldId id="271" r:id="rId11"/>
    <p:sldId id="275" r:id="rId12"/>
    <p:sldId id="268" r:id="rId13"/>
    <p:sldId id="274" r:id="rId14"/>
    <p:sldId id="273" r:id="rId15"/>
    <p:sldId id="269" r:id="rId16"/>
    <p:sldId id="276" r:id="rId17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27"/>
    <p:restoredTop sz="94622"/>
  </p:normalViewPr>
  <p:slideViewPr>
    <p:cSldViewPr>
      <p:cViewPr varScale="1">
        <p:scale>
          <a:sx n="106" d="100"/>
          <a:sy n="106" d="100"/>
        </p:scale>
        <p:origin x="200" y="16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820505-1D4F-D04F-B399-7F8A919856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735C1D-8C98-0D45-B7B2-716B7798FE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9A862B-28AB-8242-851C-2E1D34DD7B10}" type="datetimeFigureOut">
              <a:rPr lang="en-US" altLang="x-none"/>
              <a:pPr>
                <a:defRPr/>
              </a:pPr>
              <a:t>3/23/18</a:t>
            </a:fld>
            <a:endParaRPr lang="en-US" alt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BC32BA-DB02-F549-8B0A-FD3AFC7DD5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E9C006-FF12-1B49-8D2B-909876EC39C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67D6D8E4-C2B6-294E-BB1F-C50CA9DCC8B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1">
            <a:extLst>
              <a:ext uri="{FF2B5EF4-FFF2-40B4-BE49-F238E27FC236}">
                <a16:creationId xmlns:a16="http://schemas.microsoft.com/office/drawing/2014/main" id="{780FEFF6-FFA9-9B45-80C4-32F5815B2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5603" name="Text Box 2">
            <a:extLst>
              <a:ext uri="{FF2B5EF4-FFF2-40B4-BE49-F238E27FC236}">
                <a16:creationId xmlns:a16="http://schemas.microsoft.com/office/drawing/2014/main" id="{AE0D8D45-7E8A-2A44-980B-1B474A928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B1EF20FC-9DD6-274C-B46A-BC579C93E2B8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algn="r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25605" name="Rectangle 4">
            <a:extLst>
              <a:ext uri="{FF2B5EF4-FFF2-40B4-BE49-F238E27FC236}">
                <a16:creationId xmlns:a16="http://schemas.microsoft.com/office/drawing/2014/main" id="{1D3CCA54-3C92-9545-9EDA-F12D0DD7530D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8E570E5E-24FE-D449-A29C-52BA05BE4FC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5607" name="Text Box 6">
            <a:extLst>
              <a:ext uri="{FF2B5EF4-FFF2-40B4-BE49-F238E27FC236}">
                <a16:creationId xmlns:a16="http://schemas.microsoft.com/office/drawing/2014/main" id="{B9941880-EC54-9140-ACD3-2575981EF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id="{0A100DDF-5880-D441-AC50-65D09B6A4E9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5900" algn="r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CA44C052-0529-514A-A2B1-783B8B9BBC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5DF5529D-1CFA-3F45-ABDC-01D85171324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itchFamily="2" charset="2"/>
              <a:buNone/>
            </a:pPr>
            <a:fld id="{FA35FA36-3D14-1B48-A10D-E674CAE060C6}" type="slidenum">
              <a:rPr lang="en-US" altLang="en-US" smtClean="0"/>
              <a:pPr>
                <a:spcBef>
                  <a:spcPct val="0"/>
                </a:spcBef>
                <a:buSzPct val="45000"/>
                <a:buFont typeface="Wingdings" pitchFamily="2" charset="2"/>
                <a:buNone/>
              </a:pPr>
              <a:t>1</a:t>
            </a:fld>
            <a:endParaRPr lang="en-US" altLang="en-US"/>
          </a:p>
        </p:txBody>
      </p:sp>
      <p:sp>
        <p:nvSpPr>
          <p:cNvPr id="28675" name="Text Box 1">
            <a:extLst>
              <a:ext uri="{FF2B5EF4-FFF2-40B4-BE49-F238E27FC236}">
                <a16:creationId xmlns:a16="http://schemas.microsoft.com/office/drawing/2014/main" id="{F8FB3315-6177-DA42-B2CE-886A9E50B3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5058" name="Text Box 2">
            <a:extLst>
              <a:ext uri="{FF2B5EF4-FFF2-40B4-BE49-F238E27FC236}">
                <a16:creationId xmlns:a16="http://schemas.microsoft.com/office/drawing/2014/main" id="{035EEC1E-9912-D545-9ABF-30EF95239F3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8C60E403-D4CF-F648-98D9-741885ACA92D}"/>
              </a:ext>
            </a:extLst>
          </p:cNvPr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ED5D2E7A-E6DA-BA4B-9C60-7422754CC9F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E2B77DDA-C80F-1C44-9F0C-58CAA04C2E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>
            <a:extLst>
              <a:ext uri="{FF2B5EF4-FFF2-40B4-BE49-F238E27FC236}">
                <a16:creationId xmlns:a16="http://schemas.microsoft.com/office/drawing/2014/main" id="{0E7B050C-0BCE-2745-9541-901E484F5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6E889865-3186-5049-BEB7-FCEF3C701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081B9E6B-CF94-3C44-8E02-A96BAD981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9A2A1857-4FFD-3B42-9018-1BBC74C1EE55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C34E0F02-A7AC-F442-82A3-A6F8A75274C7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F2123-9885-D843-8E98-3BC73B5EC60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37733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17875CB3-0D23-D64C-A5F2-D39392604C63}"/>
              </a:ext>
            </a:extLst>
          </p:cNvPr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E2146CAB-5F20-AE43-BC6C-F54F5554620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1752CBC0-1620-8C4C-A4BF-3F02BEAB6D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>
            <a:extLst>
              <a:ext uri="{FF2B5EF4-FFF2-40B4-BE49-F238E27FC236}">
                <a16:creationId xmlns:a16="http://schemas.microsoft.com/office/drawing/2014/main" id="{A818F78A-4CAD-FD4A-9DF2-D743A3B32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E03FCD3B-1F49-AA41-89DB-28BAFBB35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EFF76E75-4767-B346-A6DA-F886B728E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09371B3F-EE84-BE46-AAF1-FA1E603CA609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399657CD-286B-5B43-A59F-7E646A6FC3EC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76557E-A6F6-AA4F-823C-5954582FF19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44570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13C7CE5D-464A-CB4F-9D1E-521DBA57F96B}"/>
              </a:ext>
            </a:extLst>
          </p:cNvPr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A3E9E85D-44B9-E742-8D64-F42A3498814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0A45DAD3-86F4-7243-B3B4-870A9DC47F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>
            <a:extLst>
              <a:ext uri="{FF2B5EF4-FFF2-40B4-BE49-F238E27FC236}">
                <a16:creationId xmlns:a16="http://schemas.microsoft.com/office/drawing/2014/main" id="{AE7EE0D2-535E-C34B-8CFD-76349D3F2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5C2C027D-5965-CD4D-9B6E-4630F3959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50658CDC-37AC-E242-A279-D5010E901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60A0774A-3042-B34F-BB8E-A7032C079B0A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0B8EB781-62D9-4342-93DA-3EBA4107AFD1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FCE3A-8FCF-9642-851D-EE3ED3AC554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16193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D6A8F53D-91A1-7C4B-8659-7D80C9FE2206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3D27B512-B4DE-0340-AAE9-F82C8C16F89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3A304A-A29D-8345-A914-026FDBF5C59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791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BB68E664-6377-D746-BF08-E9FD8D5F60F9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12681950-B5BC-4742-BA26-7704A87C6918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0603E-1AD2-2648-A786-FD948B43B7A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61544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2A894FD9-7B9A-F64D-A7A1-43E7E5F88DC4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BAC39BD5-3DFD-2A45-920D-F28DE4727C6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F8289C-CA7F-FF4F-BF7F-C44290E6C0A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75441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FE06DCE3-27BB-E142-A951-AF01FBBE1F73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65345632-580D-C043-BDA2-BD016A84A49D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939677-1292-D149-B78F-C7DA58D7CB7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16254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D177EA3F-36A5-5842-8934-0E6056B78C1D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8A4A6318-2358-9C44-88B7-DBB10BC3B924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DD29BD-E805-D542-88AA-D9F19C9459B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23967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F2878BE0-CCE8-7649-8AFA-0F7E1FF36962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580E9DB4-1C4E-7343-91D6-213FB95EBBE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5029C9-FBBF-9448-87CC-4A17E12347B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878082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>
            <a:extLst>
              <a:ext uri="{FF2B5EF4-FFF2-40B4-BE49-F238E27FC236}">
                <a16:creationId xmlns:a16="http://schemas.microsoft.com/office/drawing/2014/main" id="{644D6441-F8BB-334D-945D-BEE161080E64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3" name="Rectangle 15">
            <a:extLst>
              <a:ext uri="{FF2B5EF4-FFF2-40B4-BE49-F238E27FC236}">
                <a16:creationId xmlns:a16="http://schemas.microsoft.com/office/drawing/2014/main" id="{E93BA871-94FF-E44C-A798-C96A8DF0C7D1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9403C-16B7-5B45-8708-B3E6ACD537E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8399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5CF187EE-97AC-0144-ACE4-AA4812D8511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3E0F5608-DE6A-154C-A495-5935AA7066B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FF3DC9-1249-2B46-878B-4C8F3DE5271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04730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80D012B6-520F-6B47-A8AB-72C54FFA6B2D}"/>
              </a:ext>
            </a:extLst>
          </p:cNvPr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B47692C5-4283-594C-ADAD-2B498305D4B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04FBCA03-9DBD-D54E-90D9-2BE870A8BD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>
            <a:extLst>
              <a:ext uri="{FF2B5EF4-FFF2-40B4-BE49-F238E27FC236}">
                <a16:creationId xmlns:a16="http://schemas.microsoft.com/office/drawing/2014/main" id="{0829AF5F-2EF8-894B-B8BD-03A2AADBA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17BDE7B1-D638-2249-BAA0-9D90FA00C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324C434F-63A9-B040-B2E9-7ABABC221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 vert="horz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 vert="horz"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914400" indent="-457200">
              <a:buFont typeface="Arial" panose="020B0604020202020204" pitchFamily="34" charset="0"/>
              <a:buChar char="•"/>
              <a:defRPr/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714500" indent="-342900">
              <a:buFont typeface="Arial" panose="020B0604020202020204" pitchFamily="34" charset="0"/>
              <a:buChar char="•"/>
              <a:defRPr/>
            </a:lvl4pPr>
            <a:lvl5pPr marL="2171700" indent="-3429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0BBD3DD8-79BF-9948-9EEE-FE23EDF1B26E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5B79231-951C-4748-BFFA-BCFD2E8F8EC0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7621588" y="6248400"/>
            <a:ext cx="531812" cy="3635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FD405F-ECD7-524B-88E3-E7A9D294D1F8}" type="slidenum">
              <a:rPr lang="en-US" altLang="x-none"/>
              <a:pPr>
                <a:defRPr/>
              </a:pPr>
              <a:t>‹#›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5288290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3A30F82-6B6D-8046-B99B-D733E895018F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DF3F3A41-7E1F-1346-979A-A090B123B6DD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0BC7E0-D3ED-6348-8793-2BC42D0741C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851054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D51EE8BF-FD78-E148-8136-208959EF2D51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98DDA1C5-5750-534D-BBCC-752F424BC54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8A6B6-727D-004B-8851-93A2951981D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821296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4EFBB72B-86B6-0342-958E-7663ADBBE539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B2CF6D5F-A626-DC4E-8F63-01F9272EBB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56D4A8-FC35-CF4A-961B-C4B98F54424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29174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79298D29-78A1-7247-A069-E76067C08C0D}"/>
              </a:ext>
            </a:extLst>
          </p:cNvPr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1FF4D192-8998-284E-A9EF-5464E8E69E3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2E8E2478-060E-7045-A727-67CC822C7E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>
            <a:extLst>
              <a:ext uri="{FF2B5EF4-FFF2-40B4-BE49-F238E27FC236}">
                <a16:creationId xmlns:a16="http://schemas.microsoft.com/office/drawing/2014/main" id="{E9AE8EF6-A029-414A-A4D0-0C3FCF3EB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5A765574-2E4A-714A-BC1C-63CA57DFE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3591C6F1-D9ED-0944-9F48-1E9D905CB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B71A14AA-A4B2-5546-BDDA-C61227A7AE4D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2A196ECF-C6F2-8446-972E-B8B6561D43A6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92B40-E2F0-0B4D-851F-949000959D5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87830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>
            <a:extLst>
              <a:ext uri="{FF2B5EF4-FFF2-40B4-BE49-F238E27FC236}">
                <a16:creationId xmlns:a16="http://schemas.microsoft.com/office/drawing/2014/main" id="{394FD159-0CEE-B147-84BD-D203A51C4686}"/>
              </a:ext>
            </a:extLst>
          </p:cNvPr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5E559D3A-34C0-6941-89FF-780302C8D2A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A695BA17-2229-DD46-BA3E-56BAAEC13B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Rectangle 5">
            <a:extLst>
              <a:ext uri="{FF2B5EF4-FFF2-40B4-BE49-F238E27FC236}">
                <a16:creationId xmlns:a16="http://schemas.microsoft.com/office/drawing/2014/main" id="{96FFCE7C-186E-EA46-9796-4CB4FCBB7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DBFEB0B1-2565-4B4F-A7D7-F5E364B93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82596AB4-AD83-654E-AC2B-F39B10C0E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D0143DF-49FF-0845-B40B-E84CC4CDCF3C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BFE773D-BE86-D14E-9105-454B27488D60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ABA7C2-5109-2341-9F8E-6970F9CA3FC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57463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">
            <a:extLst>
              <a:ext uri="{FF2B5EF4-FFF2-40B4-BE49-F238E27FC236}">
                <a16:creationId xmlns:a16="http://schemas.microsoft.com/office/drawing/2014/main" id="{C69ED7DD-837F-374D-AD57-665729503FC6}"/>
              </a:ext>
            </a:extLst>
          </p:cNvPr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41C58A94-674A-C84F-A45E-DCDC915534D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D78505C5-14D7-EB46-B3BB-74A1751581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Rectangle 5">
            <a:extLst>
              <a:ext uri="{FF2B5EF4-FFF2-40B4-BE49-F238E27FC236}">
                <a16:creationId xmlns:a16="http://schemas.microsoft.com/office/drawing/2014/main" id="{BE55A284-7BF4-8948-808E-EA1D47FAB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585B242C-93C9-B441-85DE-C52CB86BF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">
            <a:extLst>
              <a:ext uri="{FF2B5EF4-FFF2-40B4-BE49-F238E27FC236}">
                <a16:creationId xmlns:a16="http://schemas.microsoft.com/office/drawing/2014/main" id="{DE05E6AA-704F-E647-AE8B-27AA57514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8C05E84D-9DD4-194B-AF6B-B5F07328F2F9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id="{BB801506-645D-1D4C-B7CB-6AA629BDB62F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BE7B4D-BAD6-4549-964B-74D748FAB7C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81361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>
            <a:extLst>
              <a:ext uri="{FF2B5EF4-FFF2-40B4-BE49-F238E27FC236}">
                <a16:creationId xmlns:a16="http://schemas.microsoft.com/office/drawing/2014/main" id="{EFAAAB51-E569-1A46-8B4E-6B2B0BCABEB4}"/>
              </a:ext>
            </a:extLst>
          </p:cNvPr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4" name="Freeform 10">
              <a:extLst>
                <a:ext uri="{FF2B5EF4-FFF2-40B4-BE49-F238E27FC236}">
                  <a16:creationId xmlns:a16="http://schemas.microsoft.com/office/drawing/2014/main" id="{E1914EA3-AD57-FD41-BE18-169B44740A8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5" name="Picture 11">
              <a:extLst>
                <a:ext uri="{FF2B5EF4-FFF2-40B4-BE49-F238E27FC236}">
                  <a16:creationId xmlns:a16="http://schemas.microsoft.com/office/drawing/2014/main" id="{765006FA-C41D-1E44-A945-A5026B88BA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Rectangle 12">
            <a:extLst>
              <a:ext uri="{FF2B5EF4-FFF2-40B4-BE49-F238E27FC236}">
                <a16:creationId xmlns:a16="http://schemas.microsoft.com/office/drawing/2014/main" id="{86767634-149A-5E46-B147-4E792328B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7" name="Picture 13">
            <a:extLst>
              <a:ext uri="{FF2B5EF4-FFF2-40B4-BE49-F238E27FC236}">
                <a16:creationId xmlns:a16="http://schemas.microsoft.com/office/drawing/2014/main" id="{67485604-9A96-C94A-8C3A-EA727DFCC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41413C5A-7A22-CD41-AE9D-A195BF7FA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vert="horz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7366D9EE-191D-CE42-857B-C1FFA6F41ECE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89C61344-7C44-E546-8A85-AF344C3946E7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7620000" y="6248400"/>
            <a:ext cx="533400" cy="3635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56364-4687-7E43-BEFF-D62CFF67873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20486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FC1DF160-3B21-B44C-8AE3-170DC6E4D8D6}"/>
              </a:ext>
            </a:extLst>
          </p:cNvPr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7EB9C66A-F73B-2F4B-8A94-242DC8D1C4D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ED60368A-76D7-3B46-ADEF-D8771A98A8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Rectangle 5">
            <a:extLst>
              <a:ext uri="{FF2B5EF4-FFF2-40B4-BE49-F238E27FC236}">
                <a16:creationId xmlns:a16="http://schemas.microsoft.com/office/drawing/2014/main" id="{2E9D0948-EE7A-8C48-8BEE-89E3BC81C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F794E71E-75E4-FA4E-8EE9-A2BE23408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447E954B-79CE-2443-8566-121020F99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50EC68BC-C91F-EC43-AE42-2840D0DEB48B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56336BE2-572B-B74E-B6DB-CA7CD968C765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830CD9-7931-3540-9578-49FC562C21E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2227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>
            <a:extLst>
              <a:ext uri="{FF2B5EF4-FFF2-40B4-BE49-F238E27FC236}">
                <a16:creationId xmlns:a16="http://schemas.microsoft.com/office/drawing/2014/main" id="{6853C0E5-075F-A743-8B15-0E024803FC40}"/>
              </a:ext>
            </a:extLst>
          </p:cNvPr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636AEEDF-345A-EE42-86EB-F435F2433EE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07E24031-D087-7343-8C21-0B56E660E4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Rectangle 5">
            <a:extLst>
              <a:ext uri="{FF2B5EF4-FFF2-40B4-BE49-F238E27FC236}">
                <a16:creationId xmlns:a16="http://schemas.microsoft.com/office/drawing/2014/main" id="{BF40B5A6-8F1C-7C4D-A9F9-B91C543F0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2254C501-3E8C-7244-89E3-5F73960ED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52C29181-1989-994E-AB62-F00513BCE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9E252DC-68FB-1D44-9B91-0753C0AC6A29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DB98950-A755-8C42-82C4-159DC5808537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FAF2E4-B1B1-F14A-ABD8-3743D628876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13468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>
            <a:extLst>
              <a:ext uri="{FF2B5EF4-FFF2-40B4-BE49-F238E27FC236}">
                <a16:creationId xmlns:a16="http://schemas.microsoft.com/office/drawing/2014/main" id="{05BF4B69-0026-1D41-B95A-0DE6D57901DB}"/>
              </a:ext>
            </a:extLst>
          </p:cNvPr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651AEE14-AA7C-CC44-85BD-71E4A5CADBB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C75C486C-BBF2-2141-9673-770980685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Rectangle 5">
            <a:extLst>
              <a:ext uri="{FF2B5EF4-FFF2-40B4-BE49-F238E27FC236}">
                <a16:creationId xmlns:a16="http://schemas.microsoft.com/office/drawing/2014/main" id="{E0B1A11F-9199-0445-AFD2-D4B879E6E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D2EC26ED-C491-C243-92A8-1F0977168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1B252010-6E1C-0740-9CFC-8DA64078D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29080DC-3C8A-2841-9D96-A80C72B522F4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0BD8A9A-B57C-5F46-8FE3-31E40749CB2B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B25BB-F949-5641-B323-236C6BC8313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9416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FD5B04D1-DCAB-7D4D-BDEA-7933E2F25C16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2438400" y="6264275"/>
            <a:ext cx="3581400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grpSp>
        <p:nvGrpSpPr>
          <p:cNvPr id="1027" name="Group 2">
            <a:extLst>
              <a:ext uri="{FF2B5EF4-FFF2-40B4-BE49-F238E27FC236}">
                <a16:creationId xmlns:a16="http://schemas.microsoft.com/office/drawing/2014/main" id="{982387E9-3741-1040-AECD-CDF2FD5694BF}"/>
              </a:ext>
            </a:extLst>
          </p:cNvPr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3">
              <a:extLst>
                <a:ext uri="{FF2B5EF4-FFF2-40B4-BE49-F238E27FC236}">
                  <a16:creationId xmlns:a16="http://schemas.microsoft.com/office/drawing/2014/main" id="{5A80CB13-55D8-C34D-AC93-A90B54F7E5C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033" name="Picture 4">
              <a:extLst>
                <a:ext uri="{FF2B5EF4-FFF2-40B4-BE49-F238E27FC236}">
                  <a16:creationId xmlns:a16="http://schemas.microsoft.com/office/drawing/2014/main" id="{01E83F92-8F50-F643-A412-C713BCAC26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8" name="Rectangle 5">
            <a:extLst>
              <a:ext uri="{FF2B5EF4-FFF2-40B4-BE49-F238E27FC236}">
                <a16:creationId xmlns:a16="http://schemas.microsoft.com/office/drawing/2014/main" id="{225543C3-52B4-3A42-AA71-FD123C7AE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1029" name="Picture 6">
            <a:extLst>
              <a:ext uri="{FF2B5EF4-FFF2-40B4-BE49-F238E27FC236}">
                <a16:creationId xmlns:a16="http://schemas.microsoft.com/office/drawing/2014/main" id="{8D1E6617-EA1C-C14F-A5DA-39FB7A846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7">
            <a:extLst>
              <a:ext uri="{FF2B5EF4-FFF2-40B4-BE49-F238E27FC236}">
                <a16:creationId xmlns:a16="http://schemas.microsoft.com/office/drawing/2014/main" id="{85826A5C-BC0E-8441-8141-1D88158E4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8">
            <a:extLst>
              <a:ext uri="{FF2B5EF4-FFF2-40B4-BE49-F238E27FC236}">
                <a16:creationId xmlns:a16="http://schemas.microsoft.com/office/drawing/2014/main" id="{9871A2D1-7930-9F40-8CC8-D0541D22E91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248400"/>
            <a:ext cx="13795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FD6589F8-B78A-C645-80C7-292C6797104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73" r:id="rId1"/>
    <p:sldLayoutId id="2147485674" r:id="rId2"/>
    <p:sldLayoutId id="2147485675" r:id="rId3"/>
    <p:sldLayoutId id="2147485676" r:id="rId4"/>
    <p:sldLayoutId id="2147485677" r:id="rId5"/>
    <p:sldLayoutId id="2147485678" r:id="rId6"/>
    <p:sldLayoutId id="2147485679" r:id="rId7"/>
    <p:sldLayoutId id="2147485680" r:id="rId8"/>
    <p:sldLayoutId id="2147485681" r:id="rId9"/>
    <p:sldLayoutId id="2147485682" r:id="rId10"/>
    <p:sldLayoutId id="2147485683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1">
            <a:extLst>
              <a:ext uri="{FF2B5EF4-FFF2-40B4-BE49-F238E27FC236}">
                <a16:creationId xmlns:a16="http://schemas.microsoft.com/office/drawing/2014/main" id="{C723E144-6949-9C4D-B212-0EB95A1644F5}"/>
              </a:ext>
            </a:extLst>
          </p:cNvPr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13327" name="Freeform 2">
              <a:extLst>
                <a:ext uri="{FF2B5EF4-FFF2-40B4-BE49-F238E27FC236}">
                  <a16:creationId xmlns:a16="http://schemas.microsoft.com/office/drawing/2014/main" id="{C83A038E-72C3-EF41-8CCC-F47042AA66A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3328" name="Picture 3">
              <a:extLst>
                <a:ext uri="{FF2B5EF4-FFF2-40B4-BE49-F238E27FC236}">
                  <a16:creationId xmlns:a16="http://schemas.microsoft.com/office/drawing/2014/main" id="{69ECD9DA-8369-324F-B2FC-55BBD5A31A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315" name="Rectangle 4">
            <a:extLst>
              <a:ext uri="{FF2B5EF4-FFF2-40B4-BE49-F238E27FC236}">
                <a16:creationId xmlns:a16="http://schemas.microsoft.com/office/drawing/2014/main" id="{85C232A7-EB3E-D64D-931A-7BCE30442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13316" name="Picture 5">
            <a:extLst>
              <a:ext uri="{FF2B5EF4-FFF2-40B4-BE49-F238E27FC236}">
                <a16:creationId xmlns:a16="http://schemas.microsoft.com/office/drawing/2014/main" id="{1D3EBDA2-F369-8F46-B883-619F20B79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6">
            <a:extLst>
              <a:ext uri="{FF2B5EF4-FFF2-40B4-BE49-F238E27FC236}">
                <a16:creationId xmlns:a16="http://schemas.microsoft.com/office/drawing/2014/main" id="{0C255ED6-7307-C244-A48C-CDB51F280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Rectangle 7">
            <a:extLst>
              <a:ext uri="{FF2B5EF4-FFF2-40B4-BE49-F238E27FC236}">
                <a16:creationId xmlns:a16="http://schemas.microsoft.com/office/drawing/2014/main" id="{CA801046-DAD6-DB40-A9F5-9340979A3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3319" name="Rectangle 8">
            <a:extLst>
              <a:ext uri="{FF2B5EF4-FFF2-40B4-BE49-F238E27FC236}">
                <a16:creationId xmlns:a16="http://schemas.microsoft.com/office/drawing/2014/main" id="{2088DA18-4FA0-BC4D-8564-C5F9BD287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3320" name="Rectangle 9">
            <a:extLst>
              <a:ext uri="{FF2B5EF4-FFF2-40B4-BE49-F238E27FC236}">
                <a16:creationId xmlns:a16="http://schemas.microsoft.com/office/drawing/2014/main" id="{7C3936DF-5EC1-FE4F-A4D2-7B02F6EBD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13321" name="Picture 10">
            <a:extLst>
              <a:ext uri="{FF2B5EF4-FFF2-40B4-BE49-F238E27FC236}">
                <a16:creationId xmlns:a16="http://schemas.microsoft.com/office/drawing/2014/main" id="{1B615585-7457-694C-936C-AC2953370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2" name="Freeform 11">
            <a:extLst>
              <a:ext uri="{FF2B5EF4-FFF2-40B4-BE49-F238E27FC236}">
                <a16:creationId xmlns:a16="http://schemas.microsoft.com/office/drawing/2014/main" id="{432A63C6-2B0A-2C45-9EA3-F3838462606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167688" y="6346825"/>
            <a:ext cx="585787" cy="396875"/>
          </a:xfrm>
          <a:custGeom>
            <a:avLst/>
            <a:gdLst>
              <a:gd name="T0" fmla="*/ 0 w 585787"/>
              <a:gd name="T1" fmla="*/ 396875 h 396875"/>
              <a:gd name="T2" fmla="*/ 99219 w 585787"/>
              <a:gd name="T3" fmla="*/ 0 h 396875"/>
              <a:gd name="T4" fmla="*/ 486568 w 585787"/>
              <a:gd name="T5" fmla="*/ 0 h 396875"/>
              <a:gd name="T6" fmla="*/ 585787 w 585787"/>
              <a:gd name="T7" fmla="*/ 396875 h 396875"/>
              <a:gd name="T8" fmla="*/ 0 w 585787"/>
              <a:gd name="T9" fmla="*/ 396875 h 3968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85787" h="396875">
                <a:moveTo>
                  <a:pt x="0" y="396875"/>
                </a:moveTo>
                <a:lnTo>
                  <a:pt x="99219" y="0"/>
                </a:lnTo>
                <a:lnTo>
                  <a:pt x="486568" y="0"/>
                </a:lnTo>
                <a:lnTo>
                  <a:pt x="585787" y="396875"/>
                </a:lnTo>
                <a:lnTo>
                  <a:pt x="0" y="396875"/>
                </a:lnTo>
                <a:close/>
              </a:path>
            </a:pathLst>
          </a:custGeom>
          <a:solidFill>
            <a:srgbClr val="3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3323" name="Picture 12">
            <a:extLst>
              <a:ext uri="{FF2B5EF4-FFF2-40B4-BE49-F238E27FC236}">
                <a16:creationId xmlns:a16="http://schemas.microsoft.com/office/drawing/2014/main" id="{E37C808F-F019-D64D-8250-B8ED5022B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4" name="Text Box 13">
            <a:extLst>
              <a:ext uri="{FF2B5EF4-FFF2-40B4-BE49-F238E27FC236}">
                <a16:creationId xmlns:a16="http://schemas.microsoft.com/office/drawing/2014/main" id="{CBDC22BE-E351-C74E-B0D1-6719184C5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59436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62" name="Rectangle 14">
            <a:extLst>
              <a:ext uri="{FF2B5EF4-FFF2-40B4-BE49-F238E27FC236}">
                <a16:creationId xmlns:a16="http://schemas.microsoft.com/office/drawing/2014/main" id="{D0748625-115A-4042-B30C-C8EF39721A8E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14675" y="5943600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FFFFFF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2063" name="Rectangle 15">
            <a:extLst>
              <a:ext uri="{FF2B5EF4-FFF2-40B4-BE49-F238E27FC236}">
                <a16:creationId xmlns:a16="http://schemas.microsoft.com/office/drawing/2014/main" id="{932DA7B9-A1AF-E04A-BC11-D00B89674FE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59436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800">
                <a:solidFill>
                  <a:srgbClr val="FFFFFF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655F3CAA-3FEA-9547-A8F6-3881CD1DCAB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62" r:id="rId1"/>
    <p:sldLayoutId id="2147485663" r:id="rId2"/>
    <p:sldLayoutId id="2147485664" r:id="rId3"/>
    <p:sldLayoutId id="2147485665" r:id="rId4"/>
    <p:sldLayoutId id="2147485666" r:id="rId5"/>
    <p:sldLayoutId id="2147485667" r:id="rId6"/>
    <p:sldLayoutId id="2147485668" r:id="rId7"/>
    <p:sldLayoutId id="2147485669" r:id="rId8"/>
    <p:sldLayoutId id="2147485670" r:id="rId9"/>
    <p:sldLayoutId id="2147485671" r:id="rId10"/>
    <p:sldLayoutId id="2147485672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aggle.com/dataset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>
            <a:extLst>
              <a:ext uri="{FF2B5EF4-FFF2-40B4-BE49-F238E27FC236}">
                <a16:creationId xmlns:a16="http://schemas.microsoft.com/office/drawing/2014/main" id="{BC45BC22-AF9F-2840-B11A-59AD6D242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990600"/>
            <a:ext cx="80772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en-US" sz="3600" b="1">
                <a:solidFill>
                  <a:srgbClr val="FFFFFF"/>
                </a:solidFill>
                <a:latin typeface="Calibri" panose="020F0502020204030204" pitchFamily="34" charset="0"/>
              </a:rPr>
              <a:t>Software Engineering for Data Scientists</a:t>
            </a:r>
            <a:br>
              <a:rPr lang="en-US" altLang="en-US" sz="3600" b="1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en-US" altLang="en-US" sz="3600" i="1">
                <a:solidFill>
                  <a:srgbClr val="FFFFFF"/>
                </a:solidFill>
                <a:latin typeface="Calibri" panose="020F0502020204030204" pitchFamily="34" charset="0"/>
              </a:rPr>
              <a:t>Data Essentials</a:t>
            </a:r>
          </a:p>
        </p:txBody>
      </p:sp>
      <p:sp>
        <p:nvSpPr>
          <p:cNvPr id="27650" name="Text Box 2">
            <a:extLst>
              <a:ext uri="{FF2B5EF4-FFF2-40B4-BE49-F238E27FC236}">
                <a16:creationId xmlns:a16="http://schemas.microsoft.com/office/drawing/2014/main" id="{BFDD8ED4-509B-5146-ACB9-F66DE47EC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86000"/>
            <a:ext cx="8534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en-US" sz="2800" dirty="0">
                <a:solidFill>
                  <a:srgbClr val="FFFFFF"/>
                </a:solidFill>
                <a:latin typeface="Calibri" panose="020F0502020204030204" pitchFamily="34" charset="0"/>
              </a:rPr>
              <a:t>David Beck</a:t>
            </a:r>
            <a:r>
              <a:rPr lang="en-US" altLang="en-US" sz="2800" baseline="30000" dirty="0">
                <a:solidFill>
                  <a:srgbClr val="FFFFFF"/>
                </a:solidFill>
                <a:latin typeface="Calibri" panose="020F0502020204030204" pitchFamily="34" charset="0"/>
              </a:rPr>
              <a:t>1,2</a:t>
            </a:r>
            <a:r>
              <a:rPr lang="en-US" altLang="en-US" sz="2800" dirty="0">
                <a:solidFill>
                  <a:srgbClr val="FFFFFF"/>
                </a:solidFill>
                <a:latin typeface="Calibri" panose="020F0502020204030204" pitchFamily="34" charset="0"/>
              </a:rPr>
              <a:t>, Joseph Hellerstein</a:t>
            </a:r>
            <a:r>
              <a:rPr lang="en-US" altLang="en-US" sz="2800" baseline="30000" dirty="0">
                <a:solidFill>
                  <a:srgbClr val="FFFFFF"/>
                </a:solidFill>
                <a:latin typeface="Calibri" panose="020F0502020204030204" pitchFamily="34" charset="0"/>
              </a:rPr>
              <a:t>1,3</a:t>
            </a:r>
            <a:r>
              <a:rPr lang="en-US" altLang="en-US" sz="2800" dirty="0">
                <a:latin typeface="Calibri" panose="020F0502020204030204" pitchFamily="34" charset="0"/>
              </a:rPr>
              <a:t>, 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en-US" dirty="0" err="1"/>
              <a:t>Dimitrios</a:t>
            </a:r>
            <a:r>
              <a:rPr lang="en-US" altLang="en-US" dirty="0"/>
              <a:t> Gklezakos</a:t>
            </a:r>
            <a:r>
              <a:rPr lang="en-US" altLang="en-US" sz="2000" baseline="30000" dirty="0">
                <a:solidFill>
                  <a:srgbClr val="FFFFFF"/>
                </a:solidFill>
                <a:latin typeface="Calibri" panose="020F0502020204030204" pitchFamily="34" charset="0"/>
              </a:rPr>
              <a:t>3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en-US" sz="2000" baseline="30000" dirty="0">
                <a:solidFill>
                  <a:srgbClr val="FFFFFF"/>
                </a:solidFill>
                <a:latin typeface="Calibri" panose="020F0502020204030204" pitchFamily="34" charset="0"/>
              </a:rPr>
              <a:t>1</a:t>
            </a:r>
            <a:r>
              <a:rPr lang="en-US" altLang="en-US" sz="2000" dirty="0">
                <a:solidFill>
                  <a:srgbClr val="FFFFFF"/>
                </a:solidFill>
                <a:latin typeface="Calibri" panose="020F0502020204030204" pitchFamily="34" charset="0"/>
              </a:rPr>
              <a:t>eScience Institute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en-US" sz="2000" baseline="30000" dirty="0">
                <a:solidFill>
                  <a:srgbClr val="FFFFFF"/>
                </a:solidFill>
                <a:latin typeface="Calibri" panose="020F0502020204030204" pitchFamily="34" charset="0"/>
              </a:rPr>
              <a:t>2</a:t>
            </a:r>
            <a:r>
              <a:rPr lang="en-US" altLang="en-US" sz="2000" dirty="0">
                <a:solidFill>
                  <a:srgbClr val="FFFFFF"/>
                </a:solidFill>
                <a:latin typeface="Calibri" panose="020F0502020204030204" pitchFamily="34" charset="0"/>
              </a:rPr>
              <a:t>Chemical Engineering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en-US" sz="2000" baseline="30000" dirty="0">
                <a:solidFill>
                  <a:srgbClr val="FFFFFF"/>
                </a:solidFill>
                <a:latin typeface="Calibri" panose="020F0502020204030204" pitchFamily="34" charset="0"/>
              </a:rPr>
              <a:t>3</a:t>
            </a:r>
            <a:r>
              <a:rPr lang="en-US" altLang="en-US" sz="2000" dirty="0">
                <a:solidFill>
                  <a:srgbClr val="FFFFFF"/>
                </a:solidFill>
                <a:latin typeface="Calibri" panose="020F0502020204030204" pitchFamily="34" charset="0"/>
              </a:rPr>
              <a:t>Computer Science Engineering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en-US" dirty="0">
                <a:solidFill>
                  <a:srgbClr val="FFFFFF"/>
                </a:solidFill>
                <a:latin typeface="Calibri" panose="020F0502020204030204" pitchFamily="34" charset="0"/>
              </a:rPr>
              <a:t>University of Washington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en-US" sz="2800" dirty="0">
                <a:solidFill>
                  <a:srgbClr val="FFFFFF"/>
                </a:solidFill>
                <a:latin typeface="Calibri" panose="020F0502020204030204" pitchFamily="34" charset="0"/>
              </a:rPr>
              <a:t>March 27, 2018</a:t>
            </a:r>
          </a:p>
        </p:txBody>
      </p:sp>
      <p:pic>
        <p:nvPicPr>
          <p:cNvPr id="27651" name="Picture 3">
            <a:extLst>
              <a:ext uri="{FF2B5EF4-FFF2-40B4-BE49-F238E27FC236}">
                <a16:creationId xmlns:a16="http://schemas.microsoft.com/office/drawing/2014/main" id="{8C84EA20-55D7-FD49-8E08-DB00B0975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486400"/>
            <a:ext cx="1447800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Text Box 4">
            <a:extLst>
              <a:ext uri="{FF2B5EF4-FFF2-40B4-BE49-F238E27FC236}">
                <a16:creationId xmlns:a16="http://schemas.microsoft.com/office/drawing/2014/main" id="{1B7FD013-C254-1742-A646-746197B09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85750"/>
            <a:ext cx="2600325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en-US" sz="3600" b="1">
                <a:solidFill>
                  <a:srgbClr val="FFFFFF"/>
                </a:solidFill>
                <a:latin typeface="Calibri" panose="020F0502020204030204" pitchFamily="34" charset="0"/>
              </a:rPr>
              <a:t>DATA 515 A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109B588-4852-114A-8962-3A8C800D65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27654" name="Slide Number Placeholder 2">
            <a:extLst>
              <a:ext uri="{FF2B5EF4-FFF2-40B4-BE49-F238E27FC236}">
                <a16:creationId xmlns:a16="http://schemas.microsoft.com/office/drawing/2014/main" id="{375DF86D-D86B-2647-B9DB-A0D7CFC09DA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B043DF2-BD76-EB4E-B337-33B8684DBE83}" type="slidenum">
              <a:rPr lang="en-US" altLang="en-US" sz="1800" smtClean="0">
                <a:solidFill>
                  <a:srgbClr val="FFFFFF"/>
                </a:solidFill>
                <a:latin typeface="Times New Roman" panose="02020603050405020304" pitchFamily="18" charset="0"/>
              </a:rPr>
              <a:pPr/>
              <a:t>1</a:t>
            </a:fld>
            <a:endParaRPr lang="en-US" altLang="en-US" sz="18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2E301-4154-C943-9CCC-DCEE9F29B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sqlite3</a:t>
            </a:r>
            <a:r>
              <a:rPr lang="en-US" dirty="0"/>
              <a:t>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1A16E-44BF-1B48-9F94-75D109B1F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Interacting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sqlite3</a:t>
            </a:r>
          </a:p>
          <a:p>
            <a:r>
              <a:rPr lang="en-US" dirty="0"/>
              <a:t>Batch command to interact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sqlite3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FD5D0D-71F1-C945-A828-59BE9829B6EA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E3331B-1FBD-1F41-BCF6-C8B47D3EF140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6FD405F-ECD7-524B-88E3-E7A9D294D1F8}" type="slidenum">
              <a:rPr lang="en-US" altLang="x-none" smtClean="0"/>
              <a:pPr>
                <a:defRPr/>
              </a:pPr>
              <a:t>10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669896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94F39-6DAD-B544-9082-9CE566BE9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Keys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3BD256-C37C-6C41-88E8-9A1F75B1A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  <a:solidFill>
            <a:schemeClr val="bg1"/>
          </a:solidFill>
        </p:spPr>
        <p:txBody>
          <a:bodyPr/>
          <a:lstStyle/>
          <a:p>
            <a:r>
              <a:rPr lang="en-US" sz="2800" dirty="0" err="1"/>
              <a:t>youtube</a:t>
            </a:r>
            <a:r>
              <a:rPr lang="en-US" sz="2800" dirty="0"/>
              <a:t> data has the tables</a:t>
            </a:r>
          </a:p>
          <a:p>
            <a:pPr lvl="1"/>
            <a:r>
              <a:rPr lang="en-US" sz="2400" dirty="0" err="1"/>
              <a:t>CAvideos</a:t>
            </a:r>
            <a:r>
              <a:rPr lang="en-US" sz="2400" dirty="0"/>
              <a:t>, </a:t>
            </a:r>
            <a:r>
              <a:rPr lang="en-US" sz="2400" dirty="0" err="1"/>
              <a:t>USvideos</a:t>
            </a:r>
            <a:r>
              <a:rPr lang="en-US" sz="2400" dirty="0"/>
              <a:t>, </a:t>
            </a:r>
            <a:r>
              <a:rPr lang="en-US" sz="2400" dirty="0" err="1"/>
              <a:t>GBvideos</a:t>
            </a:r>
            <a:r>
              <a:rPr lang="en-US" sz="2400" dirty="0"/>
              <a:t>, </a:t>
            </a:r>
            <a:r>
              <a:rPr lang="en-US" sz="2400" dirty="0" err="1"/>
              <a:t>FRvideos</a:t>
            </a:r>
            <a:r>
              <a:rPr lang="en-US" sz="2400" dirty="0"/>
              <a:t>, </a:t>
            </a:r>
            <a:r>
              <a:rPr lang="en-US" sz="2400" dirty="0" err="1"/>
              <a:t>DEvideos</a:t>
            </a:r>
            <a:endParaRPr lang="en-US" sz="2400" dirty="0"/>
          </a:p>
          <a:p>
            <a:r>
              <a:rPr lang="en-US" sz="2800" dirty="0"/>
              <a:t>Full set of columns 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class.db</a:t>
            </a:r>
            <a:r>
              <a:rPr lang="en-US" sz="2800" dirty="0">
                <a:cs typeface="Courier New" panose="02070309020205020404" pitchFamily="49" charset="0"/>
              </a:rPr>
              <a:t> has a subset.</a:t>
            </a:r>
            <a:r>
              <a:rPr lang="en-US" sz="2800" dirty="0"/>
              <a:t>)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video_id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trending_date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title,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channel_title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publish_time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tags, views,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likes,dislikes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comment_count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thumbnail_link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comments_disabled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ratings_disabled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video_error_or_removed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description</a:t>
            </a:r>
          </a:p>
          <a:p>
            <a:r>
              <a:rPr lang="en-US" sz="2800" dirty="0"/>
              <a:t>A key is a collection of columns that uniquely identify a row</a:t>
            </a:r>
          </a:p>
          <a:p>
            <a:pPr lvl="1"/>
            <a:r>
              <a:rPr lang="en-US" sz="2400" dirty="0"/>
              <a:t>Why is this important?</a:t>
            </a:r>
          </a:p>
          <a:p>
            <a:pPr lvl="1"/>
            <a:r>
              <a:rPr lang="en-US" sz="2400" dirty="0"/>
              <a:t>What’s a key for the </a:t>
            </a:r>
            <a:r>
              <a:rPr lang="en-US" sz="2400" dirty="0" err="1"/>
              <a:t>youtube</a:t>
            </a:r>
            <a:r>
              <a:rPr lang="en-US" sz="2400" dirty="0"/>
              <a:t> data?</a:t>
            </a:r>
          </a:p>
          <a:p>
            <a:r>
              <a:rPr lang="en-US" sz="2800" dirty="0"/>
              <a:t>What’s a likely key for the </a:t>
            </a:r>
            <a:r>
              <a:rPr lang="en-US" sz="2800" dirty="0" err="1"/>
              <a:t>youtube</a:t>
            </a:r>
            <a:r>
              <a:rPr lang="en-US" sz="2800" dirty="0"/>
              <a:t> data?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63A798-4DFA-B84A-93E4-5A4E5471FDC6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6FEC6-B2B9-E644-84D7-7C0901366283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15556364-4687-7E43-BEFF-D62CFF678733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3183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611CC-FF82-5E45-A718-5245E437E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1800" y="274638"/>
            <a:ext cx="1905000" cy="715962"/>
          </a:xfrm>
        </p:spPr>
        <p:txBody>
          <a:bodyPr/>
          <a:lstStyle/>
          <a:p>
            <a:r>
              <a:rPr lang="en-US" dirty="0"/>
              <a:t>Joining Tables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21A4D2-1E88-4647-9C62-9D97BB645699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42CFE-02EE-754F-A24E-6BD89703E10D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15556364-4687-7E43-BEFF-D62CFF678733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3D8FD04-8820-0F44-9963-90718CA4D7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430961"/>
              </p:ext>
            </p:extLst>
          </p:nvPr>
        </p:nvGraphicFramePr>
        <p:xfrm>
          <a:off x="304800" y="381000"/>
          <a:ext cx="601980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600">
                  <a:extLst>
                    <a:ext uri="{9D8B030D-6E8A-4147-A177-3AD203B41FA5}">
                      <a16:colId xmlns:a16="http://schemas.microsoft.com/office/drawing/2014/main" val="2723209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851576297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1773334228"/>
                    </a:ext>
                  </a:extLst>
                </a:gridCol>
              </a:tblGrid>
              <a:tr h="380399">
                <a:tc>
                  <a:txBody>
                    <a:bodyPr/>
                    <a:lstStyle/>
                    <a:p>
                      <a:r>
                        <a:rPr lang="en-US" sz="2000" dirty="0" err="1"/>
                        <a:t>video_id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category_id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trending_date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27036"/>
                  </a:ext>
                </a:extLst>
              </a:tr>
              <a:tr h="380399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a5$xcyda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02/01/2015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732550"/>
                  </a:ext>
                </a:extLst>
              </a:tr>
              <a:tr h="380399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xB#2gy8t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03/30/2014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789598"/>
                  </a:ext>
                </a:extLst>
              </a:tr>
              <a:tr h="382803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yQ</a:t>
                      </a:r>
                      <a:r>
                        <a:rPr lang="en-US" sz="2000" dirty="0"/>
                        <a:t>??2gy8t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10/14/2014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83868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315CFC4-2952-3149-99B0-965B0BA39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875999"/>
              </p:ext>
            </p:extLst>
          </p:nvPr>
        </p:nvGraphicFramePr>
        <p:xfrm>
          <a:off x="381000" y="2042160"/>
          <a:ext cx="40132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600">
                  <a:extLst>
                    <a:ext uri="{9D8B030D-6E8A-4147-A177-3AD203B41FA5}">
                      <a16:colId xmlns:a16="http://schemas.microsoft.com/office/drawing/2014/main" val="2723209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851576297"/>
                    </a:ext>
                  </a:extLst>
                </a:gridCol>
              </a:tblGrid>
              <a:tr h="38039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video_id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tags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27036"/>
                  </a:ext>
                </a:extLst>
              </a:tr>
              <a:tr h="380399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a5$xcyda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interesting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732550"/>
                  </a:ext>
                </a:extLst>
              </a:tr>
              <a:tr h="380399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xB#2gy8t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adult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789598"/>
                  </a:ext>
                </a:extLst>
              </a:tr>
              <a:tr h="382803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yQ</a:t>
                      </a:r>
                      <a:r>
                        <a:rPr lang="en-US" sz="2000" dirty="0"/>
                        <a:t>??2gy8t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interesting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838681"/>
                  </a:ext>
                </a:extLst>
              </a:tr>
              <a:tr h="382803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a5$xcyda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adult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766424"/>
                  </a:ext>
                </a:extLst>
              </a:tr>
              <a:tr h="382803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Ax$$%34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interesting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20017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E66CB7C-FACA-5D45-AC47-C01CD4A5CC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283339"/>
              </p:ext>
            </p:extLst>
          </p:nvPr>
        </p:nvGraphicFramePr>
        <p:xfrm>
          <a:off x="457200" y="4495800"/>
          <a:ext cx="69342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550">
                  <a:extLst>
                    <a:ext uri="{9D8B030D-6E8A-4147-A177-3AD203B41FA5}">
                      <a16:colId xmlns:a16="http://schemas.microsoft.com/office/drawing/2014/main" val="2723209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851576297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1773334228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531544563"/>
                    </a:ext>
                  </a:extLst>
                </a:gridCol>
              </a:tblGrid>
              <a:tr h="38039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video_id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category_id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trending_date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tags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27036"/>
                  </a:ext>
                </a:extLst>
              </a:tr>
              <a:tr h="380399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a5$xcyda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02/01/2015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Interesting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732550"/>
                  </a:ext>
                </a:extLst>
              </a:tr>
              <a:tr h="380399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a5$xcyda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02/01/2015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adult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721148"/>
                  </a:ext>
                </a:extLst>
              </a:tr>
              <a:tr h="380399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xB#2gy8t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03/30/2014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adult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789598"/>
                  </a:ext>
                </a:extLst>
              </a:tr>
              <a:tr h="382803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yQ</a:t>
                      </a:r>
                      <a:r>
                        <a:rPr lang="en-US" sz="2000" dirty="0"/>
                        <a:t>??2gy8t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10/14/2014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interesting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838681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ACCB7736-C2C3-8E4F-9AC5-12687BDD9107}"/>
              </a:ext>
            </a:extLst>
          </p:cNvPr>
          <p:cNvSpPr/>
          <p:nvPr/>
        </p:nvSpPr>
        <p:spPr bwMode="auto">
          <a:xfrm>
            <a:off x="304800" y="274638"/>
            <a:ext cx="6172200" cy="4221162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Bent Arrow 12">
            <a:extLst>
              <a:ext uri="{FF2B5EF4-FFF2-40B4-BE49-F238E27FC236}">
                <a16:creationId xmlns:a16="http://schemas.microsoft.com/office/drawing/2014/main" id="{D2C906F6-F24E-A74D-B03B-2BBD7824F100}"/>
              </a:ext>
            </a:extLst>
          </p:cNvPr>
          <p:cNvSpPr/>
          <p:nvPr/>
        </p:nvSpPr>
        <p:spPr bwMode="auto">
          <a:xfrm rot="5400000">
            <a:off x="6374892" y="3784092"/>
            <a:ext cx="813816" cy="609600"/>
          </a:xfrm>
          <a:prstGeom prst="bentArrow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51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78B11-AD0E-7A44-83F4-81B2EEAC9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Table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C5F3D-73F8-264A-9908-92A9D116B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I know that I’ve created the table that I intended to?</a:t>
            </a:r>
          </a:p>
          <a:p>
            <a:r>
              <a:rPr lang="en-US" dirty="0"/>
              <a:t>Check the following</a:t>
            </a:r>
          </a:p>
          <a:p>
            <a:pPr lvl="1"/>
            <a:r>
              <a:rPr lang="en-US" dirty="0"/>
              <a:t>Number and names of columns</a:t>
            </a:r>
          </a:p>
          <a:p>
            <a:pPr lvl="1"/>
            <a:r>
              <a:rPr lang="en-US" dirty="0"/>
              <a:t>Data type of columns</a:t>
            </a:r>
          </a:p>
          <a:p>
            <a:pPr lvl="1"/>
            <a:r>
              <a:rPr lang="en-US" dirty="0"/>
              <a:t>Number of rows</a:t>
            </a:r>
          </a:p>
          <a:p>
            <a:pPr lvl="1"/>
            <a:r>
              <a:rPr lang="en-US" dirty="0"/>
              <a:t>Key(s)</a:t>
            </a:r>
          </a:p>
          <a:p>
            <a:pPr lvl="2"/>
            <a:r>
              <a:rPr lang="en-US" dirty="0"/>
              <a:t>How verify that a collection of columns is a key?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32013-3CF7-A34C-AE47-65F222E665E3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87A8C-7CBB-EE43-B880-5EAB40AA9755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6FD405F-ECD7-524B-88E3-E7A9D294D1F8}" type="slidenum">
              <a:rPr lang="en-US" altLang="x-none" smtClean="0"/>
              <a:pPr>
                <a:defRPr/>
              </a:pPr>
              <a:t>13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495737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6E140-1094-854F-BC94-A03A1FCCD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B71F55-85A7-E648-A9DB-0816E0EE0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1371600"/>
          </a:xfrm>
        </p:spPr>
        <p:txBody>
          <a:bodyPr/>
          <a:lstStyle/>
          <a:p>
            <a:r>
              <a:rPr lang="en-US" dirty="0"/>
              <a:t>A foreign key is a column in one table that is a key for another table.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FE0B22-612C-3146-8EA2-7E0BC0566A62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10909F-5F8C-E84C-B856-CE6B9B2130E7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15556364-4687-7E43-BEFF-D62CFF678733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01414A9-B592-8E4B-80D9-9A66C949EC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793969"/>
              </p:ext>
            </p:extLst>
          </p:nvPr>
        </p:nvGraphicFramePr>
        <p:xfrm>
          <a:off x="609600" y="2819400"/>
          <a:ext cx="601980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600">
                  <a:extLst>
                    <a:ext uri="{9D8B030D-6E8A-4147-A177-3AD203B41FA5}">
                      <a16:colId xmlns:a16="http://schemas.microsoft.com/office/drawing/2014/main" val="2723209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851576297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1773334228"/>
                    </a:ext>
                  </a:extLst>
                </a:gridCol>
              </a:tblGrid>
              <a:tr h="380399">
                <a:tc>
                  <a:txBody>
                    <a:bodyPr/>
                    <a:lstStyle/>
                    <a:p>
                      <a:r>
                        <a:rPr lang="en-US" sz="2000" dirty="0" err="1"/>
                        <a:t>video_id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category_id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trending_date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27036"/>
                  </a:ext>
                </a:extLst>
              </a:tr>
              <a:tr h="380399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a5$xcyda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02/01/2015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732550"/>
                  </a:ext>
                </a:extLst>
              </a:tr>
              <a:tr h="380399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xB#2gy8t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03/30/2014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789598"/>
                  </a:ext>
                </a:extLst>
              </a:tr>
              <a:tr h="382803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yQ</a:t>
                      </a:r>
                      <a:r>
                        <a:rPr lang="en-US" sz="2000" dirty="0"/>
                        <a:t>??2gy8t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10/14/2014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83868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4E9B83B-CBAB-CC4F-AD01-3156FE403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921108"/>
              </p:ext>
            </p:extLst>
          </p:nvPr>
        </p:nvGraphicFramePr>
        <p:xfrm>
          <a:off x="533400" y="4968240"/>
          <a:ext cx="601980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600">
                  <a:extLst>
                    <a:ext uri="{9D8B030D-6E8A-4147-A177-3AD203B41FA5}">
                      <a16:colId xmlns:a16="http://schemas.microsoft.com/office/drawing/2014/main" val="2723209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851576297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1773334228"/>
                    </a:ext>
                  </a:extLst>
                </a:gridCol>
              </a:tblGrid>
              <a:tr h="380399">
                <a:tc>
                  <a:txBody>
                    <a:bodyPr/>
                    <a:lstStyle/>
                    <a:p>
                      <a:r>
                        <a:rPr lang="en-US" sz="2000" dirty="0" err="1"/>
                        <a:t>video_id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category_id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trending_date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27036"/>
                  </a:ext>
                </a:extLst>
              </a:tr>
              <a:tr h="380399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a5$xcyda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02/12/2015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732550"/>
                  </a:ext>
                </a:extLst>
              </a:tr>
              <a:tr h="380399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xRZ2gy8t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03/30/2014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789598"/>
                  </a:ext>
                </a:extLst>
              </a:tr>
              <a:tr h="382803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yQ</a:t>
                      </a:r>
                      <a:r>
                        <a:rPr lang="en-US" sz="2000" dirty="0"/>
                        <a:t>??2gy8t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10/14/2014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83868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077DD87-F101-6349-B88D-5613E7656CF7}"/>
              </a:ext>
            </a:extLst>
          </p:cNvPr>
          <p:cNvSpPr txBox="1"/>
          <p:nvPr/>
        </p:nvSpPr>
        <p:spPr>
          <a:xfrm>
            <a:off x="6872408" y="3163223"/>
            <a:ext cx="1498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CAvideos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F05892-C97C-0C49-9188-37D93DC16BE9}"/>
              </a:ext>
            </a:extLst>
          </p:cNvPr>
          <p:cNvSpPr txBox="1"/>
          <p:nvPr/>
        </p:nvSpPr>
        <p:spPr>
          <a:xfrm>
            <a:off x="6872408" y="5135880"/>
            <a:ext cx="150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USvideos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F8E32869-3FE1-C94C-AE0A-4F4C5F3D80D6}"/>
              </a:ext>
            </a:extLst>
          </p:cNvPr>
          <p:cNvCxnSpPr>
            <a:cxnSpLocks/>
            <a:endCxn id="14" idx="2"/>
          </p:cNvCxnSpPr>
          <p:nvPr/>
        </p:nvCxnSpPr>
        <p:spPr bwMode="auto">
          <a:xfrm rot="5400000">
            <a:off x="-546086" y="4441855"/>
            <a:ext cx="2203492" cy="107889"/>
          </a:xfrm>
          <a:prstGeom prst="bentConnector4">
            <a:avLst>
              <a:gd name="adj1" fmla="val -481"/>
              <a:gd name="adj2" fmla="val 189213"/>
            </a:avLst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A134C20-D0F8-5349-AA65-7413629B27AC}"/>
              </a:ext>
            </a:extLst>
          </p:cNvPr>
          <p:cNvSpPr/>
          <p:nvPr/>
        </p:nvSpPr>
        <p:spPr bwMode="auto">
          <a:xfrm>
            <a:off x="501715" y="5562600"/>
            <a:ext cx="87433" cy="6989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BF4497C-E06D-2F46-808D-14B54BABADB6}"/>
              </a:ext>
            </a:extLst>
          </p:cNvPr>
          <p:cNvSpPr/>
          <p:nvPr/>
        </p:nvSpPr>
        <p:spPr bwMode="auto">
          <a:xfrm>
            <a:off x="522167" y="6324600"/>
            <a:ext cx="87433" cy="6989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E0BA2DC5-809D-364C-86DD-32DBC8FA34FE}"/>
              </a:ext>
            </a:extLst>
          </p:cNvPr>
          <p:cNvCxnSpPr>
            <a:endCxn id="17" idx="2"/>
          </p:cNvCxnSpPr>
          <p:nvPr/>
        </p:nvCxnSpPr>
        <p:spPr bwMode="auto">
          <a:xfrm rot="5400000">
            <a:off x="-524431" y="5225513"/>
            <a:ext cx="2180631" cy="87433"/>
          </a:xfrm>
          <a:prstGeom prst="bentConnector4">
            <a:avLst>
              <a:gd name="adj1" fmla="val 645"/>
              <a:gd name="adj2" fmla="val 361457"/>
            </a:avLst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0609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4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B8BE2-D6CC-ED49-9F3D-65051F22F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#1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0728E9-AB05-864E-B514-992541886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2400" dirty="0"/>
              <a:t>(3 points) Write SQL that operates on the </a:t>
            </a:r>
            <a:r>
              <a:rPr lang="en-US" sz="2400" dirty="0" err="1"/>
              <a:t>class.db</a:t>
            </a:r>
            <a:r>
              <a:rPr lang="en-US" sz="2400" dirty="0"/>
              <a:t> database in the Lectures repository. Your code should be in a text file that is executed by </a:t>
            </a:r>
            <a:r>
              <a:rPr lang="en-US" sz="2400" dirty="0" err="1"/>
              <a:t>executeSQL.sh</a:t>
            </a:r>
            <a:r>
              <a:rPr lang="en-US" sz="2400" dirty="0"/>
              <a:t>. The SQL should create a table with the following columns:</a:t>
            </a:r>
          </a:p>
          <a:p>
            <a:pPr lvl="1"/>
            <a:r>
              <a:rPr lang="en-US" sz="2000" dirty="0" err="1"/>
              <a:t>video_id</a:t>
            </a:r>
            <a:r>
              <a:rPr lang="en-US" sz="2000" dirty="0"/>
              <a:t>: TEXT</a:t>
            </a:r>
          </a:p>
          <a:p>
            <a:pPr lvl="1"/>
            <a:r>
              <a:rPr lang="en-US" sz="2000" dirty="0" err="1"/>
              <a:t>category_id</a:t>
            </a:r>
            <a:r>
              <a:rPr lang="en-US" sz="2000" dirty="0"/>
              <a:t>: INTEGER</a:t>
            </a:r>
          </a:p>
          <a:p>
            <a:pPr lvl="1"/>
            <a:r>
              <a:rPr lang="en-US" sz="2000" dirty="0"/>
              <a:t>language: TEXT (one of ‘us’, ‘</a:t>
            </a:r>
            <a:r>
              <a:rPr lang="en-US" sz="2000" dirty="0" err="1"/>
              <a:t>gb</a:t>
            </a:r>
            <a:r>
              <a:rPr lang="en-US" sz="2000" dirty="0"/>
              <a:t>’, ‘</a:t>
            </a:r>
            <a:r>
              <a:rPr lang="en-US" sz="2000" dirty="0" err="1"/>
              <a:t>fr</a:t>
            </a:r>
            <a:r>
              <a:rPr lang="en-US" sz="2000" dirty="0"/>
              <a:t>’, ‘de’, ‘ca’)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(2 points) What column or columns in #1 are a minimal key? (By minimal is meant that no column can be removed and the result will still be a key.)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(2 points) What test can you perform to see if columns in #2 are a key? Are a minimal key?</a:t>
            </a:r>
          </a:p>
          <a:p>
            <a:endParaRPr lang="en-US" sz="2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51EF8D-98D4-3C48-B382-4EEA213C4291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677B40-9CA0-3B4F-844D-BDBF4A5721A8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15556364-4687-7E43-BEFF-D62CFF678733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5085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>
            <a:extLst>
              <a:ext uri="{FF2B5EF4-FFF2-40B4-BE49-F238E27FC236}">
                <a16:creationId xmlns:a16="http://schemas.microsoft.com/office/drawing/2014/main" id="{FAD89EC0-1BE2-C54F-89FA-F2ED470A77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Data Essentials</a:t>
            </a:r>
          </a:p>
        </p:txBody>
      </p:sp>
      <p:sp>
        <p:nvSpPr>
          <p:cNvPr id="41986" name="Content Placeholder 2">
            <a:extLst>
              <a:ext uri="{FF2B5EF4-FFF2-40B4-BE49-F238E27FC236}">
                <a16:creationId xmlns:a16="http://schemas.microsoft.com/office/drawing/2014/main" id="{6AA52A67-71B2-FC48-BB3A-50E1D65CE3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Data sources</a:t>
            </a:r>
          </a:p>
          <a:p>
            <a:r>
              <a:rPr lang="en-US" altLang="en-US"/>
              <a:t>Tables and some software engineering basics</a:t>
            </a:r>
          </a:p>
          <a:p>
            <a:r>
              <a:rPr lang="en-US" altLang="en-US"/>
              <a:t>Transforming tables using SQL</a:t>
            </a:r>
          </a:p>
          <a:p>
            <a:r>
              <a:rPr lang="en-US" altLang="en-US"/>
              <a:t>Homework 1</a:t>
            </a:r>
          </a:p>
          <a:p>
            <a:endParaRPr lang="en-US" altLang="en-US"/>
          </a:p>
        </p:txBody>
      </p:sp>
      <p:sp>
        <p:nvSpPr>
          <p:cNvPr id="41987" name="Footer Placeholder 3">
            <a:extLst>
              <a:ext uri="{FF2B5EF4-FFF2-40B4-BE49-F238E27FC236}">
                <a16:creationId xmlns:a16="http://schemas.microsoft.com/office/drawing/2014/main" id="{368B7366-AA7A-B548-AA59-240025FDE5A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</a:rPr>
              <a:t>Beck, Hellerstein &amp; VanderPlas, 2018</a:t>
            </a:r>
          </a:p>
        </p:txBody>
      </p:sp>
      <p:sp>
        <p:nvSpPr>
          <p:cNvPr id="41988" name="Slide Number Placeholder 4">
            <a:extLst>
              <a:ext uri="{FF2B5EF4-FFF2-40B4-BE49-F238E27FC236}">
                <a16:creationId xmlns:a16="http://schemas.microsoft.com/office/drawing/2014/main" id="{7C692089-C693-6040-8B00-F934304C2BD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5EF83A3-42B2-034D-92F1-2871AEFE24EC}" type="slidenum">
              <a:rPr lang="en-US" altLang="en-US" smtClean="0">
                <a:solidFill>
                  <a:srgbClr val="000000"/>
                </a:solidFill>
              </a:rPr>
              <a:pPr/>
              <a:t>2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D6711B-097D-414E-9697-530611DCEAF4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76405E-AB5C-2742-AD38-BD07F5D8DD4C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6FD405F-ECD7-524B-88E3-E7A9D294D1F8}" type="slidenum">
              <a:rPr lang="en-US" altLang="x-none" smtClean="0"/>
              <a:pPr>
                <a:defRPr/>
              </a:pPr>
              <a:t>3</a:t>
            </a:fld>
            <a:endParaRPr lang="en-US" altLang="x-non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C548F2-2AF8-B844-9634-593309D91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9144000" cy="55030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B5BEE3-22C0-3D42-B973-5D60E0707B90}"/>
              </a:ext>
            </a:extLst>
          </p:cNvPr>
          <p:cNvSpPr txBox="1"/>
          <p:nvPr/>
        </p:nvSpPr>
        <p:spPr>
          <a:xfrm>
            <a:off x="1752600" y="1138535"/>
            <a:ext cx="5715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http://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www.kaggle.com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/datasets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93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5F58DB-7BC6-424A-9118-5393E4D2E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868362"/>
          </a:xfrm>
        </p:spPr>
        <p:txBody>
          <a:bodyPr/>
          <a:lstStyle/>
          <a:p>
            <a:r>
              <a:rPr lang="en-US" dirty="0"/>
              <a:t>Thinking of Tables Like a Software Engineer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8FB316-787D-7140-B79A-5450503F8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Pieces that are assembled to make a whole</a:t>
            </a:r>
          </a:p>
          <a:p>
            <a:pPr lvl="1"/>
            <a:r>
              <a:rPr lang="en-US" dirty="0"/>
              <a:t>An assembly of components becomes another component</a:t>
            </a:r>
          </a:p>
          <a:p>
            <a:r>
              <a:rPr lang="en-US" dirty="0"/>
              <a:t>Operations</a:t>
            </a:r>
          </a:p>
          <a:p>
            <a:pPr lvl="1"/>
            <a:r>
              <a:rPr lang="en-US" dirty="0"/>
              <a:t>What a component can do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44FB5D-B74F-A344-839F-B6C186282DD3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7E40FD-C786-864C-910F-813760A37F85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D830CD9-7931-3540-9578-49FC562C21ED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5808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12F2A-B223-EF4B-BF50-A75936F46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components of a table?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17BA5C-B33B-F446-9E66-713266BD69FA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8F26A-89EC-DA46-BB65-6D0A115B5E32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6FD405F-ECD7-524B-88E3-E7A9D294D1F8}" type="slidenum">
              <a:rPr lang="en-US" altLang="x-none" smtClean="0"/>
              <a:pPr>
                <a:defRPr/>
              </a:pPr>
              <a:t>5</a:t>
            </a:fld>
            <a:endParaRPr lang="en-US" altLang="x-none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0AE9831-D7F4-4748-AAF3-44BF1B775A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793933"/>
              </p:ext>
            </p:extLst>
          </p:nvPr>
        </p:nvGraphicFramePr>
        <p:xfrm>
          <a:off x="381000" y="838201"/>
          <a:ext cx="8305800" cy="2147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600">
                  <a:extLst>
                    <a:ext uri="{9D8B030D-6E8A-4147-A177-3AD203B41FA5}">
                      <a16:colId xmlns:a16="http://schemas.microsoft.com/office/drawing/2014/main" val="2723209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851576297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1773334228"/>
                    </a:ext>
                  </a:extLst>
                </a:gridCol>
              </a:tblGrid>
              <a:tr h="437282">
                <a:tc>
                  <a:txBody>
                    <a:bodyPr/>
                    <a:lstStyle/>
                    <a:p>
                      <a:r>
                        <a:rPr lang="en-US" sz="2800" dirty="0" err="1"/>
                        <a:t>video_id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category_id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trending_date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27036"/>
                  </a:ext>
                </a:extLst>
              </a:tr>
              <a:tr h="437282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a5$xcyda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02/01/2015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732550"/>
                  </a:ext>
                </a:extLst>
              </a:tr>
              <a:tr h="437282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xB#2gy8t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03/30/2014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789598"/>
                  </a:ext>
                </a:extLst>
              </a:tr>
              <a:tr h="59315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/>
                        <a:t>yQ</a:t>
                      </a:r>
                      <a:r>
                        <a:rPr lang="en-US" sz="2800" dirty="0"/>
                        <a:t>??2gy8t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10/14/2014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83868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5E181FC-CF6D-814B-BE96-FCF1E3A32470}"/>
              </a:ext>
            </a:extLst>
          </p:cNvPr>
          <p:cNvSpPr txBox="1"/>
          <p:nvPr/>
        </p:nvSpPr>
        <p:spPr>
          <a:xfrm>
            <a:off x="625613" y="3200400"/>
            <a:ext cx="8061187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Column has a name and a list of data that are all of the same type.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Row has an index and a list of data with types corresponding to those of each column.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Cell has a column name and row index and a single data value.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Table is a collection of columns with the same length with one row for each index of the list for a Column.</a:t>
            </a:r>
          </a:p>
        </p:txBody>
      </p:sp>
    </p:spTree>
    <p:extLst>
      <p:ext uri="{BB962C8B-B14F-4D97-AF65-F5344CB8AC3E}">
        <p14:creationId xmlns:p14="http://schemas.microsoft.com/office/powerpoint/2010/main" val="284986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29255F8-809A-8940-825F-7D37C1292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199293"/>
              </p:ext>
            </p:extLst>
          </p:nvPr>
        </p:nvGraphicFramePr>
        <p:xfrm>
          <a:off x="381000" y="1052768"/>
          <a:ext cx="8305800" cy="2147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600">
                  <a:extLst>
                    <a:ext uri="{9D8B030D-6E8A-4147-A177-3AD203B41FA5}">
                      <a16:colId xmlns:a16="http://schemas.microsoft.com/office/drawing/2014/main" val="2723209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851576297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1773334228"/>
                    </a:ext>
                  </a:extLst>
                </a:gridCol>
              </a:tblGrid>
              <a:tr h="437282">
                <a:tc>
                  <a:txBody>
                    <a:bodyPr/>
                    <a:lstStyle/>
                    <a:p>
                      <a:r>
                        <a:rPr lang="en-US" sz="2800" dirty="0" err="1"/>
                        <a:t>video_id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category_id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trending_date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27036"/>
                  </a:ext>
                </a:extLst>
              </a:tr>
              <a:tr h="437282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a5$xcyda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02/01/2015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732550"/>
                  </a:ext>
                </a:extLst>
              </a:tr>
              <a:tr h="437282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xB#2gy8t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03/30/2014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789598"/>
                  </a:ext>
                </a:extLst>
              </a:tr>
              <a:tr h="59315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/>
                        <a:t>yQ</a:t>
                      </a:r>
                      <a:r>
                        <a:rPr lang="en-US" sz="2800" dirty="0"/>
                        <a:t>??2gy8t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10/14/2014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83868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90611CC-FF82-5E45-A718-5245E437E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Tables: Select Columns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21A4D2-1E88-4647-9C62-9D97BB645699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42CFE-02EE-754F-A24E-6BD89703E10D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15556364-4687-7E43-BEFF-D62CFF678733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D49391-4188-B544-B8CD-C45283C34620}"/>
              </a:ext>
            </a:extLst>
          </p:cNvPr>
          <p:cNvSpPr/>
          <p:nvPr/>
        </p:nvSpPr>
        <p:spPr bwMode="auto">
          <a:xfrm>
            <a:off x="381000" y="1066800"/>
            <a:ext cx="5638800" cy="20574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E1A7EC7D-10AD-3F44-995E-351FA45DAFB5}"/>
              </a:ext>
            </a:extLst>
          </p:cNvPr>
          <p:cNvSpPr/>
          <p:nvPr/>
        </p:nvSpPr>
        <p:spPr bwMode="auto">
          <a:xfrm>
            <a:off x="2895600" y="3200400"/>
            <a:ext cx="381000" cy="609600"/>
          </a:xfrm>
          <a:prstGeom prst="downArrow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56BAD41-FD11-4442-B8F6-1266C08B6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788544"/>
              </p:ext>
            </p:extLst>
          </p:nvPr>
        </p:nvGraphicFramePr>
        <p:xfrm>
          <a:off x="304800" y="3962400"/>
          <a:ext cx="5537200" cy="2147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600">
                  <a:extLst>
                    <a:ext uri="{9D8B030D-6E8A-4147-A177-3AD203B41FA5}">
                      <a16:colId xmlns:a16="http://schemas.microsoft.com/office/drawing/2014/main" val="2723209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851576297"/>
                    </a:ext>
                  </a:extLst>
                </a:gridCol>
              </a:tblGrid>
              <a:tr h="437282">
                <a:tc>
                  <a:txBody>
                    <a:bodyPr/>
                    <a:lstStyle/>
                    <a:p>
                      <a:r>
                        <a:rPr lang="en-US" sz="2800" dirty="0" err="1"/>
                        <a:t>video_id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category_id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27036"/>
                  </a:ext>
                </a:extLst>
              </a:tr>
              <a:tr h="437282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a5$xcyda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732550"/>
                  </a:ext>
                </a:extLst>
              </a:tr>
              <a:tr h="437282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xB#2gy8t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789598"/>
                  </a:ext>
                </a:extLst>
              </a:tr>
              <a:tr h="59315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/>
                        <a:t>yQ</a:t>
                      </a:r>
                      <a:r>
                        <a:rPr lang="en-US" sz="2800" dirty="0"/>
                        <a:t>??2gy8t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83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611CC-FF82-5E45-A718-5245E437E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Tables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21A4D2-1E88-4647-9C62-9D97BB645699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42CFE-02EE-754F-A24E-6BD89703E10D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15556364-4687-7E43-BEFF-D62CFF678733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278D50-8795-2C44-B168-2CB56B2E07DC}"/>
              </a:ext>
            </a:extLst>
          </p:cNvPr>
          <p:cNvSpPr txBox="1"/>
          <p:nvPr/>
        </p:nvSpPr>
        <p:spPr>
          <a:xfrm>
            <a:off x="625613" y="3200400"/>
            <a:ext cx="5856732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Select N columns of a Table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Produces a new table with N columns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Select M rows of a Table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Produces a new table with M rows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Concatenate Tables vertically (add rows)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Concatenate Tables horizontally (add columns)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Join Tables on a common column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9DB613-E115-294E-AC36-0CF3ADBF160A}"/>
              </a:ext>
            </a:extLst>
          </p:cNvPr>
          <p:cNvSpPr txBox="1"/>
          <p:nvPr/>
        </p:nvSpPr>
        <p:spPr>
          <a:xfrm>
            <a:off x="581378" y="5518904"/>
            <a:ext cx="5725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Operations on Tables produce Tables.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3D8FD04-8820-0F44-9963-90718CA4D7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079200"/>
              </p:ext>
            </p:extLst>
          </p:nvPr>
        </p:nvGraphicFramePr>
        <p:xfrm>
          <a:off x="381000" y="838200"/>
          <a:ext cx="8305800" cy="2147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600">
                  <a:extLst>
                    <a:ext uri="{9D8B030D-6E8A-4147-A177-3AD203B41FA5}">
                      <a16:colId xmlns:a16="http://schemas.microsoft.com/office/drawing/2014/main" val="2723209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851576297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1773334228"/>
                    </a:ext>
                  </a:extLst>
                </a:gridCol>
              </a:tblGrid>
              <a:tr h="437282">
                <a:tc>
                  <a:txBody>
                    <a:bodyPr/>
                    <a:lstStyle/>
                    <a:p>
                      <a:r>
                        <a:rPr lang="en-US" sz="2800" dirty="0" err="1"/>
                        <a:t>video_id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category_id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trending_date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27036"/>
                  </a:ext>
                </a:extLst>
              </a:tr>
              <a:tr h="437282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a5$xcyda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02/01/2015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732550"/>
                  </a:ext>
                </a:extLst>
              </a:tr>
              <a:tr h="437282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xB#2gy8t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03/30/2014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789598"/>
                  </a:ext>
                </a:extLst>
              </a:tr>
              <a:tr h="59315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/>
                        <a:t>yQ</a:t>
                      </a:r>
                      <a:r>
                        <a:rPr lang="en-US" sz="2800" dirty="0"/>
                        <a:t>??2gy8t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10/14/2014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83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21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 calcmode="discrete" valueType="str">
                                      <p:cBhvr override="childStyle">
                                        <p:cTn id="3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  <p:bldP spid="7" grpId="0"/>
      <p:bldP spid="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91504-C202-2040-BB3A-498EA54F6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248400" cy="715962"/>
          </a:xfrm>
        </p:spPr>
        <p:txBody>
          <a:bodyPr/>
          <a:lstStyle/>
          <a:p>
            <a:r>
              <a:rPr lang="en-US" dirty="0"/>
              <a:t>SQL Provides Table Operations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0090BA-6C24-6C4B-8CCC-EFA57A00B100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98F98-0108-0043-A672-88FE491A1480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15556364-4687-7E43-BEFF-D62CFF678733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F76DE4-CE53-8340-B6D8-0943F276C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550" y="381000"/>
            <a:ext cx="1892300" cy="1066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76C3631-9B3F-4540-ABBC-486B253B3FA0}"/>
              </a:ext>
            </a:extLst>
          </p:cNvPr>
          <p:cNvSpPr/>
          <p:nvPr/>
        </p:nvSpPr>
        <p:spPr>
          <a:xfrm>
            <a:off x="1066800" y="2362200"/>
            <a:ext cx="6781800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column1, column2....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columnN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CONDITION 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{ASC|DESC}; </a:t>
            </a:r>
            <a:b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34C1F3-1C65-7144-BD93-EA01FF4C314C}"/>
              </a:ext>
            </a:extLst>
          </p:cNvPr>
          <p:cNvSpPr/>
          <p:nvPr/>
        </p:nvSpPr>
        <p:spPr>
          <a:xfrm>
            <a:off x="1083623" y="4526340"/>
            <a:ext cx="5317177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SUM(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CONDITION 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8D15E3A-0E9E-DE45-808D-213C8125E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57116"/>
              </p:ext>
            </p:extLst>
          </p:nvPr>
        </p:nvGraphicFramePr>
        <p:xfrm>
          <a:off x="471055" y="1076960"/>
          <a:ext cx="6096000" cy="1198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403536722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60618488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78457558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77283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column1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column2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columnN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140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196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198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34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611CC-FF82-5E45-A718-5245E437E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Columns Using SQL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93430B-B4DC-2F41-8141-0C19CD8CC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160837"/>
            <a:ext cx="8229600" cy="5635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video_id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CAvideos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21A4D2-1E88-4647-9C62-9D97BB645699}"/>
              </a:ext>
            </a:extLst>
          </p:cNvPr>
          <p:cNvSpPr>
            <a:spLocks noGrp="1"/>
          </p:cNvSpPr>
          <p:nvPr>
            <p:ph type="ftr" idx="10"/>
          </p:nvPr>
        </p:nvSpPr>
        <p:spPr>
          <a:xfrm>
            <a:off x="2438400" y="6264275"/>
            <a:ext cx="3581400" cy="212725"/>
          </a:xfrm>
        </p:spPr>
        <p:txBody>
          <a:bodyPr/>
          <a:lstStyle/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42CFE-02EE-754F-A24E-6BD89703E10D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15556364-4687-7E43-BEFF-D62CFF678733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3D8FD04-8820-0F44-9963-90718CA4D7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63492"/>
              </p:ext>
            </p:extLst>
          </p:nvPr>
        </p:nvGraphicFramePr>
        <p:xfrm>
          <a:off x="381000" y="1341437"/>
          <a:ext cx="8305800" cy="2147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600">
                  <a:extLst>
                    <a:ext uri="{9D8B030D-6E8A-4147-A177-3AD203B41FA5}">
                      <a16:colId xmlns:a16="http://schemas.microsoft.com/office/drawing/2014/main" val="2723209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851576297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1773334228"/>
                    </a:ext>
                  </a:extLst>
                </a:gridCol>
              </a:tblGrid>
              <a:tr h="437282">
                <a:tc>
                  <a:txBody>
                    <a:bodyPr/>
                    <a:lstStyle/>
                    <a:p>
                      <a:r>
                        <a:rPr lang="en-US" sz="2800" dirty="0" err="1"/>
                        <a:t>video_id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category_id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trending_date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27036"/>
                  </a:ext>
                </a:extLst>
              </a:tr>
              <a:tr h="437282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a5$xcyda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02/01/2015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732550"/>
                  </a:ext>
                </a:extLst>
              </a:tr>
              <a:tr h="437282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xB#2gy8t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03/30/2014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789598"/>
                  </a:ext>
                </a:extLst>
              </a:tr>
              <a:tr h="59315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/>
                        <a:t>yQ</a:t>
                      </a:r>
                      <a:r>
                        <a:rPr lang="en-US" sz="2800" dirty="0"/>
                        <a:t>??2gy8t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10/14/2014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83868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548CC9C-AC2A-7C47-970B-6F00B06677AE}"/>
              </a:ext>
            </a:extLst>
          </p:cNvPr>
          <p:cNvSpPr txBox="1"/>
          <p:nvPr/>
        </p:nvSpPr>
        <p:spPr>
          <a:xfrm>
            <a:off x="381000" y="909935"/>
            <a:ext cx="1593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tx1"/>
                </a:solidFill>
              </a:rPr>
              <a:t>CAvideos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71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23694</TotalTime>
  <Words>995</Words>
  <Application>Microsoft Macintosh PowerPoint</Application>
  <PresentationFormat>On-screen Show (4:3)</PresentationFormat>
  <Paragraphs>239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 Unicode MS</vt:lpstr>
      <vt:lpstr>ＭＳ Ｐゴシック</vt:lpstr>
      <vt:lpstr>Arial</vt:lpstr>
      <vt:lpstr>Calibri</vt:lpstr>
      <vt:lpstr>Courier New</vt:lpstr>
      <vt:lpstr>Times New Roman</vt:lpstr>
      <vt:lpstr>Wingdings</vt:lpstr>
      <vt:lpstr>Office Theme</vt:lpstr>
      <vt:lpstr>1_Office Theme</vt:lpstr>
      <vt:lpstr>PowerPoint Presentation</vt:lpstr>
      <vt:lpstr>Data Essentials</vt:lpstr>
      <vt:lpstr>PowerPoint Presentation</vt:lpstr>
      <vt:lpstr>Thinking of Tables Like a Software Engineer</vt:lpstr>
      <vt:lpstr>What are the components of a table?</vt:lpstr>
      <vt:lpstr>Operations On Tables: Select Columns</vt:lpstr>
      <vt:lpstr>Operations On Tables</vt:lpstr>
      <vt:lpstr>SQL Provides Table Operations</vt:lpstr>
      <vt:lpstr>Select Columns Using SQL</vt:lpstr>
      <vt:lpstr>sqlite3 Demo</vt:lpstr>
      <vt:lpstr>Table Keys</vt:lpstr>
      <vt:lpstr>Joining Tables</vt:lpstr>
      <vt:lpstr>Checking Table Construction</vt:lpstr>
      <vt:lpstr>Foreign Keys</vt:lpstr>
      <vt:lpstr>Homework #1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437</cp:revision>
  <cp:lastPrinted>1601-01-01T00:00:00Z</cp:lastPrinted>
  <dcterms:created xsi:type="dcterms:W3CDTF">2008-11-04T22:35:39Z</dcterms:created>
  <dcterms:modified xsi:type="dcterms:W3CDTF">2018-03-24T19:04:39Z</dcterms:modified>
</cp:coreProperties>
</file>