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5" r:id="rId7"/>
    <p:sldMasterId id="2147483656" r:id="rId8"/>
    <p:sldMasterId id="2147483657" r:id="rId9"/>
    <p:sldMasterId id="2147483658" r:id="rId10"/>
    <p:sldMasterId id="2147483659" r:id="rId11"/>
  </p:sldMasterIdLst>
  <p:notesMasterIdLst>
    <p:notesMasterId r:id="rId26"/>
  </p:notesMasterIdLst>
  <p:handoutMasterIdLst>
    <p:handoutMasterId r:id="rId27"/>
  </p:handoutMasterIdLst>
  <p:sldIdLst>
    <p:sldId id="256" r:id="rId12"/>
    <p:sldId id="275" r:id="rId13"/>
    <p:sldId id="276" r:id="rId14"/>
    <p:sldId id="295" r:id="rId15"/>
    <p:sldId id="296" r:id="rId16"/>
    <p:sldId id="297" r:id="rId17"/>
    <p:sldId id="301" r:id="rId18"/>
    <p:sldId id="298" r:id="rId19"/>
    <p:sldId id="302" r:id="rId20"/>
    <p:sldId id="282" r:id="rId21"/>
    <p:sldId id="283" r:id="rId22"/>
    <p:sldId id="280" r:id="rId23"/>
    <p:sldId id="289" r:id="rId24"/>
    <p:sldId id="290" r:id="rId25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99"/>
  </p:normalViewPr>
  <p:slideViewPr>
    <p:cSldViewPr>
      <p:cViewPr varScale="1">
        <p:scale>
          <a:sx n="106" d="100"/>
          <a:sy n="106" d="100"/>
        </p:scale>
        <p:origin x="600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2042E56-383C-5B44-9674-470731AA8333}" type="datetimeFigureOut">
              <a:rPr lang="en-US"/>
              <a:pPr>
                <a:defRPr/>
              </a:pPr>
              <a:t>4/17/17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C329E16-FAD9-F64B-8BD6-FDF20AA8C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43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86455FFD-84E8-BD4A-A5A6-67E3721C0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80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94CC66A-BEB6-4144-BBFF-4EB6A97C7753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505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DD4C430-ED7A-844F-8193-0C71799ED8F9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13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37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C7F27C8-1323-D040-B4BA-E8CDE9A50827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14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196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06E838A-9EE9-654A-B91E-CD19111A961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4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031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5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9306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6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475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549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120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E7F7F-EBE8-014E-BED5-09AC9D753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7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DE839-E15D-B14C-9555-D2ACDB2F1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8797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ABC84-499B-0742-BBD4-543B709B0B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94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E9918-ADEC-C341-A46E-CA134498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977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EC0F3-B931-414A-A569-F18684546E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659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B9DDB-A1D5-5745-BB40-BF145C240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18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77A31-0F8F-7E46-AF34-4300435BA9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2163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C4033-65D2-4148-9A2C-4A9078846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298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E8ED4-F8A2-8247-A0E5-9C6100EE0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203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EAFA7-08A7-1E46-9DF5-D23BD8963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4533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CB5CB-EBF2-2B4D-A833-E414C6824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6882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475F5-814E-A641-B675-F14BF8B7F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ED138-7E41-7C45-B5AF-3E11DBF9B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1969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3EE57-10DF-2946-A527-539196E19B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87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261D4-D5D1-FC45-A69D-0EDA9FFA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486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91A2-0F27-9F4F-B6F6-65F79D618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7267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A6C36-8FA9-DA41-9A92-349CF95DA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173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6ACFC-F8F9-DA49-B9FF-A3D65953F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009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69E1D-5CA5-1E48-8FBA-BD8A682A99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088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73CE5-AB63-9F48-92A8-F72A4EA37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668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21B7A-DAEA-3F41-96C7-D3C7751E7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04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6724A-830F-8B42-B886-39CEDDD93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070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5266C-3429-1E4F-90EE-7DC49E489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0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1E464-9C72-B941-8791-93C72999B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395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3B99B-01BF-0C44-8E62-CC2D59BAF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8030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CE231-78EF-5B46-9569-3012BD1169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3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2A4D4-02AF-5742-826B-E0ECC9B74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2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553C7-FE4A-B44F-8088-0C94EBFE7D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65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7A8BE-9DAE-4D40-843D-B75350ACF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24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EE777-4FF5-5A48-BA88-0D7AC9CC7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8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57270-5BF8-6B40-8CAF-CAC1968FA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617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06DE6-1185-A941-BAF0-2F2372775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8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8996-D0FB-064A-9411-DFA1DDE339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7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2BBCD-8637-5B46-8006-06354925D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20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E91CF-F273-DC4F-AFC7-59AC25B08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7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C5BDF-7774-0746-8F28-7615CC2437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07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F58F6-5F66-FA4E-82AD-8A2AB193B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02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55C8F-3F1C-FA4A-9701-E3E3CAD62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02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A08C5-4E01-DC47-BDFB-45810A09E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87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C6A3E-60B9-1D49-B045-09C4A4828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299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07377-1224-AF43-BD2A-045EA9A7DC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1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D8C23-815F-8747-AB72-3C77E9CF3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8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4EC1A-CB0A-2940-B0F5-A4F9D835F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75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1F4B4-B640-824A-BADF-AECF3FCA6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65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12F82-A557-AB43-BE26-503D05719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566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933BD-00D9-C849-A572-758FC5081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58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976AF-272F-3645-810E-101A7A46E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139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5D33D-613B-764C-8B90-10C92F035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976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ADF5C-2896-E448-A74F-F0389F086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69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0B355-899A-934D-8C7B-81132504E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04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CC56-ED86-CC46-95D3-45900246F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781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9D882-8374-9742-820D-A4ABE2CE1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362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47F3F-951F-4040-8AFE-F38455A9D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619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CFD79-D6A6-5644-974C-F398448AE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476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B1718-B9CD-C347-88B5-91399F7B2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2EDDA-7542-5246-81E3-136CD479F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02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5D0BB-8C14-5A42-BC3C-1E136A3073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826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FAA8E-90D3-7845-93C2-7C47933B8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647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BA4E7-D5AD-4846-B8D2-C1B8F51B45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132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D533C-9F34-AC46-B569-E8155EB54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90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D5EBF-F0B2-AE4E-99DC-77E085E552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863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696AC-1140-EF4E-9E10-483E1891B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50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C3A6A-71AE-D044-9378-53FCAC0522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903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A84CF-E11A-0D4F-AD29-D4B8599520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04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864B8-EDF3-EF4E-ABEE-11B31402D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742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BEC9E-BF64-3443-B163-BB0B4856A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4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AB24A-4243-1147-9F41-6F595E1F7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95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3ECE5-A9F9-5241-919E-31602EAF8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7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5DC85-E76D-974B-AEEB-8D4B66E72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243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36841-1EE9-2A41-931C-971A7B8E3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87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FCF95-88B5-6F4D-A2EB-D2C812EF8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11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9F637-B0B3-3340-A072-EE2ABE4F9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822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9EB54-90F7-A44C-AEFA-8721C1DF7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487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864E9-A794-8A45-A8D8-45E0CDB00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19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DE1FD-BEC1-8E48-9665-662FCA68A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9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FE8C1-30B6-B340-9F81-954EFAE15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579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E2CC5-6FE2-F544-9920-50489FCC30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0E6CE-7662-5B4C-B818-0BCB62D958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696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3C280-33AD-4147-9C54-1929E3019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57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7C114-B74C-2340-B44A-8B4A5C7EC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043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AE3B9-7259-034F-AA54-BF2268DF9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466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DD479-C52D-424F-96F2-AC7B81D96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47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DE7DC-DE91-7548-8EC8-618CF775E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444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30E6B-857E-104A-A97F-84E701A35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138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B08C5-32B9-5141-A330-435E6B8652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39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D299A-33EA-9F47-B0A2-6AA8180D5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261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5E5D2-5396-E24F-9555-F6393654C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19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E7328-7D82-0643-AD01-956A5FF9B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8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853F2-1282-C24C-8C26-4B9A0636C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297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0BA1F-DBE4-0E4E-A8EE-001C557164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368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78612-4580-AB40-8413-3FE4AAB4A4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97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AF5F7-FE47-1E4B-BFB9-357814543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9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B1C4C-A0D6-4945-AE46-65C69733DF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49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B616C-D443-024F-8765-B7C9D1343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429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A2068-D727-5946-9AAF-01064F6198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469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B27F1-6CDE-1D4F-BF3C-13AC93BCC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8210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557CB-0AA8-E349-BE39-4988B122E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434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77AF0-0BF4-C44C-9864-0F424E42EE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362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AC32E-8703-BC43-9A04-A0AA88644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7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E4731-91D1-F14A-B0E8-BD14171031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060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0F108-2BD1-944C-99B4-51D5EAFC63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24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E3174B-5082-C84F-8740-403A04EFD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3474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ED531-F671-604B-BB61-7F71F8A21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27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FDE31-A730-EF43-8715-80B4495D70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203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A1866-3330-E746-BFEA-48E4F87D4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3890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7BBF7-2498-E848-8A5F-A02A3E0B1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396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C8A82-0F71-DF4B-9CD3-52F671E0D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219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842E3-C609-E449-878A-81D95D5B32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9358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E2A97-8926-9A44-8D25-1438BA0C21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73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725DE-71F2-6D43-B157-D2E22ACAC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2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A580D-993F-EC4F-9270-EDB1E88A0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09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27117-4134-BE48-96EF-9DDD359FA9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062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77AC5-885D-9846-A446-35387E7575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294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54DF3-CEE8-5044-B640-F87443CBE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3759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2F4D2-7F0E-ED4A-B414-39DA72DC80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47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3ACFA-0CAF-9E42-A0D4-FC816F114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173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4E053-E176-0343-8308-736612AEFB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808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00002-7CE5-CF45-8A89-DAFB3E713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376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51EAA-A635-A044-8B39-0C9B4E156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134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16D3-C650-6A49-90D7-4376D824AC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05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D18C0-FF52-D34C-A694-8D1667138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  <a:endParaRPr lang="en-US" dirty="0"/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42C411B-ECF9-8D41-8777-D90924E7A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  <p:sldLayoutId id="2147484783" r:id="rId2"/>
    <p:sldLayoutId id="2147484784" r:id="rId3"/>
    <p:sldLayoutId id="2147484785" r:id="rId4"/>
    <p:sldLayoutId id="2147484786" r:id="rId5"/>
    <p:sldLayoutId id="2147484787" r:id="rId6"/>
    <p:sldLayoutId id="2147484788" r:id="rId7"/>
    <p:sldLayoutId id="2147484789" r:id="rId8"/>
    <p:sldLayoutId id="2147484790" r:id="rId9"/>
    <p:sldLayoutId id="2147484791" r:id="rId10"/>
    <p:sldLayoutId id="214748479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FF0246E-F831-F842-8C03-FC19CC0E8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00B24B5-F8A0-9D42-B58D-D1FF8F7E0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73" r:id="rId3"/>
    <p:sldLayoutId id="2147484774" r:id="rId4"/>
    <p:sldLayoutId id="2147484775" r:id="rId5"/>
    <p:sldLayoutId id="2147484776" r:id="rId6"/>
    <p:sldLayoutId id="2147484777" r:id="rId7"/>
    <p:sldLayoutId id="2147484778" r:id="rId8"/>
    <p:sldLayoutId id="2147484779" r:id="rId9"/>
    <p:sldLayoutId id="2147484780" r:id="rId10"/>
    <p:sldLayoutId id="214748478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59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G0" fmla="+- 3653 0 0"/>
              <a:gd name="G1" fmla="+- 1 0 0"/>
              <a:gd name="G2" fmla="+- 1 0 0"/>
              <a:gd name="G3" fmla="+- 1 0 0"/>
              <a:gd name="G4" fmla="+- 3653 0 0"/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F65F6D2-20BD-D546-9911-6BFB96E0B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1" r:id="rId1"/>
    <p:sldLayoutId id="2147484662" r:id="rId2"/>
    <p:sldLayoutId id="2147484663" r:id="rId3"/>
    <p:sldLayoutId id="2147484664" r:id="rId4"/>
    <p:sldLayoutId id="2147484665" r:id="rId5"/>
    <p:sldLayoutId id="2147484666" r:id="rId6"/>
    <p:sldLayoutId id="2147484667" r:id="rId7"/>
    <p:sldLayoutId id="2147484668" r:id="rId8"/>
    <p:sldLayoutId id="2147484669" r:id="rId9"/>
    <p:sldLayoutId id="2147484670" r:id="rId10"/>
    <p:sldLayoutId id="214748467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082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9825C552-A9F4-2547-BE3F-416693750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2" r:id="rId1"/>
    <p:sldLayoutId id="2147484673" r:id="rId2"/>
    <p:sldLayoutId id="2147484674" r:id="rId3"/>
    <p:sldLayoutId id="2147484675" r:id="rId4"/>
    <p:sldLayoutId id="2147484676" r:id="rId5"/>
    <p:sldLayoutId id="2147484677" r:id="rId6"/>
    <p:sldLayoutId id="2147484678" r:id="rId7"/>
    <p:sldLayoutId id="2147484679" r:id="rId8"/>
    <p:sldLayoutId id="2147484680" r:id="rId9"/>
    <p:sldLayoutId id="2147484681" r:id="rId10"/>
    <p:sldLayoutId id="214748468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C8179D45-73F2-4E4B-8482-769B259EF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3" r:id="rId1"/>
    <p:sldLayoutId id="2147484684" r:id="rId2"/>
    <p:sldLayoutId id="2147484685" r:id="rId3"/>
    <p:sldLayoutId id="2147484686" r:id="rId4"/>
    <p:sldLayoutId id="2147484687" r:id="rId5"/>
    <p:sldLayoutId id="2147484688" r:id="rId6"/>
    <p:sldLayoutId id="2147484689" r:id="rId7"/>
    <p:sldLayoutId id="2147484690" r:id="rId8"/>
    <p:sldLayoutId id="2147484691" r:id="rId9"/>
    <p:sldLayoutId id="2147484692" r:id="rId10"/>
    <p:sldLayoutId id="214748469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37013E04-75B1-3E42-BBD7-4DFBA6957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4" r:id="rId1"/>
    <p:sldLayoutId id="2147484695" r:id="rId2"/>
    <p:sldLayoutId id="2147484696" r:id="rId3"/>
    <p:sldLayoutId id="2147484697" r:id="rId4"/>
    <p:sldLayoutId id="2147484698" r:id="rId5"/>
    <p:sldLayoutId id="2147484699" r:id="rId6"/>
    <p:sldLayoutId id="2147484700" r:id="rId7"/>
    <p:sldLayoutId id="2147484701" r:id="rId8"/>
    <p:sldLayoutId id="2147484702" r:id="rId9"/>
    <p:sldLayoutId id="2147484703" r:id="rId10"/>
    <p:sldLayoutId id="214748470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73CFA08D-AA89-1048-BDEE-66351D273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5" r:id="rId1"/>
    <p:sldLayoutId id="2147484706" r:id="rId2"/>
    <p:sldLayoutId id="2147484707" r:id="rId3"/>
    <p:sldLayoutId id="2147484708" r:id="rId4"/>
    <p:sldLayoutId id="2147484709" r:id="rId5"/>
    <p:sldLayoutId id="2147484710" r:id="rId6"/>
    <p:sldLayoutId id="2147484711" r:id="rId7"/>
    <p:sldLayoutId id="2147484712" r:id="rId8"/>
    <p:sldLayoutId id="2147484713" r:id="rId9"/>
    <p:sldLayoutId id="2147484714" r:id="rId10"/>
    <p:sldLayoutId id="214748471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6A2049B4-E526-894F-8C3D-9ACBF012F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27" r:id="rId1"/>
    <p:sldLayoutId id="2147484728" r:id="rId2"/>
    <p:sldLayoutId id="2147484729" r:id="rId3"/>
    <p:sldLayoutId id="2147484730" r:id="rId4"/>
    <p:sldLayoutId id="2147484731" r:id="rId5"/>
    <p:sldLayoutId id="2147484732" r:id="rId6"/>
    <p:sldLayoutId id="2147484733" r:id="rId7"/>
    <p:sldLayoutId id="2147484734" r:id="rId8"/>
    <p:sldLayoutId id="2147484735" r:id="rId9"/>
    <p:sldLayoutId id="2147484736" r:id="rId10"/>
    <p:sldLayoutId id="214748473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283E5559-5787-F34E-A6FC-7B681FFE1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8" r:id="rId1"/>
    <p:sldLayoutId id="2147484739" r:id="rId2"/>
    <p:sldLayoutId id="2147484740" r:id="rId3"/>
    <p:sldLayoutId id="2147484741" r:id="rId4"/>
    <p:sldLayoutId id="2147484742" r:id="rId5"/>
    <p:sldLayoutId id="2147484743" r:id="rId6"/>
    <p:sldLayoutId id="2147484744" r:id="rId7"/>
    <p:sldLayoutId id="2147484745" r:id="rId8"/>
    <p:sldLayoutId id="2147484746" r:id="rId9"/>
    <p:sldLayoutId id="2147484747" r:id="rId10"/>
    <p:sldLayoutId id="214748474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G0" fmla="+- 35746 0 0"/>
                <a:gd name="G1" fmla="+- 1 0 0"/>
                <a:gd name="G2" fmla="+- 1 0 0"/>
                <a:gd name="G3" fmla="+- 1 0 0"/>
                <a:gd name="G4" fmla="+- 35746 0 0"/>
                <a:gd name="T0" fmla="*/ 0 w 733146"/>
                <a:gd name="T1" fmla="*/ 494505 h 494505"/>
                <a:gd name="T2" fmla="*/ 123626 w 733146"/>
                <a:gd name="T3" fmla="*/ 0 h 494505"/>
                <a:gd name="T4" fmla="*/ 609520 w 733146"/>
                <a:gd name="T5" fmla="*/ 0 h 494505"/>
                <a:gd name="T6" fmla="*/ 733146 w 733146"/>
                <a:gd name="T7" fmla="*/ 494505 h 494505"/>
                <a:gd name="T8" fmla="*/ 0 w 733146"/>
                <a:gd name="T9" fmla="*/ 494505 h 494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</p:grp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cs typeface="Arial Unicode MS" charset="0"/>
              </a:defRPr>
            </a:lvl1pPr>
          </a:lstStyle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>
              <a:buSzPct val="45000"/>
              <a:buFont typeface="Wingdings" charset="0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  <a:cs typeface="Arial Unicode MS" charset="0"/>
              </a:defRPr>
            </a:lvl1pPr>
          </a:lstStyle>
          <a:p>
            <a:pPr>
              <a:defRPr/>
            </a:pPr>
            <a:fld id="{0AB5905D-E4A9-434F-873C-87479ECC4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  <p:sldLayoutId id="2147484750" r:id="rId2"/>
    <p:sldLayoutId id="2147484751" r:id="rId3"/>
    <p:sldLayoutId id="2147484752" r:id="rId4"/>
    <p:sldLayoutId id="2147484753" r:id="rId5"/>
    <p:sldLayoutId id="2147484754" r:id="rId6"/>
    <p:sldLayoutId id="2147484755" r:id="rId7"/>
    <p:sldLayoutId id="2147484756" r:id="rId8"/>
    <p:sldLayoutId id="2147484757" r:id="rId9"/>
    <p:sldLayoutId id="2147484758" r:id="rId10"/>
    <p:sldLayoutId id="21474847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hyperlink" Target="http://data.worldbank.org/region/european-union" TargetMode="External"/><Relationship Id="rId12" Type="http://schemas.openxmlformats.org/officeDocument/2006/relationships/hyperlink" Target="http://data.worldbank.org/country/russian-federation" TargetMode="External"/><Relationship Id="rId13" Type="http://schemas.openxmlformats.org/officeDocument/2006/relationships/hyperlink" Target="http://data.worldbank.org/country/china" TargetMode="External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ugbank.ca" TargetMode="External"/><Relationship Id="rId4" Type="http://schemas.openxmlformats.org/officeDocument/2006/relationships/hyperlink" Target="http://toxnet.nlm.nih.gov" TargetMode="External"/><Relationship Id="rId5" Type="http://schemas.openxmlformats.org/officeDocument/2006/relationships/hyperlink" Target="https://data.seattle.gov/Transportation/Traffic-Flow-Counts/7svg-ds5z" TargetMode="External"/><Relationship Id="rId6" Type="http://schemas.openxmlformats.org/officeDocument/2006/relationships/hyperlink" Target="https://www.divvybikes.com/data" TargetMode="External"/><Relationship Id="rId7" Type="http://schemas.openxmlformats.org/officeDocument/2006/relationships/hyperlink" Target="http://www.nyc.gov/html/tlc/html/about/trip_record_data.shtml" TargetMode="External"/><Relationship Id="rId8" Type="http://schemas.openxmlformats.org/officeDocument/2006/relationships/hyperlink" Target="https://www.kaggle.com/" TargetMode="External"/><Relationship Id="rId9" Type="http://schemas.openxmlformats.org/officeDocument/2006/relationships/hyperlink" Target="https://www.prontocycleshare.com/datachallenge" TargetMode="External"/><Relationship Id="rId10" Type="http://schemas.openxmlformats.org/officeDocument/2006/relationships/hyperlink" Target="https://factfinder.census.gov/faces/nav/jsf/pages/index.x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4" Type="http://schemas.openxmlformats.org/officeDocument/2006/relationships/hyperlink" Target="http://lasagne.readthedocs.org/en/latest/" TargetMode="External"/><Relationship Id="rId5" Type="http://schemas.openxmlformats.org/officeDocument/2006/relationships/hyperlink" Target="http://bokeh.pydata.org/en/latest/" TargetMode="External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uwseds.github.io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abhisheksugam/Climate_Polic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gengho/Car2know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manewton/BioReactor-Data-Logging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solidFill>
                  <a:srgbClr val="FFFFFF"/>
                </a:solidFill>
                <a:latin typeface="Calibri" charset="0"/>
              </a:rPr>
              <a:t>Software Engineering for Data Scientists</a:t>
            </a:r>
            <a:br>
              <a:rPr lang="en-US" sz="3600" b="1" dirty="0" smtClean="0">
                <a:solidFill>
                  <a:srgbClr val="FFFFFF"/>
                </a:solidFill>
                <a:latin typeface="Calibri" charset="0"/>
              </a:rPr>
            </a:br>
            <a:r>
              <a:rPr lang="en-US" sz="3600" i="1" dirty="0" smtClean="0">
                <a:solidFill>
                  <a:srgbClr val="FFFFFF"/>
                </a:solidFill>
                <a:latin typeface="Calibri" charset="0"/>
              </a:rPr>
              <a:t>Project Overview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4800" y="2286000"/>
            <a:ext cx="8534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sz="2800" baseline="30000" dirty="0" smtClean="0">
                <a:solidFill>
                  <a:srgbClr val="FFFFFF"/>
                </a:solidFill>
                <a:latin typeface="Calibri" charset="0"/>
              </a:rPr>
              <a:t>1,2</a:t>
            </a:r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, Joseph Hellerstein</a:t>
            </a:r>
            <a:r>
              <a:rPr lang="en-US" sz="2800" baseline="30000" dirty="0" smtClean="0">
                <a:solidFill>
                  <a:srgbClr val="FFFFFF"/>
                </a:solidFill>
                <a:latin typeface="Calibri" charset="0"/>
              </a:rPr>
              <a:t>1,3</a:t>
            </a:r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, Jake VanderPlas</a:t>
            </a:r>
            <a:r>
              <a:rPr lang="en-US" sz="2800" baseline="30000" dirty="0" smtClean="0">
                <a:solidFill>
                  <a:srgbClr val="FFFFFF"/>
                </a:solidFill>
                <a:latin typeface="Calibri" charset="0"/>
              </a:rPr>
              <a:t>1,4</a:t>
            </a:r>
          </a:p>
          <a:p>
            <a:pPr algn="ctr">
              <a:spcBef>
                <a:spcPts val="800"/>
              </a:spcBef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Jay Garlapati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3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baseline="30000" dirty="0" smtClean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baseline="30000" dirty="0" smtClean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baseline="30000" dirty="0" smtClean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Computer Science Engineering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baseline="30000" dirty="0" smtClean="0">
                <a:solidFill>
                  <a:srgbClr val="FFFFFF"/>
                </a:solidFill>
                <a:latin typeface="Calibri" charset="0"/>
              </a:rPr>
              <a:t>4</a:t>
            </a: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Astronomy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dirty="0" smtClean="0">
                <a:solidFill>
                  <a:srgbClr val="FFFFFF"/>
                </a:solidFill>
                <a:latin typeface="Calibri" charset="0"/>
              </a:rPr>
              <a:t>The University of Washington</a:t>
            </a:r>
          </a:p>
          <a:p>
            <a:pPr algn="ctr">
              <a:spcBef>
                <a:spcPts val="800"/>
              </a:spcBef>
              <a:buClrTx/>
              <a:buFontTx/>
              <a:buNone/>
              <a:defRPr/>
            </a:pPr>
            <a:r>
              <a:rPr lang="en-US" sz="2800" dirty="0" smtClean="0">
                <a:solidFill>
                  <a:srgbClr val="FFFFFF"/>
                </a:solidFill>
                <a:latin typeface="Calibri" charset="0"/>
              </a:rPr>
              <a:t>April 20, 2017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solidFill>
                  <a:srgbClr val="FFFFFF"/>
                </a:solidFill>
                <a:latin typeface="Calibri" charset="0"/>
              </a:rPr>
              <a:t>DATA 515 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More on the Data</a:t>
            </a:r>
            <a:endParaRPr lang="en-US" sz="3600" b="1" dirty="0" smtClean="0">
              <a:latin typeface="Calibri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 need to be combined, joined, merged, etc. to answer the scientific questions</a:t>
            </a:r>
            <a:endParaRPr lang="en-US" sz="32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Have access to the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10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31514707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Some Public Data</a:t>
            </a:r>
            <a:endParaRPr lang="en-US" sz="3600" b="1" dirty="0" smtClean="0">
              <a:latin typeface="Calibri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 smtClean="0">
                <a:latin typeface="Calibri" charset="0"/>
                <a:hlinkClick r:id="rId3"/>
              </a:rPr>
              <a:t>http://drugbank.ca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4"/>
              </a:rPr>
              <a:t>http://</a:t>
            </a:r>
            <a:r>
              <a:rPr lang="en-US" sz="2000" dirty="0" smtClean="0">
                <a:latin typeface="Calibri" charset="0"/>
                <a:hlinkClick r:id="rId4"/>
              </a:rPr>
              <a:t>toxnet.nlm.nih.gov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5"/>
              </a:rPr>
              <a:t>https://data.seattle.gov/Transportation/Traffic-Flow-Counts/7svg-</a:t>
            </a:r>
            <a:r>
              <a:rPr lang="en-US" sz="2000" dirty="0" smtClean="0">
                <a:latin typeface="Calibri" charset="0"/>
                <a:hlinkClick r:id="rId5"/>
              </a:rPr>
              <a:t>ds5z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6"/>
              </a:rPr>
              <a:t>https://www.divvybikes.com/</a:t>
            </a:r>
            <a:r>
              <a:rPr lang="en-US" sz="2000" dirty="0" smtClean="0">
                <a:latin typeface="Calibri" charset="0"/>
                <a:hlinkClick r:id="rId6"/>
              </a:rPr>
              <a:t>data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7"/>
              </a:rPr>
              <a:t>http://www.nyc.gov/html/tlc/html/about/</a:t>
            </a:r>
            <a:r>
              <a:rPr lang="en-US" sz="2000" dirty="0" smtClean="0">
                <a:latin typeface="Calibri" charset="0"/>
                <a:hlinkClick r:id="rId7"/>
              </a:rPr>
              <a:t>trip_record_data.shtml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8"/>
              </a:rPr>
              <a:t>https://</a:t>
            </a:r>
            <a:r>
              <a:rPr lang="en-US" sz="2000" dirty="0" smtClean="0">
                <a:latin typeface="Calibri" charset="0"/>
                <a:hlinkClick r:id="rId8"/>
              </a:rPr>
              <a:t>www.kaggle.com</a:t>
            </a:r>
            <a:endParaRPr lang="en-US" sz="20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9"/>
              </a:rPr>
              <a:t>Pronto bike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0"/>
              </a:rPr>
              <a:t>American Fact Finder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1"/>
              </a:rPr>
              <a:t>European union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2"/>
              </a:rPr>
              <a:t>Russian federation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3"/>
              </a:rPr>
              <a:t>China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11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30770411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Some Third Party Tools</a:t>
            </a:r>
            <a:endParaRPr lang="en-US" sz="3600" b="1" dirty="0" smtClean="0">
              <a:latin typeface="Calibri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What third party tools can / might you leverage?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Sci</a:t>
            </a:r>
            <a:r>
              <a:rPr lang="en-US" sz="3200" dirty="0" smtClean="0">
                <a:latin typeface="Calibri" charset="0"/>
              </a:rPr>
              <a:t> Kit Learn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3"/>
              </a:rPr>
              <a:t>http://scikit-learn.org/stable</a:t>
            </a:r>
            <a:r>
              <a:rPr lang="en-US" sz="2800" dirty="0" smtClean="0">
                <a:latin typeface="Calibri" charset="0"/>
                <a:hlinkClick r:id="rId3"/>
              </a:rPr>
              <a:t>/</a:t>
            </a:r>
            <a:endParaRPr lang="en-US" sz="2800" dirty="0" smtClean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Lasagne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4"/>
              </a:rPr>
              <a:t>http://lasagne.readthedocs.org/en/latest</a:t>
            </a:r>
            <a:r>
              <a:rPr lang="en-US" sz="2800" dirty="0" smtClean="0">
                <a:latin typeface="Calibri" charset="0"/>
                <a:hlinkClick r:id="rId4"/>
              </a:rPr>
              <a:t>/</a:t>
            </a:r>
            <a:endParaRPr lang="en-US" sz="28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err="1" smtClean="0">
                <a:latin typeface="Calibri" charset="0"/>
              </a:rPr>
              <a:t>Bokeh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  <a:hlinkClick r:id="rId5"/>
              </a:rPr>
              <a:t>http://bokeh.pydata.org/en/latest</a:t>
            </a:r>
            <a:r>
              <a:rPr lang="en-US" sz="2800" dirty="0" smtClean="0">
                <a:latin typeface="Calibri" charset="0"/>
                <a:hlinkClick r:id="rId5"/>
              </a:rPr>
              <a:t>/</a:t>
            </a:r>
            <a:endParaRPr lang="en-US" sz="28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3121076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Grading Rubric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Design </a:t>
            </a:r>
            <a:r>
              <a:rPr lang="en-US" sz="3200" dirty="0">
                <a:latin typeface="Calibri" charset="0"/>
              </a:rPr>
              <a:t>(use cases, component specification)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Documentation (how to, docstrings)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Style (PEP8, pylint)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Coding, testing &amp; milestones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Standup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Project presentation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18979F1F-9018-244C-8603-EF26E2F78E7D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13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503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Data! Data! Data!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 need to be combined, joined, merged, etc.</a:t>
            </a:r>
            <a:endParaRPr lang="en-US" sz="3200" dirty="0">
              <a:latin typeface="Calibri" charset="0"/>
            </a:endParaRPr>
          </a:p>
          <a:p>
            <a:pPr marL="112713" indent="0">
              <a:spcBef>
                <a:spcPts val="800"/>
              </a:spcBef>
              <a:defRPr/>
            </a:pPr>
            <a:r>
              <a:rPr lang="en-US" sz="4800" b="1" dirty="0" smtClean="0">
                <a:latin typeface="Calibri" charset="0"/>
              </a:rPr>
              <a:t>Think about your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910AB6EC-FD4D-3D4B-8BEC-A66537D41534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14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92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 smtClean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Teams of 3 to 4 with 4 being optimal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Develop project in </a:t>
            </a:r>
            <a:r>
              <a:rPr lang="en-US" sz="3200" dirty="0" err="1" smtClean="0">
                <a:latin typeface="Calibri" charset="0"/>
              </a:rPr>
              <a:t>Git</a:t>
            </a:r>
            <a:r>
              <a:rPr lang="en-US" sz="3200" dirty="0" smtClean="0">
                <a:latin typeface="Calibri" charset="0"/>
              </a:rPr>
              <a:t> w/ </a:t>
            </a:r>
            <a:r>
              <a:rPr lang="en-US" sz="3200" dirty="0" err="1" smtClean="0">
                <a:latin typeface="Calibri" charset="0"/>
              </a:rPr>
              <a:t>GitHub</a:t>
            </a:r>
            <a:endParaRPr lang="en-US" sz="3200" dirty="0" smtClean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Not Google docs or </a:t>
            </a:r>
            <a:r>
              <a:rPr lang="en-US" sz="3200" dirty="0" err="1" smtClean="0">
                <a:latin typeface="Calibri" charset="0"/>
              </a:rPr>
              <a:t>Dropbox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267200"/>
            <a:ext cx="2527300" cy="147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38600"/>
            <a:ext cx="37338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471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Design </a:t>
            </a:r>
            <a:r>
              <a:rPr lang="en-US" sz="3200" dirty="0">
                <a:latin typeface="Calibri" charset="0"/>
              </a:rPr>
              <a:t>(use cases, component specification)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Documentation (how to, docstrings)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Style (PEP8, pylint)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Coding, testing &amp; milestones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 smtClean="0">
                <a:latin typeface="Calibri" charset="0"/>
              </a:rPr>
              <a:t>Standup &amp; code reviews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3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15000" y="5638800"/>
            <a:ext cx="3247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uwseds.github.io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21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Project Type 1: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 smtClean="0">
                <a:latin typeface="Calibri" charset="0"/>
              </a:rPr>
              <a:t>Answer “Research” Questions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66888"/>
            <a:ext cx="8229600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Problem statement: Answer two to three questions of business or scientific relevance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Use a </a:t>
            </a:r>
            <a:r>
              <a:rPr lang="en-US" altLang="x-none" sz="3200" dirty="0" err="1">
                <a:solidFill>
                  <a:srgbClr val="000000"/>
                </a:solidFill>
                <a:latin typeface="Calibri" charset="0"/>
              </a:rPr>
              <a:t>Jupyter</a:t>
            </a: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 notebook and supporting python files</a:t>
            </a:r>
          </a:p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 smtClean="0">
                <a:solidFill>
                  <a:srgbClr val="000000"/>
                </a:solidFill>
                <a:latin typeface="Calibri" charset="0"/>
              </a:rPr>
              <a:t>Example</a:t>
            </a:r>
            <a:endParaRPr lang="en-US" altLang="x-none" sz="3200" dirty="0">
              <a:solidFill>
                <a:srgbClr val="000000"/>
              </a:solidFill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solidFill>
                  <a:schemeClr val="tx1"/>
                </a:solidFill>
                <a:latin typeface="Calibri" charset="0"/>
                <a:hlinkClick r:id="rId3"/>
              </a:rPr>
              <a:t>Climate Police</a:t>
            </a:r>
            <a:r>
              <a:rPr lang="en-US" sz="3200" dirty="0" smtClean="0">
                <a:solidFill>
                  <a:schemeClr val="tx1"/>
                </a:solidFill>
                <a:latin typeface="Calibri" charset="0"/>
              </a:rPr>
              <a:t>: Analyze effects of pollution on the planet.</a:t>
            </a:r>
            <a:endParaRPr lang="is-IS" sz="320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7A39B091-0409-9845-B7E4-33520292F0E9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4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621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Capstone Project Type 2: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 smtClean="0">
                <a:latin typeface="Calibri" charset="0"/>
              </a:rPr>
              <a:t>Create Reusable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Problem statement: Create data repository with tools  (e.g., search, visualization, analytics)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Example</a:t>
            </a:r>
            <a:endParaRPr lang="en-US" sz="3200" dirty="0" smtClean="0">
              <a:latin typeface="Calibri" charset="0"/>
            </a:endParaRP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latin typeface="Calibri" charset="0"/>
                <a:hlinkClick r:id="rId3"/>
              </a:rPr>
              <a:t>Car2Know</a:t>
            </a:r>
            <a:r>
              <a:rPr lang="en-US" altLang="x-none" sz="3200" dirty="0">
                <a:latin typeface="Calibri" charset="0"/>
              </a:rPr>
              <a:t>: </a:t>
            </a:r>
            <a:r>
              <a:rPr lang="en-US" altLang="x-none" sz="3200" dirty="0" smtClean="0">
                <a:latin typeface="Calibri" charset="0"/>
              </a:rPr>
              <a:t>Provide car rental data to users of Car2Go (e.g., for </a:t>
            </a:r>
            <a:r>
              <a:rPr lang="en-US" altLang="x-none" sz="3200" dirty="0">
                <a:latin typeface="Calibri" charset="0"/>
              </a:rPr>
              <a:t>planning </a:t>
            </a:r>
            <a:r>
              <a:rPr lang="en-US" altLang="x-none" sz="3200" dirty="0" smtClean="0">
                <a:latin typeface="Calibri" charset="0"/>
              </a:rPr>
              <a:t>trips)</a:t>
            </a:r>
            <a:endParaRPr lang="en-US" altLang="x-none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5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78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Project Type 3: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 smtClean="0">
                <a:latin typeface="Calibri" charset="0"/>
              </a:rPr>
              <a:t>Create a Tool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Problem statement: Solve a problem common to many users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Don’t re-invent the wheel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Example</a:t>
            </a:r>
            <a:endParaRPr lang="en-US" sz="3200" dirty="0" smtClean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  <a:hlinkClick r:id="rId3"/>
              </a:rPr>
              <a:t>BioReactor Data Logging</a:t>
            </a:r>
            <a:r>
              <a:rPr lang="en-US" sz="3200" dirty="0" smtClean="0">
                <a:latin typeface="Calibri" charset="0"/>
              </a:rPr>
              <a:t> </a:t>
            </a:r>
            <a:r>
              <a:rPr lang="mr-IN" sz="3200" dirty="0" smtClean="0">
                <a:latin typeface="Calibri" charset="0"/>
              </a:rPr>
              <a:t>–</a:t>
            </a:r>
            <a:r>
              <a:rPr lang="en-US" sz="3200" dirty="0" smtClean="0">
                <a:latin typeface="Calibri" charset="0"/>
              </a:rPr>
              <a:t> Monitor and publish data from </a:t>
            </a:r>
            <a:r>
              <a:rPr lang="en-US" sz="3200" dirty="0" err="1" smtClean="0">
                <a:latin typeface="Calibri" charset="0"/>
              </a:rPr>
              <a:t>BioReactor</a:t>
            </a:r>
            <a:r>
              <a:rPr lang="en-US" sz="3200" dirty="0" smtClean="0">
                <a:latin typeface="Calibri" charset="0"/>
              </a:rPr>
              <a:t> experiments</a:t>
            </a: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6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mtClean="0"/>
              <a:t>Beck, Hellerstein &amp; VanderPlas, 2017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91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Started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Beck, Hellerstein &amp; VanderPlas, 2016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5E24EC1A-CB0A-2940-B0F5-A4F9D835F9E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362200" y="1219200"/>
            <a:ext cx="3581400" cy="82023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Students present statements of interest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57500" y="2494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Gather with </a:t>
            </a:r>
            <a:r>
              <a:rPr lang="en-US" dirty="0"/>
              <a:t>l</a:t>
            </a:r>
            <a:r>
              <a:rPr lang="en-US" dirty="0" smtClean="0"/>
              <a:t>ike </a:t>
            </a:r>
            <a:r>
              <a:rPr lang="en-US" dirty="0"/>
              <a:t>m</a:t>
            </a:r>
            <a:r>
              <a:rPr lang="en-US" dirty="0" smtClean="0"/>
              <a:t>inded </a:t>
            </a:r>
            <a:r>
              <a:rPr lang="en-US" dirty="0"/>
              <a:t>s</a:t>
            </a:r>
            <a:r>
              <a:rPr lang="en-US" dirty="0" smtClean="0"/>
              <a:t>tudents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57500" y="3822198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Verify the project idea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500" y="5161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 smtClean="0"/>
              <a:t>Size the effort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152900" y="2039434"/>
            <a:ext cx="0" cy="45511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 bwMode="auto">
          <a:xfrm>
            <a:off x="4152900" y="3429000"/>
            <a:ext cx="0" cy="39319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 bwMode="auto">
          <a:xfrm>
            <a:off x="4152900" y="4756651"/>
            <a:ext cx="0" cy="4048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Elbow Connector 17"/>
          <p:cNvCxnSpPr>
            <a:stCxn id="7" idx="1"/>
            <a:endCxn id="6" idx="1"/>
          </p:cNvCxnSpPr>
          <p:nvPr/>
        </p:nvCxnSpPr>
        <p:spPr bwMode="auto">
          <a:xfrm rot="10800000">
            <a:off x="2857500" y="2961775"/>
            <a:ext cx="12700" cy="1327651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Elbow Connector 19"/>
          <p:cNvCxnSpPr>
            <a:stCxn id="8" idx="1"/>
            <a:endCxn id="6" idx="1"/>
          </p:cNvCxnSpPr>
          <p:nvPr/>
        </p:nvCxnSpPr>
        <p:spPr bwMode="auto">
          <a:xfrm rot="10800000">
            <a:off x="2857500" y="2961774"/>
            <a:ext cx="12700" cy="2667000"/>
          </a:xfrm>
          <a:prstGeom prst="bentConnector3">
            <a:avLst>
              <a:gd name="adj1" fmla="val 388421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Elbow Connector 22"/>
          <p:cNvCxnSpPr>
            <a:stCxn id="8" idx="3"/>
            <a:endCxn id="7" idx="3"/>
          </p:cNvCxnSpPr>
          <p:nvPr/>
        </p:nvCxnSpPr>
        <p:spPr bwMode="auto">
          <a:xfrm flipV="1">
            <a:off x="5448300" y="4289425"/>
            <a:ext cx="12700" cy="1339349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737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Student Summary</a:t>
            </a:r>
            <a:endParaRPr lang="en-US" sz="3600" b="1" dirty="0" smtClean="0">
              <a:latin typeface="Calibri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Topics of interest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Data you have access to NOW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How much you’ve used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Code you have to access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How clean the data are</a:t>
            </a:r>
            <a:endParaRPr lang="en-US" sz="3200" dirty="0" smtClean="0">
              <a:latin typeface="Calibri" charset="0"/>
            </a:endParaRPr>
          </a:p>
          <a:p>
            <a:pPr marL="0" indent="0">
              <a:spcBef>
                <a:spcPts val="800"/>
              </a:spcBef>
              <a:defRPr/>
            </a:pPr>
            <a:r>
              <a:rPr lang="en-US" sz="3200" b="1" dirty="0" smtClean="0">
                <a:latin typeface="Calibri" charset="0"/>
              </a:rPr>
              <a:t>Do this in 1 minute!</a:t>
            </a:r>
            <a:endParaRPr lang="en-US" sz="3200" b="1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8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9918340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 smtClean="0">
                <a:latin typeface="Calibri" charset="0"/>
              </a:rPr>
              <a:t>Verify the Project Idea</a:t>
            </a:r>
            <a:endParaRPr lang="en-US" sz="3600" b="1" dirty="0" smtClean="0">
              <a:latin typeface="Calibri" charset="0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Is ther</a:t>
            </a:r>
            <a:r>
              <a:rPr lang="en-US" sz="3200" dirty="0" smtClean="0">
                <a:latin typeface="Calibri" charset="0"/>
              </a:rPr>
              <a:t>e </a:t>
            </a:r>
            <a:r>
              <a:rPr lang="en-US" sz="3200" dirty="0" smtClean="0">
                <a:latin typeface="Calibri" charset="0"/>
              </a:rPr>
              <a:t>an </a:t>
            </a:r>
            <a:r>
              <a:rPr lang="en-US" sz="3200" dirty="0" smtClean="0">
                <a:latin typeface="Calibri" charset="0"/>
              </a:rPr>
              <a:t>unmet need (i.e. no code already exists</a:t>
            </a:r>
            <a:r>
              <a:rPr lang="en-US" sz="3200" dirty="0" smtClean="0">
                <a:latin typeface="Calibri" charset="0"/>
              </a:rPr>
              <a:t>)?</a:t>
            </a:r>
            <a:endParaRPr lang="en-US" sz="32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Clarity about the project type?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Consensus on the problem being solved.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Calibri" charset="0"/>
              </a:rPr>
              <a:t>Do you have data that can solve the problem?</a:t>
            </a:r>
            <a:endParaRPr lang="en-US" sz="3200" dirty="0" smtClean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 smtClean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9</a:t>
            </a:fld>
            <a:endParaRPr lang="en-US" sz="180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Beck, Hellerstein &amp; VanderPlas, 2016</a:t>
            </a:r>
          </a:p>
        </p:txBody>
      </p:sp>
    </p:spTree>
    <p:extLst>
      <p:ext uri="{BB962C8B-B14F-4D97-AF65-F5344CB8AC3E}">
        <p14:creationId xmlns:p14="http://schemas.microsoft.com/office/powerpoint/2010/main" val="13519752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15623</TotalTime>
  <Words>605</Words>
  <Application>Microsoft Macintosh PowerPoint</Application>
  <PresentationFormat>On-screen Show (4:3)</PresentationFormat>
  <Paragraphs>132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14</vt:i4>
      </vt:variant>
    </vt:vector>
  </HeadingPairs>
  <TitlesOfParts>
    <vt:vector size="31" baseType="lpstr">
      <vt:lpstr>Arial Unicode MS</vt:lpstr>
      <vt:lpstr>Calibri</vt:lpstr>
      <vt:lpstr>ＭＳ Ｐゴシック</vt:lpstr>
      <vt:lpstr>Times New Roman</vt:lpstr>
      <vt:lpstr>Wingdings</vt:lpstr>
      <vt:lpstr>Arial</vt:lpstr>
      <vt:lpstr>Office Theme</vt:lpstr>
      <vt:lpstr>1_Office Theme</vt:lpstr>
      <vt:lpstr>2_Office Theme</vt:lpstr>
      <vt:lpstr>3_Office Theme</vt:lpstr>
      <vt:lpstr>4_Office Theme</vt:lpstr>
      <vt:lpstr>5_Office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391</cp:revision>
  <cp:lastPrinted>1601-01-01T00:00:00Z</cp:lastPrinted>
  <dcterms:created xsi:type="dcterms:W3CDTF">2008-11-04T22:35:39Z</dcterms:created>
  <dcterms:modified xsi:type="dcterms:W3CDTF">2017-04-18T01:34:15Z</dcterms:modified>
</cp:coreProperties>
</file>