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72" r:id="rId11"/>
    <p:sldId id="267" r:id="rId12"/>
    <p:sldId id="271" r:id="rId13"/>
    <p:sldId id="275" r:id="rId14"/>
    <p:sldId id="268" r:id="rId15"/>
    <p:sldId id="274" r:id="rId16"/>
    <p:sldId id="273" r:id="rId17"/>
    <p:sldId id="269" r:id="rId18"/>
    <p:sldId id="276" r:id="rId1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1"/>
    <p:restoredTop sz="94589"/>
  </p:normalViewPr>
  <p:slideViewPr>
    <p:cSldViewPr>
      <p:cViewPr>
        <p:scale>
          <a:sx n="108" d="100"/>
          <a:sy n="108" d="100"/>
        </p:scale>
        <p:origin x="432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820505-1D4F-D04F-B399-7F8A91985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C1D-8C98-0D45-B7B2-716B7798F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9A862B-28AB-8242-851C-2E1D34DD7B10}" type="datetimeFigureOut">
              <a:rPr lang="en-US" altLang="x-none"/>
              <a:pPr>
                <a:defRPr/>
              </a:pPr>
              <a:t>3/20/18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32BA-DB02-F549-8B0A-FD3AFC7DD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C006-FF12-1B49-8D2B-909876EC3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7D6D8E4-C2B6-294E-BB1F-C50CA9DCC8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780FEFF6-FFA9-9B45-80C4-32F5815B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AE0D8D45-7E8A-2A44-980B-1B474A92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EF20FC-9DD6-274C-B46A-BC579C93E2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D3CCA54-3C92-9545-9EDA-F12D0DD75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570E5E-24FE-D449-A29C-52BA05BE4F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B9941880-EC54-9140-ACD3-2575981EF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A100DDF-5880-D441-AC50-65D09B6A4E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A44C052-0529-514A-A2B1-783B8B9BBC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5529D-1CFA-3F45-ABDC-01D8517132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itchFamily="2" charset="2"/>
              <a:buNone/>
            </a:pPr>
            <a:fld id="{FA35FA36-3D14-1B48-A10D-E674CAE060C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F8FB3315-6177-DA42-B2CE-886A9E50B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35EEC1E-9912-D545-9ABF-30EF95239F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60E403-D4CF-F648-98D9-741885ACA9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D5D2E7A-E6DA-BA4B-9C60-7422754CC9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2B77DDA-C80F-1C44-9F0C-58CAA04C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E7B050C-0BCE-2745-9541-901E484F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E889865-3186-5049-BEB7-FCEF3C7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81B9E6B-CF94-3C44-8E02-A96BAD9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A2A1857-4FFD-3B42-9018-1BBC74C1EE5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34E0F02-A7AC-F442-82A3-A6F8A75274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2123-9885-D843-8E98-3BC73B5EC6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77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7875CB3-0D23-D64C-A5F2-D39392604C63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146CAB-5F20-AE43-BC6C-F54F555462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752CBC0-1620-8C4C-A4BF-3F02BEAB6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818F78A-4CAD-FD4A-9DF2-D743A3B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3FCD3B-1F49-AA41-89DB-28BAFBB3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FF76E75-4767-B346-A6DA-F886B728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371B3F-EE84-BE46-AAF1-FA1E603CA60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99657CD-286B-5B43-A59F-7E646A6FC3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557E-A6F6-AA4F-823C-5954582FF1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57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C7CE5D-464A-CB4F-9D1E-521DBA57F96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3E9E85D-44B9-E742-8D64-F42A349881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A45DAD3-86F4-7243-B3B4-870A9DC47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E7EE0D2-535E-C34B-8CFD-76349D3F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2C027D-5965-CD4D-9B6E-4630F395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0658CDC-37AC-E242-A279-D5010E90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0A0774A-3042-B34F-BB8E-A7032C079B0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B8EB781-62D9-4342-93DA-3EBA4107AF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FCE3A-8FCF-9642-851D-EE3ED3AC55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619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6A8F53D-91A1-7C4B-8659-7D80C9FE22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D27B512-B4DE-0340-AAE9-F82C8C16F8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304A-A29D-8345-A914-026FDBF5C5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B68E664-6377-D746-BF08-E9FD8D5F60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2681950-B5BC-4742-BA26-7704A87C69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603E-1AD2-2648-A786-FD948B43B7A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15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894FD9-7B9A-F64D-A7A1-43E7E5F88D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AC39BD5-3DFD-2A45-920D-F28DE4727C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289C-CA7F-FF4F-BF7F-C44290E6C0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44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E06DCE3-27BB-E142-A951-AF01FBBE1F7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345632-580D-C043-BDA2-BD016A84A49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9677-1292-D149-B78F-C7DA58D7CB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25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177EA3F-36A5-5842-8934-0E6056B78C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A4A6318-2358-9C44-88B7-DBB10BC3B9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29BD-E805-D542-88AA-D9F19C9459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9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2878BE0-CCE8-7649-8AFA-0F7E1FF3696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80E9DB4-1C4E-7343-91D6-213FB95EBB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29C9-FBBF-9448-87CC-4A17E12347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780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44D6441-F8BB-334D-945D-BEE161080E6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93BA871-94FF-E44C-A798-C96A8DF0C7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403C-16B7-5B45-8708-B3E6ACD53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3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CF187EE-97AC-0144-ACE4-AA4812D851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E0F5608-DE6A-154C-A495-5935AA7066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3DC9-1249-2B46-878B-4C8F3DE5271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47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D012B6-520F-6B47-A8AB-72C54FFA6B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7692C5-4283-594C-ADAD-2B498305D4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4FBCA03-9DBD-D54E-90D9-2BE870A8B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829AF5F-2EF8-894B-B8BD-03A2AADB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7BDE7B1-D638-2249-BAA0-9D90FA00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24C434F-63A9-B040-B2E9-7ABABC22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BBD3DD8-79BF-9948-9EEE-FE23EDF1B26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5B79231-951C-4748-BFFA-BCFD2E8F8EC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1588" y="6248400"/>
            <a:ext cx="53181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405F-ECD7-524B-88E3-E7A9D294D1F8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8829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3A30F82-6B6D-8046-B99B-D733E895018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F3F3A41-7E1F-1346-979A-A090B123B6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C7E0-D3ED-6348-8793-2BC42D0741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10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51EE8BF-FD78-E148-8136-208959EF2D5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8DDA1C5-5750-534D-BBCC-752F424BC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6B6-727D-004B-8851-93A2951981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212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FBB72B-86B6-0342-958E-7663ADBBE5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2CF6D5F-A626-DC4E-8F63-01F9272EBB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D4A8-FC35-CF4A-961B-C4B98F5442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91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298D29-78A1-7247-A069-E76067C08C0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FF4D192-8998-284E-A9EF-5464E8E69E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E8E2478-060E-7045-A727-67CC822C7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E9AE8EF6-A029-414A-A4D0-0C3FCF3E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A765574-2E4A-714A-BC1C-63CA57DF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591C6F1-D9ED-0944-9F48-1E9D905C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A14AA-A4B2-5546-BDDA-C61227A7AE4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A196ECF-C6F2-8446-972E-B8B6561D43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2B40-E2F0-0B4D-851F-949000959D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8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394FD159-0CEE-B147-84BD-D203A51C468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5E559D3A-34C0-6941-89FF-780302C8D2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695BA17-2229-DD46-BA3E-56BAAEC1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96FFCE7C-186E-EA46-9796-4CB4FCBB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BFEB0B1-2565-4B4F-A7D7-F5E364B9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2596AB4-AD83-654E-AC2B-F39B10C0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0143DF-49FF-0845-B40B-E84CC4CDCF3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BFE773D-BE86-D14E-9105-454B27488D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A7C2-5109-2341-9F8E-6970F9CA3F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74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C69ED7DD-837F-374D-AD57-665729503FC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1C58A94-674A-C84F-A45E-DCDC91553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78505C5-14D7-EB46-B3BB-74A17515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BE55A284-7BF4-8948-808E-EA1D47FA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5B242C-93C9-B441-85DE-C52CB86B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DE05E6AA-704F-E647-AE8B-27AA575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C05E84D-9DD4-194B-AF6B-B5F07328F2F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B801506-645D-1D4C-B7CB-6AA629BDB6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7B4D-BAD6-4549-964B-74D748FAB7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3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EFAAAB51-E569-1A46-8B4E-6B2B0BCABEB4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1914EA3-AD57-FD41-BE18-169B44740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765006FA-C41D-1E44-A945-A5026B88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>
            <a:extLst>
              <a:ext uri="{FF2B5EF4-FFF2-40B4-BE49-F238E27FC236}">
                <a16:creationId xmlns:a16="http://schemas.microsoft.com/office/drawing/2014/main" id="{86767634-149A-5E46-B147-4E79232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67485604-9A96-C94A-8C3A-EA727DFC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41413C5A-7A22-CD41-AE9D-A195BF7F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366D9EE-191D-CE42-857B-C1FFA6F41EC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C61344-7C44-E546-8A85-AF344C3946E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0000" y="6248400"/>
            <a:ext cx="533400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6364-4687-7E43-BEFF-D62CFF6787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04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1DF160-3B21-B44C-8AE3-170DC6E4D8D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B9C66A-F73B-2F4B-8A94-242DC8D1C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60368A-76D7-3B46-ADEF-D8771A98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2E9D0948-EE7A-8C48-8BEE-89E3BC81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94E71E-75E4-FA4E-8EE9-A2BE2340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47E954B-79CE-2443-8566-121020F9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0EC68BC-C91F-EC43-AE42-2840D0DEB48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336BE2-572B-B74E-B6DB-CA7CD968C76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0CD9-7931-3540-9578-49FC562C21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2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6853C0E5-075F-A743-8B15-0E024803FC40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36AEEDF-345A-EE42-86EB-F435F2433E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7E24031-D087-7343-8C21-0B56E660E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BF40B5A6-8F1C-7C4D-A9F9-B91C543F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254C501-3E8C-7244-89E3-5F73960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2C29181-1989-994E-AB62-F00513B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E252DC-68FB-1D44-9B91-0753C0AC6A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B98950-A755-8C42-82C4-159DC580853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F2E4-B1B1-F14A-ABD8-3743D62887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5BF4B69-0026-1D41-B95A-0DE6D57901D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51AEE14-AA7C-CC44-85BD-71E4A5CAD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75C486C-BBF2-2141-9673-770980685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E0B1A11F-9199-0445-AFD2-D4B879E6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2EC26ED-C491-C243-92A8-1F097716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1B252010-6E1C-0740-9CFC-8DA64078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9080DC-3C8A-2841-9D96-A80C72B522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BD8A9A-B57C-5F46-8FE3-31E40749CB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25BB-F949-5641-B323-236C6BC831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1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D5B04D1-DCAB-7D4D-BDEA-7933E2F25C1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grpSp>
        <p:nvGrpSpPr>
          <p:cNvPr id="1027" name="Group 2">
            <a:extLst>
              <a:ext uri="{FF2B5EF4-FFF2-40B4-BE49-F238E27FC236}">
                <a16:creationId xmlns:a16="http://schemas.microsoft.com/office/drawing/2014/main" id="{982387E9-3741-1040-AECD-CDF2FD5694BF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5A80CB13-55D8-C34D-AC93-A90B54F7E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>
              <a:extLst>
                <a:ext uri="{FF2B5EF4-FFF2-40B4-BE49-F238E27FC236}">
                  <a16:creationId xmlns:a16="http://schemas.microsoft.com/office/drawing/2014/main" id="{01E83F92-8F50-F643-A412-C713BCAC2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>
            <a:extLst>
              <a:ext uri="{FF2B5EF4-FFF2-40B4-BE49-F238E27FC236}">
                <a16:creationId xmlns:a16="http://schemas.microsoft.com/office/drawing/2014/main" id="{225543C3-52B4-3A42-AA71-FD123C7A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8D1E6617-EA1C-C14F-A5DA-39FB7A84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>
            <a:extLst>
              <a:ext uri="{FF2B5EF4-FFF2-40B4-BE49-F238E27FC236}">
                <a16:creationId xmlns:a16="http://schemas.microsoft.com/office/drawing/2014/main" id="{85826A5C-BC0E-8441-8141-1D88158E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9871A2D1-7930-9F40-8CC8-D0541D22E9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D6589F8-B78A-C645-80C7-292C679710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C723E144-6949-9C4D-B212-0EB95A1644F5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>
              <a:extLst>
                <a:ext uri="{FF2B5EF4-FFF2-40B4-BE49-F238E27FC236}">
                  <a16:creationId xmlns:a16="http://schemas.microsoft.com/office/drawing/2014/main" id="{C83A038E-72C3-EF41-8CCC-F47042AA6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>
              <a:extLst>
                <a:ext uri="{FF2B5EF4-FFF2-40B4-BE49-F238E27FC236}">
                  <a16:creationId xmlns:a16="http://schemas.microsoft.com/office/drawing/2014/main" id="{69ECD9DA-8369-324F-B2FC-55BBD5A31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5C232A7-EB3E-D64D-931A-7BCE3044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1D3EBDA2-F369-8F46-B883-619F20B7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>
            <a:extLst>
              <a:ext uri="{FF2B5EF4-FFF2-40B4-BE49-F238E27FC236}">
                <a16:creationId xmlns:a16="http://schemas.microsoft.com/office/drawing/2014/main" id="{0C255ED6-7307-C244-A48C-CDB51F28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>
            <a:extLst>
              <a:ext uri="{FF2B5EF4-FFF2-40B4-BE49-F238E27FC236}">
                <a16:creationId xmlns:a16="http://schemas.microsoft.com/office/drawing/2014/main" id="{CA801046-DAD6-DB40-A9F5-9340979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2088DA18-4FA0-BC4D-8564-C5F9BD28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7C3936DF-5EC1-FE4F-A4D2-7B02F6EB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21" name="Picture 10">
            <a:extLst>
              <a:ext uri="{FF2B5EF4-FFF2-40B4-BE49-F238E27FC236}">
                <a16:creationId xmlns:a16="http://schemas.microsoft.com/office/drawing/2014/main" id="{1B615585-7457-694C-936C-AC295337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>
            <a:extLst>
              <a:ext uri="{FF2B5EF4-FFF2-40B4-BE49-F238E27FC236}">
                <a16:creationId xmlns:a16="http://schemas.microsoft.com/office/drawing/2014/main" id="{432A63C6-2B0A-2C45-9EA3-F383846260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>
            <a:extLst>
              <a:ext uri="{FF2B5EF4-FFF2-40B4-BE49-F238E27FC236}">
                <a16:creationId xmlns:a16="http://schemas.microsoft.com/office/drawing/2014/main" id="{E37C808F-F019-D64D-8250-B8ED5022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>
            <a:extLst>
              <a:ext uri="{FF2B5EF4-FFF2-40B4-BE49-F238E27FC236}">
                <a16:creationId xmlns:a16="http://schemas.microsoft.com/office/drawing/2014/main" id="{CBDC22BE-E351-C74E-B0D1-6719184C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D0748625-115A-4042-B30C-C8EF39721A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32DA7B9-A1AF-E04A-BC11-D00B89674F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55F3CAA-3FEA-9547-A8F6-3881CD1DCA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BC45BC22-AF9F-2840-B11A-59AD6D24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Software Engineering for Data Scientists</a:t>
            </a:r>
            <a:b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altLang="en-US" sz="3600" i="1">
                <a:solidFill>
                  <a:srgbClr val="FFFFFF"/>
                </a:solidFill>
                <a:latin typeface="Calibri" panose="020F0502020204030204" pitchFamily="34" charset="0"/>
              </a:rPr>
              <a:t>Data Essentials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FDD8ED4-509B-5146-ACB9-F66DE47E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David Beck</a:t>
            </a:r>
            <a:r>
              <a:rPr lang="en-US" altLang="en-US" sz="2800" baseline="30000">
                <a:solidFill>
                  <a:srgbClr val="FFFFFF"/>
                </a:solidFill>
                <a:latin typeface="Calibri" panose="020F0502020204030204" pitchFamily="34" charset="0"/>
              </a:rPr>
              <a:t>1,2</a:t>
            </a: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, Joseph Hellerstein</a:t>
            </a:r>
            <a:r>
              <a:rPr lang="en-US" altLang="en-US" sz="2800" baseline="30000">
                <a:solidFill>
                  <a:srgbClr val="FFFFFF"/>
                </a:solidFill>
                <a:latin typeface="Calibri" panose="020F0502020204030204" pitchFamily="34" charset="0"/>
              </a:rPr>
              <a:t>1,3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/>
              <a:t>Dimitrios Gklezakos</a:t>
            </a: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>
                <a:solidFill>
                  <a:srgbClr val="FFFFFF"/>
                </a:solidFill>
                <a:latin typeface="Calibri" panose="020F0502020204030204" pitchFamily="34" charset="0"/>
              </a:rPr>
              <a:t>March 27, 2018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C84EA20-55D7-FD49-8E08-DB00B097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1B7FD013-C254-1742-A646-746197B0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DATA 515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9B588-4852-114A-8962-3A8C800D6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7654" name="Slide Number Placeholder 2">
            <a:extLst>
              <a:ext uri="{FF2B5EF4-FFF2-40B4-BE49-F238E27FC236}">
                <a16:creationId xmlns:a16="http://schemas.microsoft.com/office/drawing/2014/main" id="{375DF86D-D86B-2647-B9DB-A0D7CFC09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043DF2-BD76-EB4E-B337-33B8684DBE83}" type="slidenum">
              <a:rPr lang="en-US" altLang="en-US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504-C202-2040-BB3A-498EA54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715962"/>
          </a:xfrm>
        </p:spPr>
        <p:txBody>
          <a:bodyPr/>
          <a:lstStyle/>
          <a:p>
            <a:r>
              <a:rPr lang="en-US" dirty="0"/>
              <a:t>SQL Provides Table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090BA-6C24-6C4B-8CCC-EFA57A00B10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8F98-0108-0043-A672-88FE491A1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DE4-CE53-8340-B6D8-0943F276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381000"/>
            <a:ext cx="1892300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6C3631-9B3F-4540-ABBC-486B253B3FA0}"/>
              </a:ext>
            </a:extLst>
          </p:cNvPr>
          <p:cNvSpPr/>
          <p:nvPr/>
        </p:nvSpPr>
        <p:spPr>
          <a:xfrm>
            <a:off x="1066800" y="2362200"/>
            <a:ext cx="6781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column2....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{ASC|DESC};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4C1F3-1C65-7144-BD93-EA01FF4C314C}"/>
              </a:ext>
            </a:extLst>
          </p:cNvPr>
          <p:cNvSpPr/>
          <p:nvPr/>
        </p:nvSpPr>
        <p:spPr>
          <a:xfrm>
            <a:off x="1083623" y="4526340"/>
            <a:ext cx="531717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D15E3A-0E9E-DE45-808D-213C8125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116"/>
              </p:ext>
            </p:extLst>
          </p:nvPr>
        </p:nvGraphicFramePr>
        <p:xfrm>
          <a:off x="471055" y="1076960"/>
          <a:ext cx="6096000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53672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184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45755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728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columnN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3430B-B4DC-2F41-8141-0C19CD8C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for a Table with </a:t>
            </a:r>
            <a:r>
              <a:rPr lang="en-US" dirty="0" err="1"/>
              <a:t>video_id</a:t>
            </a:r>
            <a:r>
              <a:rPr lang="en-US" dirty="0"/>
              <a:t>, </a:t>
            </a:r>
            <a:r>
              <a:rPr lang="en-US" dirty="0" err="1"/>
              <a:t>category_id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E301-4154-C943-9CCC-DCEE9F29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A16E-44BF-1B48-9F94-75D109B1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dirty="0"/>
              <a:t>Batch command to interact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5D0D-71F1-C945-A828-59BE9829B6E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3331B-1FBD-1F41-BCF6-C8B47D3EF1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698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4F39-6DAD-B544-9082-9CE566B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BD256-C37C-6C41-88E8-9A1F75B1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err="1"/>
              <a:t>youtube</a:t>
            </a:r>
            <a:r>
              <a:rPr lang="en-US" sz="2800" dirty="0"/>
              <a:t> data has the tables</a:t>
            </a:r>
          </a:p>
          <a:p>
            <a:pPr lvl="1"/>
            <a:r>
              <a:rPr lang="en-US" sz="2400" dirty="0" err="1"/>
              <a:t>CAvideos</a:t>
            </a:r>
            <a:r>
              <a:rPr lang="en-US" sz="2400" dirty="0"/>
              <a:t>, </a:t>
            </a:r>
            <a:r>
              <a:rPr lang="en-US" sz="2400" dirty="0" err="1"/>
              <a:t>USvideos</a:t>
            </a:r>
            <a:r>
              <a:rPr lang="en-US" sz="2400" dirty="0"/>
              <a:t>, </a:t>
            </a:r>
            <a:r>
              <a:rPr lang="en-US" sz="2400" dirty="0" err="1"/>
              <a:t>GBvideos</a:t>
            </a:r>
            <a:r>
              <a:rPr lang="en-US" sz="2400" dirty="0"/>
              <a:t>, </a:t>
            </a:r>
            <a:r>
              <a:rPr lang="en-US" sz="2400" dirty="0" err="1"/>
              <a:t>FRvideos</a:t>
            </a:r>
            <a:r>
              <a:rPr lang="en-US" sz="2400" dirty="0"/>
              <a:t>, </a:t>
            </a:r>
            <a:r>
              <a:rPr lang="en-US" sz="2400" dirty="0" err="1"/>
              <a:t>DEvideos</a:t>
            </a:r>
            <a:endParaRPr lang="en-US" sz="2400" dirty="0"/>
          </a:p>
          <a:p>
            <a:r>
              <a:rPr lang="en-US" sz="2800" dirty="0"/>
              <a:t>Full set of columns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class.db</a:t>
            </a:r>
            <a:r>
              <a:rPr lang="en-US" sz="2800" dirty="0">
                <a:cs typeface="Courier New" panose="02070309020205020404" pitchFamily="49" charset="0"/>
              </a:rPr>
              <a:t> has a subset.</a:t>
            </a:r>
            <a:r>
              <a:rPr lang="en-US" sz="2800" dirty="0"/>
              <a:t>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trending_date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title,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tags,views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likes,dislikes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thumbnail_link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video_error_or_removed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</a:t>
            </a:r>
          </a:p>
          <a:p>
            <a:r>
              <a:rPr lang="en-US" sz="2800" dirty="0"/>
              <a:t>A key is a collection of columns that uniquely identify a row</a:t>
            </a:r>
          </a:p>
          <a:p>
            <a:pPr lvl="1"/>
            <a:r>
              <a:rPr lang="en-US" sz="2400" dirty="0"/>
              <a:t>Why is this important?</a:t>
            </a:r>
          </a:p>
          <a:p>
            <a:pPr lvl="1"/>
            <a:r>
              <a:rPr lang="en-US" sz="2400" dirty="0"/>
              <a:t>What’s a key for the </a:t>
            </a:r>
            <a:r>
              <a:rPr lang="en-US" sz="2400" dirty="0" err="1"/>
              <a:t>youtube</a:t>
            </a:r>
            <a:r>
              <a:rPr lang="en-US" sz="2400" dirty="0"/>
              <a:t> data?</a:t>
            </a:r>
          </a:p>
          <a:p>
            <a:r>
              <a:rPr lang="en-US" sz="2800" dirty="0"/>
              <a:t>What’s a likely key for the </a:t>
            </a:r>
            <a:r>
              <a:rPr lang="en-US" sz="2800" dirty="0" err="1"/>
              <a:t>youtube</a:t>
            </a:r>
            <a:r>
              <a:rPr lang="en-US" sz="2800" dirty="0"/>
              <a:t>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3A798-4DFA-B84A-93E4-5A4E5471FD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FEC6-B2B9-E644-84D7-7C09013662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18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3430B-B4DC-2F41-8141-0C19CD8C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for a Table with </a:t>
            </a:r>
            <a:r>
              <a:rPr lang="en-US" dirty="0" err="1"/>
              <a:t>video_id</a:t>
            </a:r>
            <a:r>
              <a:rPr lang="en-US" dirty="0"/>
              <a:t>, </a:t>
            </a:r>
            <a:r>
              <a:rPr lang="en-US" dirty="0" err="1"/>
              <a:t>category_id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B11-AD0E-7A44-83F4-81B2EEAC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F3D-73F8-264A-9908-92A9D11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that I’ve created the table that I intended to?</a:t>
            </a:r>
          </a:p>
          <a:p>
            <a:r>
              <a:rPr lang="en-US" dirty="0"/>
              <a:t>Check the following</a:t>
            </a:r>
          </a:p>
          <a:p>
            <a:pPr lvl="1"/>
            <a:r>
              <a:rPr lang="en-US" dirty="0"/>
              <a:t>Number and names of columns</a:t>
            </a:r>
          </a:p>
          <a:p>
            <a:pPr lvl="1"/>
            <a:r>
              <a:rPr lang="en-US" dirty="0"/>
              <a:t>Data type of columns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Key(s)</a:t>
            </a:r>
          </a:p>
          <a:p>
            <a:pPr lvl="2"/>
            <a:r>
              <a:rPr lang="en-US" dirty="0"/>
              <a:t>How verify that a collection of columns is a key?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32013-3CF7-A34C-AE47-65F222E665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7A8C-7CBB-EE43-B880-5EAB40AA97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573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E140-1094-854F-BC94-A03A1FC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0B22-612C-3146-8EA2-7E0BC0566A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909F-5F8C-E84C-B856-CE6B9B2130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609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BE2-D6CC-ED49-9F3D-65051F2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728E9-AB05-864E-B514-99254188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(3 points) Write SQL that operates on the </a:t>
            </a:r>
            <a:r>
              <a:rPr lang="en-US" sz="2400" dirty="0" err="1"/>
              <a:t>class.db</a:t>
            </a:r>
            <a:r>
              <a:rPr lang="en-US" sz="2400" dirty="0"/>
              <a:t> database in the Lectures repository. Your code should be in a text file that is executed by </a:t>
            </a:r>
            <a:r>
              <a:rPr lang="en-US" sz="2400" dirty="0" err="1"/>
              <a:t>executeSQL.sh</a:t>
            </a:r>
            <a:r>
              <a:rPr lang="en-US" sz="2400" dirty="0"/>
              <a:t>. The SQL should create a table with the following columns:</a:t>
            </a:r>
          </a:p>
          <a:p>
            <a:pPr lvl="1"/>
            <a:r>
              <a:rPr lang="en-US" sz="2000" dirty="0" err="1"/>
              <a:t>video_id</a:t>
            </a:r>
            <a:r>
              <a:rPr lang="en-US" sz="2000" dirty="0"/>
              <a:t>: TEXT</a:t>
            </a:r>
          </a:p>
          <a:p>
            <a:pPr lvl="1"/>
            <a:r>
              <a:rPr lang="en-US" sz="2000" dirty="0" err="1"/>
              <a:t>category_id</a:t>
            </a:r>
            <a:r>
              <a:rPr lang="en-US" sz="2000" dirty="0"/>
              <a:t>: INTEGER</a:t>
            </a:r>
          </a:p>
          <a:p>
            <a:pPr lvl="1"/>
            <a:r>
              <a:rPr lang="en-US" sz="2000" dirty="0"/>
              <a:t>language: TEXT (one of ‘us’, ‘</a:t>
            </a:r>
            <a:r>
              <a:rPr lang="en-US" sz="2000" dirty="0" err="1"/>
              <a:t>gb</a:t>
            </a:r>
            <a:r>
              <a:rPr lang="en-US" sz="2000" dirty="0"/>
              <a:t>’, ‘</a:t>
            </a:r>
            <a:r>
              <a:rPr lang="en-US" sz="2000" dirty="0" err="1"/>
              <a:t>fr</a:t>
            </a:r>
            <a:r>
              <a:rPr lang="en-US" sz="2000" dirty="0"/>
              <a:t>’, ‘de’, ‘ca’)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column or columns in #1 are a minimal key? (By minimal is meant that no column can be removed and the result will still be a key.)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test can you perform to see if columns in #2 are a key? Are a minimal key?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EF8D-98D4-3C48-B382-4EEA213C42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7B40-9CA0-3B4F-844D-BDBF4A5721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08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3">
            <a:extLst>
              <a:ext uri="{FF2B5EF4-FFF2-40B4-BE49-F238E27FC236}">
                <a16:creationId xmlns:a16="http://schemas.microsoft.com/office/drawing/2014/main" id="{53C554F8-A606-984F-B256-3974CECB4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Notes</a:t>
            </a:r>
          </a:p>
        </p:txBody>
      </p:sp>
      <p:sp>
        <p:nvSpPr>
          <p:cNvPr id="40962" name="Content Placeholder 4">
            <a:extLst>
              <a:ext uri="{FF2B5EF4-FFF2-40B4-BE49-F238E27FC236}">
                <a16:creationId xmlns:a16="http://schemas.microsoft.com/office/drawing/2014/main" id="{27B41574-B821-F840-AA37-5E9E4A790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66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Sources of data – start with Kaggle</a:t>
            </a:r>
          </a:p>
          <a:p>
            <a:pPr marL="857250" lvl="1"/>
            <a:r>
              <a:rPr lang="en-US" altLang="en-US" sz="1800"/>
              <a:t>Identify two related tables</a:t>
            </a:r>
          </a:p>
          <a:p>
            <a:r>
              <a:rPr lang="en-US" altLang="en-US" sz="2000"/>
              <a:t>Tables &amp; SW Eng basics</a:t>
            </a:r>
          </a:p>
          <a:p>
            <a:pPr marL="857250" lvl="1"/>
            <a:r>
              <a:rPr lang="en-US" altLang="en-US" sz="1800"/>
              <a:t>Elements of a table -&gt; structure and relationships</a:t>
            </a:r>
          </a:p>
          <a:p>
            <a:pPr marL="1200150" lvl="2" indent="-457200"/>
            <a:r>
              <a:rPr lang="en-US" altLang="en-US" sz="1400"/>
              <a:t>Keys, foreign keys</a:t>
            </a:r>
          </a:p>
          <a:p>
            <a:pPr marL="857250" lvl="1"/>
            <a:r>
              <a:rPr lang="en-US" altLang="en-US" sz="1800"/>
              <a:t>Transformations of tables -&gt; operations</a:t>
            </a:r>
          </a:p>
          <a:p>
            <a:pPr marL="1200150" lvl="2" indent="-457200"/>
            <a:r>
              <a:rPr lang="en-US" altLang="en-US" sz="1400"/>
              <a:t>Select, join, merge</a:t>
            </a:r>
          </a:p>
          <a:p>
            <a:pPr marL="857250" lvl="1"/>
            <a:r>
              <a:rPr lang="en-US" altLang="en-US" sz="1800"/>
              <a:t>Recursive operations – operations create tables and can operate on tables</a:t>
            </a:r>
          </a:p>
          <a:p>
            <a:r>
              <a:rPr lang="en-US" altLang="en-US" sz="2000"/>
              <a:t>Transforming tables with SQL</a:t>
            </a:r>
          </a:p>
          <a:p>
            <a:r>
              <a:rPr lang="en-US" altLang="en-US" sz="2000"/>
              <a:t>Key engineering issues</a:t>
            </a:r>
          </a:p>
          <a:p>
            <a:pPr marL="857250" lvl="1"/>
            <a:r>
              <a:rPr lang="en-US" altLang="en-US" sz="1800"/>
              <a:t>Correctness</a:t>
            </a:r>
          </a:p>
          <a:p>
            <a:pPr marL="857250" lvl="1"/>
            <a:r>
              <a:rPr lang="en-US" altLang="en-US" sz="1800"/>
              <a:t>Performance</a:t>
            </a:r>
          </a:p>
          <a:p>
            <a:r>
              <a:rPr lang="en-US" altLang="en-US" sz="2000"/>
              <a:t>Homework</a:t>
            </a:r>
          </a:p>
          <a:p>
            <a:endParaRPr lang="en-US" altLang="en-US" sz="2000"/>
          </a:p>
        </p:txBody>
      </p:sp>
      <p:sp>
        <p:nvSpPr>
          <p:cNvPr id="40963" name="Footer Placeholder 1">
            <a:extLst>
              <a:ext uri="{FF2B5EF4-FFF2-40B4-BE49-F238E27FC236}">
                <a16:creationId xmlns:a16="http://schemas.microsoft.com/office/drawing/2014/main" id="{50B52215-A468-D942-A637-A95CDA1A08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26CA2E76-5984-6847-B124-9C388BD37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762875" y="6248400"/>
            <a:ext cx="314325" cy="36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D1505F-1595-7B49-9D99-637819D0747B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AD89EC0-1BE2-C54F-89FA-F2ED470A7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Essentials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A52A67-71B2-FC48-BB3A-50E1D65CE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sources</a:t>
            </a:r>
          </a:p>
          <a:p>
            <a:r>
              <a:rPr lang="en-US" altLang="en-US"/>
              <a:t>Tables and some software engineering basics</a:t>
            </a:r>
          </a:p>
          <a:p>
            <a:r>
              <a:rPr lang="en-US" altLang="en-US"/>
              <a:t>Transforming tables using SQL</a:t>
            </a:r>
          </a:p>
          <a:p>
            <a:r>
              <a:rPr lang="en-US" altLang="en-US"/>
              <a:t>Homework 1</a:t>
            </a:r>
          </a:p>
          <a:p>
            <a:endParaRPr lang="en-US" altLang="en-US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68B7366-AA7A-B548-AA59-240025FDE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7C692089-C693-6040-8B00-F934304C2B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F83A3-42B2-034D-92F1-2871AEFE24EC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6711B-097D-414E-9697-530611DCEA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405E-AB5C-2742-AD38-BD07F5D8DD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548F2-2AF8-B844-9634-593309D9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503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5BEE3-22C0-3D42-B973-5D60E0707B90}"/>
              </a:ext>
            </a:extLst>
          </p:cNvPr>
          <p:cNvSpPr txBox="1"/>
          <p:nvPr/>
        </p:nvSpPr>
        <p:spPr>
          <a:xfrm>
            <a:off x="1752600" y="113853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www.kaggle.com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/datasets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F58DB-7BC6-424A-9118-5393E4D2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Like a Software 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FB316-787D-7140-B79A-5450503F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Pieces that are assembled to make a whole</a:t>
            </a:r>
          </a:p>
          <a:p>
            <a:pPr lvl="1"/>
            <a:r>
              <a:rPr lang="en-US" dirty="0"/>
              <a:t>An assembly of components becomes another component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What a component can do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4FB5D-B74F-A344-839F-B6C186282DD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E40FD-C786-864C-910F-813760A37F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D830CD9-7931-3540-9578-49FC562C21ED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0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F2A-B223-EF4B-BF50-A75936F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BA5C-B33B-F446-9E66-713266BD69F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F26A-89EC-DA46-BB65-6D0A115B5E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6</a:t>
            </a:fld>
            <a:endParaRPr lang="en-US" alt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9831-D7F4-4748-AAF3-44BF1B77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93933"/>
              </p:ext>
            </p:extLst>
          </p:nvPr>
        </p:nvGraphicFramePr>
        <p:xfrm>
          <a:off x="381000" y="838201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E181FC-CF6D-814B-BE96-FCF1E3A32470}"/>
              </a:ext>
            </a:extLst>
          </p:cNvPr>
          <p:cNvSpPr txBox="1"/>
          <p:nvPr/>
        </p:nvSpPr>
        <p:spPr>
          <a:xfrm>
            <a:off x="625613" y="3200400"/>
            <a:ext cx="806118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Column has a name and a list of data that are all of the same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Row has an index and a list of data with types corresponding to those of each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Cell has a column name and row index and a single data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Table is a collection of columns with the same length with one row for each index of the list for the Columns.</a:t>
            </a:r>
          </a:p>
        </p:txBody>
      </p:sp>
    </p:spTree>
    <p:extLst>
      <p:ext uri="{BB962C8B-B14F-4D97-AF65-F5344CB8AC3E}">
        <p14:creationId xmlns:p14="http://schemas.microsoft.com/office/powerpoint/2010/main" val="28498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9255F8-809A-8940-825F-7D37C129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9293"/>
              </p:ext>
            </p:extLst>
          </p:nvPr>
        </p:nvGraphicFramePr>
        <p:xfrm>
          <a:off x="381000" y="1052768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Tables: Select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49391-4188-B544-B8CD-C45283C34620}"/>
              </a:ext>
            </a:extLst>
          </p:cNvPr>
          <p:cNvSpPr/>
          <p:nvPr/>
        </p:nvSpPr>
        <p:spPr bwMode="auto">
          <a:xfrm>
            <a:off x="381000" y="1066800"/>
            <a:ext cx="5638800" cy="2057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1A7EC7D-10AD-3F44-995E-351FA45DAFB5}"/>
              </a:ext>
            </a:extLst>
          </p:cNvPr>
          <p:cNvSpPr/>
          <p:nvPr/>
        </p:nvSpPr>
        <p:spPr bwMode="auto">
          <a:xfrm>
            <a:off x="2895600" y="32004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BAD41-FD11-4442-B8F6-1266C08B6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88544"/>
              </p:ext>
            </p:extLst>
          </p:nvPr>
        </p:nvGraphicFramePr>
        <p:xfrm>
          <a:off x="304800" y="3962400"/>
          <a:ext cx="55372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78D50-8795-2C44-B168-2CB56B2E07DC}"/>
              </a:ext>
            </a:extLst>
          </p:cNvPr>
          <p:cNvSpPr txBox="1"/>
          <p:nvPr/>
        </p:nvSpPr>
        <p:spPr>
          <a:xfrm>
            <a:off x="625613" y="3200400"/>
            <a:ext cx="585673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N columns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N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M rows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M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vertically (add rows)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horizontally (add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Join Tables on a common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B613-E115-294E-AC36-0CF3ADBF160A}"/>
              </a:ext>
            </a:extLst>
          </p:cNvPr>
          <p:cNvSpPr txBox="1"/>
          <p:nvPr/>
        </p:nvSpPr>
        <p:spPr>
          <a:xfrm>
            <a:off x="581378" y="5518904"/>
            <a:ext cx="572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Operations on Tables produce Tables.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79200"/>
              </p:ext>
            </p:extLst>
          </p:nvPr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This Table From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75980-ABC7-E947-99BA-94B664563AA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00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861049F6-54B2-B84F-BBE3-7A73F78F670D}"/>
              </a:ext>
            </a:extLst>
          </p:cNvPr>
          <p:cNvSpPr/>
          <p:nvPr/>
        </p:nvSpPr>
        <p:spPr bwMode="auto">
          <a:xfrm>
            <a:off x="4343400" y="31242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22575</TotalTime>
  <Words>1031</Words>
  <Application>Microsoft Macintosh PowerPoint</Application>
  <PresentationFormat>On-screen Show (4:3)</PresentationFormat>
  <Paragraphs>225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ＭＳ Ｐゴシック</vt:lpstr>
      <vt:lpstr>Calibri</vt:lpstr>
      <vt:lpstr>Times New Roman</vt:lpstr>
      <vt:lpstr>Arial Unicode MS</vt:lpstr>
      <vt:lpstr>Wingdings</vt:lpstr>
      <vt:lpstr>Office Theme</vt:lpstr>
      <vt:lpstr>1_Office Theme</vt:lpstr>
      <vt:lpstr>PowerPoint Presentation</vt:lpstr>
      <vt:lpstr>Notes</vt:lpstr>
      <vt:lpstr>Data Essentials</vt:lpstr>
      <vt:lpstr>PowerPoint Presentation</vt:lpstr>
      <vt:lpstr>Thinking Like a Software Engineer</vt:lpstr>
      <vt:lpstr>What are the components of a table?</vt:lpstr>
      <vt:lpstr>Operations On Tables: Select Columns</vt:lpstr>
      <vt:lpstr>Operations On Tables</vt:lpstr>
      <vt:lpstr>Construct This Table From Operations</vt:lpstr>
      <vt:lpstr>SQL Provides Table Operations</vt:lpstr>
      <vt:lpstr>Operations On Tables</vt:lpstr>
      <vt:lpstr>sqlite3 Demo</vt:lpstr>
      <vt:lpstr>Table Keys</vt:lpstr>
      <vt:lpstr>Joining Tables</vt:lpstr>
      <vt:lpstr>Checking Table Construction</vt:lpstr>
      <vt:lpstr>Foreign Keys</vt:lpstr>
      <vt:lpstr>Homework #1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417</cp:revision>
  <cp:lastPrinted>1601-01-01T00:00:00Z</cp:lastPrinted>
  <dcterms:created xsi:type="dcterms:W3CDTF">2008-11-04T22:35:39Z</dcterms:created>
  <dcterms:modified xsi:type="dcterms:W3CDTF">2018-03-23T18:03:30Z</dcterms:modified>
</cp:coreProperties>
</file>