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5" r:id="rId7"/>
    <p:sldMasterId id="2147483656" r:id="rId8"/>
    <p:sldMasterId id="2147483657" r:id="rId9"/>
    <p:sldMasterId id="2147483658" r:id="rId10"/>
    <p:sldMasterId id="2147483659" r:id="rId11"/>
  </p:sldMasterIdLst>
  <p:notesMasterIdLst>
    <p:notesMasterId r:id="rId31"/>
  </p:notesMasterIdLst>
  <p:handoutMasterIdLst>
    <p:handoutMasterId r:id="rId32"/>
  </p:handoutMasterIdLst>
  <p:sldIdLst>
    <p:sldId id="256" r:id="rId12"/>
    <p:sldId id="257" r:id="rId13"/>
    <p:sldId id="275" r:id="rId14"/>
    <p:sldId id="287" r:id="rId15"/>
    <p:sldId id="288" r:id="rId16"/>
    <p:sldId id="279" r:id="rId17"/>
    <p:sldId id="289" r:id="rId18"/>
    <p:sldId id="290" r:id="rId19"/>
    <p:sldId id="285" r:id="rId20"/>
    <p:sldId id="270" r:id="rId21"/>
    <p:sldId id="272" r:id="rId22"/>
    <p:sldId id="274" r:id="rId23"/>
    <p:sldId id="291" r:id="rId24"/>
    <p:sldId id="292" r:id="rId25"/>
    <p:sldId id="293" r:id="rId26"/>
    <p:sldId id="294" r:id="rId27"/>
    <p:sldId id="295" r:id="rId28"/>
    <p:sldId id="296" r:id="rId29"/>
    <p:sldId id="297" r:id="rId30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656" y="-1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1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2042E56-383C-5B44-9674-470731AA8333}" type="datetimeFigureOut">
              <a:rPr lang="en-US"/>
              <a:pPr>
                <a:defRPr/>
              </a:pPr>
              <a:t>1/13/16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C329E16-FAD9-F64B-8BD6-FDF20AA8C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43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86455FFD-84E8-BD4A-A5A6-67E3721C0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80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94CC66A-BEB6-4144-BBFF-4EB6A97C7753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4505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E7F7F-EBE8-014E-BED5-09AC9D753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7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DE839-E15D-B14C-9555-D2ACDB2F1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8797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ABC84-499B-0742-BBD4-543B709B0B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3945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E9918-ADEC-C341-A46E-CA1344985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977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EC0F3-B931-414A-A569-F18684546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6595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B9DDB-A1D5-5745-BB40-BF145C240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18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77A31-0F8F-7E46-AF34-4300435BA9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2163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C4033-65D2-4148-9A2C-4A9078846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2983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E8ED4-F8A2-8247-A0E5-9C6100EE0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203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EAFA7-08A7-1E46-9DF5-D23BD89636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4533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CB5CB-EBF2-2B4D-A833-E414C6824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6882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475F5-814E-A641-B675-F14BF8B7F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ED138-7E41-7C45-B5AF-3E11DBF9B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1969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3EE57-10DF-2946-A527-539196E19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487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261D4-D5D1-FC45-A69D-0EDA9FFA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1486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091A2-0F27-9F4F-B6F6-65F79D618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7267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A6C36-8FA9-DA41-9A92-349CF95DA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173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6ACFC-F8F9-DA49-B9FF-A3D65953F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2009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69E1D-5CA5-1E48-8FBA-BD8A682A99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4088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73CE5-AB63-9F48-92A8-F72A4EA37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668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21B7A-DAEA-3F41-96C7-D3C7751E76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104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6724A-830F-8B42-B886-39CEDDD93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5070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5266C-3429-1E4F-90EE-7DC49E489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0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1E464-9C72-B941-8791-93C72999B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3395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3B99B-01BF-0C44-8E62-CC2D59BAF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8030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CE231-78EF-5B46-9569-3012BD1169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4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2A4D4-02AF-5742-826B-E0ECC9B74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82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553C7-FE4A-B44F-8088-0C94EBFE7D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65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7A8BE-9DAE-4D40-843D-B75350ACF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24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EE777-4FF5-5A48-BA88-0D7AC9CC7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58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57270-5BF8-6B40-8CAF-CAC1968FA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617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06DE6-1185-A941-BAF0-2F2372775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48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8996-D0FB-064A-9411-DFA1DDE33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7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2BBCD-8637-5B46-8006-06354925D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202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E91CF-F273-DC4F-AFC7-59AC25B087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87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C5BDF-7774-0746-8F28-7615CC243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076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F58F6-5F66-FA4E-82AD-8A2AB193B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02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55C8F-3F1C-FA4A-9701-E3E3CAD62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402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A08C5-4E01-DC47-BDFB-45810A09E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08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C6A3E-60B9-1D49-B045-09C4A4828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299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07377-1224-AF43-BD2A-045EA9A7D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10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D8C23-815F-8747-AB72-3C77E9CF3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381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4EC1A-CB0A-2940-B0F5-A4F9D835F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750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1F4B4-B640-824A-BADF-AECF3FCA6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6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12F82-A557-AB43-BE26-503D05719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566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933BD-00D9-C849-A572-758FC5081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258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976AF-272F-3645-810E-101A7A46E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139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5D33D-613B-764C-8B90-10C92F035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976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ADF5C-2896-E448-A74F-F0389F086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694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0B355-899A-934D-8C7B-81132504E0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304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2CC56-ED86-CC46-95D3-45900246F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781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9D882-8374-9742-820D-A4ABE2CE1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362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47F3F-951F-4040-8AFE-F38455A9D5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619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CFD79-D6A6-5644-974C-F398448AE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476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B1718-B9CD-C347-88B5-91399F7B24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1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2EDDA-7542-5246-81E3-136CD479F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021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5D0BB-8C14-5A42-BC3C-1E136A3073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826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FAA8E-90D3-7845-93C2-7C47933B8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647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BA4E7-D5AD-4846-B8D2-C1B8F51B4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132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D533C-9F34-AC46-B569-E8155EB540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090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D5EBF-F0B2-AE4E-99DC-77E085E55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863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696AC-1140-EF4E-9E10-483E1891B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504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C3A6A-71AE-D044-9378-53FCAC0522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903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A84CF-E11A-0D4F-AD29-D4B8599520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704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864B8-EDF3-EF4E-ABEE-11B31402D8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742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BEC9E-BF64-3443-B163-BB0B4856AF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4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AB24A-4243-1147-9F41-6F595E1F7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950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3ECE5-A9F9-5241-919E-31602EAF8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78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5DC85-E76D-974B-AEEB-8D4B66E721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243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36841-1EE9-2A41-931C-971A7B8E3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387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FCF95-88B5-6F4D-A2EB-D2C812EF8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211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9F637-B0B3-3340-A072-EE2ABE4F9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982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EB54-90F7-A44C-AEFA-8721C1DF7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487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864E9-A794-8A45-A8D8-45E0CDB00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419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DE1FD-BEC1-8E48-9665-662FCA68AF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593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FE8C1-30B6-B340-9F81-954EFAE15C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579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E2CC5-6FE2-F544-9920-50489FCC3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0E6CE-7662-5B4C-B818-0BCB62D958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696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3C280-33AD-4147-9C54-1929E3019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357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7C114-B74C-2340-B44A-8B4A5C7EC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043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AE3B9-7259-034F-AA54-BF2268DF9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0466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DD479-C52D-424F-96F2-AC7B81D96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47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DE7DC-DE91-7548-8EC8-618CF775E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4440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30E6B-857E-104A-A97F-84E701A35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1384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08C5-32B9-5141-A330-435E6B8652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939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D299A-33EA-9F47-B0A2-6AA8180D5F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2616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5E5D2-5396-E24F-9555-F6393654C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195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E7328-7D82-0643-AD01-956A5FF9B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8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853F2-1282-C24C-8C26-4B9A0636C7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729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0BA1F-DBE4-0E4E-A8EE-001C557164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7368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78612-4580-AB40-8413-3FE4AAB4A4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99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AF5F7-FE47-1E4B-BFB9-357814543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598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B1C4C-A0D6-4945-AE46-65C69733D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4490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B616C-D443-024F-8765-B7C9D1343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429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A2068-D727-5946-9AAF-01064F6198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695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B27F1-6CDE-1D4F-BF3C-13AC93BCC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8210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557CB-0AA8-E349-BE39-4988B122E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4345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77AF0-0BF4-C44C-9864-0F424E42E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1362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AC32E-8703-BC43-9A04-A0AA88644B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7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E4731-91D1-F14A-B0E8-BD14171031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0604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0F108-2BD1-944C-99B4-51D5EAFC6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244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3174B-5082-C84F-8740-403A04EFD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3474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ED531-F671-604B-BB61-7F71F8A21B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127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FDE31-A730-EF43-8715-80B4495D7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2034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A1866-3330-E746-BFEA-48E4F87D4C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3890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7BBF7-2498-E848-8A5F-A02A3E0B1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3961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C8A82-0F71-DF4B-9CD3-52F671E0D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219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842E3-C609-E449-878A-81D95D5B32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9358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E2A97-8926-9A44-8D25-1438BA0C21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673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725DE-71F2-6D43-B157-D2E22ACAC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2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A580D-993F-EC4F-9270-EDB1E88A0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098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27117-4134-BE48-96EF-9DDD359FA9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0626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77AC5-885D-9846-A446-35387E757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4294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54DF3-CEE8-5044-B640-F87443CBEA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3759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2F4D2-7F0E-ED4A-B414-39DA72DC80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447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3ACFA-0CAF-9E42-A0D4-FC816F114A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1730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4E053-E176-0343-8308-736612AEFB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8082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00002-7CE5-CF45-8A89-DAFB3E713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3766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51EAA-A635-A044-8B39-0C9B4E156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1340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C16D3-C650-6A49-90D7-4376D824AC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7053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D18C0-FF52-D34C-A694-8D16671384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5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ftr"/>
          </p:nvPr>
        </p:nvSpPr>
        <p:spPr bwMode="auto"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  <a:endParaRPr lang="en-US" dirty="0"/>
          </a:p>
        </p:txBody>
      </p:sp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42C411B-ECF9-8D41-8777-D90924E7AA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  <p:sldLayoutId id="2147484783" r:id="rId2"/>
    <p:sldLayoutId id="2147484784" r:id="rId3"/>
    <p:sldLayoutId id="2147484785" r:id="rId4"/>
    <p:sldLayoutId id="2147484786" r:id="rId5"/>
    <p:sldLayoutId id="2147484787" r:id="rId6"/>
    <p:sldLayoutId id="2147484788" r:id="rId7"/>
    <p:sldLayoutId id="2147484789" r:id="rId8"/>
    <p:sldLayoutId id="2147484790" r:id="rId9"/>
    <p:sldLayoutId id="2147484791" r:id="rId10"/>
    <p:sldLayoutId id="214748479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9FF0246E-F831-F842-8C03-FC19CC0E80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00B24B5-F8A0-9D42-B58D-D1FF8F7E0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1" r:id="rId1"/>
    <p:sldLayoutId id="2147484772" r:id="rId2"/>
    <p:sldLayoutId id="2147484773" r:id="rId3"/>
    <p:sldLayoutId id="2147484774" r:id="rId4"/>
    <p:sldLayoutId id="2147484775" r:id="rId5"/>
    <p:sldLayoutId id="2147484776" r:id="rId6"/>
    <p:sldLayoutId id="2147484777" r:id="rId7"/>
    <p:sldLayoutId id="2147484778" r:id="rId8"/>
    <p:sldLayoutId id="2147484779" r:id="rId9"/>
    <p:sldLayoutId id="2147484780" r:id="rId10"/>
    <p:sldLayoutId id="214748478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9" name="Freeform 11"/>
          <p:cNvSpPr>
            <a:spLocks noChangeArrowheads="1"/>
          </p:cNvSpPr>
          <p:nvPr/>
        </p:nvSpPr>
        <p:spPr bwMode="auto">
          <a:xfrm flipV="1">
            <a:off x="8167688" y="6346825"/>
            <a:ext cx="585787" cy="396875"/>
          </a:xfrm>
          <a:custGeom>
            <a:avLst/>
            <a:gdLst>
              <a:gd name="G0" fmla="+- 3653 0 0"/>
              <a:gd name="G1" fmla="+- 1 0 0"/>
              <a:gd name="G2" fmla="+- 1 0 0"/>
              <a:gd name="G3" fmla="+- 1 0 0"/>
              <a:gd name="G4" fmla="+- 3653 0 0"/>
              <a:gd name="T0" fmla="*/ 0 w 585787"/>
              <a:gd name="T1" fmla="*/ 396875 h 396875"/>
              <a:gd name="T2" fmla="*/ 99219 w 585787"/>
              <a:gd name="T3" fmla="*/ 0 h 396875"/>
              <a:gd name="T4" fmla="*/ 486568 w 585787"/>
              <a:gd name="T5" fmla="*/ 0 h 396875"/>
              <a:gd name="T6" fmla="*/ 585787 w 585787"/>
              <a:gd name="T7" fmla="*/ 396875 h 396875"/>
              <a:gd name="T8" fmla="*/ 0 w 585787"/>
              <a:gd name="T9" fmla="*/ 396875 h 396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5787" h="396875">
                <a:moveTo>
                  <a:pt x="0" y="396875"/>
                </a:moveTo>
                <a:lnTo>
                  <a:pt x="99219" y="0"/>
                </a:lnTo>
                <a:lnTo>
                  <a:pt x="486568" y="0"/>
                </a:lnTo>
                <a:lnTo>
                  <a:pt x="585787" y="396875"/>
                </a:lnTo>
                <a:lnTo>
                  <a:pt x="0" y="396875"/>
                </a:lnTo>
                <a:close/>
              </a:path>
            </a:pathLst>
          </a:cu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FFFFFF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FFFFFF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2F65F6D2-20BD-D546-9911-6BFB96E0B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1" r:id="rId1"/>
    <p:sldLayoutId id="2147484662" r:id="rId2"/>
    <p:sldLayoutId id="2147484663" r:id="rId3"/>
    <p:sldLayoutId id="2147484664" r:id="rId4"/>
    <p:sldLayoutId id="2147484665" r:id="rId5"/>
    <p:sldLayoutId id="2147484666" r:id="rId6"/>
    <p:sldLayoutId id="2147484667" r:id="rId7"/>
    <p:sldLayoutId id="2147484668" r:id="rId8"/>
    <p:sldLayoutId id="2147484669" r:id="rId9"/>
    <p:sldLayoutId id="2147484670" r:id="rId10"/>
    <p:sldLayoutId id="214748467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25608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082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084" name="Rectangle 12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9825C552-A9F4-2547-BE3F-416693750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2" r:id="rId1"/>
    <p:sldLayoutId id="2147484673" r:id="rId2"/>
    <p:sldLayoutId id="2147484674" r:id="rId3"/>
    <p:sldLayoutId id="2147484675" r:id="rId4"/>
    <p:sldLayoutId id="2147484676" r:id="rId5"/>
    <p:sldLayoutId id="2147484677" r:id="rId6"/>
    <p:sldLayoutId id="2147484678" r:id="rId7"/>
    <p:sldLayoutId id="2147484679" r:id="rId8"/>
    <p:sldLayoutId id="2147484680" r:id="rId9"/>
    <p:sldLayoutId id="2147484681" r:id="rId10"/>
    <p:sldLayoutId id="214748468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64275"/>
            <a:ext cx="15986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8179D45-73F2-4E4B-8482-769B259EF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3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689" r:id="rId7"/>
    <p:sldLayoutId id="2147484690" r:id="rId8"/>
    <p:sldLayoutId id="2147484691" r:id="rId9"/>
    <p:sldLayoutId id="2147484692" r:id="rId10"/>
    <p:sldLayoutId id="2147484693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096000" y="6264275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37013E04-75B1-3E42-BBD7-4DFBA6957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4" r:id="rId1"/>
    <p:sldLayoutId id="2147484695" r:id="rId2"/>
    <p:sldLayoutId id="2147484696" r:id="rId3"/>
    <p:sldLayoutId id="2147484697" r:id="rId4"/>
    <p:sldLayoutId id="2147484698" r:id="rId5"/>
    <p:sldLayoutId id="2147484699" r:id="rId6"/>
    <p:sldLayoutId id="2147484700" r:id="rId7"/>
    <p:sldLayoutId id="2147484701" r:id="rId8"/>
    <p:sldLayoutId id="2147484702" r:id="rId9"/>
    <p:sldLayoutId id="2147484703" r:id="rId10"/>
    <p:sldLayoutId id="2147484704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151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172200" y="6264275"/>
            <a:ext cx="19034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73CFA08D-AA89-1048-BDEE-66351D273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5" r:id="rId1"/>
    <p:sldLayoutId id="2147484706" r:id="rId2"/>
    <p:sldLayoutId id="2147484707" r:id="rId3"/>
    <p:sldLayoutId id="2147484708" r:id="rId4"/>
    <p:sldLayoutId id="2147484709" r:id="rId5"/>
    <p:sldLayoutId id="2147484710" r:id="rId6"/>
    <p:sldLayoutId id="2147484711" r:id="rId7"/>
    <p:sldLayoutId id="2147484712" r:id="rId8"/>
    <p:sldLayoutId id="2147484713" r:id="rId9"/>
    <p:sldLayoutId id="2147484714" r:id="rId10"/>
    <p:sldLayoutId id="2147484715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19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400800" y="6324600"/>
            <a:ext cx="160813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6A2049B4-E526-894F-8C3D-9ACBF012F9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7" r:id="rId1"/>
    <p:sldLayoutId id="2147484728" r:id="rId2"/>
    <p:sldLayoutId id="2147484729" r:id="rId3"/>
    <p:sldLayoutId id="2147484730" r:id="rId4"/>
    <p:sldLayoutId id="2147484731" r:id="rId5"/>
    <p:sldLayoutId id="2147484732" r:id="rId6"/>
    <p:sldLayoutId id="2147484733" r:id="rId7"/>
    <p:sldLayoutId id="2147484734" r:id="rId8"/>
    <p:sldLayoutId id="2147484735" r:id="rId9"/>
    <p:sldLayoutId id="2147484736" r:id="rId10"/>
    <p:sldLayoutId id="2147484737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283E5559-5787-F34E-A6FC-7B681FFE1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8" r:id="rId1"/>
    <p:sldLayoutId id="2147484739" r:id="rId2"/>
    <p:sldLayoutId id="2147484740" r:id="rId3"/>
    <p:sldLayoutId id="2147484741" r:id="rId4"/>
    <p:sldLayoutId id="2147484742" r:id="rId5"/>
    <p:sldLayoutId id="2147484743" r:id="rId6"/>
    <p:sldLayoutId id="2147484744" r:id="rId7"/>
    <p:sldLayoutId id="2147484745" r:id="rId8"/>
    <p:sldLayoutId id="2147484746" r:id="rId9"/>
    <p:sldLayoutId id="2147484747" r:id="rId10"/>
    <p:sldLayoutId id="214748474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0AB5905D-E4A9-434F-873C-87479ECC4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  <p:sldLayoutId id="2147484750" r:id="rId2"/>
    <p:sldLayoutId id="2147484751" r:id="rId3"/>
    <p:sldLayoutId id="2147484752" r:id="rId4"/>
    <p:sldLayoutId id="2147484753" r:id="rId5"/>
    <p:sldLayoutId id="2147484754" r:id="rId6"/>
    <p:sldLayoutId id="2147484755" r:id="rId7"/>
    <p:sldLayoutId id="2147484756" r:id="rId8"/>
    <p:sldLayoutId id="2147484757" r:id="rId9"/>
    <p:sldLayoutId id="2147484758" r:id="rId10"/>
    <p:sldLayoutId id="21474847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685800" y="990600"/>
            <a:ext cx="80772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solidFill>
                  <a:srgbClr val="FFFFFF"/>
                </a:solidFill>
                <a:latin typeface="Calibri" charset="0"/>
              </a:rPr>
              <a:t>Software Engineering for Data Scientists</a:t>
            </a:r>
            <a:br>
              <a:rPr lang="en-US" sz="3600" b="1" dirty="0" smtClean="0">
                <a:solidFill>
                  <a:srgbClr val="FFFFFF"/>
                </a:solidFill>
                <a:latin typeface="Calibri" charset="0"/>
              </a:rPr>
            </a:br>
            <a:r>
              <a:rPr lang="en-US" sz="3600" i="1" dirty="0" smtClean="0">
                <a:solidFill>
                  <a:srgbClr val="FFFFFF"/>
                </a:solidFill>
                <a:latin typeface="Calibri" charset="0"/>
              </a:rPr>
              <a:t>Introduction to Version Control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04800" y="2286000"/>
            <a:ext cx="85344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sz="2800" dirty="0" smtClean="0">
                <a:solidFill>
                  <a:srgbClr val="FFFFFF"/>
                </a:solidFill>
                <a:latin typeface="Calibri" charset="0"/>
              </a:rPr>
              <a:t>David Beck</a:t>
            </a:r>
            <a:r>
              <a:rPr lang="en-US" sz="2800" baseline="30000" dirty="0" smtClean="0">
                <a:solidFill>
                  <a:srgbClr val="FFFFFF"/>
                </a:solidFill>
                <a:latin typeface="Calibri" charset="0"/>
              </a:rPr>
              <a:t>1,2</a:t>
            </a:r>
            <a:r>
              <a:rPr lang="en-US" sz="2800" dirty="0" smtClean="0">
                <a:solidFill>
                  <a:srgbClr val="FFFFFF"/>
                </a:solidFill>
                <a:latin typeface="Calibri" charset="0"/>
              </a:rPr>
              <a:t>, Joseph Hellerstein</a:t>
            </a:r>
            <a:r>
              <a:rPr lang="en-US" sz="2800" baseline="30000" dirty="0" smtClean="0">
                <a:solidFill>
                  <a:srgbClr val="FFFFFF"/>
                </a:solidFill>
                <a:latin typeface="Calibri" charset="0"/>
              </a:rPr>
              <a:t>1,3</a:t>
            </a:r>
            <a:r>
              <a:rPr lang="en-US" sz="2800" dirty="0" smtClean="0">
                <a:solidFill>
                  <a:srgbClr val="FFFFFF"/>
                </a:solidFill>
                <a:latin typeface="Calibri" charset="0"/>
              </a:rPr>
              <a:t>, Jake VanderPlas</a:t>
            </a:r>
            <a:r>
              <a:rPr lang="en-US" sz="2800" baseline="30000" dirty="0" smtClean="0">
                <a:solidFill>
                  <a:srgbClr val="FFFFFF"/>
                </a:solidFill>
                <a:latin typeface="Calibri" charset="0"/>
              </a:rPr>
              <a:t>1,4</a:t>
            </a:r>
          </a:p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sz="2800" dirty="0" smtClean="0">
                <a:solidFill>
                  <a:srgbClr val="FFFFFF"/>
                </a:solidFill>
                <a:latin typeface="Calibri" charset="0"/>
              </a:rPr>
              <a:t>De Dennis Meng</a:t>
            </a:r>
            <a:r>
              <a:rPr lang="en-US" sz="2800" baseline="30000" dirty="0" smtClean="0">
                <a:solidFill>
                  <a:srgbClr val="FFFFFF"/>
                </a:solidFill>
                <a:latin typeface="Calibri" charset="0"/>
              </a:rPr>
              <a:t>5</a:t>
            </a:r>
            <a:r>
              <a:rPr lang="en-US" sz="2800" dirty="0" smtClean="0">
                <a:solidFill>
                  <a:srgbClr val="FFFFFF"/>
                </a:solidFill>
                <a:latin typeface="Calibri" charset="0"/>
              </a:rPr>
              <a:t> (TA)</a:t>
            </a:r>
            <a:endParaRPr lang="en-US" sz="3200" dirty="0" smtClean="0">
              <a:solidFill>
                <a:srgbClr val="FFFFFF"/>
              </a:solidFill>
              <a:latin typeface="Calibri" charset="0"/>
            </a:endParaRPr>
          </a:p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baseline="30000" dirty="0" smtClean="0">
                <a:solidFill>
                  <a:srgbClr val="FFFFFF"/>
                </a:solidFill>
                <a:latin typeface="Calibri" charset="0"/>
              </a:rPr>
              <a:t>1</a:t>
            </a: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eScience Institute</a:t>
            </a:r>
          </a:p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baseline="30000" dirty="0" smtClean="0">
                <a:solidFill>
                  <a:srgbClr val="FFFFFF"/>
                </a:solidFill>
                <a:latin typeface="Calibri" charset="0"/>
              </a:rPr>
              <a:t>2</a:t>
            </a: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Chemical Engineering</a:t>
            </a:r>
          </a:p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baseline="30000" dirty="0" smtClean="0">
                <a:solidFill>
                  <a:srgbClr val="FFFFFF"/>
                </a:solidFill>
                <a:latin typeface="Calibri" charset="0"/>
              </a:rPr>
              <a:t>3</a:t>
            </a: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Computer Science Engineering</a:t>
            </a:r>
          </a:p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baseline="30000" dirty="0" smtClean="0">
                <a:solidFill>
                  <a:srgbClr val="FFFFFF"/>
                </a:solidFill>
                <a:latin typeface="Calibri" charset="0"/>
              </a:rPr>
              <a:t>4</a:t>
            </a: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Astronomy</a:t>
            </a:r>
          </a:p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baseline="30000" dirty="0" smtClean="0">
                <a:solidFill>
                  <a:srgbClr val="FFFFFF"/>
                </a:solidFill>
                <a:latin typeface="Calibri" charset="0"/>
              </a:rPr>
              <a:t>5</a:t>
            </a: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Electrical Engineering</a:t>
            </a:r>
          </a:p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The University of Washington</a:t>
            </a:r>
          </a:p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sz="2800" dirty="0" smtClean="0">
                <a:solidFill>
                  <a:srgbClr val="FFFFFF"/>
                </a:solidFill>
                <a:latin typeface="Calibri" charset="0"/>
              </a:rPr>
              <a:t>January 4, 2016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447800" cy="118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324600" y="285750"/>
            <a:ext cx="2600325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smtClean="0">
                <a:solidFill>
                  <a:srgbClr val="FFFFFF"/>
                </a:solidFill>
                <a:latin typeface="Calibri" charset="0"/>
              </a:rPr>
              <a:t>CSE 599 B1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10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2286000"/>
            <a:ext cx="26543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14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11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8500"/>
            <a:ext cx="9144000" cy="290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782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12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0"/>
            <a:ext cx="7879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54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13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90600" y="2514600"/>
            <a:ext cx="578103" cy="533400"/>
            <a:chOff x="990600" y="2438400"/>
            <a:chExt cx="578103" cy="533400"/>
          </a:xfrm>
        </p:grpSpPr>
        <p:sp>
          <p:nvSpPr>
            <p:cNvPr id="2" name="Oval 1"/>
            <p:cNvSpPr/>
            <p:nvPr/>
          </p:nvSpPr>
          <p:spPr bwMode="auto">
            <a:xfrm>
              <a:off x="990600" y="2438400"/>
              <a:ext cx="533400" cy="5334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90600" y="2438400"/>
              <a:ext cx="578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76600" y="2514600"/>
            <a:ext cx="578103" cy="533400"/>
            <a:chOff x="990600" y="2438400"/>
            <a:chExt cx="578103" cy="533400"/>
          </a:xfrm>
        </p:grpSpPr>
        <p:sp>
          <p:nvSpPr>
            <p:cNvPr id="19" name="Oval 18"/>
            <p:cNvSpPr/>
            <p:nvPr/>
          </p:nvSpPr>
          <p:spPr bwMode="auto">
            <a:xfrm>
              <a:off x="990600" y="2438400"/>
              <a:ext cx="533400" cy="5334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90600" y="2438400"/>
              <a:ext cx="578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419600" y="2514600"/>
            <a:ext cx="578103" cy="533400"/>
            <a:chOff x="990600" y="2438400"/>
            <a:chExt cx="578103" cy="533400"/>
          </a:xfrm>
        </p:grpSpPr>
        <p:sp>
          <p:nvSpPr>
            <p:cNvPr id="25" name="Oval 24"/>
            <p:cNvSpPr/>
            <p:nvPr/>
          </p:nvSpPr>
          <p:spPr bwMode="auto">
            <a:xfrm>
              <a:off x="990600" y="2438400"/>
              <a:ext cx="533400" cy="5334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90600" y="2438400"/>
              <a:ext cx="578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C3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133600" y="2514600"/>
            <a:ext cx="578103" cy="533400"/>
            <a:chOff x="990600" y="2438400"/>
            <a:chExt cx="578103" cy="533400"/>
          </a:xfrm>
        </p:grpSpPr>
        <p:sp>
          <p:nvSpPr>
            <p:cNvPr id="28" name="Oval 27"/>
            <p:cNvSpPr/>
            <p:nvPr/>
          </p:nvSpPr>
          <p:spPr bwMode="auto">
            <a:xfrm>
              <a:off x="990600" y="2438400"/>
              <a:ext cx="533400" cy="5334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90600" y="2438400"/>
              <a:ext cx="578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C1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562600" y="2514600"/>
            <a:ext cx="578103" cy="533400"/>
            <a:chOff x="990600" y="2438400"/>
            <a:chExt cx="578103" cy="533400"/>
          </a:xfrm>
        </p:grpSpPr>
        <p:sp>
          <p:nvSpPr>
            <p:cNvPr id="35" name="Oval 34"/>
            <p:cNvSpPr/>
            <p:nvPr/>
          </p:nvSpPr>
          <p:spPr bwMode="auto">
            <a:xfrm>
              <a:off x="990600" y="2438400"/>
              <a:ext cx="533400" cy="5334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90600" y="2438400"/>
              <a:ext cx="578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C4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Straight Arrow Connector 36"/>
          <p:cNvCxnSpPr>
            <a:stCxn id="5" idx="3"/>
            <a:endCxn id="29" idx="1"/>
          </p:cNvCxnSpPr>
          <p:nvPr/>
        </p:nvCxnSpPr>
        <p:spPr bwMode="auto">
          <a:xfrm>
            <a:off x="1568703" y="2745433"/>
            <a:ext cx="56489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711703" y="2743200"/>
            <a:ext cx="56489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3810000" y="2743200"/>
            <a:ext cx="56489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4953000" y="2743200"/>
            <a:ext cx="56489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5257800" y="1981200"/>
            <a:ext cx="1125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Master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7447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14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90600" y="2514600"/>
            <a:ext cx="578103" cy="533400"/>
            <a:chOff x="990600" y="2438400"/>
            <a:chExt cx="578103" cy="533400"/>
          </a:xfrm>
        </p:grpSpPr>
        <p:sp>
          <p:nvSpPr>
            <p:cNvPr id="2" name="Oval 1"/>
            <p:cNvSpPr/>
            <p:nvPr/>
          </p:nvSpPr>
          <p:spPr bwMode="auto">
            <a:xfrm>
              <a:off x="990600" y="2438400"/>
              <a:ext cx="533400" cy="5334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90600" y="2438400"/>
              <a:ext cx="578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76600" y="2514600"/>
            <a:ext cx="578103" cy="533400"/>
            <a:chOff x="990600" y="2438400"/>
            <a:chExt cx="578103" cy="533400"/>
          </a:xfrm>
        </p:grpSpPr>
        <p:sp>
          <p:nvSpPr>
            <p:cNvPr id="19" name="Oval 18"/>
            <p:cNvSpPr/>
            <p:nvPr/>
          </p:nvSpPr>
          <p:spPr bwMode="auto">
            <a:xfrm>
              <a:off x="990600" y="2438400"/>
              <a:ext cx="533400" cy="5334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90600" y="2438400"/>
              <a:ext cx="578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419600" y="2514600"/>
            <a:ext cx="578103" cy="533400"/>
            <a:chOff x="990600" y="2438400"/>
            <a:chExt cx="578103" cy="533400"/>
          </a:xfrm>
        </p:grpSpPr>
        <p:sp>
          <p:nvSpPr>
            <p:cNvPr id="25" name="Oval 24"/>
            <p:cNvSpPr/>
            <p:nvPr/>
          </p:nvSpPr>
          <p:spPr bwMode="auto">
            <a:xfrm>
              <a:off x="990600" y="2438400"/>
              <a:ext cx="533400" cy="5334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90600" y="2438400"/>
              <a:ext cx="578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C3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133600" y="2514600"/>
            <a:ext cx="578103" cy="533400"/>
            <a:chOff x="990600" y="2438400"/>
            <a:chExt cx="578103" cy="533400"/>
          </a:xfrm>
        </p:grpSpPr>
        <p:sp>
          <p:nvSpPr>
            <p:cNvPr id="28" name="Oval 27"/>
            <p:cNvSpPr/>
            <p:nvPr/>
          </p:nvSpPr>
          <p:spPr bwMode="auto">
            <a:xfrm>
              <a:off x="990600" y="2438400"/>
              <a:ext cx="533400" cy="5334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90600" y="2438400"/>
              <a:ext cx="578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C1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562600" y="2514600"/>
            <a:ext cx="578103" cy="533400"/>
            <a:chOff x="990600" y="2438400"/>
            <a:chExt cx="578103" cy="533400"/>
          </a:xfrm>
        </p:grpSpPr>
        <p:sp>
          <p:nvSpPr>
            <p:cNvPr id="35" name="Oval 34"/>
            <p:cNvSpPr/>
            <p:nvPr/>
          </p:nvSpPr>
          <p:spPr bwMode="auto">
            <a:xfrm>
              <a:off x="990600" y="2438400"/>
              <a:ext cx="533400" cy="5334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90600" y="2438400"/>
              <a:ext cx="578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C4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Straight Arrow Connector 36"/>
          <p:cNvCxnSpPr>
            <a:stCxn id="5" idx="3"/>
            <a:endCxn id="29" idx="1"/>
          </p:cNvCxnSpPr>
          <p:nvPr/>
        </p:nvCxnSpPr>
        <p:spPr bwMode="auto">
          <a:xfrm>
            <a:off x="1568703" y="2745433"/>
            <a:ext cx="56489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711703" y="2743200"/>
            <a:ext cx="56489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3810000" y="2743200"/>
            <a:ext cx="56489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4953000" y="2743200"/>
            <a:ext cx="56489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5257800" y="1981200"/>
            <a:ext cx="1125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Master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4038600"/>
            <a:ext cx="594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An issue is created in the tracker.  We want to work on it but not in the main trunk that people might be downloading from </a:t>
            </a:r>
            <a:r>
              <a:rPr lang="en-US" dirty="0" err="1" smtClean="0">
                <a:solidFill>
                  <a:srgbClr val="000000"/>
                </a:solidFill>
              </a:rPr>
              <a:t>GitHub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316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15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90600" y="2514600"/>
            <a:ext cx="578103" cy="533400"/>
            <a:chOff x="990600" y="2438400"/>
            <a:chExt cx="578103" cy="533400"/>
          </a:xfrm>
        </p:grpSpPr>
        <p:sp>
          <p:nvSpPr>
            <p:cNvPr id="2" name="Oval 1"/>
            <p:cNvSpPr/>
            <p:nvPr/>
          </p:nvSpPr>
          <p:spPr bwMode="auto">
            <a:xfrm>
              <a:off x="990600" y="2438400"/>
              <a:ext cx="533400" cy="5334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90600" y="2438400"/>
              <a:ext cx="578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76600" y="2514600"/>
            <a:ext cx="578103" cy="533400"/>
            <a:chOff x="990600" y="2438400"/>
            <a:chExt cx="578103" cy="533400"/>
          </a:xfrm>
        </p:grpSpPr>
        <p:sp>
          <p:nvSpPr>
            <p:cNvPr id="19" name="Oval 18"/>
            <p:cNvSpPr/>
            <p:nvPr/>
          </p:nvSpPr>
          <p:spPr bwMode="auto">
            <a:xfrm>
              <a:off x="990600" y="2438400"/>
              <a:ext cx="533400" cy="5334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90600" y="2438400"/>
              <a:ext cx="578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419600" y="2514600"/>
            <a:ext cx="578103" cy="533400"/>
            <a:chOff x="990600" y="2438400"/>
            <a:chExt cx="578103" cy="533400"/>
          </a:xfrm>
        </p:grpSpPr>
        <p:sp>
          <p:nvSpPr>
            <p:cNvPr id="25" name="Oval 24"/>
            <p:cNvSpPr/>
            <p:nvPr/>
          </p:nvSpPr>
          <p:spPr bwMode="auto">
            <a:xfrm>
              <a:off x="990600" y="2438400"/>
              <a:ext cx="533400" cy="5334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90600" y="2438400"/>
              <a:ext cx="578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C3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133600" y="2514600"/>
            <a:ext cx="578103" cy="533400"/>
            <a:chOff x="990600" y="2438400"/>
            <a:chExt cx="578103" cy="533400"/>
          </a:xfrm>
        </p:grpSpPr>
        <p:sp>
          <p:nvSpPr>
            <p:cNvPr id="28" name="Oval 27"/>
            <p:cNvSpPr/>
            <p:nvPr/>
          </p:nvSpPr>
          <p:spPr bwMode="auto">
            <a:xfrm>
              <a:off x="990600" y="2438400"/>
              <a:ext cx="533400" cy="5334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90600" y="2438400"/>
              <a:ext cx="578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C1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562600" y="2514600"/>
            <a:ext cx="578103" cy="533400"/>
            <a:chOff x="990600" y="2438400"/>
            <a:chExt cx="578103" cy="533400"/>
          </a:xfrm>
        </p:grpSpPr>
        <p:sp>
          <p:nvSpPr>
            <p:cNvPr id="35" name="Oval 34"/>
            <p:cNvSpPr/>
            <p:nvPr/>
          </p:nvSpPr>
          <p:spPr bwMode="auto">
            <a:xfrm>
              <a:off x="990600" y="2438400"/>
              <a:ext cx="533400" cy="5334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90600" y="2438400"/>
              <a:ext cx="578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C4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Straight Arrow Connector 36"/>
          <p:cNvCxnSpPr>
            <a:stCxn id="5" idx="3"/>
            <a:endCxn id="29" idx="1"/>
          </p:cNvCxnSpPr>
          <p:nvPr/>
        </p:nvCxnSpPr>
        <p:spPr bwMode="auto">
          <a:xfrm>
            <a:off x="1568703" y="2745433"/>
            <a:ext cx="56489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711703" y="2743200"/>
            <a:ext cx="56489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3810000" y="2743200"/>
            <a:ext cx="56489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4953000" y="2743200"/>
            <a:ext cx="56489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5257800" y="1981200"/>
            <a:ext cx="1125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Master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4038600"/>
            <a:ext cx="5943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We want to create a </a:t>
            </a:r>
            <a:r>
              <a:rPr lang="en-US" i="1" dirty="0" smtClean="0">
                <a:solidFill>
                  <a:srgbClr val="000000"/>
                </a:solidFill>
              </a:rPr>
              <a:t>branch</a:t>
            </a:r>
            <a:r>
              <a:rPr lang="en-US" dirty="0" smtClean="0">
                <a:solidFill>
                  <a:srgbClr val="000000"/>
                </a:solidFill>
              </a:rPr>
              <a:t> off our master and work in there.  We’ll call the branch </a:t>
            </a:r>
            <a:r>
              <a:rPr lang="en-US" i="1" dirty="0" smtClean="0">
                <a:solidFill>
                  <a:srgbClr val="000000"/>
                </a:solidFill>
              </a:rPr>
              <a:t>Issue.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0200" y="3124200"/>
            <a:ext cx="920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Issue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79654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16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90600" y="2514600"/>
            <a:ext cx="578103" cy="533400"/>
            <a:chOff x="990600" y="2438400"/>
            <a:chExt cx="578103" cy="533400"/>
          </a:xfrm>
        </p:grpSpPr>
        <p:sp>
          <p:nvSpPr>
            <p:cNvPr id="2" name="Oval 1"/>
            <p:cNvSpPr/>
            <p:nvPr/>
          </p:nvSpPr>
          <p:spPr bwMode="auto">
            <a:xfrm>
              <a:off x="990600" y="2438400"/>
              <a:ext cx="533400" cy="5334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90600" y="2438400"/>
              <a:ext cx="578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76600" y="2514600"/>
            <a:ext cx="578103" cy="533400"/>
            <a:chOff x="990600" y="2438400"/>
            <a:chExt cx="578103" cy="533400"/>
          </a:xfrm>
        </p:grpSpPr>
        <p:sp>
          <p:nvSpPr>
            <p:cNvPr id="19" name="Oval 18"/>
            <p:cNvSpPr/>
            <p:nvPr/>
          </p:nvSpPr>
          <p:spPr bwMode="auto">
            <a:xfrm>
              <a:off x="990600" y="2438400"/>
              <a:ext cx="533400" cy="5334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90600" y="2438400"/>
              <a:ext cx="578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419600" y="2514600"/>
            <a:ext cx="578103" cy="533400"/>
            <a:chOff x="990600" y="2438400"/>
            <a:chExt cx="578103" cy="533400"/>
          </a:xfrm>
        </p:grpSpPr>
        <p:sp>
          <p:nvSpPr>
            <p:cNvPr id="25" name="Oval 24"/>
            <p:cNvSpPr/>
            <p:nvPr/>
          </p:nvSpPr>
          <p:spPr bwMode="auto">
            <a:xfrm>
              <a:off x="990600" y="2438400"/>
              <a:ext cx="533400" cy="5334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90600" y="2438400"/>
              <a:ext cx="578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C3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133600" y="2514600"/>
            <a:ext cx="578103" cy="533400"/>
            <a:chOff x="990600" y="2438400"/>
            <a:chExt cx="578103" cy="533400"/>
          </a:xfrm>
        </p:grpSpPr>
        <p:sp>
          <p:nvSpPr>
            <p:cNvPr id="28" name="Oval 27"/>
            <p:cNvSpPr/>
            <p:nvPr/>
          </p:nvSpPr>
          <p:spPr bwMode="auto">
            <a:xfrm>
              <a:off x="990600" y="2438400"/>
              <a:ext cx="533400" cy="5334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90600" y="2438400"/>
              <a:ext cx="578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C1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562600" y="2514600"/>
            <a:ext cx="578103" cy="533400"/>
            <a:chOff x="990600" y="2438400"/>
            <a:chExt cx="578103" cy="533400"/>
          </a:xfrm>
        </p:grpSpPr>
        <p:sp>
          <p:nvSpPr>
            <p:cNvPr id="35" name="Oval 34"/>
            <p:cNvSpPr/>
            <p:nvPr/>
          </p:nvSpPr>
          <p:spPr bwMode="auto">
            <a:xfrm>
              <a:off x="990600" y="2438400"/>
              <a:ext cx="533400" cy="5334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90600" y="2438400"/>
              <a:ext cx="578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C4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Straight Arrow Connector 36"/>
          <p:cNvCxnSpPr>
            <a:stCxn id="5" idx="3"/>
            <a:endCxn id="29" idx="1"/>
          </p:cNvCxnSpPr>
          <p:nvPr/>
        </p:nvCxnSpPr>
        <p:spPr bwMode="auto">
          <a:xfrm>
            <a:off x="1568703" y="2745433"/>
            <a:ext cx="56489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711703" y="2743200"/>
            <a:ext cx="56489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3810000" y="2743200"/>
            <a:ext cx="56489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4953000" y="2743200"/>
            <a:ext cx="56489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5257800" y="1981200"/>
            <a:ext cx="1125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Master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40386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We make changes and commit them to the Issue branch.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7000" y="3124200"/>
            <a:ext cx="920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Issue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705600" y="2514600"/>
            <a:ext cx="578103" cy="533400"/>
            <a:chOff x="990600" y="2438400"/>
            <a:chExt cx="578103" cy="533400"/>
          </a:xfrm>
        </p:grpSpPr>
        <p:sp>
          <p:nvSpPr>
            <p:cNvPr id="31" name="Oval 30"/>
            <p:cNvSpPr/>
            <p:nvPr/>
          </p:nvSpPr>
          <p:spPr bwMode="auto">
            <a:xfrm>
              <a:off x="990600" y="2438400"/>
              <a:ext cx="533400" cy="5334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90600" y="2438400"/>
              <a:ext cx="578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C4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Arrow Connector 32"/>
          <p:cNvCxnSpPr/>
          <p:nvPr/>
        </p:nvCxnSpPr>
        <p:spPr bwMode="auto">
          <a:xfrm>
            <a:off x="6096000" y="2743200"/>
            <a:ext cx="56489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1666012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17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90600" y="2514600"/>
            <a:ext cx="578103" cy="533400"/>
            <a:chOff x="990600" y="2438400"/>
            <a:chExt cx="578103" cy="533400"/>
          </a:xfrm>
        </p:grpSpPr>
        <p:sp>
          <p:nvSpPr>
            <p:cNvPr id="2" name="Oval 1"/>
            <p:cNvSpPr/>
            <p:nvPr/>
          </p:nvSpPr>
          <p:spPr bwMode="auto">
            <a:xfrm>
              <a:off x="990600" y="2438400"/>
              <a:ext cx="533400" cy="5334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90600" y="2438400"/>
              <a:ext cx="578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76600" y="2514600"/>
            <a:ext cx="578103" cy="533400"/>
            <a:chOff x="990600" y="2438400"/>
            <a:chExt cx="578103" cy="533400"/>
          </a:xfrm>
        </p:grpSpPr>
        <p:sp>
          <p:nvSpPr>
            <p:cNvPr id="19" name="Oval 18"/>
            <p:cNvSpPr/>
            <p:nvPr/>
          </p:nvSpPr>
          <p:spPr bwMode="auto">
            <a:xfrm>
              <a:off x="990600" y="2438400"/>
              <a:ext cx="533400" cy="5334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90600" y="2438400"/>
              <a:ext cx="578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419600" y="2514600"/>
            <a:ext cx="578103" cy="533400"/>
            <a:chOff x="990600" y="2438400"/>
            <a:chExt cx="578103" cy="533400"/>
          </a:xfrm>
        </p:grpSpPr>
        <p:sp>
          <p:nvSpPr>
            <p:cNvPr id="25" name="Oval 24"/>
            <p:cNvSpPr/>
            <p:nvPr/>
          </p:nvSpPr>
          <p:spPr bwMode="auto">
            <a:xfrm>
              <a:off x="990600" y="2438400"/>
              <a:ext cx="533400" cy="5334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90600" y="2438400"/>
              <a:ext cx="578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C3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133600" y="2514600"/>
            <a:ext cx="578103" cy="533400"/>
            <a:chOff x="990600" y="2438400"/>
            <a:chExt cx="578103" cy="533400"/>
          </a:xfrm>
        </p:grpSpPr>
        <p:sp>
          <p:nvSpPr>
            <p:cNvPr id="28" name="Oval 27"/>
            <p:cNvSpPr/>
            <p:nvPr/>
          </p:nvSpPr>
          <p:spPr bwMode="auto">
            <a:xfrm>
              <a:off x="990600" y="2438400"/>
              <a:ext cx="533400" cy="5334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90600" y="2438400"/>
              <a:ext cx="578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C1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562600" y="2514600"/>
            <a:ext cx="578103" cy="533400"/>
            <a:chOff x="990600" y="2438400"/>
            <a:chExt cx="578103" cy="533400"/>
          </a:xfrm>
        </p:grpSpPr>
        <p:sp>
          <p:nvSpPr>
            <p:cNvPr id="35" name="Oval 34"/>
            <p:cNvSpPr/>
            <p:nvPr/>
          </p:nvSpPr>
          <p:spPr bwMode="auto">
            <a:xfrm>
              <a:off x="990600" y="2438400"/>
              <a:ext cx="533400" cy="5334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90600" y="2438400"/>
              <a:ext cx="578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C4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Straight Arrow Connector 36"/>
          <p:cNvCxnSpPr>
            <a:stCxn id="5" idx="3"/>
            <a:endCxn id="29" idx="1"/>
          </p:cNvCxnSpPr>
          <p:nvPr/>
        </p:nvCxnSpPr>
        <p:spPr bwMode="auto">
          <a:xfrm>
            <a:off x="1568703" y="2745433"/>
            <a:ext cx="56489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711703" y="2743200"/>
            <a:ext cx="56489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3810000" y="2743200"/>
            <a:ext cx="56489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4953000" y="2743200"/>
            <a:ext cx="56489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6400800" y="1981200"/>
            <a:ext cx="1125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Master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40386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Suppose simultaneously, we make a hot fix to Master and it gets a new commit.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3200400"/>
            <a:ext cx="920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Issue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705600" y="3200400"/>
            <a:ext cx="578103" cy="533400"/>
            <a:chOff x="990600" y="2438400"/>
            <a:chExt cx="578103" cy="533400"/>
          </a:xfrm>
        </p:grpSpPr>
        <p:sp>
          <p:nvSpPr>
            <p:cNvPr id="31" name="Oval 30"/>
            <p:cNvSpPr/>
            <p:nvPr/>
          </p:nvSpPr>
          <p:spPr bwMode="auto">
            <a:xfrm>
              <a:off x="990600" y="2438400"/>
              <a:ext cx="533400" cy="5334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90600" y="2438400"/>
              <a:ext cx="578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Arrow Connector 32"/>
          <p:cNvCxnSpPr>
            <a:endCxn id="31" idx="2"/>
          </p:cNvCxnSpPr>
          <p:nvPr/>
        </p:nvCxnSpPr>
        <p:spPr bwMode="auto">
          <a:xfrm>
            <a:off x="6096000" y="2743200"/>
            <a:ext cx="609600" cy="7239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2" name="Group 41"/>
          <p:cNvGrpSpPr/>
          <p:nvPr/>
        </p:nvGrpSpPr>
        <p:grpSpPr>
          <a:xfrm>
            <a:off x="6705600" y="2514600"/>
            <a:ext cx="578103" cy="533400"/>
            <a:chOff x="990600" y="2438400"/>
            <a:chExt cx="578103" cy="533400"/>
          </a:xfrm>
        </p:grpSpPr>
        <p:sp>
          <p:nvSpPr>
            <p:cNvPr id="43" name="Oval 42"/>
            <p:cNvSpPr/>
            <p:nvPr/>
          </p:nvSpPr>
          <p:spPr bwMode="auto">
            <a:xfrm>
              <a:off x="990600" y="2438400"/>
              <a:ext cx="533400" cy="5334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90600" y="2438400"/>
              <a:ext cx="578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C6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Straight Arrow Connector 44"/>
          <p:cNvCxnSpPr/>
          <p:nvPr/>
        </p:nvCxnSpPr>
        <p:spPr bwMode="auto">
          <a:xfrm>
            <a:off x="6096000" y="2743200"/>
            <a:ext cx="56489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963854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18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90600" y="2514600"/>
            <a:ext cx="578103" cy="533400"/>
            <a:chOff x="990600" y="2438400"/>
            <a:chExt cx="578103" cy="533400"/>
          </a:xfrm>
        </p:grpSpPr>
        <p:sp>
          <p:nvSpPr>
            <p:cNvPr id="2" name="Oval 1"/>
            <p:cNvSpPr/>
            <p:nvPr/>
          </p:nvSpPr>
          <p:spPr bwMode="auto">
            <a:xfrm>
              <a:off x="990600" y="2438400"/>
              <a:ext cx="533400" cy="5334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90600" y="2438400"/>
              <a:ext cx="578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76600" y="2514600"/>
            <a:ext cx="578103" cy="533400"/>
            <a:chOff x="990600" y="2438400"/>
            <a:chExt cx="578103" cy="533400"/>
          </a:xfrm>
        </p:grpSpPr>
        <p:sp>
          <p:nvSpPr>
            <p:cNvPr id="19" name="Oval 18"/>
            <p:cNvSpPr/>
            <p:nvPr/>
          </p:nvSpPr>
          <p:spPr bwMode="auto">
            <a:xfrm>
              <a:off x="990600" y="2438400"/>
              <a:ext cx="533400" cy="5334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90600" y="2438400"/>
              <a:ext cx="578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419600" y="2514600"/>
            <a:ext cx="578103" cy="533400"/>
            <a:chOff x="990600" y="2438400"/>
            <a:chExt cx="578103" cy="533400"/>
          </a:xfrm>
        </p:grpSpPr>
        <p:sp>
          <p:nvSpPr>
            <p:cNvPr id="25" name="Oval 24"/>
            <p:cNvSpPr/>
            <p:nvPr/>
          </p:nvSpPr>
          <p:spPr bwMode="auto">
            <a:xfrm>
              <a:off x="990600" y="2438400"/>
              <a:ext cx="533400" cy="5334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90600" y="2438400"/>
              <a:ext cx="578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C3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133600" y="2514600"/>
            <a:ext cx="578103" cy="533400"/>
            <a:chOff x="990600" y="2438400"/>
            <a:chExt cx="578103" cy="533400"/>
          </a:xfrm>
        </p:grpSpPr>
        <p:sp>
          <p:nvSpPr>
            <p:cNvPr id="28" name="Oval 27"/>
            <p:cNvSpPr/>
            <p:nvPr/>
          </p:nvSpPr>
          <p:spPr bwMode="auto">
            <a:xfrm>
              <a:off x="990600" y="2438400"/>
              <a:ext cx="533400" cy="5334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90600" y="2438400"/>
              <a:ext cx="578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C1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562600" y="2514600"/>
            <a:ext cx="578103" cy="533400"/>
            <a:chOff x="990600" y="2438400"/>
            <a:chExt cx="578103" cy="533400"/>
          </a:xfrm>
        </p:grpSpPr>
        <p:sp>
          <p:nvSpPr>
            <p:cNvPr id="35" name="Oval 34"/>
            <p:cNvSpPr/>
            <p:nvPr/>
          </p:nvSpPr>
          <p:spPr bwMode="auto">
            <a:xfrm>
              <a:off x="990600" y="2438400"/>
              <a:ext cx="533400" cy="5334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90600" y="2438400"/>
              <a:ext cx="578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C4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Straight Arrow Connector 36"/>
          <p:cNvCxnSpPr>
            <a:stCxn id="5" idx="3"/>
            <a:endCxn id="29" idx="1"/>
          </p:cNvCxnSpPr>
          <p:nvPr/>
        </p:nvCxnSpPr>
        <p:spPr bwMode="auto">
          <a:xfrm>
            <a:off x="1568703" y="2745433"/>
            <a:ext cx="56489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711703" y="2743200"/>
            <a:ext cx="56489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3810000" y="2743200"/>
            <a:ext cx="56489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4953000" y="2743200"/>
            <a:ext cx="56489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6400800" y="1981200"/>
            <a:ext cx="1125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Master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4038600"/>
            <a:ext cx="5943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We did some testing and C5 does indeed resolve the issue.  Now we need to </a:t>
            </a:r>
            <a:r>
              <a:rPr lang="en-US" i="1" dirty="0" smtClean="0">
                <a:solidFill>
                  <a:srgbClr val="000000"/>
                </a:solidFill>
              </a:rPr>
              <a:t>merge</a:t>
            </a:r>
            <a:r>
              <a:rPr lang="en-US" dirty="0" smtClean="0">
                <a:solidFill>
                  <a:srgbClr val="000000"/>
                </a:solidFill>
              </a:rPr>
              <a:t> Issue back into Master.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3200400"/>
            <a:ext cx="920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Issue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705600" y="3200400"/>
            <a:ext cx="578103" cy="533400"/>
            <a:chOff x="990600" y="2438400"/>
            <a:chExt cx="578103" cy="533400"/>
          </a:xfrm>
        </p:grpSpPr>
        <p:sp>
          <p:nvSpPr>
            <p:cNvPr id="31" name="Oval 30"/>
            <p:cNvSpPr/>
            <p:nvPr/>
          </p:nvSpPr>
          <p:spPr bwMode="auto">
            <a:xfrm>
              <a:off x="990600" y="2438400"/>
              <a:ext cx="533400" cy="5334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90600" y="2438400"/>
              <a:ext cx="578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Arrow Connector 32"/>
          <p:cNvCxnSpPr>
            <a:endCxn id="31" idx="2"/>
          </p:cNvCxnSpPr>
          <p:nvPr/>
        </p:nvCxnSpPr>
        <p:spPr bwMode="auto">
          <a:xfrm>
            <a:off x="6096000" y="2743200"/>
            <a:ext cx="609600" cy="7239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2" name="Group 41"/>
          <p:cNvGrpSpPr/>
          <p:nvPr/>
        </p:nvGrpSpPr>
        <p:grpSpPr>
          <a:xfrm>
            <a:off x="6705600" y="2514600"/>
            <a:ext cx="578103" cy="533400"/>
            <a:chOff x="990600" y="2438400"/>
            <a:chExt cx="578103" cy="533400"/>
          </a:xfrm>
        </p:grpSpPr>
        <p:sp>
          <p:nvSpPr>
            <p:cNvPr id="43" name="Oval 42"/>
            <p:cNvSpPr/>
            <p:nvPr/>
          </p:nvSpPr>
          <p:spPr bwMode="auto">
            <a:xfrm>
              <a:off x="990600" y="2438400"/>
              <a:ext cx="533400" cy="5334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90600" y="2438400"/>
              <a:ext cx="578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C6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Straight Arrow Connector 44"/>
          <p:cNvCxnSpPr/>
          <p:nvPr/>
        </p:nvCxnSpPr>
        <p:spPr bwMode="auto">
          <a:xfrm>
            <a:off x="6096000" y="2743200"/>
            <a:ext cx="56489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5005827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19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90600" y="2514600"/>
            <a:ext cx="578103" cy="533400"/>
            <a:chOff x="990600" y="2438400"/>
            <a:chExt cx="578103" cy="533400"/>
          </a:xfrm>
        </p:grpSpPr>
        <p:sp>
          <p:nvSpPr>
            <p:cNvPr id="2" name="Oval 1"/>
            <p:cNvSpPr/>
            <p:nvPr/>
          </p:nvSpPr>
          <p:spPr bwMode="auto">
            <a:xfrm>
              <a:off x="990600" y="2438400"/>
              <a:ext cx="533400" cy="5334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90600" y="2438400"/>
              <a:ext cx="578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76600" y="2514600"/>
            <a:ext cx="578103" cy="533400"/>
            <a:chOff x="990600" y="2438400"/>
            <a:chExt cx="578103" cy="533400"/>
          </a:xfrm>
        </p:grpSpPr>
        <p:sp>
          <p:nvSpPr>
            <p:cNvPr id="19" name="Oval 18"/>
            <p:cNvSpPr/>
            <p:nvPr/>
          </p:nvSpPr>
          <p:spPr bwMode="auto">
            <a:xfrm>
              <a:off x="990600" y="2438400"/>
              <a:ext cx="533400" cy="5334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90600" y="2438400"/>
              <a:ext cx="578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419600" y="2514600"/>
            <a:ext cx="578103" cy="533400"/>
            <a:chOff x="990600" y="2438400"/>
            <a:chExt cx="578103" cy="533400"/>
          </a:xfrm>
        </p:grpSpPr>
        <p:sp>
          <p:nvSpPr>
            <p:cNvPr id="25" name="Oval 24"/>
            <p:cNvSpPr/>
            <p:nvPr/>
          </p:nvSpPr>
          <p:spPr bwMode="auto">
            <a:xfrm>
              <a:off x="990600" y="2438400"/>
              <a:ext cx="533400" cy="5334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90600" y="2438400"/>
              <a:ext cx="578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C3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133600" y="2514600"/>
            <a:ext cx="578103" cy="533400"/>
            <a:chOff x="990600" y="2438400"/>
            <a:chExt cx="578103" cy="533400"/>
          </a:xfrm>
        </p:grpSpPr>
        <p:sp>
          <p:nvSpPr>
            <p:cNvPr id="28" name="Oval 27"/>
            <p:cNvSpPr/>
            <p:nvPr/>
          </p:nvSpPr>
          <p:spPr bwMode="auto">
            <a:xfrm>
              <a:off x="990600" y="2438400"/>
              <a:ext cx="533400" cy="5334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90600" y="2438400"/>
              <a:ext cx="578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C1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562600" y="2514600"/>
            <a:ext cx="578103" cy="533400"/>
            <a:chOff x="990600" y="2438400"/>
            <a:chExt cx="578103" cy="533400"/>
          </a:xfrm>
        </p:grpSpPr>
        <p:sp>
          <p:nvSpPr>
            <p:cNvPr id="35" name="Oval 34"/>
            <p:cNvSpPr/>
            <p:nvPr/>
          </p:nvSpPr>
          <p:spPr bwMode="auto">
            <a:xfrm>
              <a:off x="990600" y="2438400"/>
              <a:ext cx="533400" cy="5334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90600" y="2438400"/>
              <a:ext cx="578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C4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Straight Arrow Connector 36"/>
          <p:cNvCxnSpPr>
            <a:stCxn id="5" idx="3"/>
            <a:endCxn id="29" idx="1"/>
          </p:cNvCxnSpPr>
          <p:nvPr/>
        </p:nvCxnSpPr>
        <p:spPr bwMode="auto">
          <a:xfrm>
            <a:off x="1568703" y="2745433"/>
            <a:ext cx="56489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711703" y="2743200"/>
            <a:ext cx="56489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3810000" y="2743200"/>
            <a:ext cx="56489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4953000" y="2743200"/>
            <a:ext cx="56489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7467600" y="1981200"/>
            <a:ext cx="1125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Master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4038600"/>
            <a:ext cx="594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This takes some work on the part of </a:t>
            </a:r>
            <a:r>
              <a:rPr lang="en-US" dirty="0" err="1" smtClean="0">
                <a:solidFill>
                  <a:srgbClr val="000000"/>
                </a:solidFill>
              </a:rPr>
              <a:t>git</a:t>
            </a:r>
            <a:r>
              <a:rPr lang="en-US" dirty="0" smtClean="0">
                <a:solidFill>
                  <a:srgbClr val="000000"/>
                </a:solidFill>
              </a:rPr>
              <a:t> and we may have to manually resolve some conflicts. But the result is that we have a new commit that unifies Issue and Master, C7.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3200400"/>
            <a:ext cx="920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Issue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705600" y="3200400"/>
            <a:ext cx="578103" cy="533400"/>
            <a:chOff x="990600" y="2438400"/>
            <a:chExt cx="578103" cy="533400"/>
          </a:xfrm>
        </p:grpSpPr>
        <p:sp>
          <p:nvSpPr>
            <p:cNvPr id="31" name="Oval 30"/>
            <p:cNvSpPr/>
            <p:nvPr/>
          </p:nvSpPr>
          <p:spPr bwMode="auto">
            <a:xfrm>
              <a:off x="990600" y="2438400"/>
              <a:ext cx="533400" cy="5334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90600" y="2438400"/>
              <a:ext cx="578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Arrow Connector 32"/>
          <p:cNvCxnSpPr>
            <a:endCxn id="31" idx="2"/>
          </p:cNvCxnSpPr>
          <p:nvPr/>
        </p:nvCxnSpPr>
        <p:spPr bwMode="auto">
          <a:xfrm>
            <a:off x="6096000" y="2743200"/>
            <a:ext cx="609600" cy="7239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2" name="Group 41"/>
          <p:cNvGrpSpPr/>
          <p:nvPr/>
        </p:nvGrpSpPr>
        <p:grpSpPr>
          <a:xfrm>
            <a:off x="6705600" y="2514600"/>
            <a:ext cx="578103" cy="533400"/>
            <a:chOff x="990600" y="2438400"/>
            <a:chExt cx="578103" cy="533400"/>
          </a:xfrm>
        </p:grpSpPr>
        <p:sp>
          <p:nvSpPr>
            <p:cNvPr id="43" name="Oval 42"/>
            <p:cNvSpPr/>
            <p:nvPr/>
          </p:nvSpPr>
          <p:spPr bwMode="auto">
            <a:xfrm>
              <a:off x="990600" y="2438400"/>
              <a:ext cx="533400" cy="5334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90600" y="2438400"/>
              <a:ext cx="578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C6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Straight Arrow Connector 44"/>
          <p:cNvCxnSpPr/>
          <p:nvPr/>
        </p:nvCxnSpPr>
        <p:spPr bwMode="auto">
          <a:xfrm>
            <a:off x="6096000" y="2743200"/>
            <a:ext cx="56489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6" name="Group 45"/>
          <p:cNvGrpSpPr/>
          <p:nvPr/>
        </p:nvGrpSpPr>
        <p:grpSpPr>
          <a:xfrm>
            <a:off x="7772400" y="2514600"/>
            <a:ext cx="578103" cy="533400"/>
            <a:chOff x="990600" y="2438400"/>
            <a:chExt cx="578103" cy="533400"/>
          </a:xfrm>
        </p:grpSpPr>
        <p:sp>
          <p:nvSpPr>
            <p:cNvPr id="47" name="Oval 46"/>
            <p:cNvSpPr/>
            <p:nvPr/>
          </p:nvSpPr>
          <p:spPr bwMode="auto">
            <a:xfrm>
              <a:off x="990600" y="2438400"/>
              <a:ext cx="533400" cy="5334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90600" y="2438400"/>
              <a:ext cx="578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C6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 bwMode="auto">
          <a:xfrm>
            <a:off x="7239000" y="2743200"/>
            <a:ext cx="56489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0044646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smtClean="0">
                <a:latin typeface="Calibri" charset="0"/>
              </a:rPr>
              <a:t>Agenda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Review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Collaborating with </a:t>
            </a:r>
            <a:r>
              <a:rPr lang="en-US" sz="3200" dirty="0" err="1" smtClean="0">
                <a:latin typeface="Calibri" charset="0"/>
              </a:rPr>
              <a:t>GitHub</a:t>
            </a:r>
            <a:endParaRPr lang="en-US" sz="32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Conflicts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Submit your homework</a:t>
            </a:r>
            <a:r>
              <a:rPr lang="en-US" sz="3200" dirty="0" smtClean="0">
                <a:latin typeface="Calibri" charset="0"/>
              </a:rPr>
              <a:t>!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If time permits</a:t>
            </a:r>
            <a:r>
              <a:rPr lang="is-IS" sz="3200" dirty="0" smtClean="0">
                <a:latin typeface="Calibri" charset="0"/>
              </a:rPr>
              <a:t>…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Branching and merging</a:t>
            </a: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Review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How do I...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view the change history for the repository?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see what files in the directory are modified from the last commit?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examine the changes between modified files and the last commit?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place a modified file into the staging area?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move the staged files into the repository history?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3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29373471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Review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What is...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the master branch?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HEAD?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HEAD~3?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sz="3200" dirty="0" smtClean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4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56399817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Review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What do the following verbs do?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P</a:t>
            </a:r>
            <a:r>
              <a:rPr lang="is-IS" sz="3200" dirty="0" smtClean="0">
                <a:latin typeface="Calibri" charset="0"/>
              </a:rPr>
              <a:t>ush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Pull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Clone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sz="3200" dirty="0" smtClean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5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42463390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Collaborating with </a:t>
            </a:r>
            <a:r>
              <a:rPr lang="en-US" sz="3600" dirty="0" err="1" smtClean="0">
                <a:latin typeface="Calibri" charset="0"/>
              </a:rPr>
              <a:t>GitHub</a:t>
            </a:r>
            <a:endParaRPr lang="en-US" sz="3600" dirty="0" smtClean="0">
              <a:latin typeface="Calibri" charset="0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Last time...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Created a local repository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W</a:t>
            </a:r>
            <a:r>
              <a:rPr lang="is-IS" sz="3200" dirty="0" smtClean="0">
                <a:latin typeface="Calibri" charset="0"/>
              </a:rPr>
              <a:t>hat command was that again?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Added some files, committed them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Linked the repository to the remote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What command was that again?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Nice remote backup, but</a:t>
            </a:r>
            <a:r>
              <a:rPr lang="is-IS" sz="3200" dirty="0" smtClean="0">
                <a:latin typeface="Calibri" charset="0"/>
              </a:rPr>
              <a:t>…</a:t>
            </a: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6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3023548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Collaborating with </a:t>
            </a:r>
            <a:r>
              <a:rPr lang="en-US" sz="3600" dirty="0" err="1" smtClean="0">
                <a:latin typeface="Calibri" charset="0"/>
              </a:rPr>
              <a:t>GitHub</a:t>
            </a:r>
            <a:endParaRPr lang="en-US" sz="3600" dirty="0" smtClean="0">
              <a:latin typeface="Calibri" charset="0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Today</a:t>
            </a:r>
            <a:r>
              <a:rPr lang="is-IS" sz="3200" dirty="0" smtClean="0">
                <a:latin typeface="Calibri" charset="0"/>
              </a:rPr>
              <a:t>…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Pair up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Identify one of the pair to “own” the planets repository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Add the other of the pair as a collaborator to the repository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Both clone the planets repository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7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27438874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Collaborating with </a:t>
            </a:r>
            <a:r>
              <a:rPr lang="en-US" sz="3600" dirty="0" err="1" smtClean="0">
                <a:latin typeface="Calibri" charset="0"/>
              </a:rPr>
              <a:t>GitHub</a:t>
            </a:r>
            <a:endParaRPr lang="en-US" sz="3600" dirty="0" smtClean="0">
              <a:latin typeface="Calibri" charset="0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Today</a:t>
            </a:r>
            <a:r>
              <a:rPr lang="is-IS" sz="3200" dirty="0" smtClean="0">
                <a:latin typeface="Calibri" charset="0"/>
              </a:rPr>
              <a:t>…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Both make changes to mars.txt by adding a new line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Status, diff, add, commit, push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What happens?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8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112404244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9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952500"/>
            <a:ext cx="4876800" cy="494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1600200"/>
            <a:ext cx="868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3886200"/>
            <a:ext cx="864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Alice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2053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15485</TotalTime>
  <Words>601</Words>
  <Application>Microsoft Macintosh PowerPoint</Application>
  <PresentationFormat>On-screen Show (4:3)</PresentationFormat>
  <Paragraphs>173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Office Theme</vt:lpstr>
      <vt:lpstr>1_Office Theme</vt:lpstr>
      <vt:lpstr>2_Office Theme</vt:lpstr>
      <vt:lpstr>3_Office Theme</vt:lpstr>
      <vt:lpstr>4_Office Theme</vt:lpstr>
      <vt:lpstr>5_Office Theme</vt:lpstr>
      <vt:lpstr>7_Office Theme</vt:lpstr>
      <vt:lpstr>8_Office Theme</vt:lpstr>
      <vt:lpstr>9_Office Theme</vt:lpstr>
      <vt:lpstr>10_Office Theme</vt:lpstr>
      <vt:lpstr>11_Office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David Beck</cp:lastModifiedBy>
  <cp:revision>345</cp:revision>
  <cp:lastPrinted>1601-01-01T00:00:00Z</cp:lastPrinted>
  <dcterms:created xsi:type="dcterms:W3CDTF">2008-11-04T22:35:39Z</dcterms:created>
  <dcterms:modified xsi:type="dcterms:W3CDTF">2016-01-13T19:58:11Z</dcterms:modified>
</cp:coreProperties>
</file>