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45"/>
  </p:notesMasterIdLst>
  <p:handoutMasterIdLst>
    <p:handoutMasterId r:id="rId46"/>
  </p:handoutMasterIdLst>
  <p:sldIdLst>
    <p:sldId id="278" r:id="rId5"/>
    <p:sldId id="279" r:id="rId6"/>
    <p:sldId id="280" r:id="rId7"/>
    <p:sldId id="288" r:id="rId8"/>
    <p:sldId id="285" r:id="rId9"/>
    <p:sldId id="284" r:id="rId10"/>
    <p:sldId id="296" r:id="rId11"/>
    <p:sldId id="324" r:id="rId12"/>
    <p:sldId id="282" r:id="rId13"/>
    <p:sldId id="28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23" r:id="rId22"/>
    <p:sldId id="294" r:id="rId23"/>
    <p:sldId id="305" r:id="rId24"/>
    <p:sldId id="306" r:id="rId25"/>
    <p:sldId id="307" r:id="rId26"/>
    <p:sldId id="308" r:id="rId27"/>
    <p:sldId id="309" r:id="rId28"/>
    <p:sldId id="310" r:id="rId29"/>
    <p:sldId id="326" r:id="rId30"/>
    <p:sldId id="325" r:id="rId31"/>
    <p:sldId id="327" r:id="rId32"/>
    <p:sldId id="311" r:id="rId33"/>
    <p:sldId id="313" r:id="rId34"/>
    <p:sldId id="322" r:id="rId35"/>
    <p:sldId id="295" r:id="rId36"/>
    <p:sldId id="316" r:id="rId37"/>
    <p:sldId id="317" r:id="rId38"/>
    <p:sldId id="320" r:id="rId39"/>
    <p:sldId id="321" r:id="rId40"/>
    <p:sldId id="328" r:id="rId41"/>
    <p:sldId id="292" r:id="rId42"/>
    <p:sldId id="293" r:id="rId43"/>
    <p:sldId id="297" r:id="rId4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 Eng" initials="SE" lastIdx="1" clrIdx="0">
    <p:extLst>
      <p:ext uri="{19B8F6BF-5375-455C-9EA6-DF929625EA0E}">
        <p15:presenceInfo xmlns:p15="http://schemas.microsoft.com/office/powerpoint/2012/main" userId="S-1-5-21-155207604-1440801259-1862651063-11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24T11:30:15.86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f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jfif"/><Relationship Id="rId5" Type="http://schemas.openxmlformats.org/officeDocument/2006/relationships/image" Target="../media/image17.png"/><Relationship Id="rId4" Type="http://schemas.openxmlformats.org/officeDocument/2006/relationships/image" Target="../media/image16.jf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 err="1"/>
              <a:t>MassFUSIOn</a:t>
            </a:r>
            <a:r>
              <a:rPr lang="en-US" dirty="0"/>
              <a:t>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963994" cy="821783"/>
          </a:xfrm>
        </p:spPr>
        <p:txBody>
          <a:bodyPr/>
          <a:lstStyle/>
          <a:p>
            <a:r>
              <a:rPr lang="en-US" dirty="0"/>
              <a:t>Features &amp;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Model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97349EF-9EBF-1B7D-0346-666263696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291348"/>
              </p:ext>
            </p:extLst>
          </p:nvPr>
        </p:nvGraphicFramePr>
        <p:xfrm>
          <a:off x="3259137" y="3386613"/>
          <a:ext cx="5670550" cy="178498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91235">
                  <a:extLst>
                    <a:ext uri="{9D8B030D-6E8A-4147-A177-3AD203B41FA5}">
                      <a16:colId xmlns:a16="http://schemas.microsoft.com/office/drawing/2014/main" val="2457992415"/>
                    </a:ext>
                  </a:extLst>
                </a:gridCol>
                <a:gridCol w="4679315">
                  <a:extLst>
                    <a:ext uri="{9D8B030D-6E8A-4147-A177-3AD203B41FA5}">
                      <a16:colId xmlns:a16="http://schemas.microsoft.com/office/drawing/2014/main" val="2344324882"/>
                    </a:ext>
                  </a:extLst>
                </a:gridCol>
              </a:tblGrid>
              <a:tr h="1117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Model Management- New Model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066270"/>
                  </a:ext>
                </a:extLst>
              </a:tr>
              <a:tr h="730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Design Engineer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408216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Add a new model type to the system (</a:t>
                      </a:r>
                      <a:r>
                        <a:rPr lang="en-CA" sz="10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eg</a:t>
                      </a: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 Axle Pad, Ultra Slim etc) 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886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47143"/>
                  </a:ext>
                </a:extLst>
              </a:tr>
            </a:tbl>
          </a:graphicData>
        </a:graphic>
      </p:graphicFrame>
      <p:sp>
        <p:nvSpPr>
          <p:cNvPr id="61" name="Subtitle 2">
            <a:extLst>
              <a:ext uri="{FF2B5EF4-FFF2-40B4-BE49-F238E27FC236}">
                <a16:creationId xmlns:a16="http://schemas.microsoft.com/office/drawing/2014/main" id="{0FD0CC96-FBD2-CB93-D6F1-063E5008C13D}"/>
              </a:ext>
            </a:extLst>
          </p:cNvPr>
          <p:cNvSpPr txBox="1">
            <a:spLocks/>
          </p:cNvSpPr>
          <p:nvPr/>
        </p:nvSpPr>
        <p:spPr>
          <a:xfrm>
            <a:off x="2851621" y="164519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b="1" dirty="0">
                <a:latin typeface="Calibri" panose="020F0502020204030204" pitchFamily="34" charset="0"/>
                <a:ea typeface="SimSun" panose="02010600030101010101" pitchFamily="2" charset="-122"/>
              </a:rPr>
              <a:t>  Add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New Model Type ***</a:t>
            </a:r>
            <a:endParaRPr lang="en-US" sz="18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2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Model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EE4B7C3-88ED-8F0F-FFAA-978521D6392A}"/>
              </a:ext>
            </a:extLst>
          </p:cNvPr>
          <p:cNvSpPr txBox="1">
            <a:spLocks/>
          </p:cNvSpPr>
          <p:nvPr/>
        </p:nvSpPr>
        <p:spPr>
          <a:xfrm>
            <a:off x="2851621" y="164519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New Model and Capabilities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B567AC-86B4-FCB9-F971-0C383554C5C7}"/>
              </a:ext>
            </a:extLst>
          </p:cNvPr>
          <p:cNvGraphicFramePr>
            <a:graphicFrameLocks noGrp="1"/>
          </p:cNvGraphicFramePr>
          <p:nvPr/>
        </p:nvGraphicFramePr>
        <p:xfrm>
          <a:off x="3282632" y="3172777"/>
          <a:ext cx="5623560" cy="221265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3490100482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2861964214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Model Management- New Model and Capabilities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37541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Design Engineer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8949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Add a new model to the system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Define model capacities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Define test parameters (number of points, testing/measuring range, </a:t>
                      </a:r>
                      <a:r>
                        <a:rPr lang="en-CA" sz="10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etc</a:t>
                      </a: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Define nominal output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3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40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3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Model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AA4A00-169D-3483-B623-69C8DC343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17527"/>
              </p:ext>
            </p:extLst>
          </p:nvPr>
        </p:nvGraphicFramePr>
        <p:xfrm>
          <a:off x="3282632" y="2549958"/>
          <a:ext cx="5623560" cy="198405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2808130784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575222575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Model Management- Add Document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441422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Design Engineer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224542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an existing 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Add first version of a document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926246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235C84E1-1ADE-07D4-471D-8ED5FDC94EC7}"/>
              </a:ext>
            </a:extLst>
          </p:cNvPr>
          <p:cNvSpPr txBox="1">
            <a:spLocks/>
          </p:cNvSpPr>
          <p:nvPr/>
        </p:nvSpPr>
        <p:spPr>
          <a:xfrm>
            <a:off x="2851621" y="164519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Add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4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Model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7C5850-CE43-7E65-8643-241F987DC984}"/>
              </a:ext>
            </a:extLst>
          </p:cNvPr>
          <p:cNvSpPr txBox="1">
            <a:spLocks/>
          </p:cNvSpPr>
          <p:nvPr/>
        </p:nvSpPr>
        <p:spPr>
          <a:xfrm>
            <a:off x="2851621" y="164519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Model Revision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C74E9F-20A7-DB33-A26F-2E1DD08B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55396"/>
              </p:ext>
            </p:extLst>
          </p:nvPr>
        </p:nvGraphicFramePr>
        <p:xfrm>
          <a:off x="3282632" y="3058477"/>
          <a:ext cx="5623560" cy="278248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3235140974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3344931919"/>
                    </a:ext>
                  </a:extLst>
                </a:gridCol>
              </a:tblGrid>
              <a:tr h="75379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Model Management- Model Revision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41232"/>
                  </a:ext>
                </a:extLst>
              </a:tr>
              <a:tr h="75379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Design Engineer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334670"/>
                  </a:ext>
                </a:extLst>
              </a:tr>
              <a:tr h="12748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an existing 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an existing document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Add a new revision of selected document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Associate a change order with the new revision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Specify which capacities of the model the revision pertains to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322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5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Model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95DE7D6-DEFC-E607-C52F-882F654F0FE8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Batch Tracking***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768663-41E7-AF33-B108-768B41F10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5531"/>
              </p:ext>
            </p:extLst>
          </p:nvPr>
        </p:nvGraphicFramePr>
        <p:xfrm>
          <a:off x="3282632" y="3172777"/>
          <a:ext cx="5623560" cy="221265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3846043380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3671568715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Model Management– Batch Tracking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775033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Design Engineer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205076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an existing 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an existing Batch Number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Perform Tracking and searching for purposes of reporting and analysis</a:t>
                      </a:r>
                    </a:p>
                    <a:p>
                      <a:pPr marL="6858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620" algn="l"/>
                        </a:tabLs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97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15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6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Model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A65DDA-D4E6-AB4C-F321-E4F3F2F73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70607"/>
              </p:ext>
            </p:extLst>
          </p:nvPr>
        </p:nvGraphicFramePr>
        <p:xfrm>
          <a:off x="3282632" y="3269456"/>
          <a:ext cx="5623560" cy="201930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315185919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2343371858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Model Management– Perform Analysis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11263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Design Engineer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824869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an existing 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other related parameters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Perform Automatic Analysis – statistical analysis for data generated during AV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75369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7276B5C8-934E-5131-3B51-4B6B543F75C2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Perform Analysis***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15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Model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5C054A8-D56F-ADC0-DEE7-4E6629CB44B5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Access Engineering Drawing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6A1BA2-EC89-3087-B1EC-027D636F3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784677"/>
              </p:ext>
            </p:extLst>
          </p:nvPr>
        </p:nvGraphicFramePr>
        <p:xfrm>
          <a:off x="3282632" y="2388637"/>
          <a:ext cx="5623560" cy="253792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1586403819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1650851205"/>
                    </a:ext>
                  </a:extLst>
                </a:gridCol>
              </a:tblGrid>
              <a:tr h="9111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Model Management– Access Engineering Drawing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94580"/>
                  </a:ext>
                </a:extLst>
              </a:tr>
              <a:tr h="91115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Design Engineer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234032"/>
                  </a:ext>
                </a:extLst>
              </a:tr>
              <a:tr h="7156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b="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Viewing of design documents for production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b="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(implemented in Massfusion 1.0 upgrades)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96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57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8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Model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4A6B5C3-3C17-F9DB-6265-1E1EF0749B9D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Assign Serial No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4B2688-BF65-FDDA-C09B-BD2FD5063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4102"/>
              </p:ext>
            </p:extLst>
          </p:nvPr>
        </p:nvGraphicFramePr>
        <p:xfrm>
          <a:off x="3282632" y="2601277"/>
          <a:ext cx="5623560" cy="335565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70586">
                  <a:extLst>
                    <a:ext uri="{9D8B030D-6E8A-4147-A177-3AD203B41FA5}">
                      <a16:colId xmlns:a16="http://schemas.microsoft.com/office/drawing/2014/main" val="4151800927"/>
                    </a:ext>
                  </a:extLst>
                </a:gridCol>
                <a:gridCol w="4652974">
                  <a:extLst>
                    <a:ext uri="{9D8B030D-6E8A-4147-A177-3AD203B41FA5}">
                      <a16:colId xmlns:a16="http://schemas.microsoft.com/office/drawing/2014/main" val="2982853446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Model Management– Assigning Serial 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93026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Receiver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072785"/>
                  </a:ext>
                </a:extLst>
              </a:tr>
              <a:tr h="15195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an existing 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an item quantity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Enter the certification number of the steel , assign a </a:t>
                      </a:r>
                      <a:r>
                        <a:rPr lang="en-CA" sz="10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BatchNo</a:t>
                      </a: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 *, and other summary text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Accept and confirm parameters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  <a:defRPr/>
                      </a:pPr>
                      <a:r>
                        <a:rPr lang="en-CA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Note: Batch of load cells is a grouping/set of shells received into Massload from which serial numbers will be generated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79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419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1398"/>
            <a:ext cx="10671048" cy="1362057"/>
          </a:xfrm>
        </p:spPr>
        <p:txBody>
          <a:bodyPr/>
          <a:lstStyle/>
          <a:p>
            <a:r>
              <a:rPr lang="en-US" dirty="0"/>
              <a:t>PRODUCTION MANAGEMENT use </a:t>
            </a:r>
            <a:br>
              <a:rPr lang="en-US" dirty="0"/>
            </a:br>
            <a:r>
              <a:rPr lang="en-US" dirty="0"/>
              <a:t>case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Production Management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94187" y="4669482"/>
            <a:ext cx="2598737" cy="1175201"/>
          </a:xfrm>
        </p:spPr>
        <p:txBody>
          <a:bodyPr/>
          <a:lstStyle/>
          <a:p>
            <a:r>
              <a:rPr lang="en-US" dirty="0"/>
              <a:t>PRODUCT MANAGER​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6290" y="5501846"/>
            <a:ext cx="2283472" cy="365125"/>
          </a:xfrm>
        </p:spPr>
        <p:txBody>
          <a:bodyPr/>
          <a:lstStyle/>
          <a:p>
            <a:r>
              <a:rPr lang="en-US" dirty="0"/>
              <a:t>Production Workflow</a:t>
            </a:r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DBC3B127-7538-05F7-9244-8E2EAE8E25A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l="22934" r="22934"/>
          <a:stretch>
            <a:fillRect/>
          </a:stretch>
        </p:blipFill>
        <p:spPr>
          <a:xfrm>
            <a:off x="4796028" y="2163151"/>
            <a:ext cx="2596896" cy="2484043"/>
          </a:xfrm>
        </p:spPr>
      </p:pic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D84F0F83-B065-4B39-C9EE-038BE4288933}"/>
              </a:ext>
            </a:extLst>
          </p:cNvPr>
          <p:cNvSpPr/>
          <p:nvPr/>
        </p:nvSpPr>
        <p:spPr>
          <a:xfrm>
            <a:off x="9110696" y="2165753"/>
            <a:ext cx="2474752" cy="1362057"/>
          </a:xfrm>
          <a:prstGeom prst="wedgeEllipseCallo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800" b="1" dirty="0">
                <a:ln>
                  <a:solidFill>
                    <a:schemeClr val="accent6"/>
                  </a:solidFill>
                </a:ln>
                <a:solidFill>
                  <a:schemeClr val="accent3"/>
                </a:solidFill>
              </a:rPr>
              <a:t>Let’s build it </a:t>
            </a: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4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514" y="579450"/>
            <a:ext cx="6984906" cy="680339"/>
          </a:xfrm>
        </p:spPr>
        <p:txBody>
          <a:bodyPr/>
          <a:lstStyle/>
          <a:p>
            <a:r>
              <a:rPr lang="en-US" dirty="0"/>
              <a:t>PRODUCTION MANAGENT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C127C71A-BBE6-D0F6-CA03-BE8827EFBE9C}"/>
              </a:ext>
            </a:extLst>
          </p:cNvPr>
          <p:cNvSpPr txBox="1">
            <a:spLocks/>
          </p:cNvSpPr>
          <p:nvPr/>
        </p:nvSpPr>
        <p:spPr>
          <a:xfrm>
            <a:off x="9554053" y="4083524"/>
            <a:ext cx="2463775" cy="76977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Selection of loadcell at any stage shall be done by with   Barcode scanner with keyboard backup alternative</a:t>
            </a:r>
          </a:p>
          <a:p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AAC67706-5429-D41D-62C7-A7F7AF48F185}"/>
              </a:ext>
            </a:extLst>
          </p:cNvPr>
          <p:cNvSpPr txBox="1">
            <a:spLocks/>
          </p:cNvSpPr>
          <p:nvPr/>
        </p:nvSpPr>
        <p:spPr>
          <a:xfrm>
            <a:off x="9554053" y="5206308"/>
            <a:ext cx="2463775" cy="76977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Login shall  be done with Barcode scanner</a:t>
            </a:r>
          </a:p>
          <a:p>
            <a:endParaRPr lang="en-US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073895F-7834-CF96-42F9-810C278F9CA9}"/>
              </a:ext>
            </a:extLst>
          </p:cNvPr>
          <p:cNvSpPr/>
          <p:nvPr/>
        </p:nvSpPr>
        <p:spPr>
          <a:xfrm>
            <a:off x="7305180" y="5704382"/>
            <a:ext cx="127652" cy="1013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1C4644-6504-4070-30F2-403E1DCA6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257" y="1259788"/>
            <a:ext cx="4913486" cy="5598211"/>
          </a:xfrm>
          <a:prstGeom prst="rect">
            <a:avLst/>
          </a:prstGeom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7057B9A9-26C2-C95C-DFDA-32FAF9FC1326}"/>
              </a:ext>
            </a:extLst>
          </p:cNvPr>
          <p:cNvSpPr/>
          <p:nvPr/>
        </p:nvSpPr>
        <p:spPr>
          <a:xfrm>
            <a:off x="6498276" y="1923740"/>
            <a:ext cx="127652" cy="1013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B919969-CC15-2EE1-4B53-35F932A618B3}"/>
              </a:ext>
            </a:extLst>
          </p:cNvPr>
          <p:cNvSpPr/>
          <p:nvPr/>
        </p:nvSpPr>
        <p:spPr>
          <a:xfrm>
            <a:off x="6457611" y="3625613"/>
            <a:ext cx="127652" cy="1013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73BFC229-8EE2-3758-98FD-83E4F5FBF22A}"/>
              </a:ext>
            </a:extLst>
          </p:cNvPr>
          <p:cNvSpPr/>
          <p:nvPr/>
        </p:nvSpPr>
        <p:spPr>
          <a:xfrm>
            <a:off x="6521437" y="6285560"/>
            <a:ext cx="127652" cy="1013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25805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Product Perspective/Features</a:t>
            </a:r>
          </a:p>
          <a:p>
            <a:r>
              <a:rPr lang="en-US" dirty="0"/>
              <a:t>Design Approach</a:t>
            </a:r>
          </a:p>
          <a:p>
            <a:r>
              <a:rPr lang="en-US" dirty="0"/>
              <a:t>​Use Cases​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1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Product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Print 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BarCode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Label***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DA402B-3B44-67EE-ED8E-E6F6F5F32FE9}"/>
              </a:ext>
            </a:extLst>
          </p:cNvPr>
          <p:cNvGraphicFramePr>
            <a:graphicFrameLocks noGrp="1"/>
          </p:cNvGraphicFramePr>
          <p:nvPr/>
        </p:nvGraphicFramePr>
        <p:xfrm>
          <a:off x="3282632" y="3118802"/>
          <a:ext cx="5623560" cy="232060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2783260894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3262200427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Production – Printing of Barcode Label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474712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Assemblers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993345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 product or a batch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Print Label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76926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PreCondition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BarCode</a:t>
                      </a: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 Printer Must be connected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58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34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2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Product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89" y="1669728"/>
            <a:ext cx="6173499" cy="52031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Char char="-"/>
              <a:tabLst>
                <a:tab pos="388620" algn="l"/>
              </a:tabLst>
              <a:defRPr/>
            </a:pPr>
            <a:r>
              <a:rPr lang="en-CA" sz="1500" dirty="0">
                <a:latin typeface="Calibri" panose="020F0502020204030204" pitchFamily="34" charset="0"/>
                <a:ea typeface="SimSun" panose="02010600030101010101" pitchFamily="2" charset="-122"/>
              </a:rPr>
              <a:t>Production – Production – Chrome, Gauging, Gauge inspection, Wiring, Cabling, Zero Balancing*, Exercise, Add Resistor and Sealing</a:t>
            </a:r>
            <a:endParaRPr lang="en-US" sz="1500" dirty="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209609-1376-353A-0C76-D0E8A2896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31886"/>
              </p:ext>
            </p:extLst>
          </p:nvPr>
        </p:nvGraphicFramePr>
        <p:xfrm>
          <a:off x="3282632" y="2944177"/>
          <a:ext cx="5623560" cy="28992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2085993036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3216122683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Production – </a:t>
                      </a:r>
                      <a:r>
                        <a:rPr lang="en-CA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Production – Chrome, Gauging, Gauge inspection, Wiring, Cabling, Zero Balancing*, Exercise, Add Resistor and Sealing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479909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Assemblers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42123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 product in the user’s current production stage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View latest versions of design documents relevant to the user’s current production stage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Pass the product onto the next production stage (or fail if applicable: Perform Non Conformance Notification )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965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1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CASE3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Product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Initial Verification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D63DE2-B888-EF61-D34F-0106463938F9}"/>
              </a:ext>
            </a:extLst>
          </p:cNvPr>
          <p:cNvGraphicFramePr>
            <a:graphicFrameLocks noGrp="1"/>
          </p:cNvGraphicFramePr>
          <p:nvPr/>
        </p:nvGraphicFramePr>
        <p:xfrm>
          <a:off x="3282632" y="2395854"/>
          <a:ext cx="5623560" cy="376650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1708075997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1071736108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CA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</a:br>
                      <a:r>
                        <a:rPr lang="en-CA" sz="12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Production – Initial Verification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450229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Assemblers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83663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an existing product in the “Initial Verification” stage of production.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Install the indicated test jig onto the tester.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Install the chosen product onto the test jig.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Commence automated testing.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Pass the product onto the next production stage, or fail if the results do not fall within the tolerance values specified by the model design, p</a:t>
                      </a: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erform Non Conformance Notification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620" algn="l"/>
                        </a:tabLs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259901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PreCondition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Agilient</a:t>
                      </a: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 Multimeter, </a:t>
                      </a:r>
                      <a:r>
                        <a:rPr lang="en-CA" sz="10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MoreHouse</a:t>
                      </a: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 and RMC Tools must be connected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524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240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Product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Final verification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6BF22A-BD35-F64D-0218-93DF971BB4DC}"/>
              </a:ext>
            </a:extLst>
          </p:cNvPr>
          <p:cNvGraphicFramePr>
            <a:graphicFrameLocks noGrp="1"/>
          </p:cNvGraphicFramePr>
          <p:nvPr/>
        </p:nvGraphicFramePr>
        <p:xfrm>
          <a:off x="3282632" y="2513012"/>
          <a:ext cx="5623560" cy="353218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1580117923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3983040766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CA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</a:br>
                      <a:r>
                        <a:rPr lang="en-CA" sz="12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Production – Final Verification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906055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Assemblers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05626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an existing product in the “Final Verification” stage of production.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Install the indicated test jig onto the tester.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Install the chosen product onto the test jig.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Commence automated testing.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i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Pass the product onto the next production stage, or fail if the results do not fall within the tolerance values specified by the model design.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620" algn="l"/>
                        </a:tabLs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253149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PreCondition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Agilient</a:t>
                      </a: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 Multimeter, </a:t>
                      </a:r>
                      <a:r>
                        <a:rPr lang="en-CA" sz="1000" dirty="0" err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MoreHouse</a:t>
                      </a: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 and RMC Tools must be connected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1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514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Product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CA" sz="1800" dirty="0">
                <a:latin typeface="Calibri" panose="020F0502020204030204" pitchFamily="34" charset="0"/>
                <a:ea typeface="SimSun" panose="02010600030101010101" pitchFamily="2" charset="-122"/>
              </a:rPr>
              <a:t>Non Conformance Notification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7686C9-C070-C0D4-E7AB-8C6B268B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32037"/>
              </p:ext>
            </p:extLst>
          </p:nvPr>
        </p:nvGraphicFramePr>
        <p:xfrm>
          <a:off x="3282632" y="2898457"/>
          <a:ext cx="5623560" cy="276129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1935205327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668785599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CA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</a:br>
                      <a:r>
                        <a:rPr lang="en-CA" sz="12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Production – Non-Conformance Notification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1740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Assembler, Production Manager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116640"/>
                  </a:ext>
                </a:extLst>
              </a:tr>
              <a:tr h="126809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Assembler performs inspection or verification on the product.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The product fails.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 notification record is inserted into the database.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Notification is presented to the Production Manager via the software.*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29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112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6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Product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CA" sz="1800" dirty="0">
                <a:latin typeface="Calibri" panose="020F0502020204030204" pitchFamily="34" charset="0"/>
                <a:ea typeface="SimSun" panose="02010600030101010101" pitchFamily="2" charset="-122"/>
              </a:rPr>
              <a:t>Packaging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FAB4DE-B4A3-C38E-9258-7B4D1F921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79606"/>
              </p:ext>
            </p:extLst>
          </p:nvPr>
        </p:nvGraphicFramePr>
        <p:xfrm>
          <a:off x="3282632" y="3127057"/>
          <a:ext cx="5623560" cy="226504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966462517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446315250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CA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</a:br>
                      <a:r>
                        <a:rPr lang="en-CA" sz="12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Production – Packaging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189257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Assembler, Production Manager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802013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User Select Product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Print Certificate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Print Warranty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251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03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7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Product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Generate QuickBooks Electronic Document*** </a:t>
            </a:r>
            <a:endPara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2AE04E-137E-C2E0-C853-324351D29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38734"/>
              </p:ext>
            </p:extLst>
          </p:nvPr>
        </p:nvGraphicFramePr>
        <p:xfrm>
          <a:off x="3282632" y="3287077"/>
          <a:ext cx="5623560" cy="198405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2202572380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3626946677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Production – Generate QuickBooks Electronic Document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347479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Assembler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88996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 product or Products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Generated electronic document 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620" algn="l"/>
                        </a:tabLs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810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82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8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Product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CA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Scrapping/Team Leader Decision</a:t>
            </a:r>
            <a:endPara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14E3C9-DE44-FD61-CAD9-BA9ABD27C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94935"/>
              </p:ext>
            </p:extLst>
          </p:nvPr>
        </p:nvGraphicFramePr>
        <p:xfrm>
          <a:off x="3282632" y="2669857"/>
          <a:ext cx="5623560" cy="321849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1492748905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2453702083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CA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</a:br>
                      <a:r>
                        <a:rPr lang="en-CA" sz="12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Production – Non-Conformance Notification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82527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 Production Manager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846426"/>
                  </a:ext>
                </a:extLst>
              </a:tr>
              <a:tr h="126809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Assembler performs inspection or verification on the product.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 product of interest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742950" marR="0" lvl="1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388620" algn="l"/>
                          <a:tab pos="91440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Move product to desire stage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742950" marR="0" lvl="1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388620" algn="l"/>
                          <a:tab pos="91440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742950" marR="0" lvl="1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388620" algn="l"/>
                          <a:tab pos="91440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Add a comment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742950" marR="0" lvl="1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388620" algn="l"/>
                          <a:tab pos="91440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Scrap product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 notification record is inserted into the database.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619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666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Product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CA" sz="1500" dirty="0">
                <a:cs typeface="Arial" panose="020B0604020202020204" pitchFamily="34" charset="0"/>
              </a:rPr>
              <a:t>Tracking</a:t>
            </a:r>
            <a:endParaRPr lang="en-US" sz="1500" dirty="0"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819E91-0E7C-B10F-EFED-A4AC1376B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31853"/>
              </p:ext>
            </p:extLst>
          </p:nvPr>
        </p:nvGraphicFramePr>
        <p:xfrm>
          <a:off x="3282632" y="3058477"/>
          <a:ext cx="5623560" cy="244125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3789315052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3323831405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Production – Tracking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73557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Assembler, Production Manager, Designer,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384953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a product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Type search criteria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Search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System should display product details ,current stage and events journey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620" algn="l"/>
                        </a:tabLs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50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561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10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Product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Shipping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AA7F73-5668-6678-B2B4-6D4B51D8D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27221"/>
              </p:ext>
            </p:extLst>
          </p:nvPr>
        </p:nvGraphicFramePr>
        <p:xfrm>
          <a:off x="3282632" y="3012757"/>
          <a:ext cx="5623560" cy="253269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4122466647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129506492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CA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</a:br>
                      <a:r>
                        <a:rPr lang="en-CA" sz="12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Production – Shipping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247517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Shipper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187454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Connect with QuickBooks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product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Select customers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Ship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158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70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814388"/>
            <a:ext cx="6767512" cy="28114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r>
              <a:rPr lang="en-US" dirty="0"/>
              <a:t>Features &amp; Requirements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723748"/>
            <a:ext cx="6766560" cy="1804597"/>
          </a:xfrm>
        </p:spPr>
        <p:txBody>
          <a:bodyPr>
            <a:normAutofit lnSpcReduction="10000"/>
          </a:bodyPr>
          <a:lstStyle/>
          <a:p>
            <a:pPr marL="454025" marR="304165">
              <a:lnSpc>
                <a:spcPct val="150000"/>
              </a:lnSpc>
              <a:spcBef>
                <a:spcPts val="0"/>
              </a:spcBef>
              <a:spcAft>
                <a:spcPts val="125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The purpose of this document is to detail the requirements for a “MassFusion version 2.0” software. This formal document will be used to define the problem scope, proposed solution to the problem and intended</a:t>
            </a:r>
            <a:r>
              <a:rPr lang="en-C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use of the solution.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  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Production FLOW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Product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86BC09-029C-9239-2C32-C05A2FBD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666" y="224238"/>
            <a:ext cx="7066667" cy="6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2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1398"/>
            <a:ext cx="10671048" cy="1362057"/>
          </a:xfrm>
        </p:spPr>
        <p:txBody>
          <a:bodyPr/>
          <a:lstStyle/>
          <a:p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Arial" panose="020B0604020202020204" pitchFamily="34" charset="0"/>
              </a:rPr>
              <a:t>REGISTRATION MANAGEMENT use case </a:t>
            </a:r>
            <a:endParaRPr lang="en-US" dirty="0"/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Registration management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829" y="4588666"/>
            <a:ext cx="2598737" cy="1235116"/>
          </a:xfrm>
        </p:spPr>
        <p:txBody>
          <a:bodyPr/>
          <a:lstStyle/>
          <a:p>
            <a:r>
              <a:rPr lang="en-US" dirty="0"/>
              <a:t>Registration MANAGER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7937" y="5446720"/>
            <a:ext cx="2283472" cy="365125"/>
          </a:xfrm>
        </p:spPr>
        <p:txBody>
          <a:bodyPr/>
          <a:lstStyle/>
          <a:p>
            <a:r>
              <a:rPr lang="en-US" dirty="0"/>
              <a:t>User Administration</a:t>
            </a:r>
          </a:p>
        </p:txBody>
      </p:sp>
      <p:pic>
        <p:nvPicPr>
          <p:cNvPr id="60" name="Picture Placeholder 59">
            <a:extLst>
              <a:ext uri="{FF2B5EF4-FFF2-40B4-BE49-F238E27FC236}">
                <a16:creationId xmlns:a16="http://schemas.microsoft.com/office/drawing/2014/main" id="{75691758-0F1D-9532-82B6-A0E37E02F6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607" r="14607"/>
          <a:stretch>
            <a:fillRect/>
          </a:stretch>
        </p:blipFill>
        <p:spPr>
          <a:xfrm>
            <a:off x="3600829" y="1979579"/>
            <a:ext cx="2597150" cy="2597150"/>
          </a:xfr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7C0AFB7-40EE-3CE4-984D-F2311D3F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45" y="3698160"/>
            <a:ext cx="479668" cy="528980"/>
          </a:xfrm>
          <a:prstGeom prst="rect">
            <a:avLst/>
          </a:prstGeom>
        </p:spPr>
      </p:pic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4B0B0EAD-F9FB-3567-019B-D448F5C133FA}"/>
              </a:ext>
            </a:extLst>
          </p:cNvPr>
          <p:cNvSpPr/>
          <p:nvPr/>
        </p:nvSpPr>
        <p:spPr>
          <a:xfrm>
            <a:off x="7012050" y="1898723"/>
            <a:ext cx="2474752" cy="1553347"/>
          </a:xfrm>
          <a:prstGeom prst="wedgeEllipseCallo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800" b="1" dirty="0">
                <a:ln>
                  <a:solidFill>
                    <a:schemeClr val="accent6"/>
                  </a:solidFill>
                </a:ln>
                <a:solidFill>
                  <a:schemeClr val="accent3"/>
                </a:solidFill>
              </a:rPr>
              <a:t> Identify Yourself Please </a:t>
            </a: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F28768-1017-E6FB-C381-3E1A3087B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702" y="5260074"/>
            <a:ext cx="1145546" cy="858054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CBB81FD-851B-7254-C8C6-EF6B76692086}"/>
              </a:ext>
            </a:extLst>
          </p:cNvPr>
          <p:cNvSpPr/>
          <p:nvPr/>
        </p:nvSpPr>
        <p:spPr>
          <a:xfrm>
            <a:off x="9029980" y="6118128"/>
            <a:ext cx="31620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600" b="1" cap="none" spc="0" dirty="0">
                <a:ln/>
                <a:solidFill>
                  <a:schemeClr val="bg1">
                    <a:lumMod val="50000"/>
                  </a:schemeClr>
                </a:solidFill>
                <a:effectLst/>
              </a:rPr>
              <a:t>You can only access these rooms </a:t>
            </a:r>
          </a:p>
        </p:txBody>
      </p:sp>
    </p:spTree>
    <p:extLst>
      <p:ext uri="{BB962C8B-B14F-4D97-AF65-F5344CB8AC3E}">
        <p14:creationId xmlns:p14="http://schemas.microsoft.com/office/powerpoint/2010/main" val="1215228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514" y="579450"/>
            <a:ext cx="7215062" cy="680339"/>
          </a:xfrm>
        </p:spPr>
        <p:txBody>
          <a:bodyPr/>
          <a:lstStyle/>
          <a:p>
            <a:r>
              <a:rPr lang="en-US" dirty="0"/>
              <a:t>REGISTRATION MANAGEMENT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8B229-DCFE-1CE9-E7E4-AE182C69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61" y="1450586"/>
            <a:ext cx="128027" cy="103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0311E-9A34-1D5B-2BE2-D3BCB9B8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532" y="1508941"/>
            <a:ext cx="6677025" cy="46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05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1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User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Registration User Creation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69D4FF-EBB0-5FA8-D455-BAD743561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80296"/>
              </p:ext>
            </p:extLst>
          </p:nvPr>
        </p:nvGraphicFramePr>
        <p:xfrm>
          <a:off x="3282632" y="3058477"/>
          <a:ext cx="5623560" cy="24420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298622698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1875564596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Registration:  Create Account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55109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Administrator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0074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Create user name 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Select a role for user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System generates default password for user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Assign permissions to user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94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091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2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User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600" dirty="0">
                <a:cs typeface="Arial" panose="020B0604020202020204" pitchFamily="34" charset="0"/>
              </a:rPr>
              <a:t>Reset User Details</a:t>
            </a:r>
            <a:endParaRPr lang="en-US" sz="1600" dirty="0"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3E50F8-2554-71E6-AFC0-6B878138A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52251"/>
              </p:ext>
            </p:extLst>
          </p:nvPr>
        </p:nvGraphicFramePr>
        <p:xfrm>
          <a:off x="3282632" y="3169443"/>
          <a:ext cx="5623560" cy="221932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2115778387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1832453687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Registration- </a:t>
                      </a:r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Reset User Details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750302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Administrator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12286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Select a  user</a:t>
                      </a:r>
                      <a:endParaRPr lang="en-US" sz="1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Update user record</a:t>
                      </a:r>
                      <a:endParaRPr lang="en-US" sz="1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70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014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CASE3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User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Deactivate Account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66231D-7C0D-C8D5-3284-2527A2B2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68379"/>
              </p:ext>
            </p:extLst>
          </p:nvPr>
        </p:nvGraphicFramePr>
        <p:xfrm>
          <a:off x="3282632" y="3172777"/>
          <a:ext cx="5623560" cy="22134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1106488922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298622009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Registration Deactivate Account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49090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Administrator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767755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 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Select a  user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Deactivate account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Update user record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41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05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User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Assign Permissions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370A22-7661-46EE-C6DE-5E7283EED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94552"/>
              </p:ext>
            </p:extLst>
          </p:nvPr>
        </p:nvGraphicFramePr>
        <p:xfrm>
          <a:off x="3282632" y="3172777"/>
          <a:ext cx="5623560" cy="217360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3833588456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3657542777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Registration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: Assign Permissions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98181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Administrator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22258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lvl="0"/>
                      <a:r>
                        <a:rPr lang="en-CA" sz="1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login</a:t>
                      </a:r>
                      <a:endParaRPr lang="en-US" sz="1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lvl="0"/>
                      <a:r>
                        <a:rPr lang="en-CA" sz="1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Assign /remove permission</a:t>
                      </a:r>
                      <a:endParaRPr lang="en-US" sz="1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r>
                        <a:rPr lang="en-CA" sz="1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Update user credential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89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0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37" y="755729"/>
            <a:ext cx="9754663" cy="859972"/>
          </a:xfrm>
        </p:spPr>
        <p:txBody>
          <a:bodyPr/>
          <a:lstStyle/>
          <a:p>
            <a:r>
              <a:rPr lang="en-US" dirty="0"/>
              <a:t>CASE 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6C74-139E-56DE-A3E9-31A5D3B8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User -Management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E2E677-379E-CEC6-3E54-9D44A857B4BF}"/>
              </a:ext>
            </a:extLst>
          </p:cNvPr>
          <p:cNvSpPr txBox="1">
            <a:spLocks/>
          </p:cNvSpPr>
          <p:nvPr/>
        </p:nvSpPr>
        <p:spPr>
          <a:xfrm>
            <a:off x="2981790" y="1669728"/>
            <a:ext cx="5312955" cy="437034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User Password Management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370A22-7661-46EE-C6DE-5E7283EED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72952"/>
              </p:ext>
            </p:extLst>
          </p:nvPr>
        </p:nvGraphicFramePr>
        <p:xfrm>
          <a:off x="3282632" y="3172777"/>
          <a:ext cx="5623560" cy="24420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82980">
                  <a:extLst>
                    <a:ext uri="{9D8B030D-6E8A-4147-A177-3AD203B41FA5}">
                      <a16:colId xmlns:a16="http://schemas.microsoft.com/office/drawing/2014/main" val="3833588456"/>
                    </a:ext>
                  </a:extLst>
                </a:gridCol>
                <a:gridCol w="4640580">
                  <a:extLst>
                    <a:ext uri="{9D8B030D-6E8A-4147-A177-3AD203B41FA5}">
                      <a16:colId xmlns:a16="http://schemas.microsoft.com/office/drawing/2014/main" val="3657542777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 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Registration: Password Management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498181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Actors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User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22258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b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login</a:t>
                      </a:r>
                      <a:endParaRPr lang="en-US" sz="1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Modify password</a:t>
                      </a:r>
                      <a:endParaRPr lang="en-US" sz="1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388620" algn="l"/>
                        </a:tabLst>
                      </a:pPr>
                      <a:r>
                        <a:rPr lang="en-CA" sz="1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Update user credential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Times New Roman" panose="02020603050405020304" pitchFamily="18" charset="0"/>
                        <a:buNone/>
                        <a:tabLst>
                          <a:tab pos="388620" algn="l"/>
                        </a:tabLst>
                        <a:defRPr/>
                      </a:pPr>
                      <a:r>
                        <a:rPr lang="en-CA" sz="10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+mn-cs"/>
                        </a:rPr>
                        <a:t>Note – This can only be done by the account owner</a:t>
                      </a:r>
                      <a:endParaRPr lang="en-US" sz="10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89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57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5" y="831850"/>
            <a:ext cx="6527800" cy="262731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3556431"/>
            <a:ext cx="6527800" cy="1893217"/>
          </a:xfrm>
        </p:spPr>
        <p:txBody>
          <a:bodyPr/>
          <a:lstStyle/>
          <a:p>
            <a:r>
              <a:rPr lang="en-US" dirty="0"/>
              <a:t>……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780" y="327989"/>
            <a:ext cx="7100596" cy="2453773"/>
          </a:xfrm>
        </p:spPr>
        <p:txBody>
          <a:bodyPr/>
          <a:lstStyle/>
          <a:p>
            <a:r>
              <a:rPr lang="en-US" dirty="0"/>
              <a:t>QUESTIONS/ CONTRIBUTIONS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4E355-4AC2-38A4-EF69-FACEEB377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3009439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01702"/>
            <a:ext cx="10671048" cy="1444351"/>
          </a:xfrm>
        </p:spPr>
        <p:txBody>
          <a:bodyPr/>
          <a:lstStyle/>
          <a:p>
            <a:r>
              <a:rPr kumimoji="0" lang="en-US" sz="44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PRIMARY GOALS</a:t>
            </a:r>
            <a:endParaRPr lang="en-US" dirty="0"/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1339134" y="2379412"/>
            <a:ext cx="704088" cy="704088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758440"/>
            <a:ext cx="2011680" cy="3563338"/>
          </a:xfrm>
        </p:spPr>
        <p:txBody>
          <a:bodyPr/>
          <a:lstStyle/>
          <a:p>
            <a:pPr lvl="0"/>
            <a:r>
              <a:rPr lang="en-US" dirty="0"/>
              <a:t>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695887"/>
            <a:ext cx="1920240" cy="1832471"/>
          </a:xfrm>
        </p:spPr>
        <p:txBody>
          <a:bodyPr>
            <a:normAutofit/>
          </a:bodyPr>
          <a:lstStyle/>
          <a:p>
            <a:pPr marR="0" lvl="0">
              <a:spcAft>
                <a:spcPts val="0"/>
              </a:spcAft>
            </a:pPr>
            <a:r>
              <a:rPr lang="en-CA" sz="1400" b="1" kern="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 web- based </a:t>
            </a:r>
            <a:r>
              <a:rPr lang="en-CA" sz="1400" b="1" kern="0" dirty="0" err="1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MassFusion</a:t>
            </a:r>
            <a:r>
              <a:rPr lang="en-CA" sz="1400" b="1" kern="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2.0</a:t>
            </a:r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>
          <a:xfrm>
            <a:off x="3554707" y="2379412"/>
            <a:ext cx="704088" cy="704088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756536"/>
            <a:ext cx="2011680" cy="2828676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4156758"/>
            <a:ext cx="1920240" cy="1371600"/>
          </a:xfrm>
        </p:spPr>
        <p:txBody>
          <a:bodyPr>
            <a:normAutofit/>
          </a:bodyPr>
          <a:lstStyle/>
          <a:p>
            <a:r>
              <a:rPr lang="en-CA" sz="1400" b="1" kern="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Application to manage the flow of load cell manufacturing ensuring quality and control </a:t>
            </a:r>
            <a:endParaRPr lang="en-US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>
          <a:xfrm>
            <a:off x="5770280" y="2379412"/>
            <a:ext cx="704088" cy="704088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756535"/>
            <a:ext cx="2011680" cy="2828676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4156758"/>
            <a:ext cx="1920240" cy="1371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1400" b="1" kern="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digital connectivity and integration with enterprise ERP and CRM applications to enhance productivity</a:t>
            </a:r>
            <a:endParaRPr lang="en-US" sz="1400" b="1" kern="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>
          <a:xfrm>
            <a:off x="7985853" y="2379412"/>
            <a:ext cx="704088" cy="704088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758440"/>
            <a:ext cx="2011680" cy="2826771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928533"/>
            <a:ext cx="1920240" cy="159982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en-CA" sz="2900" b="1" kern="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digital tagging of each load cell in the production flow through serial number and bar code marking together with bar code scanning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>
          <a:xfrm>
            <a:off x="10201425" y="2379412"/>
            <a:ext cx="704088" cy="704088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758440"/>
            <a:ext cx="2011680" cy="2826771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4156758"/>
            <a:ext cx="1920240" cy="1371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CA" sz="1400" b="1" kern="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quality tracking and reporting capabilities</a:t>
            </a:r>
            <a:endParaRPr lang="en-US" sz="1400" b="1" kern="0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78CDA7DA-301A-40DF-C3D6-91098812DC92}"/>
              </a:ext>
            </a:extLst>
          </p:cNvPr>
          <p:cNvSpPr/>
          <p:nvPr/>
        </p:nvSpPr>
        <p:spPr>
          <a:xfrm>
            <a:off x="1471491" y="3310876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F6E83DB-1A43-AF4C-4F9F-BF54D0572B1C}"/>
              </a:ext>
            </a:extLst>
          </p:cNvPr>
          <p:cNvSpPr/>
          <p:nvPr/>
        </p:nvSpPr>
        <p:spPr>
          <a:xfrm>
            <a:off x="6281789" y="3291289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B8AF96A-7F70-634C-1A3A-03BC541B41ED}"/>
              </a:ext>
            </a:extLst>
          </p:cNvPr>
          <p:cNvSpPr/>
          <p:nvPr/>
        </p:nvSpPr>
        <p:spPr>
          <a:xfrm>
            <a:off x="5874789" y="3251549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1B850828-D677-1C9D-18F8-132E195D3DFB}"/>
              </a:ext>
            </a:extLst>
          </p:cNvPr>
          <p:cNvSpPr/>
          <p:nvPr/>
        </p:nvSpPr>
        <p:spPr>
          <a:xfrm>
            <a:off x="5550593" y="3311375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2879A6AB-278B-995C-47B6-113AAEA21041}"/>
              </a:ext>
            </a:extLst>
          </p:cNvPr>
          <p:cNvSpPr/>
          <p:nvPr/>
        </p:nvSpPr>
        <p:spPr>
          <a:xfrm>
            <a:off x="3904164" y="3252832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591A0DA-EF37-14B5-4EF6-16A6F889150F}"/>
              </a:ext>
            </a:extLst>
          </p:cNvPr>
          <p:cNvSpPr/>
          <p:nvPr/>
        </p:nvSpPr>
        <p:spPr>
          <a:xfrm>
            <a:off x="3521964" y="3281259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071EA2A-6EA7-510C-A1DE-9AD8345E655F}"/>
              </a:ext>
            </a:extLst>
          </p:cNvPr>
          <p:cNvSpPr/>
          <p:nvPr/>
        </p:nvSpPr>
        <p:spPr>
          <a:xfrm>
            <a:off x="7450523" y="3259955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D1221014-B0E5-A24B-7A09-44BF4B6FAC9E}"/>
              </a:ext>
            </a:extLst>
          </p:cNvPr>
          <p:cNvSpPr/>
          <p:nvPr/>
        </p:nvSpPr>
        <p:spPr>
          <a:xfrm>
            <a:off x="7860683" y="3268711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92CCF861-7070-8D97-2C0A-A7199B3AB4CF}"/>
              </a:ext>
            </a:extLst>
          </p:cNvPr>
          <p:cNvSpPr/>
          <p:nvPr/>
        </p:nvSpPr>
        <p:spPr>
          <a:xfrm>
            <a:off x="8284262" y="3286223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993945D-53A8-C7A5-BEE4-FC0BE0B57A9A}"/>
              </a:ext>
            </a:extLst>
          </p:cNvPr>
          <p:cNvSpPr/>
          <p:nvPr/>
        </p:nvSpPr>
        <p:spPr>
          <a:xfrm>
            <a:off x="8687407" y="3257422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CE0D797A-6204-1887-E515-D1A7A0C748B1}"/>
              </a:ext>
            </a:extLst>
          </p:cNvPr>
          <p:cNvSpPr/>
          <p:nvPr/>
        </p:nvSpPr>
        <p:spPr>
          <a:xfrm>
            <a:off x="9594072" y="3385354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B9EDD490-8CDB-A4CF-7254-E7F70824B1BD}"/>
              </a:ext>
            </a:extLst>
          </p:cNvPr>
          <p:cNvSpPr/>
          <p:nvPr/>
        </p:nvSpPr>
        <p:spPr>
          <a:xfrm>
            <a:off x="9997217" y="3393467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F6F00836-598F-7C51-DAB3-4811DF0E9732}"/>
              </a:ext>
            </a:extLst>
          </p:cNvPr>
          <p:cNvSpPr/>
          <p:nvPr/>
        </p:nvSpPr>
        <p:spPr>
          <a:xfrm>
            <a:off x="10294904" y="3286223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346BD75F-A391-6DFA-13C8-7FEF197806D7}"/>
              </a:ext>
            </a:extLst>
          </p:cNvPr>
          <p:cNvSpPr/>
          <p:nvPr/>
        </p:nvSpPr>
        <p:spPr>
          <a:xfrm>
            <a:off x="10650636" y="3391727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DF575A92-F67E-1412-32CB-AF6CD9F7C0D8}"/>
              </a:ext>
            </a:extLst>
          </p:cNvPr>
          <p:cNvSpPr/>
          <p:nvPr/>
        </p:nvSpPr>
        <p:spPr>
          <a:xfrm>
            <a:off x="11074215" y="3404756"/>
            <a:ext cx="439374" cy="338667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Thank You Graphics - Free Thank You Animations">
            <a:extLst>
              <a:ext uri="{FF2B5EF4-FFF2-40B4-BE49-F238E27FC236}">
                <a16:creationId xmlns:a16="http://schemas.microsoft.com/office/drawing/2014/main" id="{5A1B9281-9038-2E40-F5DB-F74AC3199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01" y="1920992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65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1398"/>
            <a:ext cx="10671048" cy="1362057"/>
          </a:xfrm>
        </p:spPr>
        <p:txBody>
          <a:bodyPr/>
          <a:lstStyle/>
          <a:p>
            <a:r>
              <a:rPr lang="en-US" dirty="0"/>
              <a:t>Product Perspective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88540" y="5139261"/>
            <a:ext cx="2598737" cy="1235116"/>
          </a:xfrm>
        </p:spPr>
        <p:txBody>
          <a:bodyPr/>
          <a:lstStyle/>
          <a:p>
            <a:r>
              <a:rPr lang="en-US" dirty="0"/>
              <a:t>Registration MANAGER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0022" y="5868668"/>
            <a:ext cx="2283472" cy="365125"/>
          </a:xfrm>
        </p:spPr>
        <p:txBody>
          <a:bodyPr/>
          <a:lstStyle/>
          <a:p>
            <a:r>
              <a:rPr lang="en-US" dirty="0"/>
              <a:t>User Administration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8417" y="5169218"/>
            <a:ext cx="2598737" cy="1175201"/>
          </a:xfrm>
        </p:spPr>
        <p:txBody>
          <a:bodyPr/>
          <a:lstStyle/>
          <a:p>
            <a:r>
              <a:rPr lang="en-US" dirty="0" err="1"/>
              <a:t>MODeL</a:t>
            </a:r>
            <a:r>
              <a:rPr lang="en-US" dirty="0"/>
              <a:t> MANAGER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57181" y="5741477"/>
            <a:ext cx="2283472" cy="365125"/>
          </a:xfrm>
        </p:spPr>
        <p:txBody>
          <a:bodyPr/>
          <a:lstStyle/>
          <a:p>
            <a:r>
              <a:rPr lang="en-US" dirty="0"/>
              <a:t>Model design and engineering doc versions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30915" y="5115043"/>
            <a:ext cx="2598737" cy="1175201"/>
          </a:xfrm>
        </p:spPr>
        <p:txBody>
          <a:bodyPr/>
          <a:lstStyle/>
          <a:p>
            <a:r>
              <a:rPr lang="en-US" dirty="0"/>
              <a:t>PRODUCT MANAGER​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88547" y="5796792"/>
            <a:ext cx="2283472" cy="365125"/>
          </a:xfrm>
        </p:spPr>
        <p:txBody>
          <a:bodyPr/>
          <a:lstStyle/>
          <a:p>
            <a:r>
              <a:rPr lang="en-US" dirty="0"/>
              <a:t>Production Workflow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2847141-1F5F-5F7E-09AE-A303DE34EE83}"/>
              </a:ext>
            </a:extLst>
          </p:cNvPr>
          <p:cNvSpPr txBox="1">
            <a:spLocks/>
          </p:cNvSpPr>
          <p:nvPr/>
        </p:nvSpPr>
        <p:spPr>
          <a:xfrm>
            <a:off x="1279125" y="1979802"/>
            <a:ext cx="3963994" cy="35237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Collection of Services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F8927A-10C8-06FF-F99A-A8CE8B3A0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49" y="3962650"/>
            <a:ext cx="594587" cy="528980"/>
          </a:xfrm>
          <a:prstGeom prst="rect">
            <a:avLst/>
          </a:prstGeom>
        </p:spPr>
      </p:pic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4DF83AA4-C104-2170-B069-CC214CE7AA6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18262" r="18262"/>
          <a:stretch>
            <a:fillRect/>
          </a:stretch>
        </p:blipFill>
        <p:spPr>
          <a:xfrm>
            <a:off x="4757181" y="2503870"/>
            <a:ext cx="2596896" cy="2596896"/>
          </a:xfrm>
        </p:spPr>
      </p:pic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DBC3B127-7538-05F7-9244-8E2EAE8E25A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l="22934" r="22934"/>
          <a:stretch>
            <a:fillRect/>
          </a:stretch>
        </p:blipFill>
        <p:spPr>
          <a:xfrm>
            <a:off x="7732756" y="2506662"/>
            <a:ext cx="2596896" cy="2484043"/>
          </a:xfrm>
        </p:spPr>
      </p:pic>
      <p:pic>
        <p:nvPicPr>
          <p:cNvPr id="60" name="Picture Placeholder 59">
            <a:extLst>
              <a:ext uri="{FF2B5EF4-FFF2-40B4-BE49-F238E27FC236}">
                <a16:creationId xmlns:a16="http://schemas.microsoft.com/office/drawing/2014/main" id="{75691758-0F1D-9532-82B6-A0E37E02F6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14607" r="14607"/>
          <a:stretch>
            <a:fillRect/>
          </a:stretch>
        </p:blipFill>
        <p:spPr>
          <a:xfrm>
            <a:off x="1470025" y="2506663"/>
            <a:ext cx="2597150" cy="2597150"/>
          </a:xfr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7C0AFB7-40EE-3CE4-984D-F2311D3F1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648" y="4461725"/>
            <a:ext cx="479668" cy="5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24" y="572985"/>
            <a:ext cx="10671048" cy="787433"/>
          </a:xfrm>
        </p:spPr>
        <p:txBody>
          <a:bodyPr/>
          <a:lstStyle/>
          <a:p>
            <a:r>
              <a:rPr lang="en-US" dirty="0"/>
              <a:t>Product perspective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C2A9-6813-B387-14CC-EB95CE77E163}"/>
              </a:ext>
            </a:extLst>
          </p:cNvPr>
          <p:cNvSpPr txBox="1">
            <a:spLocks/>
          </p:cNvSpPr>
          <p:nvPr/>
        </p:nvSpPr>
        <p:spPr>
          <a:xfrm>
            <a:off x="4147011" y="1339088"/>
            <a:ext cx="2803050" cy="658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25" marR="304165">
              <a:lnSpc>
                <a:spcPct val="150000"/>
              </a:lnSpc>
              <a:spcBef>
                <a:spcPts val="0"/>
              </a:spcBef>
              <a:spcAft>
                <a:spcPts val="1250"/>
              </a:spcAft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Features</a:t>
            </a:r>
          </a:p>
          <a:p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Mobile cross-platform frameworks - tips and best practices | 01">
            <a:extLst>
              <a:ext uri="{FF2B5EF4-FFF2-40B4-BE49-F238E27FC236}">
                <a16:creationId xmlns:a16="http://schemas.microsoft.com/office/drawing/2014/main" id="{F42CFB69-8119-E658-C30C-91F2FE25B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2" y="23222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2F44A3-0AD9-913F-DE87-BC71ABADD43A}"/>
              </a:ext>
            </a:extLst>
          </p:cNvPr>
          <p:cNvSpPr txBox="1">
            <a:spLocks/>
          </p:cNvSpPr>
          <p:nvPr/>
        </p:nvSpPr>
        <p:spPr>
          <a:xfrm>
            <a:off x="534252" y="1352894"/>
            <a:ext cx="3726780" cy="65825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25" marR="304165">
              <a:lnSpc>
                <a:spcPct val="150000"/>
              </a:lnSpc>
              <a:spcBef>
                <a:spcPts val="0"/>
              </a:spcBef>
              <a:spcAft>
                <a:spcPts val="1250"/>
              </a:spcAft>
            </a:pPr>
            <a:r>
              <a:rPr lang="en-CA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</a:rPr>
              <a:t>Platform : Web Based</a:t>
            </a:r>
          </a:p>
          <a:p>
            <a:pPr marL="454025" marR="304165">
              <a:lnSpc>
                <a:spcPct val="150000"/>
              </a:lnSpc>
              <a:spcBef>
                <a:spcPts val="0"/>
              </a:spcBef>
              <a:spcAft>
                <a:spcPts val="1250"/>
              </a:spcAft>
            </a:pP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E067FB-1502-157D-9984-FF013AE860DE}"/>
              </a:ext>
            </a:extLst>
          </p:cNvPr>
          <p:cNvSpPr txBox="1">
            <a:spLocks/>
          </p:cNvSpPr>
          <p:nvPr/>
        </p:nvSpPr>
        <p:spPr>
          <a:xfrm>
            <a:off x="6547805" y="2430956"/>
            <a:ext cx="3096156" cy="2813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Creating and Editing of Models,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Creating and Revision of Documents, 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Addition and Editing of Capacities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Batch Tracking***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Product History***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Automatic Analysis***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800" i="1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Engineering interfaces to Production Drawing and Procedures*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CA" sz="1800" i="1" dirty="0">
                <a:latin typeface="Calibri" panose="020F0502020204030204" pitchFamily="34" charset="0"/>
                <a:ea typeface="SimSun" panose="02010600030101010101" pitchFamily="2" charset="-122"/>
              </a:rPr>
              <a:t>Reports</a:t>
            </a:r>
          </a:p>
          <a:p>
            <a:pPr marL="1200150" marR="304165" lvl="2" indent="-285750">
              <a:lnSpc>
                <a:spcPct val="150000"/>
              </a:lnSpc>
              <a:spcBef>
                <a:spcPts val="0"/>
              </a:spcBef>
              <a:spcAft>
                <a:spcPts val="780"/>
              </a:spcAft>
              <a:buFont typeface="+mj-lt"/>
              <a:buAutoNum type="alphaLcPeriod"/>
            </a:pPr>
            <a:r>
              <a:rPr lang="en-C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Reports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marR="304165" lvl="2" indent="-285750">
              <a:lnSpc>
                <a:spcPct val="150000"/>
              </a:lnSpc>
              <a:spcBef>
                <a:spcPts val="0"/>
              </a:spcBef>
              <a:spcAft>
                <a:spcPts val="780"/>
              </a:spcAft>
              <a:buFont typeface="+mj-lt"/>
              <a:buAutoNum type="alphaLcPeriod"/>
            </a:pPr>
            <a:r>
              <a:rPr lang="en-C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Reports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marR="304165" lvl="2" indent="-285750">
              <a:lnSpc>
                <a:spcPct val="150000"/>
              </a:lnSpc>
              <a:spcBef>
                <a:spcPts val="0"/>
              </a:spcBef>
              <a:spcAft>
                <a:spcPts val="780"/>
              </a:spcAft>
              <a:buFont typeface="+mj-lt"/>
              <a:buAutoNum type="alphaLcPeriod"/>
            </a:pPr>
            <a:r>
              <a:rPr lang="en-CA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VCap</a:t>
            </a:r>
            <a:r>
              <a:rPr lang="en-C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CA" sz="1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073AD1-EA1D-A3C5-E978-F90D51E35303}"/>
              </a:ext>
            </a:extLst>
          </p:cNvPr>
          <p:cNvSpPr txBox="1">
            <a:spLocks/>
          </p:cNvSpPr>
          <p:nvPr/>
        </p:nvSpPr>
        <p:spPr>
          <a:xfrm>
            <a:off x="4147011" y="2426622"/>
            <a:ext cx="3010561" cy="490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4800" i="1" dirty="0">
                <a:latin typeface="Calibri" panose="020F0502020204030204" pitchFamily="34" charset="0"/>
                <a:ea typeface="SimSun" panose="02010600030101010101" pitchFamily="2" charset="-122"/>
              </a:rPr>
              <a:t>Creating and deletion of users </a:t>
            </a:r>
            <a:endParaRPr lang="en-US" sz="4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4800" i="1" dirty="0">
                <a:latin typeface="Calibri" panose="020F0502020204030204" pitchFamily="34" charset="0"/>
                <a:ea typeface="SimSun" panose="02010600030101010101" pitchFamily="2" charset="-122"/>
              </a:rPr>
              <a:t>assignment of roles and functions.</a:t>
            </a:r>
            <a:endParaRPr lang="en-US" sz="4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E14D37-4EC1-52C7-809A-1866C51DECED}"/>
              </a:ext>
            </a:extLst>
          </p:cNvPr>
          <p:cNvSpPr txBox="1">
            <a:spLocks/>
          </p:cNvSpPr>
          <p:nvPr/>
        </p:nvSpPr>
        <p:spPr>
          <a:xfrm>
            <a:off x="6876074" y="1904220"/>
            <a:ext cx="2439617" cy="366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553" marR="304165" indent="0">
              <a:lnSpc>
                <a:spcPct val="150000"/>
              </a:lnSpc>
              <a:spcBef>
                <a:spcPts val="0"/>
              </a:spcBef>
              <a:spcAft>
                <a:spcPts val="125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*   Model Management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DFA529-ED6C-D7CB-B24F-54C757BB2386}"/>
              </a:ext>
            </a:extLst>
          </p:cNvPr>
          <p:cNvSpPr txBox="1">
            <a:spLocks/>
          </p:cNvSpPr>
          <p:nvPr/>
        </p:nvSpPr>
        <p:spPr>
          <a:xfrm>
            <a:off x="9388950" y="1874633"/>
            <a:ext cx="2803050" cy="366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553" marR="304165" indent="0">
              <a:lnSpc>
                <a:spcPct val="150000"/>
              </a:lnSpc>
              <a:spcBef>
                <a:spcPts val="0"/>
              </a:spcBef>
              <a:spcAft>
                <a:spcPts val="125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*  Production Management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4E44E1F-ABF5-5D15-94E0-E12A2835A58D}"/>
              </a:ext>
            </a:extLst>
          </p:cNvPr>
          <p:cNvSpPr txBox="1">
            <a:spLocks/>
          </p:cNvSpPr>
          <p:nvPr/>
        </p:nvSpPr>
        <p:spPr>
          <a:xfrm>
            <a:off x="9129835" y="2300631"/>
            <a:ext cx="3010561" cy="4398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Loadcell Serial Number Generation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strike="sngStrike" dirty="0">
                <a:latin typeface="Calibri" panose="020F0502020204030204" pitchFamily="34" charset="0"/>
                <a:ea typeface="SimSun" panose="02010600030101010101" pitchFamily="2" charset="-122"/>
              </a:rPr>
              <a:t>Heat Treating 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Perform Chrome inspection,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 err="1">
                <a:latin typeface="Calibri" panose="020F0502020204030204" pitchFamily="34" charset="0"/>
                <a:ea typeface="SimSun" panose="02010600030101010101" pitchFamily="2" charset="-122"/>
              </a:rPr>
              <a:t>BarCode</a:t>
            </a: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 Label Printing***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Gauging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Gauging Inspection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Wiring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Cabling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Trimming (Zero balance)***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Exercise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Add Resistor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Sealing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Auto Verification(Initial and Final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Packaging 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 Shipping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Finished Product Electronic List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Generation of </a:t>
            </a:r>
            <a:r>
              <a:rPr lang="en-CA" sz="2800" i="1" dirty="0" err="1">
                <a:latin typeface="Calibri" panose="020F0502020204030204" pitchFamily="34" charset="0"/>
                <a:ea typeface="SimSun" panose="02010600030101010101" pitchFamily="2" charset="-122"/>
              </a:rPr>
              <a:t>edocuments</a:t>
            </a:r>
            <a:r>
              <a:rPr lang="en-CA" sz="2800" i="1" dirty="0">
                <a:latin typeface="Calibri" panose="020F0502020204030204" pitchFamily="34" charset="0"/>
                <a:ea typeface="SimSun" panose="02010600030101010101" pitchFamily="2" charset="-122"/>
              </a:rPr>
              <a:t> for QuickBooks/Integration*** </a:t>
            </a:r>
            <a:endParaRPr lang="en-US" sz="2800" i="1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F240CB6-28C1-AD6E-36A3-353F57BE4104}"/>
              </a:ext>
            </a:extLst>
          </p:cNvPr>
          <p:cNvSpPr txBox="1">
            <a:spLocks/>
          </p:cNvSpPr>
          <p:nvPr/>
        </p:nvSpPr>
        <p:spPr>
          <a:xfrm>
            <a:off x="4236007" y="1933807"/>
            <a:ext cx="2439617" cy="366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553" marR="304165" indent="0">
              <a:lnSpc>
                <a:spcPct val="150000"/>
              </a:lnSpc>
              <a:spcBef>
                <a:spcPts val="0"/>
              </a:spcBef>
              <a:spcAft>
                <a:spcPts val="125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* 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1398"/>
            <a:ext cx="10671048" cy="1362057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2847141-1F5F-5F7E-09AE-A303DE34EE83}"/>
              </a:ext>
            </a:extLst>
          </p:cNvPr>
          <p:cNvSpPr txBox="1">
            <a:spLocks/>
          </p:cNvSpPr>
          <p:nvPr/>
        </p:nvSpPr>
        <p:spPr>
          <a:xfrm>
            <a:off x="4376888" y="2499320"/>
            <a:ext cx="3963994" cy="35237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Possible Interactions</a:t>
            </a:r>
          </a:p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E540522-5E21-E245-D779-11F14482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51" y="3942308"/>
            <a:ext cx="25336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1398"/>
            <a:ext cx="10671048" cy="1362057"/>
          </a:xfrm>
        </p:spPr>
        <p:txBody>
          <a:bodyPr/>
          <a:lstStyle/>
          <a:p>
            <a:r>
              <a:rPr lang="en-US" dirty="0" err="1"/>
              <a:t>MODeL</a:t>
            </a:r>
            <a:r>
              <a:rPr lang="en-US" dirty="0"/>
              <a:t> MANAGER use cases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55340" y="5100766"/>
            <a:ext cx="2598737" cy="1175201"/>
          </a:xfrm>
        </p:spPr>
        <p:txBody>
          <a:bodyPr/>
          <a:lstStyle/>
          <a:p>
            <a:r>
              <a:rPr lang="en-US" dirty="0" err="1"/>
              <a:t>MODeL</a:t>
            </a:r>
            <a:r>
              <a:rPr lang="en-US" dirty="0"/>
              <a:t> MANAGER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57181" y="5741477"/>
            <a:ext cx="2283472" cy="365125"/>
          </a:xfrm>
        </p:spPr>
        <p:txBody>
          <a:bodyPr/>
          <a:lstStyle/>
          <a:p>
            <a:r>
              <a:rPr lang="en-US" dirty="0"/>
              <a:t>Model design and engineering doc versions</a:t>
            </a:r>
          </a:p>
        </p:txBody>
      </p:sp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4DF83AA4-C104-2170-B069-CC214CE7AA6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8262" r="18262"/>
          <a:stretch>
            <a:fillRect/>
          </a:stretch>
        </p:blipFill>
        <p:spPr>
          <a:xfrm>
            <a:off x="4757181" y="2503870"/>
            <a:ext cx="2596896" cy="2596896"/>
          </a:xfrm>
        </p:spPr>
      </p:pic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93D129EF-A024-1775-D539-F093D208EE70}"/>
              </a:ext>
            </a:extLst>
          </p:cNvPr>
          <p:cNvSpPr/>
          <p:nvPr/>
        </p:nvSpPr>
        <p:spPr>
          <a:xfrm>
            <a:off x="9110696" y="2165753"/>
            <a:ext cx="2474752" cy="1553347"/>
          </a:xfrm>
          <a:prstGeom prst="wedgeEllipseCallou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800" b="1" dirty="0">
                <a:ln>
                  <a:solidFill>
                    <a:schemeClr val="accent6"/>
                  </a:solidFill>
                </a:ln>
                <a:solidFill>
                  <a:schemeClr val="accent3"/>
                </a:solidFill>
              </a:rPr>
              <a:t>Got the Specs ?</a:t>
            </a: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8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514" y="579450"/>
            <a:ext cx="6984906" cy="680339"/>
          </a:xfrm>
        </p:spPr>
        <p:txBody>
          <a:bodyPr/>
          <a:lstStyle/>
          <a:p>
            <a:r>
              <a:rPr lang="en-US" dirty="0"/>
              <a:t>MODEL MANAGEMENT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9643E7-0406-A29F-BF67-3CD735A5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1312" y="1364861"/>
            <a:ext cx="6607602" cy="5493139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C2096CBF-0D06-BD3C-2C53-816F0CFCA2A1}"/>
              </a:ext>
            </a:extLst>
          </p:cNvPr>
          <p:cNvSpPr/>
          <p:nvPr/>
        </p:nvSpPr>
        <p:spPr>
          <a:xfrm>
            <a:off x="6849648" y="4666635"/>
            <a:ext cx="127652" cy="1013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A65222E-8D02-1AAA-0D3B-D80821E6338A}"/>
              </a:ext>
            </a:extLst>
          </p:cNvPr>
          <p:cNvSpPr/>
          <p:nvPr/>
        </p:nvSpPr>
        <p:spPr>
          <a:xfrm>
            <a:off x="6775113" y="4020988"/>
            <a:ext cx="127652" cy="1013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8DA59BCF-BAB2-533F-DA87-C959FD819DE7}"/>
              </a:ext>
            </a:extLst>
          </p:cNvPr>
          <p:cNvSpPr/>
          <p:nvPr/>
        </p:nvSpPr>
        <p:spPr>
          <a:xfrm>
            <a:off x="6749371" y="1831746"/>
            <a:ext cx="127652" cy="10130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{6DC3F4B4-4D78-4F06-9A66-DE71862DA69C}tf78438558_win32</Template>
  <TotalTime>5900</TotalTime>
  <Words>1641</Words>
  <Application>Microsoft Office PowerPoint</Application>
  <PresentationFormat>Widescreen</PresentationFormat>
  <Paragraphs>589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Calibri</vt:lpstr>
      <vt:lpstr>Courier New</vt:lpstr>
      <vt:lpstr>Sabon Next LT</vt:lpstr>
      <vt:lpstr>Times New Roman</vt:lpstr>
      <vt:lpstr>Custom</vt:lpstr>
      <vt:lpstr>MassFUSIOn 2.0</vt:lpstr>
      <vt:lpstr>AGENDA</vt:lpstr>
      <vt:lpstr>introduction</vt:lpstr>
      <vt:lpstr>PRIMARY GOALS</vt:lpstr>
      <vt:lpstr>Product Perspective</vt:lpstr>
      <vt:lpstr>Product perspective</vt:lpstr>
      <vt:lpstr>USE CASES</vt:lpstr>
      <vt:lpstr>MODeL MANAGER use cases</vt:lpstr>
      <vt:lpstr>MODEL MANAGEMENT </vt:lpstr>
      <vt:lpstr>CASE 1</vt:lpstr>
      <vt:lpstr>CASE 2 </vt:lpstr>
      <vt:lpstr>CASE 3 </vt:lpstr>
      <vt:lpstr>CASE 4 </vt:lpstr>
      <vt:lpstr>CASE 5 </vt:lpstr>
      <vt:lpstr>CASE 6 </vt:lpstr>
      <vt:lpstr>CASE 7</vt:lpstr>
      <vt:lpstr>CASE 8 </vt:lpstr>
      <vt:lpstr>PRODUCTION MANAGEMENT use  case</vt:lpstr>
      <vt:lpstr>PRODUCTION MANAGENT </vt:lpstr>
      <vt:lpstr>CASE 1 </vt:lpstr>
      <vt:lpstr>CASE 2 </vt:lpstr>
      <vt:lpstr>CASE3 </vt:lpstr>
      <vt:lpstr>CASE 4</vt:lpstr>
      <vt:lpstr>CASE 5 </vt:lpstr>
      <vt:lpstr>CASE 6 </vt:lpstr>
      <vt:lpstr>CASE 7 </vt:lpstr>
      <vt:lpstr>CASE 8 </vt:lpstr>
      <vt:lpstr>CASE 9 </vt:lpstr>
      <vt:lpstr>CASE 10 </vt:lpstr>
      <vt:lpstr>Production FLOW </vt:lpstr>
      <vt:lpstr>REGISTRATION MANAGEMENT use case </vt:lpstr>
      <vt:lpstr>REGISTRATION MANAGEMENT </vt:lpstr>
      <vt:lpstr>CASE 1 </vt:lpstr>
      <vt:lpstr>CASE 2 </vt:lpstr>
      <vt:lpstr>CASE3 </vt:lpstr>
      <vt:lpstr>CASE 4 </vt:lpstr>
      <vt:lpstr>CASE 5 </vt:lpstr>
      <vt:lpstr>summary</vt:lpstr>
      <vt:lpstr>QUESTIONS/ CONTRIBUTIONS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MassFUSIOn 2.0</dc:title>
  <dc:subject/>
  <dc:creator>SW Eng</dc:creator>
  <cp:lastModifiedBy>SW Eng</cp:lastModifiedBy>
  <cp:revision>31</cp:revision>
  <dcterms:created xsi:type="dcterms:W3CDTF">2023-10-19T21:59:54Z</dcterms:created>
  <dcterms:modified xsi:type="dcterms:W3CDTF">2023-10-25T15:33:26Z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