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34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19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7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051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451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548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468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7893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37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33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43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94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9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71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08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2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1DEB1-A9F8-4897-8FED-7DFF3AB491A9}" type="datetimeFigureOut">
              <a:rPr lang="hu-HU" smtClean="0"/>
              <a:t>2019. 05. 19.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48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603D5-3BB2-4F4A-B53A-BADF5132C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Folyad</a:t>
            </a:r>
            <a:r>
              <a:rPr lang="hu-HU" dirty="0"/>
              <a:t>ék szimuláció</a:t>
            </a:r>
            <a:br>
              <a:rPr lang="hu-HU" dirty="0"/>
            </a:br>
            <a:r>
              <a:rPr lang="hu-HU" dirty="0"/>
              <a:t>SPH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51AB65-0AD6-4C5B-BC05-8FE3B866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Horváth Ákos</a:t>
            </a:r>
          </a:p>
          <a:p>
            <a:pPr algn="l"/>
            <a:r>
              <a:rPr lang="hu-HU" dirty="0"/>
              <a:t>Gurubi Barnabás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53258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E612E79-9BD5-491F-BF76-8E200BBA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824345"/>
          </a:xfrm>
        </p:spPr>
        <p:txBody>
          <a:bodyPr>
            <a:normAutofit/>
          </a:bodyPr>
          <a:lstStyle/>
          <a:p>
            <a:r>
              <a:rPr lang="hu-HU" sz="3600" dirty="0"/>
              <a:t>Implementáció (GPU)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B5A640-0F43-4883-B12D-6AC215CD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082800"/>
            <a:ext cx="7200236" cy="3923145"/>
          </a:xfrm>
        </p:spPr>
        <p:txBody>
          <a:bodyPr anchor="t">
            <a:noAutofit/>
          </a:bodyPr>
          <a:lstStyle/>
          <a:p>
            <a:r>
              <a:rPr lang="hu-HU" dirty="0"/>
              <a:t>Nagyfokú párhuzamosság</a:t>
            </a:r>
          </a:p>
          <a:p>
            <a:r>
              <a:rPr lang="hu-HU" dirty="0"/>
              <a:t>Más adatstruktúra – </a:t>
            </a:r>
            <a:r>
              <a:rPr lang="hu-HU" dirty="0" err="1"/>
              <a:t>bufferek</a:t>
            </a:r>
            <a:endParaRPr lang="hu-HU" dirty="0"/>
          </a:p>
          <a:p>
            <a:r>
              <a:rPr lang="hu-HU" dirty="0"/>
              <a:t>Párhuzamosan végzett műveletek</a:t>
            </a:r>
          </a:p>
          <a:p>
            <a:endParaRPr lang="hu-HU" dirty="0"/>
          </a:p>
          <a:p>
            <a:r>
              <a:rPr lang="hu-HU" dirty="0"/>
              <a:t>Nehézségek</a:t>
            </a:r>
          </a:p>
          <a:p>
            <a:r>
              <a:rPr lang="hu-HU" dirty="0"/>
              <a:t>Optimalizálás</a:t>
            </a:r>
          </a:p>
          <a:p>
            <a:pPr lvl="1"/>
            <a:r>
              <a:rPr lang="hu-HU" dirty="0"/>
              <a:t>Atomi műveletek</a:t>
            </a:r>
          </a:p>
        </p:txBody>
      </p:sp>
      <p:pic>
        <p:nvPicPr>
          <p:cNvPr id="5" name="Kép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259A14B-9B4A-43AD-9AA6-73C1576E7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17" y="3823784"/>
            <a:ext cx="4986020" cy="2182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24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E3D95B-C6BD-4B59-B9AE-9D061377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hu-HU" sz="3600" dirty="0"/>
              <a:t>Megjelenítés I. – 2D, CPU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1DBA7A-B8FE-4A27-A207-12C1252B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006" y="2839605"/>
            <a:ext cx="7200236" cy="2712842"/>
          </a:xfrm>
        </p:spPr>
        <p:txBody>
          <a:bodyPr anchor="t">
            <a:normAutofit/>
          </a:bodyPr>
          <a:lstStyle/>
          <a:p>
            <a:r>
              <a:rPr lang="hu-HU" dirty="0" err="1"/>
              <a:t>OpenGl</a:t>
            </a:r>
            <a:endParaRPr lang="hu-HU" dirty="0"/>
          </a:p>
          <a:p>
            <a:r>
              <a:rPr lang="hu-HU" dirty="0"/>
              <a:t>Első körben 2D, CPU szimuláció</a:t>
            </a:r>
          </a:p>
          <a:p>
            <a:endParaRPr lang="hu-HU" dirty="0"/>
          </a:p>
          <a:p>
            <a:r>
              <a:rPr lang="hu-HU" dirty="0"/>
              <a:t>Egyszerű memória kezelés</a:t>
            </a:r>
          </a:p>
          <a:p>
            <a:r>
              <a:rPr lang="hu-HU" dirty="0"/>
              <a:t>Alap </a:t>
            </a:r>
            <a:r>
              <a:rPr lang="hu-HU" dirty="0" err="1"/>
              <a:t>OpenGl</a:t>
            </a:r>
            <a:r>
              <a:rPr lang="hu-HU" dirty="0"/>
              <a:t> metódusok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016B945-7ED1-468C-9E9A-1454C60F16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482" y="2461946"/>
            <a:ext cx="3823664" cy="3991863"/>
          </a:xfrm>
          <a:prstGeom prst="rect">
            <a:avLst/>
          </a:prstGeom>
        </p:spPr>
      </p:pic>
      <p:sp>
        <p:nvSpPr>
          <p:cNvPr id="4" name="Nyíl: lefelé mutató 3">
            <a:extLst>
              <a:ext uri="{FF2B5EF4-FFF2-40B4-BE49-F238E27FC236}">
                <a16:creationId xmlns:a16="http://schemas.microsoft.com/office/drawing/2014/main" id="{865EBAB0-FF89-480A-82A1-92A76ABE7FE5}"/>
              </a:ext>
            </a:extLst>
          </p:cNvPr>
          <p:cNvSpPr/>
          <p:nvPr/>
        </p:nvSpPr>
        <p:spPr>
          <a:xfrm>
            <a:off x="6096000" y="3833492"/>
            <a:ext cx="185530" cy="463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440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E3D95B-C6BD-4B59-B9AE-9D061377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hu-HU" sz="3600" dirty="0"/>
              <a:t>Megjelenítés II. – sebesség-vektor megjelenítés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1DBA7A-B8FE-4A27-A207-12C1252B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r>
              <a:rPr lang="hu-HU" dirty="0"/>
              <a:t>Nehézkes </a:t>
            </a:r>
            <a:r>
              <a:rPr lang="hu-HU" dirty="0" err="1"/>
              <a:t>debugolás</a:t>
            </a:r>
            <a:endParaRPr lang="hu-HU" dirty="0"/>
          </a:p>
          <a:p>
            <a:endParaRPr lang="hu-HU" dirty="0"/>
          </a:p>
          <a:p>
            <a:r>
              <a:rPr lang="hu-HU" dirty="0"/>
              <a:t>Sebesség-vektor megjelenítés</a:t>
            </a:r>
          </a:p>
        </p:txBody>
      </p:sp>
      <p:sp>
        <p:nvSpPr>
          <p:cNvPr id="13" name="Nyíl: lefelé mutató 12">
            <a:extLst>
              <a:ext uri="{FF2B5EF4-FFF2-40B4-BE49-F238E27FC236}">
                <a16:creationId xmlns:a16="http://schemas.microsoft.com/office/drawing/2014/main" id="{B0A6ABD9-9B6F-44AB-8B2F-C303719722B0}"/>
              </a:ext>
            </a:extLst>
          </p:cNvPr>
          <p:cNvSpPr/>
          <p:nvPr/>
        </p:nvSpPr>
        <p:spPr>
          <a:xfrm>
            <a:off x="5596595" y="3429000"/>
            <a:ext cx="185530" cy="463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078AA395-31CC-4EFA-BBE8-535E0421E05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76"/>
          <a:stretch/>
        </p:blipFill>
        <p:spPr>
          <a:xfrm>
            <a:off x="4195402" y="4343684"/>
            <a:ext cx="2987915" cy="220283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70A481D-9056-4B22-8868-B921F4C26E4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86" y="2757766"/>
            <a:ext cx="3675381" cy="37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2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E3D95B-C6BD-4B59-B9AE-9D061377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hu-HU" sz="3600" dirty="0"/>
              <a:t>Megjelenítés III. – 3D és GPU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1DBA7A-B8FE-4A27-A207-12C1252B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4644498" cy="2712842"/>
          </a:xfrm>
        </p:spPr>
        <p:txBody>
          <a:bodyPr anchor="t">
            <a:normAutofit lnSpcReduction="10000"/>
          </a:bodyPr>
          <a:lstStyle/>
          <a:p>
            <a:r>
              <a:rPr lang="hu-HU" dirty="0"/>
              <a:t>Részecskék GPU memóriában</a:t>
            </a:r>
          </a:p>
          <a:p>
            <a:endParaRPr lang="hu-HU" dirty="0"/>
          </a:p>
          <a:p>
            <a:r>
              <a:rPr lang="hu-HU" dirty="0"/>
              <a:t>Nehézkes memória kezelés (GPU</a:t>
            </a:r>
            <a:r>
              <a:rPr lang="hu-HU" dirty="0">
                <a:sym typeface="Wingdings" panose="05000000000000000000" pitchFamily="2" charset="2"/>
              </a:rPr>
              <a:t>CPU  GPU)</a:t>
            </a:r>
          </a:p>
          <a:p>
            <a:r>
              <a:rPr lang="hu-HU" dirty="0">
                <a:sym typeface="Wingdings" panose="05000000000000000000" pitchFamily="2" charset="2"/>
              </a:rPr>
              <a:t>Egyszerű </a:t>
            </a:r>
            <a:r>
              <a:rPr lang="hu-HU" dirty="0" err="1">
                <a:sym typeface="Wingdings" panose="05000000000000000000" pitchFamily="2" charset="2"/>
              </a:rPr>
              <a:t>OpenGl</a:t>
            </a:r>
            <a:r>
              <a:rPr lang="hu-HU" dirty="0">
                <a:sym typeface="Wingdings" panose="05000000000000000000" pitchFamily="2" charset="2"/>
              </a:rPr>
              <a:t> alakzatok (</a:t>
            </a:r>
            <a:r>
              <a:rPr lang="hu-HU" i="1" dirty="0" err="1"/>
              <a:t>glutWireSphere</a:t>
            </a:r>
            <a:r>
              <a:rPr lang="hu-HU" i="1" dirty="0"/>
              <a:t>(0.8, 50, 50);</a:t>
            </a:r>
            <a:endParaRPr lang="hu-HU" dirty="0">
              <a:sym typeface="Wingdings" panose="05000000000000000000" pitchFamily="2" charset="2"/>
            </a:endParaRP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D077025D-9381-4F38-9B8F-4127608C6F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18" y="2839605"/>
            <a:ext cx="3429000" cy="36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4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83D143-D8EA-49CF-A740-049E5F81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24" y="2766391"/>
            <a:ext cx="10018713" cy="1752599"/>
          </a:xfrm>
        </p:spPr>
        <p:txBody>
          <a:bodyPr/>
          <a:lstStyle/>
          <a:p>
            <a:r>
              <a:rPr lang="hu-HU" dirty="0"/>
              <a:t>Köszönjük a figyelmet! </a:t>
            </a:r>
            <a:r>
              <a:rPr lang="hu-HU" dirty="0">
                <a:sym typeface="Wingdings" panose="05000000000000000000" pitchFamily="2" charset="2"/>
              </a:rPr>
              <a:t>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256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89C260-AFCA-44E9-BC2B-5CDB6663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6"/>
            <a:ext cx="7257455" cy="1215284"/>
          </a:xfrm>
        </p:spPr>
        <p:txBody>
          <a:bodyPr>
            <a:normAutofit/>
          </a:bodyPr>
          <a:lstStyle/>
          <a:p>
            <a:r>
              <a:rPr lang="hu-HU" sz="3600" dirty="0"/>
              <a:t>Folyadék szimuláció</a:t>
            </a:r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A90973F1-DF27-4D78-ADC5-3A40BD9BAF35}"/>
              </a:ext>
            </a:extLst>
          </p:cNvPr>
          <p:cNvSpPr txBox="1">
            <a:spLocks/>
          </p:cNvSpPr>
          <p:nvPr/>
        </p:nvSpPr>
        <p:spPr>
          <a:xfrm>
            <a:off x="2070577" y="2725387"/>
            <a:ext cx="4584896" cy="1867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3600" b="1" u="sng" dirty="0"/>
              <a:t>Szimuláció</a:t>
            </a:r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1C033C6A-A5A2-40A1-946F-9A3258CBFACA}"/>
              </a:ext>
            </a:extLst>
          </p:cNvPr>
          <p:cNvSpPr txBox="1">
            <a:spLocks/>
          </p:cNvSpPr>
          <p:nvPr/>
        </p:nvSpPr>
        <p:spPr>
          <a:xfrm>
            <a:off x="6126758" y="2782888"/>
            <a:ext cx="725745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dirty="0"/>
              <a:t>Megjelenítés</a:t>
            </a: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CD0997D9-7DC9-4EDC-8CD6-B0B37541852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558748" y="2067340"/>
            <a:ext cx="2688180" cy="12589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7574756C-7834-4B51-A925-B5FDB0B1C10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246928" y="2067340"/>
            <a:ext cx="2559681" cy="1258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Ã©ptalÃ¡lat a kÃ¶vetkezÅre: âray tracing waterâ">
            <a:extLst>
              <a:ext uri="{FF2B5EF4-FFF2-40B4-BE49-F238E27FC236}">
                <a16:creationId xmlns:a16="http://schemas.microsoft.com/office/drawing/2014/main" id="{D3E4EF1A-C426-4AB9-96C8-DD29C70D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167" l="10000" r="90000">
                        <a14:foregroundMark x1="41719" y1="6250" x2="47813" y2="6250"/>
                        <a14:foregroundMark x1="47813" y1="6250" x2="47891" y2="7222"/>
                        <a14:foregroundMark x1="56250" y1="94167" x2="65156" y2="90000"/>
                        <a14:foregroundMark x1="65156" y1="90000" x2="65156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973" y="4091470"/>
            <a:ext cx="4122898" cy="23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4B2515BB-CE4C-45A3-A129-F0DA51E6069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03" y="4274682"/>
            <a:ext cx="1868170" cy="1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5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2D8D2AF-46EE-45B6-88E4-3F6E08785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7DF099A-022E-4E94-BEE4-D0C77D15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Előző félévben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5A0B41-F3B5-479A-95F8-DA6AB02BB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E91C6A8-149B-47AB-A1C6-2E5375A71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2A163CEE-5317-4B13-BB44-89C18F39B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6EF660D6-ACF8-4060-8918-DC6401DFE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8086159-39C7-4EF5-8964-4CFA6BA4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02D0FB2-EF10-4AEB-854E-0A6AC48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DE5DFC2-61B7-47B7-9CCC-3FB636E1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E25ADA56-112C-41F7-9B50-1DA781F5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E5837EC-539D-4A00-ACEB-BB82B701F6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059092"/>
            <a:ext cx="4774321" cy="4452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264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FDD194-9C39-44DF-A045-55E1EBDE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Rács alapú (Euler-i folyadék)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5602F8-FFA7-4224-AC01-0904467F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Négyzetrácsra osztjuk</a:t>
            </a:r>
          </a:p>
          <a:p>
            <a:r>
              <a:rPr lang="hu-HU" dirty="0"/>
              <a:t>Rácsmezőkön sebességvektorok tárolása</a:t>
            </a:r>
          </a:p>
          <a:p>
            <a:r>
              <a:rPr lang="hu-HU" dirty="0" err="1"/>
              <a:t>Navier-Stokes</a:t>
            </a:r>
            <a:endParaRPr lang="hu-HU" dirty="0"/>
          </a:p>
          <a:p>
            <a:r>
              <a:rPr lang="hu-HU" dirty="0"/>
              <a:t>Hátránya:</a:t>
            </a:r>
          </a:p>
          <a:p>
            <a:pPr lvl="1"/>
            <a:r>
              <a:rPr lang="hu-HU" dirty="0"/>
              <a:t>Maga a rács </a:t>
            </a:r>
            <a:r>
              <a:rPr lang="hu-HU" dirty="0">
                <a:sym typeface="Wingdings" panose="05000000000000000000" pitchFamily="2" charset="2"/>
              </a:rPr>
              <a:t> korlátozza a térfogatot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C2063F-0855-46CC-899A-1E3BA98717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78" y="2666999"/>
            <a:ext cx="319916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8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C9EB20-9967-4CE4-BA5E-6978B9F4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Részecske alapú (Lagrange-i folyadék)</a:t>
            </a:r>
            <a:br>
              <a:rPr lang="hu-HU" dirty="0"/>
            </a:br>
            <a:r>
              <a:rPr lang="hu-HU" sz="2800" dirty="0"/>
              <a:t>SPH (</a:t>
            </a:r>
            <a:r>
              <a:rPr lang="hu-HU" sz="2800" dirty="0" err="1"/>
              <a:t>smoothed</a:t>
            </a:r>
            <a:r>
              <a:rPr lang="hu-HU" sz="2800" dirty="0"/>
              <a:t> </a:t>
            </a:r>
            <a:r>
              <a:rPr lang="hu-HU" sz="2800" dirty="0" err="1"/>
              <a:t>particle</a:t>
            </a:r>
            <a:r>
              <a:rPr lang="hu-HU" sz="2800" dirty="0"/>
              <a:t> </a:t>
            </a:r>
            <a:r>
              <a:rPr lang="hu-HU" sz="2800" dirty="0" err="1"/>
              <a:t>hydrodynamics</a:t>
            </a:r>
            <a:r>
              <a:rPr lang="hu-HU" sz="2800" dirty="0"/>
              <a:t>)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3B50F9D-651A-42A1-B993-FD430B7093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09" y="2849974"/>
            <a:ext cx="3460652" cy="3322226"/>
          </a:xfrm>
          <a:prstGeom prst="rect">
            <a:avLst/>
          </a:prstGeom>
        </p:spPr>
      </p:pic>
      <p:sp>
        <p:nvSpPr>
          <p:cNvPr id="5" name="Tartalom helye 2">
            <a:extLst>
              <a:ext uri="{FF2B5EF4-FFF2-40B4-BE49-F238E27FC236}">
                <a16:creationId xmlns:a16="http://schemas.microsoft.com/office/drawing/2014/main" id="{CFE7CFF1-4EFF-4096-B989-DBBF70387CA7}"/>
              </a:ext>
            </a:extLst>
          </p:cNvPr>
          <p:cNvSpPr txBox="1">
            <a:spLocks/>
          </p:cNvSpPr>
          <p:nvPr/>
        </p:nvSpPr>
        <p:spPr>
          <a:xfrm>
            <a:off x="1484310" y="2666999"/>
            <a:ext cx="68718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Diszkrét mintavételezési pontok </a:t>
            </a:r>
            <a:r>
              <a:rPr lang="hu-HU" dirty="0">
                <a:sym typeface="Wingdings" panose="05000000000000000000" pitchFamily="2" charset="2"/>
              </a:rPr>
              <a:t> részecskék</a:t>
            </a:r>
            <a:endParaRPr lang="hu-HU" dirty="0"/>
          </a:p>
          <a:p>
            <a:r>
              <a:rPr lang="hu-HU" dirty="0"/>
              <a:t>Részecskék rendelkeznek fizikai tulajdonságokkal</a:t>
            </a:r>
          </a:p>
          <a:p>
            <a:r>
              <a:rPr lang="hu-HU" dirty="0"/>
              <a:t>Előnyei:</a:t>
            </a:r>
          </a:p>
          <a:p>
            <a:pPr lvl="1"/>
            <a:r>
              <a:rPr lang="hu-HU" dirty="0"/>
              <a:t>Egyszerűbb számítások, az egyenletek csak az időtől függenek</a:t>
            </a:r>
          </a:p>
          <a:p>
            <a:pPr lvl="1"/>
            <a:r>
              <a:rPr lang="hu-HU" dirty="0"/>
              <a:t>Biztosítja a fix részecskeszám a tömegmegmaradást</a:t>
            </a:r>
          </a:p>
          <a:p>
            <a:pPr lvl="1"/>
            <a:r>
              <a:rPr lang="hu-HU" dirty="0"/>
              <a:t>Nincs egy rácsra korlátozva a folyadék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28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E6CE9DA-93CA-4B8C-BB41-84E3A654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383145"/>
          </a:xfrm>
        </p:spPr>
        <p:txBody>
          <a:bodyPr>
            <a:normAutofit/>
          </a:bodyPr>
          <a:lstStyle/>
          <a:p>
            <a:r>
              <a:rPr lang="hu-HU" sz="3600" dirty="0"/>
              <a:t>Szimuláció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132BA2-3286-410E-9CCF-A434C3B4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582863"/>
            <a:ext cx="7200236" cy="2969584"/>
          </a:xfrm>
        </p:spPr>
        <p:txBody>
          <a:bodyPr anchor="t">
            <a:normAutofit/>
          </a:bodyPr>
          <a:lstStyle/>
          <a:p>
            <a:r>
              <a:rPr lang="hu-HU" dirty="0"/>
              <a:t>CPU implementáció – C++</a:t>
            </a:r>
          </a:p>
          <a:p>
            <a:r>
              <a:rPr lang="hu-HU" dirty="0"/>
              <a:t>Megjelenítés – </a:t>
            </a:r>
            <a:r>
              <a:rPr lang="hu-HU" dirty="0" err="1"/>
              <a:t>OpenGL</a:t>
            </a:r>
            <a:endParaRPr lang="hu-HU" dirty="0"/>
          </a:p>
          <a:p>
            <a:endParaRPr lang="hu-HU" dirty="0"/>
          </a:p>
          <a:p>
            <a:r>
              <a:rPr lang="hu-HU" dirty="0"/>
              <a:t>Egyszálon, párhuzamosság nélkül</a:t>
            </a:r>
          </a:p>
          <a:p>
            <a:r>
              <a:rPr lang="hu-HU" dirty="0"/>
              <a:t>Szimulációs lépések, részecskékként sorban</a:t>
            </a:r>
          </a:p>
        </p:txBody>
      </p:sp>
    </p:spTree>
    <p:extLst>
      <p:ext uri="{BB962C8B-B14F-4D97-AF65-F5344CB8AC3E}">
        <p14:creationId xmlns:p14="http://schemas.microsoft.com/office/powerpoint/2010/main" val="386413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A11877-A9A0-4817-90DC-56BC6812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938645"/>
          </a:xfrm>
        </p:spPr>
        <p:txBody>
          <a:bodyPr>
            <a:normAutofit/>
          </a:bodyPr>
          <a:lstStyle/>
          <a:p>
            <a:r>
              <a:rPr lang="hu-HU" sz="3600" dirty="0"/>
              <a:t>Elméleti háttér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4A9B82-54EE-479C-9932-69C04751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066925"/>
            <a:ext cx="7200236" cy="3485522"/>
          </a:xfrm>
        </p:spPr>
        <p:txBody>
          <a:bodyPr anchor="t">
            <a:normAutofit/>
          </a:bodyPr>
          <a:lstStyle/>
          <a:p>
            <a:r>
              <a:rPr lang="hu-HU" dirty="0"/>
              <a:t>Szomszédos részecskék vizsgálata</a:t>
            </a:r>
          </a:p>
          <a:p>
            <a:r>
              <a:rPr lang="hu-HU" dirty="0"/>
              <a:t>Téralapú </a:t>
            </a:r>
            <a:r>
              <a:rPr lang="hu-HU" dirty="0" err="1"/>
              <a:t>hash-elés</a:t>
            </a:r>
            <a:endParaRPr lang="hu-HU" dirty="0"/>
          </a:p>
          <a:p>
            <a:r>
              <a:rPr lang="hu-HU" dirty="0" err="1"/>
              <a:t>Leap</a:t>
            </a:r>
            <a:r>
              <a:rPr lang="hu-HU" dirty="0"/>
              <a:t> </a:t>
            </a:r>
            <a:r>
              <a:rPr lang="hu-HU" dirty="0" err="1"/>
              <a:t>Frog</a:t>
            </a:r>
            <a:r>
              <a:rPr lang="hu-HU" dirty="0"/>
              <a:t> </a:t>
            </a:r>
            <a:r>
              <a:rPr lang="hu-HU" dirty="0" err="1"/>
              <a:t>Integrator</a:t>
            </a:r>
            <a:endParaRPr lang="hu-HU" dirty="0"/>
          </a:p>
        </p:txBody>
      </p:sp>
      <p:pic>
        <p:nvPicPr>
          <p:cNvPr id="11" name="Kép 10" descr="A képen objektum látható&#10;&#10;Automatikusan generált leírás">
            <a:extLst>
              <a:ext uri="{FF2B5EF4-FFF2-40B4-BE49-F238E27FC236}">
                <a16:creationId xmlns:a16="http://schemas.microsoft.com/office/drawing/2014/main" id="{E7298662-BE48-4910-8D5A-BC4440F35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355" y="3111384"/>
            <a:ext cx="4631055" cy="1609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Kép 14" descr="A képen objektum látható&#10;&#10;Automatikusan generált leírás">
            <a:extLst>
              <a:ext uri="{FF2B5EF4-FFF2-40B4-BE49-F238E27FC236}">
                <a16:creationId xmlns:a16="http://schemas.microsoft.com/office/drawing/2014/main" id="{45C7D08D-F14E-4884-8B9E-694F038A2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12" y="4756049"/>
            <a:ext cx="4631055" cy="1357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09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76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14FDDA4-5882-4398-9558-01D6777F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hu-HU"/>
              <a:t>Szimuláció áttekintése</a:t>
            </a:r>
            <a:endParaRPr lang="hu-HU" dirty="0"/>
          </a:p>
        </p:txBody>
      </p:sp>
      <p:sp>
        <p:nvSpPr>
          <p:cNvPr id="58" name="Content Placeholder 24">
            <a:extLst>
              <a:ext uri="{FF2B5EF4-FFF2-40B4-BE49-F238E27FC236}">
                <a16:creationId xmlns:a16="http://schemas.microsoft.com/office/drawing/2014/main" id="{FB3CDE6E-586D-441A-8507-4B9288A3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hu-HU" dirty="0"/>
              <a:t>Rendszer inicializálása</a:t>
            </a:r>
          </a:p>
          <a:p>
            <a:r>
              <a:rPr lang="hu-HU" dirty="0"/>
              <a:t>Sűrűség és nyomás számítása</a:t>
            </a:r>
          </a:p>
          <a:p>
            <a:r>
              <a:rPr lang="hu-HU" dirty="0"/>
              <a:t>Erők számítása</a:t>
            </a:r>
          </a:p>
          <a:p>
            <a:r>
              <a:rPr lang="hu-HU" dirty="0"/>
              <a:t>Időléptetés</a:t>
            </a:r>
          </a:p>
          <a:p>
            <a:r>
              <a:rPr lang="hu-HU" dirty="0"/>
              <a:t>Határkezelés</a:t>
            </a:r>
          </a:p>
          <a:p>
            <a:r>
              <a:rPr lang="hu-HU" dirty="0"/>
              <a:t>Megjelenítés</a:t>
            </a:r>
          </a:p>
        </p:txBody>
      </p:sp>
      <p:sp>
        <p:nvSpPr>
          <p:cNvPr id="88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Tartalom helye 4">
            <a:extLst>
              <a:ext uri="{FF2B5EF4-FFF2-40B4-BE49-F238E27FC236}">
                <a16:creationId xmlns:a16="http://schemas.microsoft.com/office/drawing/2014/main" id="{88765364-85D1-4B25-9082-7EB21665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07" y="2208248"/>
            <a:ext cx="4744154" cy="21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2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1C803B-44CA-4941-A430-62785AF6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690881"/>
            <a:ext cx="7257455" cy="798840"/>
          </a:xfrm>
        </p:spPr>
        <p:txBody>
          <a:bodyPr>
            <a:normAutofit/>
          </a:bodyPr>
          <a:lstStyle/>
          <a:p>
            <a:r>
              <a:rPr lang="hu-HU" sz="3600" dirty="0"/>
              <a:t>Implementáció (CPU)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EC161A-3884-4F64-BD1C-102CFA76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1788160"/>
            <a:ext cx="7200236" cy="3764287"/>
          </a:xfrm>
        </p:spPr>
        <p:txBody>
          <a:bodyPr anchor="t">
            <a:normAutofit/>
          </a:bodyPr>
          <a:lstStyle/>
          <a:p>
            <a:r>
              <a:rPr lang="hu-HU" dirty="0"/>
              <a:t>CPU</a:t>
            </a:r>
          </a:p>
          <a:p>
            <a:pPr lvl="1"/>
            <a:r>
              <a:rPr lang="hu-HU" dirty="0"/>
              <a:t>Objektum orientált</a:t>
            </a:r>
          </a:p>
          <a:p>
            <a:pPr lvl="1"/>
            <a:r>
              <a:rPr lang="hu-HU" dirty="0"/>
              <a:t>Standard </a:t>
            </a:r>
            <a:r>
              <a:rPr lang="hu-HU" dirty="0" err="1"/>
              <a:t>Libary</a:t>
            </a:r>
            <a:endParaRPr lang="hu-HU" dirty="0"/>
          </a:p>
          <a:p>
            <a:pPr lvl="1"/>
            <a:endParaRPr lang="hu-HU" dirty="0"/>
          </a:p>
          <a:p>
            <a:r>
              <a:rPr lang="hu-HU" dirty="0"/>
              <a:t>Összegzés</a:t>
            </a:r>
          </a:p>
          <a:p>
            <a:pPr lvl="1"/>
            <a:r>
              <a:rPr lang="hu-HU" b="1" dirty="0"/>
              <a:t>2D</a:t>
            </a:r>
            <a:r>
              <a:rPr lang="hu-HU" dirty="0"/>
              <a:t> </a:t>
            </a:r>
            <a:r>
              <a:rPr lang="hu-HU" b="1" dirty="0"/>
              <a:t>–</a:t>
            </a:r>
            <a:r>
              <a:rPr lang="hu-HU" dirty="0"/>
              <a:t> </a:t>
            </a:r>
            <a:r>
              <a:rPr lang="hu-HU" dirty="0" err="1"/>
              <a:t>max</a:t>
            </a:r>
            <a:r>
              <a:rPr lang="hu-HU" dirty="0"/>
              <a:t> ~2000 részecske</a:t>
            </a:r>
          </a:p>
          <a:p>
            <a:pPr lvl="1"/>
            <a:r>
              <a:rPr lang="hu-HU" b="1" dirty="0"/>
              <a:t>3D – </a:t>
            </a:r>
            <a:r>
              <a:rPr lang="hu-HU" dirty="0" err="1"/>
              <a:t>max</a:t>
            </a:r>
            <a:r>
              <a:rPr lang="hu-HU" dirty="0"/>
              <a:t> ~1000 részecske</a:t>
            </a:r>
            <a:endParaRPr lang="hu-HU" b="1" dirty="0"/>
          </a:p>
          <a:p>
            <a:pPr lvl="1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A85C8B8-22CA-4003-8AE5-772528E65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74" y="1788160"/>
            <a:ext cx="3878356" cy="4062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437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219</Words>
  <Application>Microsoft Office PowerPoint</Application>
  <PresentationFormat>Szélesvásznú</PresentationFormat>
  <Paragraphs>69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Corbel</vt:lpstr>
      <vt:lpstr>Wingdings</vt:lpstr>
      <vt:lpstr>Parallaxis</vt:lpstr>
      <vt:lpstr>Folyadék szimuláció SPH</vt:lpstr>
      <vt:lpstr>Folyadék szimuláció</vt:lpstr>
      <vt:lpstr>Előző félévben</vt:lpstr>
      <vt:lpstr>Rács alapú (Euler-i folyadék)</vt:lpstr>
      <vt:lpstr>Részecske alapú (Lagrange-i folyadék) SPH (smoothed particle hydrodynamics)</vt:lpstr>
      <vt:lpstr>Szimuláció</vt:lpstr>
      <vt:lpstr>Elméleti háttér</vt:lpstr>
      <vt:lpstr>Szimuláció áttekintése</vt:lpstr>
      <vt:lpstr>Implementáció (CPU)</vt:lpstr>
      <vt:lpstr>Implementáció (GPU)</vt:lpstr>
      <vt:lpstr>Megjelenítés I. – 2D, CPU</vt:lpstr>
      <vt:lpstr>Megjelenítés II. – sebesség-vektor megjelenítés</vt:lpstr>
      <vt:lpstr>Megjelenítés III. – 3D és GPU</vt:lpstr>
      <vt:lpstr>Köszönjük a figyelmet!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Folyadék szimuláció SPH</dc:title>
  <dc:creator>Ákos</dc:creator>
  <cp:lastModifiedBy>Ákos</cp:lastModifiedBy>
  <cp:revision>27</cp:revision>
  <dcterms:created xsi:type="dcterms:W3CDTF">2019-05-19T17:45:27Z</dcterms:created>
  <dcterms:modified xsi:type="dcterms:W3CDTF">2019-05-19T18:01:20Z</dcterms:modified>
</cp:coreProperties>
</file>