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62" r:id="rId5"/>
    <p:sldId id="272" r:id="rId6"/>
    <p:sldId id="263" r:id="rId7"/>
    <p:sldId id="273" r:id="rId8"/>
    <p:sldId id="266" r:id="rId9"/>
    <p:sldId id="274" r:id="rId10"/>
    <p:sldId id="275" r:id="rId11"/>
    <p:sldId id="276" r:id="rId12"/>
    <p:sldId id="270" r:id="rId13"/>
    <p:sldId id="269" r:id="rId14"/>
    <p:sldId id="267"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88" autoAdjust="0"/>
  </p:normalViewPr>
  <p:slideViewPr>
    <p:cSldViewPr snapToGrid="0">
      <p:cViewPr varScale="1">
        <p:scale>
          <a:sx n="72" d="100"/>
          <a:sy n="72"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3BEFE-4886-4AA7-AD80-97F1CD238249}"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5004F867-43A4-4208-A073-A0A79C8AF561}">
      <dgm:prSet/>
      <dgm:spPr/>
      <dgm:t>
        <a:bodyPr/>
        <a:lstStyle/>
        <a:p>
          <a:r>
            <a:rPr lang="en-US" dirty="0"/>
            <a:t>Speed – </a:t>
          </a:r>
          <a:r>
            <a:rPr lang="en-US" dirty="0" err="1"/>
            <a:t>Hashcat</a:t>
          </a:r>
          <a:r>
            <a:rPr lang="en-US" dirty="0"/>
            <a:t> is faster uses – GPU and FPGA</a:t>
          </a:r>
        </a:p>
      </dgm:t>
    </dgm:pt>
    <dgm:pt modelId="{519844EB-86F1-4566-95D7-04E212D9BD4E}" type="parTrans" cxnId="{E78A914D-36DD-41E2-9E1F-F37CE95AF753}">
      <dgm:prSet/>
      <dgm:spPr/>
      <dgm:t>
        <a:bodyPr/>
        <a:lstStyle/>
        <a:p>
          <a:endParaRPr lang="en-US"/>
        </a:p>
      </dgm:t>
    </dgm:pt>
    <dgm:pt modelId="{45B86B6B-B0C4-4E71-9730-295A41D740C4}" type="sibTrans" cxnId="{E78A914D-36DD-41E2-9E1F-F37CE95AF753}">
      <dgm:prSet/>
      <dgm:spPr/>
      <dgm:t>
        <a:bodyPr/>
        <a:lstStyle/>
        <a:p>
          <a:endParaRPr lang="en-US"/>
        </a:p>
      </dgm:t>
    </dgm:pt>
    <dgm:pt modelId="{6EB407A7-BBC8-4F47-8284-576721F0B69D}">
      <dgm:prSet/>
      <dgm:spPr/>
      <dgm:t>
        <a:bodyPr/>
        <a:lstStyle/>
        <a:p>
          <a:r>
            <a:rPr lang="en-US"/>
            <a:t>Ease of Use – John the Ripper is easier for beginners</a:t>
          </a:r>
        </a:p>
      </dgm:t>
    </dgm:pt>
    <dgm:pt modelId="{185F7354-555E-4261-97B8-70A83BF57E3B}" type="parTrans" cxnId="{05EB769B-030A-432B-A0BC-113C27E5DE56}">
      <dgm:prSet/>
      <dgm:spPr/>
      <dgm:t>
        <a:bodyPr/>
        <a:lstStyle/>
        <a:p>
          <a:endParaRPr lang="en-US"/>
        </a:p>
      </dgm:t>
    </dgm:pt>
    <dgm:pt modelId="{2A549948-AD3A-4B68-923E-E6ADB3A0EFF8}" type="sibTrans" cxnId="{05EB769B-030A-432B-A0BC-113C27E5DE56}">
      <dgm:prSet/>
      <dgm:spPr/>
      <dgm:t>
        <a:bodyPr/>
        <a:lstStyle/>
        <a:p>
          <a:endParaRPr lang="en-US"/>
        </a:p>
      </dgm:t>
    </dgm:pt>
    <dgm:pt modelId="{0C9D15FA-418C-4F46-A3A0-82B5FFA8B2D8}">
      <dgm:prSet/>
      <dgm:spPr/>
      <dgm:t>
        <a:bodyPr/>
        <a:lstStyle/>
        <a:p>
          <a:r>
            <a:rPr lang="en-US"/>
            <a:t>When to Use Which</a:t>
          </a:r>
        </a:p>
      </dgm:t>
    </dgm:pt>
    <dgm:pt modelId="{E680D396-688D-4AC3-8FBC-8AEBE2B14003}" type="parTrans" cxnId="{860F3702-94D1-45DE-A642-EDDF0EAC8BE7}">
      <dgm:prSet/>
      <dgm:spPr/>
      <dgm:t>
        <a:bodyPr/>
        <a:lstStyle/>
        <a:p>
          <a:endParaRPr lang="en-US"/>
        </a:p>
      </dgm:t>
    </dgm:pt>
    <dgm:pt modelId="{C760734F-BEBD-4990-B3D7-9EA3F0DC91DF}" type="sibTrans" cxnId="{860F3702-94D1-45DE-A642-EDDF0EAC8BE7}">
      <dgm:prSet/>
      <dgm:spPr/>
      <dgm:t>
        <a:bodyPr/>
        <a:lstStyle/>
        <a:p>
          <a:endParaRPr lang="en-US"/>
        </a:p>
      </dgm:t>
    </dgm:pt>
    <dgm:pt modelId="{0D10B768-4EF4-46CF-B908-832222820A1D}">
      <dgm:prSet/>
      <dgm:spPr/>
      <dgm:t>
        <a:bodyPr/>
        <a:lstStyle/>
        <a:p>
          <a:r>
            <a:rPr lang="en-US"/>
            <a:t>Hashcat – access to powerful GPUs and need high-speed cracking</a:t>
          </a:r>
        </a:p>
      </dgm:t>
    </dgm:pt>
    <dgm:pt modelId="{430B24EA-811E-4707-AB93-F5FFB19B2E3A}" type="parTrans" cxnId="{44E0C17E-627D-4F6D-9D42-BBA18CB11776}">
      <dgm:prSet/>
      <dgm:spPr/>
      <dgm:t>
        <a:bodyPr/>
        <a:lstStyle/>
        <a:p>
          <a:endParaRPr lang="en-US"/>
        </a:p>
      </dgm:t>
    </dgm:pt>
    <dgm:pt modelId="{E5FCF49B-D4FF-489C-8192-F8BD13688504}" type="sibTrans" cxnId="{44E0C17E-627D-4F6D-9D42-BBA18CB11776}">
      <dgm:prSet/>
      <dgm:spPr/>
      <dgm:t>
        <a:bodyPr/>
        <a:lstStyle/>
        <a:p>
          <a:endParaRPr lang="en-US"/>
        </a:p>
      </dgm:t>
    </dgm:pt>
    <dgm:pt modelId="{DADEFF97-7C7E-4045-942B-FEA858145C6A}">
      <dgm:prSet/>
      <dgm:spPr/>
      <dgm:t>
        <a:bodyPr/>
        <a:lstStyle/>
        <a:p>
          <a:r>
            <a:rPr lang="en-US"/>
            <a:t>John the Ripper</a:t>
          </a:r>
          <a:r>
            <a:rPr lang="en-GB"/>
            <a:t> – handling different hash types with minimal configuration</a:t>
          </a:r>
          <a:endParaRPr lang="en-US"/>
        </a:p>
      </dgm:t>
    </dgm:pt>
    <dgm:pt modelId="{EF387F8B-CE49-48E0-9B46-79C63E45635C}" type="parTrans" cxnId="{8994AC00-1D1A-4E71-BE4E-DB99EECA4A0F}">
      <dgm:prSet/>
      <dgm:spPr/>
      <dgm:t>
        <a:bodyPr/>
        <a:lstStyle/>
        <a:p>
          <a:endParaRPr lang="en-US"/>
        </a:p>
      </dgm:t>
    </dgm:pt>
    <dgm:pt modelId="{9B3CBE07-E085-4C99-B5FF-B8FC7E3BEFC0}" type="sibTrans" cxnId="{8994AC00-1D1A-4E71-BE4E-DB99EECA4A0F}">
      <dgm:prSet/>
      <dgm:spPr/>
      <dgm:t>
        <a:bodyPr/>
        <a:lstStyle/>
        <a:p>
          <a:endParaRPr lang="en-US"/>
        </a:p>
      </dgm:t>
    </dgm:pt>
    <dgm:pt modelId="{B1A9C99C-0CD8-485E-A7B0-17A24F168F29}" type="pres">
      <dgm:prSet presAssocID="{A483BEFE-4886-4AA7-AD80-97F1CD238249}" presName="hierChild1" presStyleCnt="0">
        <dgm:presLayoutVars>
          <dgm:orgChart val="1"/>
          <dgm:chPref val="1"/>
          <dgm:dir/>
          <dgm:animOne val="branch"/>
          <dgm:animLvl val="lvl"/>
          <dgm:resizeHandles/>
        </dgm:presLayoutVars>
      </dgm:prSet>
      <dgm:spPr/>
    </dgm:pt>
    <dgm:pt modelId="{4A51507F-5A19-4905-BC6B-87C9609082B7}" type="pres">
      <dgm:prSet presAssocID="{5004F867-43A4-4208-A073-A0A79C8AF561}" presName="hierRoot1" presStyleCnt="0">
        <dgm:presLayoutVars>
          <dgm:hierBranch val="init"/>
        </dgm:presLayoutVars>
      </dgm:prSet>
      <dgm:spPr/>
    </dgm:pt>
    <dgm:pt modelId="{0C848E8C-D868-45D3-AFFC-7AFA07778B38}" type="pres">
      <dgm:prSet presAssocID="{5004F867-43A4-4208-A073-A0A79C8AF561}" presName="rootComposite1" presStyleCnt="0"/>
      <dgm:spPr/>
    </dgm:pt>
    <dgm:pt modelId="{C79C1B3B-F7A9-468B-B663-ECB4770C52B9}" type="pres">
      <dgm:prSet presAssocID="{5004F867-43A4-4208-A073-A0A79C8AF561}" presName="rootText1" presStyleLbl="node0" presStyleIdx="0" presStyleCnt="3">
        <dgm:presLayoutVars>
          <dgm:chPref val="3"/>
        </dgm:presLayoutVars>
      </dgm:prSet>
      <dgm:spPr/>
    </dgm:pt>
    <dgm:pt modelId="{5082A5D9-A113-465E-AECE-E09C61843577}" type="pres">
      <dgm:prSet presAssocID="{5004F867-43A4-4208-A073-A0A79C8AF561}" presName="rootConnector1" presStyleLbl="node1" presStyleIdx="0" presStyleCnt="0"/>
      <dgm:spPr/>
    </dgm:pt>
    <dgm:pt modelId="{C45688DB-784B-463A-80B7-C2264BE44C8F}" type="pres">
      <dgm:prSet presAssocID="{5004F867-43A4-4208-A073-A0A79C8AF561}" presName="hierChild2" presStyleCnt="0"/>
      <dgm:spPr/>
    </dgm:pt>
    <dgm:pt modelId="{27EF6430-9EC5-45F3-BC28-0FFB1EE7D50E}" type="pres">
      <dgm:prSet presAssocID="{5004F867-43A4-4208-A073-A0A79C8AF561}" presName="hierChild3" presStyleCnt="0"/>
      <dgm:spPr/>
    </dgm:pt>
    <dgm:pt modelId="{B2B30FD5-CD19-4255-8DF1-8779A8E1F918}" type="pres">
      <dgm:prSet presAssocID="{6EB407A7-BBC8-4F47-8284-576721F0B69D}" presName="hierRoot1" presStyleCnt="0">
        <dgm:presLayoutVars>
          <dgm:hierBranch val="init"/>
        </dgm:presLayoutVars>
      </dgm:prSet>
      <dgm:spPr/>
    </dgm:pt>
    <dgm:pt modelId="{049D62FF-595E-4FB9-9071-99B27D82B5C7}" type="pres">
      <dgm:prSet presAssocID="{6EB407A7-BBC8-4F47-8284-576721F0B69D}" presName="rootComposite1" presStyleCnt="0"/>
      <dgm:spPr/>
    </dgm:pt>
    <dgm:pt modelId="{9C44765B-6404-4335-B7DD-C10ED200681C}" type="pres">
      <dgm:prSet presAssocID="{6EB407A7-BBC8-4F47-8284-576721F0B69D}" presName="rootText1" presStyleLbl="node0" presStyleIdx="1" presStyleCnt="3">
        <dgm:presLayoutVars>
          <dgm:chPref val="3"/>
        </dgm:presLayoutVars>
      </dgm:prSet>
      <dgm:spPr/>
    </dgm:pt>
    <dgm:pt modelId="{E7F1045A-DD30-4B81-8D57-FA2821F6314D}" type="pres">
      <dgm:prSet presAssocID="{6EB407A7-BBC8-4F47-8284-576721F0B69D}" presName="rootConnector1" presStyleLbl="node1" presStyleIdx="0" presStyleCnt="0"/>
      <dgm:spPr/>
    </dgm:pt>
    <dgm:pt modelId="{8FA81845-3438-42A3-860B-792CA6D97577}" type="pres">
      <dgm:prSet presAssocID="{6EB407A7-BBC8-4F47-8284-576721F0B69D}" presName="hierChild2" presStyleCnt="0"/>
      <dgm:spPr/>
    </dgm:pt>
    <dgm:pt modelId="{FD0AD665-E2F5-4039-B94A-052EC0162096}" type="pres">
      <dgm:prSet presAssocID="{6EB407A7-BBC8-4F47-8284-576721F0B69D}" presName="hierChild3" presStyleCnt="0"/>
      <dgm:spPr/>
    </dgm:pt>
    <dgm:pt modelId="{12923771-A642-4A99-AB24-CBC8EFDE19D3}" type="pres">
      <dgm:prSet presAssocID="{0C9D15FA-418C-4F46-A3A0-82B5FFA8B2D8}" presName="hierRoot1" presStyleCnt="0">
        <dgm:presLayoutVars>
          <dgm:hierBranch val="init"/>
        </dgm:presLayoutVars>
      </dgm:prSet>
      <dgm:spPr/>
    </dgm:pt>
    <dgm:pt modelId="{88819BE1-63E6-4B26-A347-D645095D6AC2}" type="pres">
      <dgm:prSet presAssocID="{0C9D15FA-418C-4F46-A3A0-82B5FFA8B2D8}" presName="rootComposite1" presStyleCnt="0"/>
      <dgm:spPr/>
    </dgm:pt>
    <dgm:pt modelId="{A84EA9CA-02A1-4797-A26C-9FE072043457}" type="pres">
      <dgm:prSet presAssocID="{0C9D15FA-418C-4F46-A3A0-82B5FFA8B2D8}" presName="rootText1" presStyleLbl="node0" presStyleIdx="2" presStyleCnt="3">
        <dgm:presLayoutVars>
          <dgm:chPref val="3"/>
        </dgm:presLayoutVars>
      </dgm:prSet>
      <dgm:spPr/>
    </dgm:pt>
    <dgm:pt modelId="{21E06BCD-3DFE-4250-ACA2-B120185EC597}" type="pres">
      <dgm:prSet presAssocID="{0C9D15FA-418C-4F46-A3A0-82B5FFA8B2D8}" presName="rootConnector1" presStyleLbl="node1" presStyleIdx="0" presStyleCnt="0"/>
      <dgm:spPr/>
    </dgm:pt>
    <dgm:pt modelId="{2AC736FD-65DF-4369-964B-90EE3D7DEB62}" type="pres">
      <dgm:prSet presAssocID="{0C9D15FA-418C-4F46-A3A0-82B5FFA8B2D8}" presName="hierChild2" presStyleCnt="0"/>
      <dgm:spPr/>
    </dgm:pt>
    <dgm:pt modelId="{FE4CD407-141B-44F4-99B3-AF4F9F6A2872}" type="pres">
      <dgm:prSet presAssocID="{430B24EA-811E-4707-AB93-F5FFB19B2E3A}" presName="Name64" presStyleLbl="parChTrans1D2" presStyleIdx="0" presStyleCnt="2"/>
      <dgm:spPr/>
    </dgm:pt>
    <dgm:pt modelId="{6C9C4F2D-C45E-4F59-9C97-9081FD9C063E}" type="pres">
      <dgm:prSet presAssocID="{0D10B768-4EF4-46CF-B908-832222820A1D}" presName="hierRoot2" presStyleCnt="0">
        <dgm:presLayoutVars>
          <dgm:hierBranch val="init"/>
        </dgm:presLayoutVars>
      </dgm:prSet>
      <dgm:spPr/>
    </dgm:pt>
    <dgm:pt modelId="{35D8512B-B247-4E95-A02B-FC3327268B05}" type="pres">
      <dgm:prSet presAssocID="{0D10B768-4EF4-46CF-B908-832222820A1D}" presName="rootComposite" presStyleCnt="0"/>
      <dgm:spPr/>
    </dgm:pt>
    <dgm:pt modelId="{FAD9E3C4-D9A4-4D56-973D-0EDACE125742}" type="pres">
      <dgm:prSet presAssocID="{0D10B768-4EF4-46CF-B908-832222820A1D}" presName="rootText" presStyleLbl="node2" presStyleIdx="0" presStyleCnt="2">
        <dgm:presLayoutVars>
          <dgm:chPref val="3"/>
        </dgm:presLayoutVars>
      </dgm:prSet>
      <dgm:spPr/>
    </dgm:pt>
    <dgm:pt modelId="{0A7F9B8B-7D36-4A4C-BD67-9C1AD8BE1051}" type="pres">
      <dgm:prSet presAssocID="{0D10B768-4EF4-46CF-B908-832222820A1D}" presName="rootConnector" presStyleLbl="node2" presStyleIdx="0" presStyleCnt="2"/>
      <dgm:spPr/>
    </dgm:pt>
    <dgm:pt modelId="{A9BC48C1-B416-4771-9C9A-C7221D350C3E}" type="pres">
      <dgm:prSet presAssocID="{0D10B768-4EF4-46CF-B908-832222820A1D}" presName="hierChild4" presStyleCnt="0"/>
      <dgm:spPr/>
    </dgm:pt>
    <dgm:pt modelId="{0CA4EF54-CEB8-4CFA-BDE0-B0CB673AD234}" type="pres">
      <dgm:prSet presAssocID="{0D10B768-4EF4-46CF-B908-832222820A1D}" presName="hierChild5" presStyleCnt="0"/>
      <dgm:spPr/>
    </dgm:pt>
    <dgm:pt modelId="{BAAF356E-FBD8-426B-B770-27E55C666EAC}" type="pres">
      <dgm:prSet presAssocID="{EF387F8B-CE49-48E0-9B46-79C63E45635C}" presName="Name64" presStyleLbl="parChTrans1D2" presStyleIdx="1" presStyleCnt="2"/>
      <dgm:spPr/>
    </dgm:pt>
    <dgm:pt modelId="{769863F8-223B-47F3-B83E-CC13043C637B}" type="pres">
      <dgm:prSet presAssocID="{DADEFF97-7C7E-4045-942B-FEA858145C6A}" presName="hierRoot2" presStyleCnt="0">
        <dgm:presLayoutVars>
          <dgm:hierBranch val="init"/>
        </dgm:presLayoutVars>
      </dgm:prSet>
      <dgm:spPr/>
    </dgm:pt>
    <dgm:pt modelId="{C2C3C3F3-0ADF-4D4C-B3BE-F195368005DB}" type="pres">
      <dgm:prSet presAssocID="{DADEFF97-7C7E-4045-942B-FEA858145C6A}" presName="rootComposite" presStyleCnt="0"/>
      <dgm:spPr/>
    </dgm:pt>
    <dgm:pt modelId="{B76C31AC-B656-47C7-B7C5-DCF8E843FE99}" type="pres">
      <dgm:prSet presAssocID="{DADEFF97-7C7E-4045-942B-FEA858145C6A}" presName="rootText" presStyleLbl="node2" presStyleIdx="1" presStyleCnt="2">
        <dgm:presLayoutVars>
          <dgm:chPref val="3"/>
        </dgm:presLayoutVars>
      </dgm:prSet>
      <dgm:spPr/>
    </dgm:pt>
    <dgm:pt modelId="{DB72A8E2-2242-49B1-8968-9FC368ABD9D5}" type="pres">
      <dgm:prSet presAssocID="{DADEFF97-7C7E-4045-942B-FEA858145C6A}" presName="rootConnector" presStyleLbl="node2" presStyleIdx="1" presStyleCnt="2"/>
      <dgm:spPr/>
    </dgm:pt>
    <dgm:pt modelId="{B4FE1914-5D2D-4DBF-89AB-A6938E9490DB}" type="pres">
      <dgm:prSet presAssocID="{DADEFF97-7C7E-4045-942B-FEA858145C6A}" presName="hierChild4" presStyleCnt="0"/>
      <dgm:spPr/>
    </dgm:pt>
    <dgm:pt modelId="{4FEC7835-8E13-4459-9719-4EA3F109956D}" type="pres">
      <dgm:prSet presAssocID="{DADEFF97-7C7E-4045-942B-FEA858145C6A}" presName="hierChild5" presStyleCnt="0"/>
      <dgm:spPr/>
    </dgm:pt>
    <dgm:pt modelId="{3CCF157A-AE25-4FC3-A5D1-76033132C975}" type="pres">
      <dgm:prSet presAssocID="{0C9D15FA-418C-4F46-A3A0-82B5FFA8B2D8}" presName="hierChild3" presStyleCnt="0"/>
      <dgm:spPr/>
    </dgm:pt>
  </dgm:ptLst>
  <dgm:cxnLst>
    <dgm:cxn modelId="{8994AC00-1D1A-4E71-BE4E-DB99EECA4A0F}" srcId="{0C9D15FA-418C-4F46-A3A0-82B5FFA8B2D8}" destId="{DADEFF97-7C7E-4045-942B-FEA858145C6A}" srcOrd="1" destOrd="0" parTransId="{EF387F8B-CE49-48E0-9B46-79C63E45635C}" sibTransId="{9B3CBE07-E085-4C99-B5FF-B8FC7E3BEFC0}"/>
    <dgm:cxn modelId="{860F3702-94D1-45DE-A642-EDDF0EAC8BE7}" srcId="{A483BEFE-4886-4AA7-AD80-97F1CD238249}" destId="{0C9D15FA-418C-4F46-A3A0-82B5FFA8B2D8}" srcOrd="2" destOrd="0" parTransId="{E680D396-688D-4AC3-8FBC-8AEBE2B14003}" sibTransId="{C760734F-BEBD-4990-B3D7-9EA3F0DC91DF}"/>
    <dgm:cxn modelId="{D884C70B-5134-411F-812E-C65255EAB08D}" type="presOf" srcId="{A483BEFE-4886-4AA7-AD80-97F1CD238249}" destId="{B1A9C99C-0CD8-485E-A7B0-17A24F168F29}" srcOrd="0" destOrd="0" presId="urn:microsoft.com/office/officeart/2009/3/layout/HorizontalOrganizationChart"/>
    <dgm:cxn modelId="{DDB9511F-AD12-4833-8424-129554288957}" type="presOf" srcId="{430B24EA-811E-4707-AB93-F5FFB19B2E3A}" destId="{FE4CD407-141B-44F4-99B3-AF4F9F6A2872}" srcOrd="0" destOrd="0" presId="urn:microsoft.com/office/officeart/2009/3/layout/HorizontalOrganizationChart"/>
    <dgm:cxn modelId="{DB97B12F-94B1-4E85-8932-8F26B886D7C9}" type="presOf" srcId="{5004F867-43A4-4208-A073-A0A79C8AF561}" destId="{C79C1B3B-F7A9-468B-B663-ECB4770C52B9}" srcOrd="0" destOrd="0" presId="urn:microsoft.com/office/officeart/2009/3/layout/HorizontalOrganizationChart"/>
    <dgm:cxn modelId="{28ABD46C-D8F3-4EA0-81F9-FBD9BE7026CF}" type="presOf" srcId="{0D10B768-4EF4-46CF-B908-832222820A1D}" destId="{0A7F9B8B-7D36-4A4C-BD67-9C1AD8BE1051}" srcOrd="1" destOrd="0" presId="urn:microsoft.com/office/officeart/2009/3/layout/HorizontalOrganizationChart"/>
    <dgm:cxn modelId="{E78A914D-36DD-41E2-9E1F-F37CE95AF753}" srcId="{A483BEFE-4886-4AA7-AD80-97F1CD238249}" destId="{5004F867-43A4-4208-A073-A0A79C8AF561}" srcOrd="0" destOrd="0" parTransId="{519844EB-86F1-4566-95D7-04E212D9BD4E}" sibTransId="{45B86B6B-B0C4-4E71-9730-295A41D740C4}"/>
    <dgm:cxn modelId="{44E0C17E-627D-4F6D-9D42-BBA18CB11776}" srcId="{0C9D15FA-418C-4F46-A3A0-82B5FFA8B2D8}" destId="{0D10B768-4EF4-46CF-B908-832222820A1D}" srcOrd="0" destOrd="0" parTransId="{430B24EA-811E-4707-AB93-F5FFB19B2E3A}" sibTransId="{E5FCF49B-D4FF-489C-8192-F8BD13688504}"/>
    <dgm:cxn modelId="{6EE7AC86-9411-4FCC-B39C-DEEA066D039E}" type="presOf" srcId="{0C9D15FA-418C-4F46-A3A0-82B5FFA8B2D8}" destId="{A84EA9CA-02A1-4797-A26C-9FE072043457}" srcOrd="0" destOrd="0" presId="urn:microsoft.com/office/officeart/2009/3/layout/HorizontalOrganizationChart"/>
    <dgm:cxn modelId="{EAAD668A-3C77-4E32-B54E-3C7A9D150123}" type="presOf" srcId="{5004F867-43A4-4208-A073-A0A79C8AF561}" destId="{5082A5D9-A113-465E-AECE-E09C61843577}" srcOrd="1" destOrd="0" presId="urn:microsoft.com/office/officeart/2009/3/layout/HorizontalOrganizationChart"/>
    <dgm:cxn modelId="{BDD86E99-B588-40DC-A98A-22B05768864B}" type="presOf" srcId="{DADEFF97-7C7E-4045-942B-FEA858145C6A}" destId="{B76C31AC-B656-47C7-B7C5-DCF8E843FE99}" srcOrd="0" destOrd="0" presId="urn:microsoft.com/office/officeart/2009/3/layout/HorizontalOrganizationChart"/>
    <dgm:cxn modelId="{05EB769B-030A-432B-A0BC-113C27E5DE56}" srcId="{A483BEFE-4886-4AA7-AD80-97F1CD238249}" destId="{6EB407A7-BBC8-4F47-8284-576721F0B69D}" srcOrd="1" destOrd="0" parTransId="{185F7354-555E-4261-97B8-70A83BF57E3B}" sibTransId="{2A549948-AD3A-4B68-923E-E6ADB3A0EFF8}"/>
    <dgm:cxn modelId="{0F5A6EAB-2074-4AFC-8DBF-74D98DC24E3D}" type="presOf" srcId="{0D10B768-4EF4-46CF-B908-832222820A1D}" destId="{FAD9E3C4-D9A4-4D56-973D-0EDACE125742}" srcOrd="0" destOrd="0" presId="urn:microsoft.com/office/officeart/2009/3/layout/HorizontalOrganizationChart"/>
    <dgm:cxn modelId="{789F4CBE-C312-4636-A163-E536D0A02815}" type="presOf" srcId="{DADEFF97-7C7E-4045-942B-FEA858145C6A}" destId="{DB72A8E2-2242-49B1-8968-9FC368ABD9D5}" srcOrd="1" destOrd="0" presId="urn:microsoft.com/office/officeart/2009/3/layout/HorizontalOrganizationChart"/>
    <dgm:cxn modelId="{0CD26FDA-F346-4666-934C-1F65E588A89E}" type="presOf" srcId="{6EB407A7-BBC8-4F47-8284-576721F0B69D}" destId="{9C44765B-6404-4335-B7DD-C10ED200681C}" srcOrd="0" destOrd="0" presId="urn:microsoft.com/office/officeart/2009/3/layout/HorizontalOrganizationChart"/>
    <dgm:cxn modelId="{A6764EF2-5350-4223-B702-56A0FB892823}" type="presOf" srcId="{EF387F8B-CE49-48E0-9B46-79C63E45635C}" destId="{BAAF356E-FBD8-426B-B770-27E55C666EAC}" srcOrd="0" destOrd="0" presId="urn:microsoft.com/office/officeart/2009/3/layout/HorizontalOrganizationChart"/>
    <dgm:cxn modelId="{83C8E5F6-0BFB-4423-A690-E50E4389841C}" type="presOf" srcId="{6EB407A7-BBC8-4F47-8284-576721F0B69D}" destId="{E7F1045A-DD30-4B81-8D57-FA2821F6314D}" srcOrd="1" destOrd="0" presId="urn:microsoft.com/office/officeart/2009/3/layout/HorizontalOrganizationChart"/>
    <dgm:cxn modelId="{6A0C4CFE-35AB-4CBF-AB71-3BA58827EE83}" type="presOf" srcId="{0C9D15FA-418C-4F46-A3A0-82B5FFA8B2D8}" destId="{21E06BCD-3DFE-4250-ACA2-B120185EC597}" srcOrd="1" destOrd="0" presId="urn:microsoft.com/office/officeart/2009/3/layout/HorizontalOrganizationChart"/>
    <dgm:cxn modelId="{4EECA0D7-775B-4FA1-8DD5-F55621D683D9}" type="presParOf" srcId="{B1A9C99C-0CD8-485E-A7B0-17A24F168F29}" destId="{4A51507F-5A19-4905-BC6B-87C9609082B7}" srcOrd="0" destOrd="0" presId="urn:microsoft.com/office/officeart/2009/3/layout/HorizontalOrganizationChart"/>
    <dgm:cxn modelId="{3F7C1C6E-D38B-4211-AD23-D3198C016888}" type="presParOf" srcId="{4A51507F-5A19-4905-BC6B-87C9609082B7}" destId="{0C848E8C-D868-45D3-AFFC-7AFA07778B38}" srcOrd="0" destOrd="0" presId="urn:microsoft.com/office/officeart/2009/3/layout/HorizontalOrganizationChart"/>
    <dgm:cxn modelId="{D659D8E5-EAD6-4C21-AB35-950303150912}" type="presParOf" srcId="{0C848E8C-D868-45D3-AFFC-7AFA07778B38}" destId="{C79C1B3B-F7A9-468B-B663-ECB4770C52B9}" srcOrd="0" destOrd="0" presId="urn:microsoft.com/office/officeart/2009/3/layout/HorizontalOrganizationChart"/>
    <dgm:cxn modelId="{7CC53876-B12E-4E8D-B525-AED6FF9858CD}" type="presParOf" srcId="{0C848E8C-D868-45D3-AFFC-7AFA07778B38}" destId="{5082A5D9-A113-465E-AECE-E09C61843577}" srcOrd="1" destOrd="0" presId="urn:microsoft.com/office/officeart/2009/3/layout/HorizontalOrganizationChart"/>
    <dgm:cxn modelId="{CA2254BB-5521-45B2-B359-A6506FFAED59}" type="presParOf" srcId="{4A51507F-5A19-4905-BC6B-87C9609082B7}" destId="{C45688DB-784B-463A-80B7-C2264BE44C8F}" srcOrd="1" destOrd="0" presId="urn:microsoft.com/office/officeart/2009/3/layout/HorizontalOrganizationChart"/>
    <dgm:cxn modelId="{3764C524-A913-42B5-9B9D-8B7A4E599BE5}" type="presParOf" srcId="{4A51507F-5A19-4905-BC6B-87C9609082B7}" destId="{27EF6430-9EC5-45F3-BC28-0FFB1EE7D50E}" srcOrd="2" destOrd="0" presId="urn:microsoft.com/office/officeart/2009/3/layout/HorizontalOrganizationChart"/>
    <dgm:cxn modelId="{EFD04256-FDB6-4D53-B5AB-BBA66FD639E0}" type="presParOf" srcId="{B1A9C99C-0CD8-485E-A7B0-17A24F168F29}" destId="{B2B30FD5-CD19-4255-8DF1-8779A8E1F918}" srcOrd="1" destOrd="0" presId="urn:microsoft.com/office/officeart/2009/3/layout/HorizontalOrganizationChart"/>
    <dgm:cxn modelId="{D2F2C22A-F339-450E-ADEB-83B084D6564A}" type="presParOf" srcId="{B2B30FD5-CD19-4255-8DF1-8779A8E1F918}" destId="{049D62FF-595E-4FB9-9071-99B27D82B5C7}" srcOrd="0" destOrd="0" presId="urn:microsoft.com/office/officeart/2009/3/layout/HorizontalOrganizationChart"/>
    <dgm:cxn modelId="{9DE14B7D-F96B-4A36-AB57-95C5C4856F31}" type="presParOf" srcId="{049D62FF-595E-4FB9-9071-99B27D82B5C7}" destId="{9C44765B-6404-4335-B7DD-C10ED200681C}" srcOrd="0" destOrd="0" presId="urn:microsoft.com/office/officeart/2009/3/layout/HorizontalOrganizationChart"/>
    <dgm:cxn modelId="{91DCE0B6-1784-4042-9283-66DA43E30E97}" type="presParOf" srcId="{049D62FF-595E-4FB9-9071-99B27D82B5C7}" destId="{E7F1045A-DD30-4B81-8D57-FA2821F6314D}" srcOrd="1" destOrd="0" presId="urn:microsoft.com/office/officeart/2009/3/layout/HorizontalOrganizationChart"/>
    <dgm:cxn modelId="{22FB810F-6990-4747-B259-32CACA4AF32A}" type="presParOf" srcId="{B2B30FD5-CD19-4255-8DF1-8779A8E1F918}" destId="{8FA81845-3438-42A3-860B-792CA6D97577}" srcOrd="1" destOrd="0" presId="urn:microsoft.com/office/officeart/2009/3/layout/HorizontalOrganizationChart"/>
    <dgm:cxn modelId="{2EF74E68-CF23-4D53-84E0-B92CB95FA0B0}" type="presParOf" srcId="{B2B30FD5-CD19-4255-8DF1-8779A8E1F918}" destId="{FD0AD665-E2F5-4039-B94A-052EC0162096}" srcOrd="2" destOrd="0" presId="urn:microsoft.com/office/officeart/2009/3/layout/HorizontalOrganizationChart"/>
    <dgm:cxn modelId="{BFC33322-F88A-4B9C-8BB2-CF1C5B5D9085}" type="presParOf" srcId="{B1A9C99C-0CD8-485E-A7B0-17A24F168F29}" destId="{12923771-A642-4A99-AB24-CBC8EFDE19D3}" srcOrd="2" destOrd="0" presId="urn:microsoft.com/office/officeart/2009/3/layout/HorizontalOrganizationChart"/>
    <dgm:cxn modelId="{733A1518-2B84-4BE2-B8A8-B314B9DBEADB}" type="presParOf" srcId="{12923771-A642-4A99-AB24-CBC8EFDE19D3}" destId="{88819BE1-63E6-4B26-A347-D645095D6AC2}" srcOrd="0" destOrd="0" presId="urn:microsoft.com/office/officeart/2009/3/layout/HorizontalOrganizationChart"/>
    <dgm:cxn modelId="{28BCD9C7-8647-4E6F-99A4-888D6059AF94}" type="presParOf" srcId="{88819BE1-63E6-4B26-A347-D645095D6AC2}" destId="{A84EA9CA-02A1-4797-A26C-9FE072043457}" srcOrd="0" destOrd="0" presId="urn:microsoft.com/office/officeart/2009/3/layout/HorizontalOrganizationChart"/>
    <dgm:cxn modelId="{9474FB2E-D9CF-4436-93E9-3BC09B1CA16F}" type="presParOf" srcId="{88819BE1-63E6-4B26-A347-D645095D6AC2}" destId="{21E06BCD-3DFE-4250-ACA2-B120185EC597}" srcOrd="1" destOrd="0" presId="urn:microsoft.com/office/officeart/2009/3/layout/HorizontalOrganizationChart"/>
    <dgm:cxn modelId="{23F8A625-2AA6-42FB-89C2-A3BA0676646F}" type="presParOf" srcId="{12923771-A642-4A99-AB24-CBC8EFDE19D3}" destId="{2AC736FD-65DF-4369-964B-90EE3D7DEB62}" srcOrd="1" destOrd="0" presId="urn:microsoft.com/office/officeart/2009/3/layout/HorizontalOrganizationChart"/>
    <dgm:cxn modelId="{BDF6CDA8-4A59-4C46-B946-8C8D04D522B8}" type="presParOf" srcId="{2AC736FD-65DF-4369-964B-90EE3D7DEB62}" destId="{FE4CD407-141B-44F4-99B3-AF4F9F6A2872}" srcOrd="0" destOrd="0" presId="urn:microsoft.com/office/officeart/2009/3/layout/HorizontalOrganizationChart"/>
    <dgm:cxn modelId="{18C7AA1C-8623-4159-82AD-DF17193CEC0B}" type="presParOf" srcId="{2AC736FD-65DF-4369-964B-90EE3D7DEB62}" destId="{6C9C4F2D-C45E-4F59-9C97-9081FD9C063E}" srcOrd="1" destOrd="0" presId="urn:microsoft.com/office/officeart/2009/3/layout/HorizontalOrganizationChart"/>
    <dgm:cxn modelId="{CA87C397-60A6-4D91-922E-5FF1277FDCF2}" type="presParOf" srcId="{6C9C4F2D-C45E-4F59-9C97-9081FD9C063E}" destId="{35D8512B-B247-4E95-A02B-FC3327268B05}" srcOrd="0" destOrd="0" presId="urn:microsoft.com/office/officeart/2009/3/layout/HorizontalOrganizationChart"/>
    <dgm:cxn modelId="{347F2C6F-3910-4619-97FB-DC55A149F42E}" type="presParOf" srcId="{35D8512B-B247-4E95-A02B-FC3327268B05}" destId="{FAD9E3C4-D9A4-4D56-973D-0EDACE125742}" srcOrd="0" destOrd="0" presId="urn:microsoft.com/office/officeart/2009/3/layout/HorizontalOrganizationChart"/>
    <dgm:cxn modelId="{098CE2CD-A714-44DD-9C5E-842F75FDAB77}" type="presParOf" srcId="{35D8512B-B247-4E95-A02B-FC3327268B05}" destId="{0A7F9B8B-7D36-4A4C-BD67-9C1AD8BE1051}" srcOrd="1" destOrd="0" presId="urn:microsoft.com/office/officeart/2009/3/layout/HorizontalOrganizationChart"/>
    <dgm:cxn modelId="{B5074923-31B2-4504-AAB2-F294DBA88C0D}" type="presParOf" srcId="{6C9C4F2D-C45E-4F59-9C97-9081FD9C063E}" destId="{A9BC48C1-B416-4771-9C9A-C7221D350C3E}" srcOrd="1" destOrd="0" presId="urn:microsoft.com/office/officeart/2009/3/layout/HorizontalOrganizationChart"/>
    <dgm:cxn modelId="{ACD828A2-DFBB-40AC-B0D9-66DA82C8CBB7}" type="presParOf" srcId="{6C9C4F2D-C45E-4F59-9C97-9081FD9C063E}" destId="{0CA4EF54-CEB8-4CFA-BDE0-B0CB673AD234}" srcOrd="2" destOrd="0" presId="urn:microsoft.com/office/officeart/2009/3/layout/HorizontalOrganizationChart"/>
    <dgm:cxn modelId="{0776E0B3-E255-4D88-9C89-F529E504B0CC}" type="presParOf" srcId="{2AC736FD-65DF-4369-964B-90EE3D7DEB62}" destId="{BAAF356E-FBD8-426B-B770-27E55C666EAC}" srcOrd="2" destOrd="0" presId="urn:microsoft.com/office/officeart/2009/3/layout/HorizontalOrganizationChart"/>
    <dgm:cxn modelId="{C775A4B7-29EE-440E-83EC-3E62E8F14CC0}" type="presParOf" srcId="{2AC736FD-65DF-4369-964B-90EE3D7DEB62}" destId="{769863F8-223B-47F3-B83E-CC13043C637B}" srcOrd="3" destOrd="0" presId="urn:microsoft.com/office/officeart/2009/3/layout/HorizontalOrganizationChart"/>
    <dgm:cxn modelId="{2F728500-B7AE-44E9-AE63-EAE4BF67144B}" type="presParOf" srcId="{769863F8-223B-47F3-B83E-CC13043C637B}" destId="{C2C3C3F3-0ADF-4D4C-B3BE-F195368005DB}" srcOrd="0" destOrd="0" presId="urn:microsoft.com/office/officeart/2009/3/layout/HorizontalOrganizationChart"/>
    <dgm:cxn modelId="{C8FA5DB8-6D85-4E08-86F6-82519311583D}" type="presParOf" srcId="{C2C3C3F3-0ADF-4D4C-B3BE-F195368005DB}" destId="{B76C31AC-B656-47C7-B7C5-DCF8E843FE99}" srcOrd="0" destOrd="0" presId="urn:microsoft.com/office/officeart/2009/3/layout/HorizontalOrganizationChart"/>
    <dgm:cxn modelId="{7F35B374-A163-424B-98F1-F1D5C721004B}" type="presParOf" srcId="{C2C3C3F3-0ADF-4D4C-B3BE-F195368005DB}" destId="{DB72A8E2-2242-49B1-8968-9FC368ABD9D5}" srcOrd="1" destOrd="0" presId="urn:microsoft.com/office/officeart/2009/3/layout/HorizontalOrganizationChart"/>
    <dgm:cxn modelId="{92F8684C-25F4-4FAD-A8FC-B441190055EC}" type="presParOf" srcId="{769863F8-223B-47F3-B83E-CC13043C637B}" destId="{B4FE1914-5D2D-4DBF-89AB-A6938E9490DB}" srcOrd="1" destOrd="0" presId="urn:microsoft.com/office/officeart/2009/3/layout/HorizontalOrganizationChart"/>
    <dgm:cxn modelId="{87FE1755-EEA3-4EAE-82D2-4B072318DB34}" type="presParOf" srcId="{769863F8-223B-47F3-B83E-CC13043C637B}" destId="{4FEC7835-8E13-4459-9719-4EA3F109956D}" srcOrd="2" destOrd="0" presId="urn:microsoft.com/office/officeart/2009/3/layout/HorizontalOrganizationChart"/>
    <dgm:cxn modelId="{CED517E0-2B16-40AE-814F-DE42D13349E6}" type="presParOf" srcId="{12923771-A642-4A99-AB24-CBC8EFDE19D3}" destId="{3CCF157A-AE25-4FC3-A5D1-76033132C975}"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F356E-FBD8-426B-B770-27E55C666EAC}">
      <dsp:nvSpPr>
        <dsp:cNvPr id="0" name=""/>
        <dsp:cNvSpPr/>
      </dsp:nvSpPr>
      <dsp:spPr>
        <a:xfrm>
          <a:off x="2675848" y="3320639"/>
          <a:ext cx="534594" cy="574689"/>
        </a:xfrm>
        <a:custGeom>
          <a:avLst/>
          <a:gdLst/>
          <a:ahLst/>
          <a:cxnLst/>
          <a:rect l="0" t="0" r="0" b="0"/>
          <a:pathLst>
            <a:path>
              <a:moveTo>
                <a:pt x="0" y="0"/>
              </a:moveTo>
              <a:lnTo>
                <a:pt x="267297" y="0"/>
              </a:lnTo>
              <a:lnTo>
                <a:pt x="267297" y="574689"/>
              </a:lnTo>
              <a:lnTo>
                <a:pt x="534594" y="574689"/>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4CD407-141B-44F4-99B3-AF4F9F6A2872}">
      <dsp:nvSpPr>
        <dsp:cNvPr id="0" name=""/>
        <dsp:cNvSpPr/>
      </dsp:nvSpPr>
      <dsp:spPr>
        <a:xfrm>
          <a:off x="2675848" y="2745950"/>
          <a:ext cx="534594" cy="574689"/>
        </a:xfrm>
        <a:custGeom>
          <a:avLst/>
          <a:gdLst/>
          <a:ahLst/>
          <a:cxnLst/>
          <a:rect l="0" t="0" r="0" b="0"/>
          <a:pathLst>
            <a:path>
              <a:moveTo>
                <a:pt x="0" y="574689"/>
              </a:moveTo>
              <a:lnTo>
                <a:pt x="267297" y="574689"/>
              </a:lnTo>
              <a:lnTo>
                <a:pt x="267297" y="0"/>
              </a:lnTo>
              <a:lnTo>
                <a:pt x="534594" y="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9C1B3B-F7A9-468B-B663-ECB4770C52B9}">
      <dsp:nvSpPr>
        <dsp:cNvPr id="0" name=""/>
        <dsp:cNvSpPr/>
      </dsp:nvSpPr>
      <dsp:spPr>
        <a:xfrm>
          <a:off x="2874" y="614253"/>
          <a:ext cx="2672973" cy="8152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Speed – </a:t>
          </a:r>
          <a:r>
            <a:rPr lang="en-US" sz="1800" kern="1200" dirty="0" err="1"/>
            <a:t>Hashcat</a:t>
          </a:r>
          <a:r>
            <a:rPr lang="en-US" sz="1800" kern="1200" dirty="0"/>
            <a:t> is faster uses – GPU and FPGA</a:t>
          </a:r>
        </a:p>
      </dsp:txBody>
      <dsp:txXfrm>
        <a:off x="2874" y="614253"/>
        <a:ext cx="2672973" cy="815257"/>
      </dsp:txXfrm>
    </dsp:sp>
    <dsp:sp modelId="{9C44765B-6404-4335-B7DD-C10ED200681C}">
      <dsp:nvSpPr>
        <dsp:cNvPr id="0" name=""/>
        <dsp:cNvSpPr/>
      </dsp:nvSpPr>
      <dsp:spPr>
        <a:xfrm>
          <a:off x="2874" y="1763632"/>
          <a:ext cx="2672973" cy="8152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Ease of Use – John the Ripper is easier for beginners</a:t>
          </a:r>
        </a:p>
      </dsp:txBody>
      <dsp:txXfrm>
        <a:off x="2874" y="1763632"/>
        <a:ext cx="2672973" cy="815257"/>
      </dsp:txXfrm>
    </dsp:sp>
    <dsp:sp modelId="{A84EA9CA-02A1-4797-A26C-9FE072043457}">
      <dsp:nvSpPr>
        <dsp:cNvPr id="0" name=""/>
        <dsp:cNvSpPr/>
      </dsp:nvSpPr>
      <dsp:spPr>
        <a:xfrm>
          <a:off x="2874" y="2913011"/>
          <a:ext cx="2672973" cy="8152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When to Use Which</a:t>
          </a:r>
        </a:p>
      </dsp:txBody>
      <dsp:txXfrm>
        <a:off x="2874" y="2913011"/>
        <a:ext cx="2672973" cy="815257"/>
      </dsp:txXfrm>
    </dsp:sp>
    <dsp:sp modelId="{FAD9E3C4-D9A4-4D56-973D-0EDACE125742}">
      <dsp:nvSpPr>
        <dsp:cNvPr id="0" name=""/>
        <dsp:cNvSpPr/>
      </dsp:nvSpPr>
      <dsp:spPr>
        <a:xfrm>
          <a:off x="3210442" y="2338321"/>
          <a:ext cx="2672973" cy="81525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Hashcat – access to powerful GPUs and need high-speed cracking</a:t>
          </a:r>
        </a:p>
      </dsp:txBody>
      <dsp:txXfrm>
        <a:off x="3210442" y="2338321"/>
        <a:ext cx="2672973" cy="815257"/>
      </dsp:txXfrm>
    </dsp:sp>
    <dsp:sp modelId="{B76C31AC-B656-47C7-B7C5-DCF8E843FE99}">
      <dsp:nvSpPr>
        <dsp:cNvPr id="0" name=""/>
        <dsp:cNvSpPr/>
      </dsp:nvSpPr>
      <dsp:spPr>
        <a:xfrm>
          <a:off x="3210442" y="3487700"/>
          <a:ext cx="2672973" cy="81525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John the Ripper</a:t>
          </a:r>
          <a:r>
            <a:rPr lang="en-GB" sz="1800" kern="1200"/>
            <a:t> – handling different hash types with minimal configuration</a:t>
          </a:r>
          <a:endParaRPr lang="en-US" sz="1800" kern="1200"/>
        </a:p>
      </dsp:txBody>
      <dsp:txXfrm>
        <a:off x="3210442" y="3487700"/>
        <a:ext cx="2672973" cy="81525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C6865-334D-46A0-8C85-029949D46DF7}" type="datetimeFigureOut">
              <a:rPr lang="en-GB" smtClean="0"/>
              <a:t>29/04/2024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5CDE4-2F7C-427F-A542-D0D6C8B6E7F2}" type="slidenum">
              <a:rPr lang="en-GB" smtClean="0"/>
              <a:t>‹#›</a:t>
            </a:fld>
            <a:endParaRPr lang="en-GB"/>
          </a:p>
        </p:txBody>
      </p:sp>
    </p:spTree>
    <p:extLst>
      <p:ext uri="{BB962C8B-B14F-4D97-AF65-F5344CB8AC3E}">
        <p14:creationId xmlns:p14="http://schemas.microsoft.com/office/powerpoint/2010/main" val="251423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set up Virtual box with Kali </a:t>
            </a:r>
            <a:r>
              <a:rPr lang="en-US" dirty="0" err="1"/>
              <a:t>linux</a:t>
            </a:r>
            <a:r>
              <a:rPr lang="en-US" dirty="0"/>
              <a:t> OS</a:t>
            </a:r>
          </a:p>
          <a:p>
            <a:r>
              <a:rPr lang="en-US" dirty="0"/>
              <a:t>After the setup I found out Kali </a:t>
            </a:r>
            <a:r>
              <a:rPr lang="en-US" dirty="0" err="1"/>
              <a:t>linux</a:t>
            </a:r>
            <a:r>
              <a:rPr lang="en-US" dirty="0"/>
              <a:t> already has </a:t>
            </a:r>
            <a:r>
              <a:rPr lang="en-US" dirty="0" err="1"/>
              <a:t>Hashcat</a:t>
            </a:r>
            <a:r>
              <a:rPr lang="en-US" dirty="0"/>
              <a:t> and JTR preinstalled</a:t>
            </a:r>
          </a:p>
          <a:p>
            <a:r>
              <a:rPr lang="en-US" dirty="0"/>
              <a:t>So I could start testing them right away</a:t>
            </a:r>
          </a:p>
          <a:p>
            <a:endParaRPr lang="en-GB" dirty="0"/>
          </a:p>
          <a:p>
            <a:r>
              <a:rPr lang="en-GB" dirty="0"/>
              <a:t>Wordlist found in Kali Linux: /</a:t>
            </a:r>
            <a:r>
              <a:rPr lang="en-GB" dirty="0" err="1"/>
              <a:t>usr</a:t>
            </a:r>
            <a:r>
              <a:rPr lang="en-GB" dirty="0"/>
              <a:t>/share/wordlists/rockyou.txt.gz</a:t>
            </a:r>
          </a:p>
          <a:p>
            <a:r>
              <a:rPr lang="en-GB" dirty="0"/>
              <a:t>- after unzipping this file we have a wordlist with over 14 million (14,344,392)</a:t>
            </a:r>
          </a:p>
          <a:p>
            <a:r>
              <a:rPr lang="en-GB" dirty="0"/>
              <a:t>common passwords people use/used</a:t>
            </a:r>
          </a:p>
          <a:p>
            <a:r>
              <a:rPr lang="en-GB" dirty="0"/>
              <a:t>- The ”rockyou.txt” wordlist is compiled from data breaches, primarily from</a:t>
            </a:r>
          </a:p>
          <a:p>
            <a:r>
              <a:rPr lang="en-GB" dirty="0"/>
              <a:t>a significant breach of the social networking site </a:t>
            </a:r>
            <a:r>
              <a:rPr lang="en-GB" dirty="0" err="1"/>
              <a:t>RockYou</a:t>
            </a:r>
            <a:r>
              <a:rPr lang="en-GB" dirty="0"/>
              <a:t> in 2009. During</a:t>
            </a:r>
          </a:p>
          <a:p>
            <a:r>
              <a:rPr lang="en-GB" dirty="0"/>
              <a:t>this breach, hackers gained access to </a:t>
            </a:r>
            <a:r>
              <a:rPr lang="en-GB" dirty="0" err="1"/>
              <a:t>RockYou’s</a:t>
            </a:r>
            <a:r>
              <a:rPr lang="en-GB" dirty="0"/>
              <a:t> user database, which contained</a:t>
            </a:r>
          </a:p>
          <a:p>
            <a:r>
              <a:rPr lang="en-GB" dirty="0"/>
              <a:t>millions of usernames and passwords stored in plaintext. The breach exposed</a:t>
            </a:r>
          </a:p>
          <a:p>
            <a:r>
              <a:rPr lang="en-GB" dirty="0"/>
              <a:t>the weak security practices of the time, as </a:t>
            </a:r>
            <a:r>
              <a:rPr lang="en-GB" dirty="0" err="1"/>
              <a:t>RockYou</a:t>
            </a:r>
            <a:r>
              <a:rPr lang="en-GB" dirty="0"/>
              <a:t> stored passwords without</a:t>
            </a:r>
          </a:p>
          <a:p>
            <a:r>
              <a:rPr lang="en-GB" dirty="0"/>
              <a:t>proper encryption.</a:t>
            </a:r>
          </a:p>
        </p:txBody>
      </p:sp>
      <p:sp>
        <p:nvSpPr>
          <p:cNvPr id="4" name="Slide Number Placeholder 3"/>
          <p:cNvSpPr>
            <a:spLocks noGrp="1"/>
          </p:cNvSpPr>
          <p:nvPr>
            <p:ph type="sldNum" sz="quarter" idx="5"/>
          </p:nvPr>
        </p:nvSpPr>
        <p:spPr/>
        <p:txBody>
          <a:bodyPr/>
          <a:lstStyle/>
          <a:p>
            <a:fld id="{C2B5CDE4-2F7C-427F-A542-D0D6C8B6E7F2}" type="slidenum">
              <a:rPr lang="en-GB" smtClean="0"/>
              <a:t>3</a:t>
            </a:fld>
            <a:endParaRPr lang="en-GB"/>
          </a:p>
        </p:txBody>
      </p:sp>
    </p:spTree>
    <p:extLst>
      <p:ext uri="{BB962C8B-B14F-4D97-AF65-F5344CB8AC3E}">
        <p14:creationId xmlns:p14="http://schemas.microsoft.com/office/powerpoint/2010/main" val="1826439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Hash types: total 93</a:t>
            </a:r>
          </a:p>
          <a:p>
            <a:r>
              <a:rPr lang="en-GB" dirty="0"/>
              <a:t>- for example: MD5, HMAC-MD5, SHA1, NTLM, SHA256, Plaintext ...</a:t>
            </a:r>
          </a:p>
        </p:txBody>
      </p:sp>
      <p:sp>
        <p:nvSpPr>
          <p:cNvPr id="4" name="Slide Number Placeholder 3"/>
          <p:cNvSpPr>
            <a:spLocks noGrp="1"/>
          </p:cNvSpPr>
          <p:nvPr>
            <p:ph type="sldNum" sz="quarter" idx="5"/>
          </p:nvPr>
        </p:nvSpPr>
        <p:spPr/>
        <p:txBody>
          <a:bodyPr/>
          <a:lstStyle/>
          <a:p>
            <a:fld id="{C2B5CDE4-2F7C-427F-A542-D0D6C8B6E7F2}" type="slidenum">
              <a:rPr lang="en-GB" smtClean="0"/>
              <a:t>5</a:t>
            </a:fld>
            <a:endParaRPr lang="en-GB"/>
          </a:p>
        </p:txBody>
      </p:sp>
    </p:spTree>
    <p:extLst>
      <p:ext uri="{BB962C8B-B14F-4D97-AF65-F5344CB8AC3E}">
        <p14:creationId xmlns:p14="http://schemas.microsoft.com/office/powerpoint/2010/main" val="249701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B5CDE4-2F7C-427F-A542-D0D6C8B6E7F2}" type="slidenum">
              <a:rPr lang="en-GB" smtClean="0"/>
              <a:t>7</a:t>
            </a:fld>
            <a:endParaRPr lang="en-GB"/>
          </a:p>
        </p:txBody>
      </p:sp>
    </p:spTree>
    <p:extLst>
      <p:ext uri="{BB962C8B-B14F-4D97-AF65-F5344CB8AC3E}">
        <p14:creationId xmlns:p14="http://schemas.microsoft.com/office/powerpoint/2010/main" val="193236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Speed</a:t>
            </a:r>
          </a:p>
          <a:p>
            <a:pPr>
              <a:buFont typeface="Arial" panose="020B0604020202020204" pitchFamily="34" charset="0"/>
              <a:buChar char="•"/>
            </a:pPr>
            <a:r>
              <a:rPr lang="en-GB" b="1" dirty="0" err="1"/>
              <a:t>Hashcat</a:t>
            </a:r>
            <a:r>
              <a:rPr lang="en-GB" dirty="0"/>
              <a:t> is generally faster than John the Ripper because it is optimized for working with a wide range of hardware accelerators like GPUs (graphics processing unit) and FPGAs (Field programmable gate array). This allows </a:t>
            </a:r>
            <a:r>
              <a:rPr lang="en-GB" dirty="0" err="1"/>
              <a:t>Hashcat</a:t>
            </a:r>
            <a:r>
              <a:rPr lang="en-GB" dirty="0"/>
              <a:t> to perform high-speed brute-force attacks, combinatorial attacks, and more, using the massive parallel processing power of modern GPUs.</a:t>
            </a:r>
          </a:p>
          <a:p>
            <a:pPr>
              <a:buFont typeface="Arial" panose="020B0604020202020204" pitchFamily="34" charset="0"/>
              <a:buChar char="•"/>
            </a:pPr>
            <a:r>
              <a:rPr lang="en-GB" b="1" dirty="0"/>
              <a:t>John the Ripper</a:t>
            </a:r>
            <a:r>
              <a:rPr lang="en-GB" dirty="0"/>
              <a:t> has a mode called Jumbo that supports GPU acceleration, but its primary strength lies in CPU-based attacks. John's performance can be very good on CPUs, but typically, </a:t>
            </a:r>
            <a:r>
              <a:rPr lang="en-GB" dirty="0" err="1"/>
              <a:t>Hashcat</a:t>
            </a:r>
            <a:r>
              <a:rPr lang="en-GB" dirty="0"/>
              <a:t> outperforms John when it comes to GPU acceleration.</a:t>
            </a:r>
          </a:p>
          <a:p>
            <a:endParaRPr lang="en-GB" dirty="0"/>
          </a:p>
          <a:p>
            <a:r>
              <a:rPr lang="en-GB" b="1" dirty="0"/>
              <a:t>Ease of Use</a:t>
            </a:r>
          </a:p>
          <a:p>
            <a:pPr>
              <a:buFont typeface="Arial" panose="020B0604020202020204" pitchFamily="34" charset="0"/>
              <a:buChar char="•"/>
            </a:pPr>
            <a:r>
              <a:rPr lang="en-GB" b="1" dirty="0" err="1"/>
              <a:t>Hashcat</a:t>
            </a:r>
            <a:r>
              <a:rPr lang="en-GB" dirty="0"/>
              <a:t> has a steep learning curve due to its extensive range of options and configurations, which can be overwhelming for beginners. However, it has a consistent syntax and well-documented options, which, once mastered, can be highly effective and flexible.</a:t>
            </a:r>
          </a:p>
          <a:p>
            <a:pPr>
              <a:buFont typeface="Arial" panose="020B0604020202020204" pitchFamily="34" charset="0"/>
              <a:buChar char="•"/>
            </a:pPr>
            <a:r>
              <a:rPr lang="en-GB" b="1" dirty="0"/>
              <a:t>John the Ripper</a:t>
            </a:r>
            <a:r>
              <a:rPr lang="en-GB" dirty="0"/>
              <a:t> is often considered easier for beginners, especially in its default mode. It automatically selects the best strategies and algorithms based on the hashes it detects, which simplifies the process for new users. However, making full use of its capabilities (especially in Jumbo mode) still requires learning a variety of options and configurations.</a:t>
            </a:r>
          </a:p>
          <a:p>
            <a:endParaRPr lang="en-GB" dirty="0"/>
          </a:p>
          <a:p>
            <a:r>
              <a:rPr lang="en-GB" b="1" dirty="0"/>
              <a:t>When to Use Which</a:t>
            </a:r>
          </a:p>
          <a:p>
            <a:pPr>
              <a:buFont typeface="Arial" panose="020B0604020202020204" pitchFamily="34" charset="0"/>
              <a:buChar char="•"/>
            </a:pPr>
            <a:r>
              <a:rPr lang="en-GB" b="1" dirty="0"/>
              <a:t>Use </a:t>
            </a:r>
            <a:r>
              <a:rPr lang="en-GB" b="1" dirty="0" err="1"/>
              <a:t>Hashcat</a:t>
            </a:r>
            <a:r>
              <a:rPr lang="en-GB" dirty="0"/>
              <a:t> when:</a:t>
            </a:r>
          </a:p>
          <a:p>
            <a:pPr marL="742950" lvl="1" indent="-285750">
              <a:buFont typeface="Arial" panose="020B0604020202020204" pitchFamily="34" charset="0"/>
              <a:buChar char="•"/>
            </a:pPr>
            <a:r>
              <a:rPr lang="en-GB" dirty="0"/>
              <a:t>You have access to powerful GPUs and need to perform high-speed, high-volume cracking.</a:t>
            </a:r>
          </a:p>
          <a:p>
            <a:pPr marL="742950" lvl="1" indent="-285750">
              <a:buFont typeface="Arial" panose="020B0604020202020204" pitchFamily="34" charset="0"/>
              <a:buChar char="•"/>
            </a:pPr>
            <a:r>
              <a:rPr lang="en-GB" dirty="0"/>
              <a:t>You are dealing with a very large set of hashes or need to use advanced attack modes that leverage GPU power.</a:t>
            </a:r>
          </a:p>
          <a:p>
            <a:pPr marL="742950" lvl="1" indent="-285750">
              <a:buFont typeface="Arial" panose="020B0604020202020204" pitchFamily="34" charset="0"/>
              <a:buChar char="•"/>
            </a:pPr>
            <a:r>
              <a:rPr lang="en-GB" dirty="0"/>
              <a:t>You need to crack hashes that are better supported by </a:t>
            </a:r>
            <a:r>
              <a:rPr lang="en-GB" dirty="0" err="1"/>
              <a:t>Hashcat's</a:t>
            </a:r>
            <a:r>
              <a:rPr lang="en-GB" dirty="0"/>
              <a:t> more modern algorithms and optimizations.</a:t>
            </a:r>
          </a:p>
          <a:p>
            <a:pPr>
              <a:buFont typeface="Arial" panose="020B0604020202020204" pitchFamily="34" charset="0"/>
              <a:buChar char="•"/>
            </a:pPr>
            <a:r>
              <a:rPr lang="en-GB" b="1" dirty="0"/>
              <a:t>Use John the Ripper</a:t>
            </a:r>
            <a:r>
              <a:rPr lang="en-GB" dirty="0"/>
              <a:t> when:</a:t>
            </a:r>
          </a:p>
          <a:p>
            <a:pPr marL="742950" lvl="1" indent="-285750">
              <a:buFont typeface="Arial" panose="020B0604020202020204" pitchFamily="34" charset="0"/>
              <a:buChar char="•"/>
            </a:pPr>
            <a:r>
              <a:rPr lang="en-GB" dirty="0"/>
              <a:t>You are working on a system with limited or no GPU resources.</a:t>
            </a:r>
          </a:p>
          <a:p>
            <a:pPr marL="742950" lvl="1" indent="-285750">
              <a:buFont typeface="Arial" panose="020B0604020202020204" pitchFamily="34" charset="0"/>
              <a:buChar char="•"/>
            </a:pPr>
            <a:r>
              <a:rPr lang="en-GB" dirty="0"/>
              <a:t>You need a tool that's good at automatically handling different hash types with minimal configuration.</a:t>
            </a:r>
          </a:p>
          <a:p>
            <a:pPr marL="742950" lvl="1" indent="-285750">
              <a:buFont typeface="Arial" panose="020B0604020202020204" pitchFamily="34" charset="0"/>
              <a:buChar char="•"/>
            </a:pPr>
            <a:r>
              <a:rPr lang="en-GB" dirty="0"/>
              <a:t>You are engaging in </a:t>
            </a:r>
            <a:r>
              <a:rPr lang="en-GB" dirty="0" err="1"/>
              <a:t>pentesting</a:t>
            </a:r>
            <a:r>
              <a:rPr lang="en-GB" dirty="0"/>
              <a:t> scenarios where you might benefit from the flexibility and </a:t>
            </a:r>
            <a:r>
              <a:rPr lang="en-GB" dirty="0" err="1"/>
              <a:t>scriptability</a:t>
            </a:r>
            <a:r>
              <a:rPr lang="en-GB" dirty="0"/>
              <a:t> of John the Ripper, especially with custom rules and modes designed to crack complex password patterns.</a:t>
            </a:r>
          </a:p>
          <a:p>
            <a:endParaRPr lang="en-GB" dirty="0"/>
          </a:p>
        </p:txBody>
      </p:sp>
      <p:sp>
        <p:nvSpPr>
          <p:cNvPr id="4" name="Slide Number Placeholder 3"/>
          <p:cNvSpPr>
            <a:spLocks noGrp="1"/>
          </p:cNvSpPr>
          <p:nvPr>
            <p:ph type="sldNum" sz="quarter" idx="5"/>
          </p:nvPr>
        </p:nvSpPr>
        <p:spPr/>
        <p:txBody>
          <a:bodyPr/>
          <a:lstStyle/>
          <a:p>
            <a:fld id="{C2B5CDE4-2F7C-427F-A542-D0D6C8B6E7F2}" type="slidenum">
              <a:rPr lang="en-GB" smtClean="0"/>
              <a:t>11</a:t>
            </a:fld>
            <a:endParaRPr lang="en-GB"/>
          </a:p>
        </p:txBody>
      </p:sp>
    </p:spTree>
    <p:extLst>
      <p:ext uri="{BB962C8B-B14F-4D97-AF65-F5344CB8AC3E}">
        <p14:creationId xmlns:p14="http://schemas.microsoft.com/office/powerpoint/2010/main" val="2331267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Length: Because they give hackers more room to search, longer passwords</a:t>
            </a:r>
          </a:p>
          <a:p>
            <a:r>
              <a:rPr lang="en-GB" dirty="0"/>
              <a:t>are typically more secure than shorter ones. The number of combinations</a:t>
            </a:r>
          </a:p>
          <a:p>
            <a:r>
              <a:rPr lang="en-GB" dirty="0"/>
              <a:t>that are feasible increases exponentially with each extra character.</a:t>
            </a:r>
          </a:p>
          <a:p>
            <a:endParaRPr lang="en-GB" dirty="0"/>
          </a:p>
          <a:p>
            <a:r>
              <a:rPr lang="en-GB" dirty="0"/>
              <a:t>– With simply lowercase letters, there are 268268 potential </a:t>
            </a:r>
            <a:r>
              <a:rPr lang="en-GB" dirty="0" err="1"/>
              <a:t>permuta</a:t>
            </a:r>
            <a:r>
              <a:rPr lang="en-GB" dirty="0"/>
              <a:t>-</a:t>
            </a:r>
          </a:p>
          <a:p>
            <a:r>
              <a:rPr lang="en-GB" dirty="0" err="1"/>
              <a:t>tions</a:t>
            </a:r>
            <a:r>
              <a:rPr lang="en-GB" dirty="0"/>
              <a:t> for an 8-character password.</a:t>
            </a:r>
          </a:p>
          <a:p>
            <a:r>
              <a:rPr lang="en-GB" dirty="0"/>
              <a:t>– There are 26122612 potential permutations for a 12-character pass-</a:t>
            </a:r>
          </a:p>
          <a:p>
            <a:r>
              <a:rPr lang="en-GB" dirty="0"/>
              <a:t>word using the same character set, which is a far bigger number.</a:t>
            </a:r>
          </a:p>
          <a:p>
            <a:endParaRPr lang="en-GB" dirty="0"/>
          </a:p>
          <a:p>
            <a:r>
              <a:rPr lang="en-GB" dirty="0"/>
              <a:t>Character Set: Adding a range of characters to your password, such as</a:t>
            </a:r>
          </a:p>
          <a:p>
            <a:r>
              <a:rPr lang="en-GB" dirty="0"/>
              <a:t>digits, special characters, lowercase and uppercase letters, and numbers,</a:t>
            </a:r>
          </a:p>
          <a:p>
            <a:r>
              <a:rPr lang="en-GB" dirty="0"/>
              <a:t>makes it more difficult to crack and less vulnerable to brute-force attacks.</a:t>
            </a:r>
          </a:p>
          <a:p>
            <a:endParaRPr lang="en-GB" dirty="0"/>
          </a:p>
          <a:p>
            <a:r>
              <a:rPr lang="en-GB" dirty="0"/>
              <a:t>– Since ”password” is a single lowercase letter, it is a weak password.</a:t>
            </a:r>
          </a:p>
          <a:p>
            <a:r>
              <a:rPr lang="en-GB" dirty="0"/>
              <a:t>– Because it combines capital and lowercase letters, numerals, and </a:t>
            </a:r>
            <a:r>
              <a:rPr lang="en-GB" dirty="0" err="1"/>
              <a:t>spe</a:t>
            </a:r>
            <a:r>
              <a:rPr lang="en-GB" dirty="0"/>
              <a:t>-</a:t>
            </a:r>
          </a:p>
          <a:p>
            <a:r>
              <a:rPr lang="en-GB" dirty="0" err="1"/>
              <a:t>cial</a:t>
            </a:r>
            <a:r>
              <a:rPr lang="en-GB" dirty="0"/>
              <a:t> characters, a password like ”P@ssw0rd!” is more robust than</a:t>
            </a:r>
          </a:p>
          <a:p>
            <a:r>
              <a:rPr lang="en-GB" dirty="0"/>
              <a:t>others.</a:t>
            </a:r>
          </a:p>
          <a:p>
            <a:endParaRPr lang="en-GB" dirty="0"/>
          </a:p>
          <a:p>
            <a:r>
              <a:rPr lang="en-GB" dirty="0"/>
              <a:t>Randomness: Passwords that are generated at random tend to be more</a:t>
            </a:r>
          </a:p>
          <a:p>
            <a:r>
              <a:rPr lang="en-GB" dirty="0"/>
              <a:t>secure than those that are based on popular terms or patterns. </a:t>
            </a:r>
            <a:r>
              <a:rPr lang="en-GB" dirty="0" err="1"/>
              <a:t>Dictio</a:t>
            </a:r>
            <a:r>
              <a:rPr lang="en-GB" dirty="0"/>
              <a:t>-</a:t>
            </a:r>
          </a:p>
          <a:p>
            <a:r>
              <a:rPr lang="en-GB" dirty="0"/>
              <a:t>nary or pattern-based attacks are less likely to guess or break random</a:t>
            </a:r>
          </a:p>
          <a:p>
            <a:r>
              <a:rPr lang="en-GB" dirty="0"/>
              <a:t>passwords.</a:t>
            </a:r>
          </a:p>
          <a:p>
            <a:endParaRPr lang="en-GB" dirty="0"/>
          </a:p>
          <a:p>
            <a:r>
              <a:rPr lang="en-GB" dirty="0"/>
              <a:t>Predictability Avoiding: Keeping your password strong means staying</a:t>
            </a:r>
          </a:p>
          <a:p>
            <a:r>
              <a:rPr lang="en-GB" dirty="0"/>
              <a:t>away from patterns or sequences that are simple to figure out (like ”123456”</a:t>
            </a:r>
          </a:p>
          <a:p>
            <a:r>
              <a:rPr lang="en-GB" dirty="0"/>
              <a:t>or ”qwerty”). To further improve security, keep personal information like</a:t>
            </a:r>
          </a:p>
          <a:p>
            <a:r>
              <a:rPr lang="en-GB" dirty="0"/>
              <a:t>names, birthdays, and frequent words to a minimum.</a:t>
            </a:r>
          </a:p>
        </p:txBody>
      </p:sp>
      <p:sp>
        <p:nvSpPr>
          <p:cNvPr id="4" name="Slide Number Placeholder 3"/>
          <p:cNvSpPr>
            <a:spLocks noGrp="1"/>
          </p:cNvSpPr>
          <p:nvPr>
            <p:ph type="sldNum" sz="quarter" idx="5"/>
          </p:nvPr>
        </p:nvSpPr>
        <p:spPr/>
        <p:txBody>
          <a:bodyPr/>
          <a:lstStyle/>
          <a:p>
            <a:fld id="{C2B5CDE4-2F7C-427F-A542-D0D6C8B6E7F2}" type="slidenum">
              <a:rPr lang="en-GB" smtClean="0"/>
              <a:t>12</a:t>
            </a:fld>
            <a:endParaRPr lang="en-GB"/>
          </a:p>
        </p:txBody>
      </p:sp>
    </p:spTree>
    <p:extLst>
      <p:ext uri="{BB962C8B-B14F-4D97-AF65-F5344CB8AC3E}">
        <p14:creationId xmlns:p14="http://schemas.microsoft.com/office/powerpoint/2010/main" val="38897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Password managers are software tools designed to securely store and manage passwords for various online accounts and services. They work by encrypting and storing your passwords in a centralized vault, which is typically protected by a master password or passphrase. When you need to log in to a website or app, the password manager can automatically fill in the credentials for you, saving you the trouble of remembering or typing them manually.</a:t>
            </a:r>
          </a:p>
          <a:p>
            <a:endParaRPr lang="en-GB" dirty="0"/>
          </a:p>
          <a:p>
            <a:pPr>
              <a:buFont typeface="+mj-lt"/>
              <a:buAutoNum type="arabicPeriod"/>
            </a:pPr>
            <a:r>
              <a:rPr lang="en-GB" b="1" dirty="0"/>
              <a:t>LastPass</a:t>
            </a:r>
            <a:r>
              <a:rPr lang="en-GB" dirty="0"/>
              <a:t>:</a:t>
            </a:r>
          </a:p>
          <a:p>
            <a:pPr marL="742950" lvl="1" indent="-285750">
              <a:buFont typeface="+mj-lt"/>
              <a:buAutoNum type="arabicPeriod"/>
            </a:pPr>
            <a:r>
              <a:rPr lang="en-GB" b="1" dirty="0"/>
              <a:t>Features</a:t>
            </a:r>
            <a:r>
              <a:rPr lang="en-GB" dirty="0"/>
              <a:t>: LastPass offers a user-friendly interface, secure password storage, and automatic form filling. It also provides two-factor authentication (2FA) and the ability to generate strong passwords.</a:t>
            </a:r>
          </a:p>
          <a:p>
            <a:pPr marL="742950" lvl="1" indent="-285750">
              <a:buFont typeface="+mj-lt"/>
              <a:buAutoNum type="arabicPeriod"/>
            </a:pPr>
            <a:r>
              <a:rPr lang="en-GB" b="1" dirty="0"/>
              <a:t>Platforms</a:t>
            </a:r>
            <a:r>
              <a:rPr lang="en-GB" dirty="0"/>
              <a:t>: Available on Windows, macOS, Android, iOS, and Linux, with browser extensions for Chrome, Firefox, Safari, Internet Explorer, and Edge.</a:t>
            </a:r>
          </a:p>
          <a:p>
            <a:pPr>
              <a:buFont typeface="+mj-lt"/>
              <a:buAutoNum type="arabicPeriod"/>
            </a:pPr>
            <a:r>
              <a:rPr lang="en-GB" b="1" dirty="0"/>
              <a:t>1Password</a:t>
            </a:r>
            <a:r>
              <a:rPr lang="en-GB" dirty="0"/>
              <a:t>:</a:t>
            </a:r>
          </a:p>
          <a:p>
            <a:pPr marL="742950" lvl="1" indent="-285750">
              <a:buFont typeface="+mj-lt"/>
              <a:buAutoNum type="arabicPeriod"/>
            </a:pPr>
            <a:r>
              <a:rPr lang="en-GB" b="1" dirty="0"/>
              <a:t>Features</a:t>
            </a:r>
            <a:r>
              <a:rPr lang="en-GB" dirty="0"/>
              <a:t>: 1Password is known for its strong security focus, offering features like a built-in watchdog to watch for password breaches and secure document storage.</a:t>
            </a:r>
          </a:p>
          <a:p>
            <a:pPr marL="742950" lvl="1" indent="-285750">
              <a:buFont typeface="+mj-lt"/>
              <a:buAutoNum type="arabicPeriod"/>
            </a:pPr>
            <a:r>
              <a:rPr lang="en-GB" b="1" dirty="0"/>
              <a:t>Platforms</a:t>
            </a:r>
            <a:r>
              <a:rPr lang="en-GB" dirty="0"/>
              <a:t>: It's available on Windows, macOS, iOS, Android, and Linux, with browser extensions that work across multiple browsers.</a:t>
            </a:r>
          </a:p>
          <a:p>
            <a:pPr>
              <a:buFont typeface="+mj-lt"/>
              <a:buAutoNum type="arabicPeriod"/>
            </a:pPr>
            <a:r>
              <a:rPr lang="en-GB" b="1" dirty="0" err="1"/>
              <a:t>Dashlane</a:t>
            </a:r>
            <a:r>
              <a:rPr lang="en-GB" dirty="0"/>
              <a:t>:</a:t>
            </a:r>
          </a:p>
          <a:p>
            <a:pPr marL="742950" lvl="1" indent="-285750">
              <a:buFont typeface="+mj-lt"/>
              <a:buAutoNum type="arabicPeriod"/>
            </a:pPr>
            <a:r>
              <a:rPr lang="en-GB" b="1" dirty="0"/>
              <a:t>Features</a:t>
            </a:r>
            <a:r>
              <a:rPr lang="en-GB" dirty="0"/>
              <a:t>: </a:t>
            </a:r>
            <a:r>
              <a:rPr lang="en-GB" dirty="0" err="1"/>
              <a:t>Dashlane</a:t>
            </a:r>
            <a:r>
              <a:rPr lang="en-GB" dirty="0"/>
              <a:t> provides an intuitive interface and robust security features, including dark web monitoring and a VPN for browsing securely and privately.</a:t>
            </a:r>
          </a:p>
          <a:p>
            <a:pPr marL="742950" lvl="1" indent="-285750">
              <a:buFont typeface="+mj-lt"/>
              <a:buAutoNum type="arabicPeriod"/>
            </a:pPr>
            <a:r>
              <a:rPr lang="en-GB" b="1" dirty="0"/>
              <a:t>Platforms</a:t>
            </a:r>
            <a:r>
              <a:rPr lang="en-GB" dirty="0"/>
              <a:t>: Supports Windows, macOS, iOS, Android, with browser extensions for Chrome, Firefox, Edge, and Safari.</a:t>
            </a:r>
          </a:p>
          <a:p>
            <a:pPr>
              <a:buFont typeface="+mj-lt"/>
              <a:buAutoNum type="arabicPeriod"/>
            </a:pPr>
            <a:r>
              <a:rPr lang="en-GB" b="1" dirty="0" err="1"/>
              <a:t>Bitwarden</a:t>
            </a:r>
            <a:r>
              <a:rPr lang="en-GB" dirty="0"/>
              <a:t>:</a:t>
            </a:r>
          </a:p>
          <a:p>
            <a:pPr marL="742950" lvl="1" indent="-285750">
              <a:buFont typeface="+mj-lt"/>
              <a:buAutoNum type="arabicPeriod"/>
            </a:pPr>
            <a:r>
              <a:rPr lang="en-GB" b="1" dirty="0"/>
              <a:t>Features</a:t>
            </a:r>
            <a:r>
              <a:rPr lang="en-GB" dirty="0"/>
              <a:t>: </a:t>
            </a:r>
            <a:r>
              <a:rPr lang="en-GB" dirty="0" err="1"/>
              <a:t>Bitwarden</a:t>
            </a:r>
            <a:r>
              <a:rPr lang="en-GB" dirty="0"/>
              <a:t> is an open-source password manager which is highly praised for its transparency and security. It allows you to host your password server and offers both free and premium versions.</a:t>
            </a:r>
          </a:p>
          <a:p>
            <a:pPr marL="742950" lvl="1" indent="-285750">
              <a:buFont typeface="+mj-lt"/>
              <a:buAutoNum type="arabicPeriod"/>
            </a:pPr>
            <a:r>
              <a:rPr lang="en-GB" b="1" dirty="0"/>
              <a:t>Platforms</a:t>
            </a:r>
            <a:r>
              <a:rPr lang="en-GB" dirty="0"/>
              <a:t>: Available on Windows, macOS, Android, iOS, and Linux, along with browser extensions for most major browsers.</a:t>
            </a:r>
          </a:p>
          <a:p>
            <a:pPr>
              <a:buFont typeface="+mj-lt"/>
              <a:buAutoNum type="arabicPeriod"/>
            </a:pPr>
            <a:r>
              <a:rPr lang="en-GB" b="1" dirty="0"/>
              <a:t>Keeper</a:t>
            </a:r>
            <a:r>
              <a:rPr lang="en-GB" dirty="0"/>
              <a:t>:</a:t>
            </a:r>
          </a:p>
          <a:p>
            <a:pPr marL="742950" lvl="1" indent="-285750">
              <a:buFont typeface="+mj-lt"/>
              <a:buAutoNum type="arabicPeriod"/>
            </a:pPr>
            <a:r>
              <a:rPr lang="en-GB" b="1" dirty="0"/>
              <a:t>Features</a:t>
            </a:r>
            <a:r>
              <a:rPr lang="en-GB" dirty="0"/>
              <a:t>: Keeper offers high-level security features, including encrypted messaging and secure file storage, making it more than just a password manager.</a:t>
            </a:r>
          </a:p>
          <a:p>
            <a:pPr marL="742950" lvl="1" indent="-285750">
              <a:buFont typeface="+mj-lt"/>
              <a:buAutoNum type="arabicPeriod"/>
            </a:pPr>
            <a:r>
              <a:rPr lang="en-GB" b="1" dirty="0"/>
              <a:t>Platforms</a:t>
            </a:r>
            <a:r>
              <a:rPr lang="en-GB" dirty="0"/>
              <a:t>: Compatible with Windows, macOS, Linux, iOS, and Android, along with browser extensions for Chrome, Firefox, Safari, Internet Explorer, and Edge.</a:t>
            </a:r>
          </a:p>
          <a:p>
            <a:endParaRPr lang="en-GB" dirty="0"/>
          </a:p>
        </p:txBody>
      </p:sp>
      <p:sp>
        <p:nvSpPr>
          <p:cNvPr id="4" name="Slide Number Placeholder 3"/>
          <p:cNvSpPr>
            <a:spLocks noGrp="1"/>
          </p:cNvSpPr>
          <p:nvPr>
            <p:ph type="sldNum" sz="quarter" idx="5"/>
          </p:nvPr>
        </p:nvSpPr>
        <p:spPr/>
        <p:txBody>
          <a:bodyPr/>
          <a:lstStyle/>
          <a:p>
            <a:fld id="{C2B5CDE4-2F7C-427F-A542-D0D6C8B6E7F2}" type="slidenum">
              <a:rPr lang="en-GB" smtClean="0"/>
              <a:t>13</a:t>
            </a:fld>
            <a:endParaRPr lang="en-GB"/>
          </a:p>
        </p:txBody>
      </p:sp>
    </p:spTree>
    <p:extLst>
      <p:ext uri="{BB962C8B-B14F-4D97-AF65-F5344CB8AC3E}">
        <p14:creationId xmlns:p14="http://schemas.microsoft.com/office/powerpoint/2010/main" val="2739298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3697729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2FB4F7-E44B-43EC-B809-D1EAF4621ADD}"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171981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429056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322504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247763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244553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288079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190066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37212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196780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2FB4F7-E44B-43EC-B809-D1EAF4621ADD}"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400613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72FB4F7-E44B-43EC-B809-D1EAF4621ADD}"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67190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72FB4F7-E44B-43EC-B809-D1EAF4621ADD}" type="datetimeFigureOut">
              <a:rPr lang="en-GB" smtClean="0"/>
              <a:t>29/04/2024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94588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72FB4F7-E44B-43EC-B809-D1EAF4621ADD}" type="datetimeFigureOut">
              <a:rPr lang="en-GB" smtClean="0"/>
              <a:t>29/04/2024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255181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72FB4F7-E44B-43EC-B809-D1EAF4621ADD}" type="datetimeFigureOut">
              <a:rPr lang="en-GB" smtClean="0"/>
              <a:t>29/04/2024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178433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2FB4F7-E44B-43EC-B809-D1EAF4621ADD}"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211157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2FB4F7-E44B-43EC-B809-D1EAF4621ADD}"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EB9F8E-9AC4-43CB-A50D-5C00BF146A2F}" type="slidenum">
              <a:rPr lang="en-GB" smtClean="0"/>
              <a:t>‹#›</a:t>
            </a:fld>
            <a:endParaRPr lang="en-GB"/>
          </a:p>
        </p:txBody>
      </p:sp>
    </p:spTree>
    <p:extLst>
      <p:ext uri="{BB962C8B-B14F-4D97-AF65-F5344CB8AC3E}">
        <p14:creationId xmlns:p14="http://schemas.microsoft.com/office/powerpoint/2010/main" val="246877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2FB4F7-E44B-43EC-B809-D1EAF4621ADD}" type="datetimeFigureOut">
              <a:rPr lang="en-GB" smtClean="0"/>
              <a:t>29/04/2024</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EB9F8E-9AC4-43CB-A50D-5C00BF146A2F}" type="slidenum">
              <a:rPr lang="en-GB" smtClean="0"/>
              <a:t>‹#›</a:t>
            </a:fld>
            <a:endParaRPr lang="en-GB"/>
          </a:p>
        </p:txBody>
      </p:sp>
    </p:spTree>
    <p:extLst>
      <p:ext uri="{BB962C8B-B14F-4D97-AF65-F5344CB8AC3E}">
        <p14:creationId xmlns:p14="http://schemas.microsoft.com/office/powerpoint/2010/main" val="15037097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eg"/><Relationship Id="rId7"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Shape 9">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6" name="Picture 5">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F8385975-C2AC-5299-533A-8A94054898B7}"/>
              </a:ext>
            </a:extLst>
          </p:cNvPr>
          <p:cNvSpPr>
            <a:spLocks noGrp="1"/>
          </p:cNvSpPr>
          <p:nvPr>
            <p:ph type="ctrTitle"/>
          </p:nvPr>
        </p:nvSpPr>
        <p:spPr>
          <a:xfrm>
            <a:off x="1871209" y="1804371"/>
            <a:ext cx="8449582" cy="2421464"/>
          </a:xfrm>
        </p:spPr>
        <p:txBody>
          <a:bodyPr>
            <a:normAutofit/>
          </a:bodyPr>
          <a:lstStyle/>
          <a:p>
            <a:pPr algn="ctr"/>
            <a:r>
              <a:rPr lang="en-US" b="1" dirty="0">
                <a:latin typeface="Century Gothic" panose="020B0502020202020204" pitchFamily="34" charset="0"/>
              </a:rPr>
              <a:t>Freely distributed Password Cracking tools</a:t>
            </a:r>
            <a:endParaRPr lang="en-GB" b="1" dirty="0">
              <a:latin typeface="Century Gothic" panose="020B0502020202020204" pitchFamily="34" charset="0"/>
            </a:endParaRPr>
          </a:p>
        </p:txBody>
      </p:sp>
      <p:sp>
        <p:nvSpPr>
          <p:cNvPr id="3" name="Subtitle 2">
            <a:extLst>
              <a:ext uri="{FF2B5EF4-FFF2-40B4-BE49-F238E27FC236}">
                <a16:creationId xmlns:a16="http://schemas.microsoft.com/office/drawing/2014/main" id="{303CDC15-CE7E-725E-682C-AA151D82D682}"/>
              </a:ext>
            </a:extLst>
          </p:cNvPr>
          <p:cNvSpPr>
            <a:spLocks noGrp="1"/>
          </p:cNvSpPr>
          <p:nvPr>
            <p:ph type="subTitle" idx="1"/>
          </p:nvPr>
        </p:nvSpPr>
        <p:spPr>
          <a:xfrm>
            <a:off x="2497137" y="4461698"/>
            <a:ext cx="7197726" cy="1405467"/>
          </a:xfrm>
        </p:spPr>
        <p:txBody>
          <a:bodyPr>
            <a:normAutofit/>
          </a:bodyPr>
          <a:lstStyle/>
          <a:p>
            <a:pPr algn="ctr"/>
            <a:r>
              <a:rPr lang="hu-HU" dirty="0">
                <a:solidFill>
                  <a:schemeClr val="accent1">
                    <a:lumMod val="60000"/>
                    <a:lumOff val="40000"/>
                  </a:schemeClr>
                </a:solidFill>
              </a:rPr>
              <a:t>Ákos Lévárdy</a:t>
            </a:r>
            <a:endParaRPr lang="en-GB" dirty="0">
              <a:solidFill>
                <a:schemeClr val="accent1">
                  <a:lumMod val="60000"/>
                  <a:lumOff val="40000"/>
                </a:schemeClr>
              </a:solidFill>
            </a:endParaRPr>
          </a:p>
        </p:txBody>
      </p:sp>
    </p:spTree>
    <p:extLst>
      <p:ext uri="{BB962C8B-B14F-4D97-AF65-F5344CB8AC3E}">
        <p14:creationId xmlns:p14="http://schemas.microsoft.com/office/powerpoint/2010/main" val="107480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9DA918-4BFB-B427-9E3D-B804BFAAAFFC}"/>
              </a:ext>
            </a:extLst>
          </p:cNvPr>
          <p:cNvSpPr txBox="1"/>
          <p:nvPr/>
        </p:nvSpPr>
        <p:spPr>
          <a:xfrm>
            <a:off x="1509071" y="357925"/>
            <a:ext cx="6924423" cy="1323439"/>
          </a:xfrm>
          <a:prstGeom prst="rect">
            <a:avLst/>
          </a:prstGeom>
          <a:noFill/>
        </p:spPr>
        <p:txBody>
          <a:bodyPr wrap="square" rtlCol="0">
            <a:spAutoFit/>
          </a:bodyPr>
          <a:lstStyle/>
          <a:p>
            <a:r>
              <a:rPr lang="en-US" sz="2000" dirty="0">
                <a:latin typeface="Century Gothic" panose="020B0502020202020204" pitchFamily="34" charset="0"/>
              </a:rPr>
              <a:t>Adding password for .zip file</a:t>
            </a:r>
          </a:p>
          <a:p>
            <a:r>
              <a:rPr lang="en-US" sz="2000" dirty="0">
                <a:latin typeface="Century Gothic" panose="020B0502020202020204" pitchFamily="34" charset="0"/>
              </a:rPr>
              <a:t>To extract -&gt; needs password</a:t>
            </a:r>
          </a:p>
          <a:p>
            <a:r>
              <a:rPr lang="en-US" sz="2000" dirty="0">
                <a:latin typeface="Century Gothic" panose="020B0502020202020204" pitchFamily="34" charset="0"/>
              </a:rPr>
              <a:t>Zip2john -&gt; gets hash of password from zip file</a:t>
            </a:r>
          </a:p>
          <a:p>
            <a:r>
              <a:rPr lang="en-US" sz="2000" dirty="0">
                <a:latin typeface="Century Gothic" panose="020B0502020202020204" pitchFamily="34" charset="0"/>
              </a:rPr>
              <a:t>John format -&gt; zip (if cracking </a:t>
            </a:r>
            <a:r>
              <a:rPr lang="en-US" sz="2000" dirty="0" err="1">
                <a:latin typeface="Century Gothic" panose="020B0502020202020204" pitchFamily="34" charset="0"/>
              </a:rPr>
              <a:t>rar</a:t>
            </a:r>
            <a:r>
              <a:rPr lang="en-US" sz="2000" dirty="0">
                <a:latin typeface="Century Gothic" panose="020B0502020202020204" pitchFamily="34" charset="0"/>
              </a:rPr>
              <a:t> -&gt; format=</a:t>
            </a:r>
            <a:r>
              <a:rPr lang="en-US" sz="2000" dirty="0" err="1">
                <a:latin typeface="Century Gothic" panose="020B0502020202020204" pitchFamily="34" charset="0"/>
              </a:rPr>
              <a:t>rar</a:t>
            </a:r>
            <a:r>
              <a:rPr lang="en-US" sz="2000" dirty="0">
                <a:latin typeface="Century Gothic" panose="020B0502020202020204" pitchFamily="34" charset="0"/>
              </a:rPr>
              <a:t>)</a:t>
            </a:r>
            <a:endParaRPr lang="en-GB" sz="2000" dirty="0">
              <a:latin typeface="Century Gothic" panose="020B0502020202020204" pitchFamily="34" charset="0"/>
            </a:endParaRPr>
          </a:p>
        </p:txBody>
      </p:sp>
      <p:pic>
        <p:nvPicPr>
          <p:cNvPr id="3" name="Picture 2">
            <a:extLst>
              <a:ext uri="{FF2B5EF4-FFF2-40B4-BE49-F238E27FC236}">
                <a16:creationId xmlns:a16="http://schemas.microsoft.com/office/drawing/2014/main" id="{869283FB-2A92-36B8-9114-5DAD2A0383F8}"/>
              </a:ext>
            </a:extLst>
          </p:cNvPr>
          <p:cNvPicPr>
            <a:picLocks noChangeAspect="1"/>
          </p:cNvPicPr>
          <p:nvPr/>
        </p:nvPicPr>
        <p:blipFill>
          <a:blip r:embed="rId2"/>
          <a:stretch>
            <a:fillRect/>
          </a:stretch>
        </p:blipFill>
        <p:spPr>
          <a:xfrm>
            <a:off x="1509071" y="1875056"/>
            <a:ext cx="9173855" cy="1476581"/>
          </a:xfrm>
          <a:prstGeom prst="rect">
            <a:avLst/>
          </a:prstGeom>
        </p:spPr>
      </p:pic>
      <p:pic>
        <p:nvPicPr>
          <p:cNvPr id="5" name="Picture 4">
            <a:extLst>
              <a:ext uri="{FF2B5EF4-FFF2-40B4-BE49-F238E27FC236}">
                <a16:creationId xmlns:a16="http://schemas.microsoft.com/office/drawing/2014/main" id="{09CCB4A2-C0CF-3E7C-5B1C-FCC44F41BF70}"/>
              </a:ext>
            </a:extLst>
          </p:cNvPr>
          <p:cNvPicPr>
            <a:picLocks noChangeAspect="1"/>
          </p:cNvPicPr>
          <p:nvPr/>
        </p:nvPicPr>
        <p:blipFill>
          <a:blip r:embed="rId3"/>
          <a:stretch>
            <a:fillRect/>
          </a:stretch>
        </p:blipFill>
        <p:spPr>
          <a:xfrm>
            <a:off x="2528389" y="3545329"/>
            <a:ext cx="7135221" cy="2762636"/>
          </a:xfrm>
          <a:prstGeom prst="rect">
            <a:avLst/>
          </a:prstGeom>
        </p:spPr>
      </p:pic>
    </p:spTree>
    <p:extLst>
      <p:ext uri="{BB962C8B-B14F-4D97-AF65-F5344CB8AC3E}">
        <p14:creationId xmlns:p14="http://schemas.microsoft.com/office/powerpoint/2010/main" val="280905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AF6974F-EBF9-BC50-AFEF-65165AD6232C}"/>
              </a:ext>
            </a:extLst>
          </p:cNvPr>
          <p:cNvSpPr>
            <a:spLocks noGrp="1"/>
          </p:cNvSpPr>
          <p:nvPr>
            <p:ph type="title"/>
          </p:nvPr>
        </p:nvSpPr>
        <p:spPr>
          <a:xfrm>
            <a:off x="1143001" y="810683"/>
            <a:ext cx="3130294" cy="5236634"/>
          </a:xfrm>
        </p:spPr>
        <p:txBody>
          <a:bodyPr>
            <a:normAutofit/>
          </a:bodyPr>
          <a:lstStyle/>
          <a:p>
            <a:r>
              <a:rPr lang="en-US" b="1" dirty="0">
                <a:solidFill>
                  <a:srgbClr val="FFFFFF"/>
                </a:solidFill>
              </a:rPr>
              <a:t>Comparing </a:t>
            </a:r>
            <a:r>
              <a:rPr lang="en-US" b="1" dirty="0" err="1">
                <a:solidFill>
                  <a:srgbClr val="FFFFFF"/>
                </a:solidFill>
              </a:rPr>
              <a:t>Hashcat</a:t>
            </a:r>
            <a:r>
              <a:rPr lang="en-US" b="1" dirty="0">
                <a:solidFill>
                  <a:srgbClr val="FFFFFF"/>
                </a:solidFill>
              </a:rPr>
              <a:t> vs John the ripper</a:t>
            </a:r>
            <a:endParaRPr lang="en-GB" b="1" dirty="0">
              <a:solidFill>
                <a:srgbClr val="FFFFFF"/>
              </a:solidFill>
            </a:endParaRP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D7336335-CADC-77DD-4517-1B230D594BC6}"/>
              </a:ext>
            </a:extLst>
          </p:cNvPr>
          <p:cNvGraphicFramePr>
            <a:graphicFrameLocks noGrp="1"/>
          </p:cNvGraphicFramePr>
          <p:nvPr>
            <p:ph idx="1"/>
            <p:extLst>
              <p:ext uri="{D42A27DB-BD31-4B8C-83A1-F6EECF244321}">
                <p14:modId xmlns:p14="http://schemas.microsoft.com/office/powerpoint/2010/main" val="233403384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405048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B0081-24C0-0764-75D0-CC300045F59F}"/>
              </a:ext>
            </a:extLst>
          </p:cNvPr>
          <p:cNvSpPr>
            <a:spLocks noGrp="1"/>
          </p:cNvSpPr>
          <p:nvPr>
            <p:ph type="title"/>
          </p:nvPr>
        </p:nvSpPr>
        <p:spPr>
          <a:xfrm>
            <a:off x="685801" y="500743"/>
            <a:ext cx="7402285" cy="1360714"/>
          </a:xfrm>
        </p:spPr>
        <p:txBody>
          <a:bodyPr>
            <a:normAutofit/>
          </a:bodyPr>
          <a:lstStyle/>
          <a:p>
            <a:r>
              <a:rPr lang="en-US" b="1" dirty="0">
                <a:latin typeface="Century Gothic" panose="020B0502020202020204" pitchFamily="34" charset="0"/>
              </a:rPr>
              <a:t>Password strength</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5FF019E8-E9F5-B24A-4688-53202D1BD558}"/>
              </a:ext>
            </a:extLst>
          </p:cNvPr>
          <p:cNvSpPr>
            <a:spLocks noGrp="1"/>
          </p:cNvSpPr>
          <p:nvPr>
            <p:ph idx="1"/>
          </p:nvPr>
        </p:nvSpPr>
        <p:spPr>
          <a:xfrm>
            <a:off x="685801" y="1861457"/>
            <a:ext cx="7402285" cy="3392110"/>
          </a:xfrm>
        </p:spPr>
        <p:txBody>
          <a:bodyPr>
            <a:normAutofit/>
          </a:bodyPr>
          <a:lstStyle/>
          <a:p>
            <a:r>
              <a:rPr lang="en-GB" dirty="0">
                <a:effectLst/>
              </a:rPr>
              <a:t>Length - With simply lowercase letters, there are 268268 potential permutations for an 8-character password.</a:t>
            </a:r>
          </a:p>
          <a:p>
            <a:r>
              <a:rPr lang="en-GB" dirty="0"/>
              <a:t>Character Set - Combine capital and lowercase letters, numerals, and special characters, a password like ”P@ssw0rd!” is more robust</a:t>
            </a:r>
          </a:p>
          <a:p>
            <a:r>
              <a:rPr lang="en-GB" dirty="0"/>
              <a:t>Randomness - Passwords that are generated at random tend to be more secure than those that are based on popular terms or patterns.</a:t>
            </a:r>
          </a:p>
          <a:p>
            <a:r>
              <a:rPr lang="en-GB" dirty="0"/>
              <a:t>Predictability Avoiding – staying away from patterns or sequences that are simple to figure out (like ”123456”)</a:t>
            </a:r>
          </a:p>
        </p:txBody>
      </p:sp>
    </p:spTree>
    <p:extLst>
      <p:ext uri="{BB962C8B-B14F-4D97-AF65-F5344CB8AC3E}">
        <p14:creationId xmlns:p14="http://schemas.microsoft.com/office/powerpoint/2010/main" val="492936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B0081-24C0-0764-75D0-CC300045F59F}"/>
              </a:ext>
            </a:extLst>
          </p:cNvPr>
          <p:cNvSpPr>
            <a:spLocks noGrp="1"/>
          </p:cNvSpPr>
          <p:nvPr>
            <p:ph type="title"/>
          </p:nvPr>
        </p:nvSpPr>
        <p:spPr>
          <a:xfrm>
            <a:off x="685801" y="500743"/>
            <a:ext cx="7402285" cy="1360714"/>
          </a:xfrm>
        </p:spPr>
        <p:txBody>
          <a:bodyPr>
            <a:normAutofit/>
          </a:bodyPr>
          <a:lstStyle/>
          <a:p>
            <a:r>
              <a:rPr lang="en-US" b="1" dirty="0">
                <a:latin typeface="Century Gothic" panose="020B0502020202020204" pitchFamily="34" charset="0"/>
              </a:rPr>
              <a:t>Password managers</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5FF019E8-E9F5-B24A-4688-53202D1BD558}"/>
              </a:ext>
            </a:extLst>
          </p:cNvPr>
          <p:cNvSpPr>
            <a:spLocks noGrp="1"/>
          </p:cNvSpPr>
          <p:nvPr>
            <p:ph idx="1"/>
          </p:nvPr>
        </p:nvSpPr>
        <p:spPr>
          <a:xfrm>
            <a:off x="685801" y="1861457"/>
            <a:ext cx="7402285" cy="3392110"/>
          </a:xfrm>
        </p:spPr>
        <p:txBody>
          <a:bodyPr>
            <a:normAutofit/>
          </a:bodyPr>
          <a:lstStyle/>
          <a:p>
            <a:r>
              <a:rPr lang="en-US" dirty="0"/>
              <a:t>Store all passwords – 1 Master Password unlocks all the others</a:t>
            </a:r>
          </a:p>
          <a:p>
            <a:r>
              <a:rPr lang="en-US" dirty="0"/>
              <a:t>Top 5 most used password managers:</a:t>
            </a:r>
          </a:p>
          <a:p>
            <a:pPr lvl="1"/>
            <a:r>
              <a:rPr lang="en-US" dirty="0"/>
              <a:t>LastPass</a:t>
            </a:r>
          </a:p>
          <a:p>
            <a:pPr lvl="1"/>
            <a:r>
              <a:rPr lang="en-US" dirty="0"/>
              <a:t>1Password</a:t>
            </a:r>
          </a:p>
          <a:p>
            <a:pPr lvl="1"/>
            <a:r>
              <a:rPr lang="en-US" dirty="0" err="1"/>
              <a:t>Dashlane</a:t>
            </a:r>
            <a:endParaRPr lang="en-US" dirty="0"/>
          </a:p>
          <a:p>
            <a:pPr lvl="1"/>
            <a:r>
              <a:rPr lang="en-US" dirty="0" err="1"/>
              <a:t>Bitwarden</a:t>
            </a:r>
            <a:endParaRPr lang="en-US" dirty="0"/>
          </a:p>
          <a:p>
            <a:pPr lvl="1"/>
            <a:r>
              <a:rPr lang="en-US" dirty="0"/>
              <a:t>Keeper</a:t>
            </a:r>
            <a:endParaRPr lang="en-GB" dirty="0"/>
          </a:p>
        </p:txBody>
      </p:sp>
      <p:pic>
        <p:nvPicPr>
          <p:cNvPr id="5" name="Picture 4" descr="A red square with white text&#10;&#10;Description automatically generated">
            <a:extLst>
              <a:ext uri="{FF2B5EF4-FFF2-40B4-BE49-F238E27FC236}">
                <a16:creationId xmlns:a16="http://schemas.microsoft.com/office/drawing/2014/main" id="{D77659EA-CA0E-8D3E-7C27-85364BD3B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910" y="561862"/>
            <a:ext cx="1238476" cy="1238476"/>
          </a:xfrm>
          <a:prstGeom prst="rect">
            <a:avLst/>
          </a:prstGeom>
        </p:spPr>
      </p:pic>
      <p:pic>
        <p:nvPicPr>
          <p:cNvPr id="7" name="Picture 6" descr="A logo with a keyhole&#10;&#10;Description automatically generated">
            <a:extLst>
              <a:ext uri="{FF2B5EF4-FFF2-40B4-BE49-F238E27FC236}">
                <a16:creationId xmlns:a16="http://schemas.microsoft.com/office/drawing/2014/main" id="{01E52321-6D9C-0698-6FCE-25E677096A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5308" y="2723111"/>
            <a:ext cx="1974850" cy="1042697"/>
          </a:xfrm>
          <a:prstGeom prst="rect">
            <a:avLst/>
          </a:prstGeom>
        </p:spPr>
      </p:pic>
      <p:pic>
        <p:nvPicPr>
          <p:cNvPr id="10" name="Picture 9" descr="A logo with white text&#10;&#10;Description automatically generated">
            <a:extLst>
              <a:ext uri="{FF2B5EF4-FFF2-40B4-BE49-F238E27FC236}">
                <a16:creationId xmlns:a16="http://schemas.microsoft.com/office/drawing/2014/main" id="{DAF522C8-C031-367F-383D-9A5F96E929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372" y="4042421"/>
            <a:ext cx="1661552" cy="934533"/>
          </a:xfrm>
          <a:prstGeom prst="rect">
            <a:avLst/>
          </a:prstGeom>
        </p:spPr>
      </p:pic>
      <p:pic>
        <p:nvPicPr>
          <p:cNvPr id="12" name="Picture 11" descr="A blue and white logo&#10;&#10;Description automatically generated">
            <a:extLst>
              <a:ext uri="{FF2B5EF4-FFF2-40B4-BE49-F238E27FC236}">
                <a16:creationId xmlns:a16="http://schemas.microsoft.com/office/drawing/2014/main" id="{131D924E-EA5C-0950-F6A6-9EBAD062E4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3844" y="4203850"/>
            <a:ext cx="1853683" cy="1042697"/>
          </a:xfrm>
          <a:prstGeom prst="rect">
            <a:avLst/>
          </a:prstGeom>
        </p:spPr>
      </p:pic>
      <p:pic>
        <p:nvPicPr>
          <p:cNvPr id="14" name="Picture 13" descr="A logo with a yellow circle and black text&#10;&#10;Description automatically generated">
            <a:extLst>
              <a:ext uri="{FF2B5EF4-FFF2-40B4-BE49-F238E27FC236}">
                <a16:creationId xmlns:a16="http://schemas.microsoft.com/office/drawing/2014/main" id="{6AD542B8-0235-4727-3385-9517B8710F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2733" y="5400216"/>
            <a:ext cx="2121738" cy="1194460"/>
          </a:xfrm>
          <a:prstGeom prst="rect">
            <a:avLst/>
          </a:prstGeom>
        </p:spPr>
      </p:pic>
    </p:spTree>
    <p:extLst>
      <p:ext uri="{BB962C8B-B14F-4D97-AF65-F5344CB8AC3E}">
        <p14:creationId xmlns:p14="http://schemas.microsoft.com/office/powerpoint/2010/main" val="4109099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0081-24C0-0764-75D0-CC300045F59F}"/>
              </a:ext>
            </a:extLst>
          </p:cNvPr>
          <p:cNvSpPr>
            <a:spLocks noGrp="1"/>
          </p:cNvSpPr>
          <p:nvPr>
            <p:ph type="title"/>
          </p:nvPr>
        </p:nvSpPr>
        <p:spPr>
          <a:xfrm>
            <a:off x="4955458" y="639097"/>
            <a:ext cx="6593075" cy="1612490"/>
          </a:xfrm>
        </p:spPr>
        <p:txBody>
          <a:bodyPr>
            <a:normAutofit/>
          </a:bodyPr>
          <a:lstStyle/>
          <a:p>
            <a:r>
              <a:rPr lang="en-US" b="1">
                <a:latin typeface="Century Gothic" panose="020B0502020202020204" pitchFamily="34" charset="0"/>
              </a:rPr>
              <a:t>Progress report 2 </a:t>
            </a:r>
            <a:br>
              <a:rPr lang="en-US" b="1">
                <a:latin typeface="Century Gothic" panose="020B0502020202020204" pitchFamily="34" charset="0"/>
              </a:rPr>
            </a:br>
            <a:r>
              <a:rPr lang="en-US" b="1">
                <a:latin typeface="Century Gothic" panose="020B0502020202020204" pitchFamily="34" charset="0"/>
              </a:rPr>
              <a:t>summary</a:t>
            </a:r>
            <a:endParaRPr lang="en-GB" b="1" dirty="0">
              <a:latin typeface="Century Gothic" panose="020B0502020202020204" pitchFamily="34" charset="0"/>
            </a:endParaRPr>
          </a:p>
        </p:txBody>
      </p:sp>
      <p:pic>
        <p:nvPicPr>
          <p:cNvPr id="10" name="Picture 9" descr="Graph on document with pen">
            <a:extLst>
              <a:ext uri="{FF2B5EF4-FFF2-40B4-BE49-F238E27FC236}">
                <a16:creationId xmlns:a16="http://schemas.microsoft.com/office/drawing/2014/main" id="{237C6481-4CDF-AF82-838E-AFE9B0F55BD2}"/>
              </a:ext>
            </a:extLst>
          </p:cNvPr>
          <p:cNvPicPr>
            <a:picLocks noChangeAspect="1"/>
          </p:cNvPicPr>
          <p:nvPr/>
        </p:nvPicPr>
        <p:blipFill rotWithShape="1">
          <a:blip r:embed="rId3"/>
          <a:srcRect l="34300" r="20577"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5FF019E8-E9F5-B24A-4688-53202D1BD558}"/>
              </a:ext>
            </a:extLst>
          </p:cNvPr>
          <p:cNvSpPr>
            <a:spLocks noGrp="1"/>
          </p:cNvSpPr>
          <p:nvPr>
            <p:ph idx="1"/>
          </p:nvPr>
        </p:nvSpPr>
        <p:spPr>
          <a:xfrm>
            <a:off x="4955459" y="2251587"/>
            <a:ext cx="4925142" cy="3374513"/>
          </a:xfrm>
        </p:spPr>
        <p:txBody>
          <a:bodyPr>
            <a:normAutofit/>
          </a:bodyPr>
          <a:lstStyle/>
          <a:p>
            <a:r>
              <a:rPr lang="en-US" dirty="0"/>
              <a:t>Set up – </a:t>
            </a:r>
            <a:r>
              <a:rPr lang="en-US" dirty="0" err="1"/>
              <a:t>Virtualbox</a:t>
            </a:r>
            <a:r>
              <a:rPr lang="en-US" dirty="0"/>
              <a:t> with Kali Linux</a:t>
            </a:r>
          </a:p>
          <a:p>
            <a:r>
              <a:rPr lang="en-US" dirty="0"/>
              <a:t>Test </a:t>
            </a:r>
            <a:r>
              <a:rPr lang="en-US" dirty="0" err="1"/>
              <a:t>Hashcat</a:t>
            </a:r>
            <a:r>
              <a:rPr lang="en-US" dirty="0"/>
              <a:t> – different modes</a:t>
            </a:r>
          </a:p>
          <a:p>
            <a:r>
              <a:rPr lang="en-US" dirty="0"/>
              <a:t>Test John the Ripper – different use cases</a:t>
            </a:r>
          </a:p>
          <a:p>
            <a:r>
              <a:rPr lang="en-US" dirty="0"/>
              <a:t>Compare – speed, ease of use, when to use</a:t>
            </a:r>
          </a:p>
          <a:p>
            <a:r>
              <a:rPr lang="en-US" dirty="0"/>
              <a:t>Password strength</a:t>
            </a:r>
          </a:p>
          <a:p>
            <a:r>
              <a:rPr lang="en-US" dirty="0"/>
              <a:t>Password managers</a:t>
            </a:r>
            <a:endParaRPr lang="en-GB" dirty="0"/>
          </a:p>
        </p:txBody>
      </p:sp>
    </p:spTree>
    <p:extLst>
      <p:ext uri="{BB962C8B-B14F-4D97-AF65-F5344CB8AC3E}">
        <p14:creationId xmlns:p14="http://schemas.microsoft.com/office/powerpoint/2010/main" val="412674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DCA1A34-FAC1-3CA8-BE57-E99A7C2EED79}"/>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b="1"/>
              <a:t>Thank you for your attention!</a:t>
            </a:r>
          </a:p>
        </p:txBody>
      </p:sp>
      <p:pic>
        <p:nvPicPr>
          <p:cNvPr id="5" name="Picture 4" descr="A hand holding tweezers to a password&#10;&#10;Description automatically generated">
            <a:extLst>
              <a:ext uri="{FF2B5EF4-FFF2-40B4-BE49-F238E27FC236}">
                <a16:creationId xmlns:a16="http://schemas.microsoft.com/office/drawing/2014/main" id="{6ECA955A-3A34-A24D-7145-369894001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606" y="1744199"/>
            <a:ext cx="5471927" cy="33652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2957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AE4EB-2477-83EB-F8DC-968FCD57D413}"/>
              </a:ext>
            </a:extLst>
          </p:cNvPr>
          <p:cNvSpPr>
            <a:spLocks noGrp="1"/>
          </p:cNvSpPr>
          <p:nvPr>
            <p:ph type="title"/>
          </p:nvPr>
        </p:nvSpPr>
        <p:spPr>
          <a:xfrm>
            <a:off x="721438" y="831326"/>
            <a:ext cx="7402285" cy="1360714"/>
          </a:xfrm>
        </p:spPr>
        <p:txBody>
          <a:bodyPr>
            <a:normAutofit/>
          </a:bodyPr>
          <a:lstStyle/>
          <a:p>
            <a:r>
              <a:rPr lang="en-US" dirty="0"/>
              <a:t>Progress report 2</a:t>
            </a:r>
            <a:br>
              <a:rPr lang="en-US" dirty="0"/>
            </a:br>
            <a:r>
              <a:rPr lang="en-US" dirty="0"/>
              <a:t>Contents:</a:t>
            </a:r>
            <a:endParaRPr lang="en-GB" dirty="0"/>
          </a:p>
        </p:txBody>
      </p:sp>
      <p:sp>
        <p:nvSpPr>
          <p:cNvPr id="3" name="Content Placeholder 2">
            <a:extLst>
              <a:ext uri="{FF2B5EF4-FFF2-40B4-BE49-F238E27FC236}">
                <a16:creationId xmlns:a16="http://schemas.microsoft.com/office/drawing/2014/main" id="{A31EB8FE-86F8-35E2-7578-BCFB54CB5BED}"/>
              </a:ext>
            </a:extLst>
          </p:cNvPr>
          <p:cNvSpPr>
            <a:spLocks noGrp="1"/>
          </p:cNvSpPr>
          <p:nvPr>
            <p:ph idx="1"/>
          </p:nvPr>
        </p:nvSpPr>
        <p:spPr>
          <a:xfrm>
            <a:off x="685800" y="2246468"/>
            <a:ext cx="7402285" cy="3392110"/>
          </a:xfrm>
        </p:spPr>
        <p:txBody>
          <a:bodyPr>
            <a:normAutofit lnSpcReduction="10000"/>
          </a:bodyPr>
          <a:lstStyle/>
          <a:p>
            <a:pPr>
              <a:buFont typeface="Wingdings" panose="05000000000000000000" pitchFamily="2" charset="2"/>
              <a:buChar char="Ø"/>
            </a:pPr>
            <a:r>
              <a:rPr lang="en-US" sz="2400" dirty="0"/>
              <a:t>Introduction - Virtual box – Kali Linux</a:t>
            </a:r>
          </a:p>
          <a:p>
            <a:pPr>
              <a:buFont typeface="Wingdings" panose="05000000000000000000" pitchFamily="2" charset="2"/>
              <a:buChar char="Ø"/>
            </a:pPr>
            <a:r>
              <a:rPr lang="en-US" sz="2400" dirty="0"/>
              <a:t>Cracking password hashes with </a:t>
            </a:r>
            <a:r>
              <a:rPr lang="en-US" sz="2400" dirty="0" err="1"/>
              <a:t>Hashcat</a:t>
            </a:r>
            <a:endParaRPr lang="en-US" sz="2400" dirty="0"/>
          </a:p>
          <a:p>
            <a:pPr>
              <a:buFont typeface="Wingdings" panose="05000000000000000000" pitchFamily="2" charset="2"/>
              <a:buChar char="Ø"/>
            </a:pPr>
            <a:r>
              <a:rPr lang="en-US" sz="2400" dirty="0"/>
              <a:t>Cracking password hashes with John the Ripper</a:t>
            </a:r>
          </a:p>
          <a:p>
            <a:pPr>
              <a:buFont typeface="Wingdings" panose="05000000000000000000" pitchFamily="2" charset="2"/>
              <a:buChar char="Ø"/>
            </a:pPr>
            <a:r>
              <a:rPr lang="en-US" sz="2400" dirty="0"/>
              <a:t>Comparison</a:t>
            </a:r>
          </a:p>
          <a:p>
            <a:pPr>
              <a:buFont typeface="Wingdings" panose="05000000000000000000" pitchFamily="2" charset="2"/>
              <a:buChar char="Ø"/>
            </a:pPr>
            <a:r>
              <a:rPr lang="en-US" sz="2400" dirty="0"/>
              <a:t>Passwords strength</a:t>
            </a:r>
          </a:p>
          <a:p>
            <a:pPr>
              <a:buFont typeface="Wingdings" panose="05000000000000000000" pitchFamily="2" charset="2"/>
              <a:buChar char="Ø"/>
            </a:pPr>
            <a:r>
              <a:rPr lang="en-US" sz="2400" dirty="0"/>
              <a:t>Password managers</a:t>
            </a:r>
          </a:p>
          <a:p>
            <a:pPr>
              <a:buFont typeface="Wingdings" panose="05000000000000000000" pitchFamily="2" charset="2"/>
              <a:buChar char="Ø"/>
            </a:pPr>
            <a:r>
              <a:rPr lang="en-GB" sz="2400" dirty="0"/>
              <a:t>Conclusion</a:t>
            </a:r>
          </a:p>
        </p:txBody>
      </p:sp>
    </p:spTree>
    <p:extLst>
      <p:ext uri="{BB962C8B-B14F-4D97-AF65-F5344CB8AC3E}">
        <p14:creationId xmlns:p14="http://schemas.microsoft.com/office/powerpoint/2010/main" val="2732189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CB303-5065-0044-5A8E-ECB10B0B82A1}"/>
              </a:ext>
            </a:extLst>
          </p:cNvPr>
          <p:cNvSpPr>
            <a:spLocks noGrp="1"/>
          </p:cNvSpPr>
          <p:nvPr>
            <p:ph type="title"/>
          </p:nvPr>
        </p:nvSpPr>
        <p:spPr>
          <a:xfrm>
            <a:off x="73543" y="155"/>
            <a:ext cx="5089848" cy="1184988"/>
          </a:xfrm>
        </p:spPr>
        <p:txBody>
          <a:bodyPr>
            <a:normAutofit/>
          </a:bodyPr>
          <a:lstStyle/>
          <a:p>
            <a:r>
              <a:rPr lang="en-US" dirty="0"/>
              <a:t>Virtual box – kali </a:t>
            </a:r>
            <a:r>
              <a:rPr lang="en-US" dirty="0" err="1"/>
              <a:t>linux</a:t>
            </a:r>
            <a:endParaRPr lang="en-GB" dirty="0"/>
          </a:p>
        </p:txBody>
      </p:sp>
      <p:pic>
        <p:nvPicPr>
          <p:cNvPr id="5" name="Content Placeholder 4" descr="A screenshot of a computer&#10;&#10;Description automatically generated">
            <a:extLst>
              <a:ext uri="{FF2B5EF4-FFF2-40B4-BE49-F238E27FC236}">
                <a16:creationId xmlns:a16="http://schemas.microsoft.com/office/drawing/2014/main" id="{E1CE24EB-B670-25C0-E15E-EC14E317E55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059680"/>
            <a:ext cx="10792408" cy="5798320"/>
          </a:xfrm>
        </p:spPr>
      </p:pic>
      <p:sp>
        <p:nvSpPr>
          <p:cNvPr id="6" name="TextBox 5">
            <a:extLst>
              <a:ext uri="{FF2B5EF4-FFF2-40B4-BE49-F238E27FC236}">
                <a16:creationId xmlns:a16="http://schemas.microsoft.com/office/drawing/2014/main" id="{7CE7F082-C95D-FB8C-6D0C-4BB6F9BD4B70}"/>
              </a:ext>
            </a:extLst>
          </p:cNvPr>
          <p:cNvSpPr txBox="1"/>
          <p:nvPr/>
        </p:nvSpPr>
        <p:spPr>
          <a:xfrm>
            <a:off x="5425658" y="338203"/>
            <a:ext cx="2884508" cy="646331"/>
          </a:xfrm>
          <a:prstGeom prst="rect">
            <a:avLst/>
          </a:prstGeom>
          <a:noFill/>
        </p:spPr>
        <p:txBody>
          <a:bodyPr wrap="none" rtlCol="0">
            <a:spAutoFit/>
          </a:bodyPr>
          <a:lstStyle/>
          <a:p>
            <a:pPr marL="285750" indent="-285750">
              <a:buFontTx/>
              <a:buChar char="-"/>
            </a:pPr>
            <a:r>
              <a:rPr lang="en-US" dirty="0"/>
              <a:t>Set up Kali Linux</a:t>
            </a:r>
          </a:p>
          <a:p>
            <a:pPr marL="285750" indent="-285750">
              <a:buFontTx/>
              <a:buChar char="-"/>
            </a:pPr>
            <a:r>
              <a:rPr lang="en-US" dirty="0" err="1"/>
              <a:t>Hashcat</a:t>
            </a:r>
            <a:r>
              <a:rPr lang="en-US" dirty="0"/>
              <a:t> / JTR preinstalled</a:t>
            </a:r>
            <a:endParaRPr lang="en-GB" dirty="0"/>
          </a:p>
        </p:txBody>
      </p:sp>
    </p:spTree>
    <p:extLst>
      <p:ext uri="{BB962C8B-B14F-4D97-AF65-F5344CB8AC3E}">
        <p14:creationId xmlns:p14="http://schemas.microsoft.com/office/powerpoint/2010/main" val="4273168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CB303-5065-0044-5A8E-ECB10B0B82A1}"/>
              </a:ext>
            </a:extLst>
          </p:cNvPr>
          <p:cNvSpPr>
            <a:spLocks noGrp="1"/>
          </p:cNvSpPr>
          <p:nvPr>
            <p:ph type="title"/>
          </p:nvPr>
        </p:nvSpPr>
        <p:spPr>
          <a:xfrm>
            <a:off x="900405" y="1475792"/>
            <a:ext cx="2327987" cy="1178767"/>
          </a:xfrm>
        </p:spPr>
        <p:txBody>
          <a:bodyPr>
            <a:normAutofit/>
          </a:bodyPr>
          <a:lstStyle/>
          <a:p>
            <a:r>
              <a:rPr lang="en-US" b="1" dirty="0" err="1">
                <a:latin typeface="Century Gothic" panose="020B0502020202020204" pitchFamily="34" charset="0"/>
              </a:rPr>
              <a:t>Hashcat</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D43C28FB-540D-E3AA-2544-CD9E9AABC262}"/>
              </a:ext>
            </a:extLst>
          </p:cNvPr>
          <p:cNvSpPr>
            <a:spLocks noGrp="1"/>
          </p:cNvSpPr>
          <p:nvPr>
            <p:ph idx="1"/>
          </p:nvPr>
        </p:nvSpPr>
        <p:spPr>
          <a:xfrm>
            <a:off x="536512" y="2537927"/>
            <a:ext cx="4138126" cy="2038739"/>
          </a:xfrm>
        </p:spPr>
        <p:txBody>
          <a:bodyPr>
            <a:normAutofit/>
          </a:bodyPr>
          <a:lstStyle/>
          <a:p>
            <a:pPr marL="0" indent="0">
              <a:buNone/>
            </a:pPr>
            <a:r>
              <a:rPr lang="en-US" dirty="0"/>
              <a:t>Tested Cracking passwords with:</a:t>
            </a:r>
          </a:p>
          <a:p>
            <a:r>
              <a:rPr lang="en-US" dirty="0"/>
              <a:t>Different hashing algorithms</a:t>
            </a:r>
          </a:p>
          <a:p>
            <a:r>
              <a:rPr lang="en-US" dirty="0"/>
              <a:t>Different lengths for passwords</a:t>
            </a:r>
          </a:p>
          <a:p>
            <a:r>
              <a:rPr lang="en-US" dirty="0"/>
              <a:t>Different attack modes</a:t>
            </a:r>
            <a:endParaRPr lang="en-GB" dirty="0"/>
          </a:p>
        </p:txBody>
      </p:sp>
      <p:pic>
        <p:nvPicPr>
          <p:cNvPr id="5" name="Picture 4" descr="A logo with white text&#10;&#10;Description automatically generated">
            <a:extLst>
              <a:ext uri="{FF2B5EF4-FFF2-40B4-BE49-F238E27FC236}">
                <a16:creationId xmlns:a16="http://schemas.microsoft.com/office/drawing/2014/main" id="{B32B5307-F93C-E928-FC22-1B08D6B27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105" y="1739933"/>
            <a:ext cx="5931937" cy="2841398"/>
          </a:xfrm>
          <a:prstGeom prst="rect">
            <a:avLst/>
          </a:prstGeom>
        </p:spPr>
      </p:pic>
    </p:spTree>
    <p:extLst>
      <p:ext uri="{BB962C8B-B14F-4D97-AF65-F5344CB8AC3E}">
        <p14:creationId xmlns:p14="http://schemas.microsoft.com/office/powerpoint/2010/main" val="37764875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C7C5994-7270-F6A5-8DC6-1A8876511F32}"/>
              </a:ext>
            </a:extLst>
          </p:cNvPr>
          <p:cNvPicPr>
            <a:picLocks noChangeAspect="1"/>
          </p:cNvPicPr>
          <p:nvPr/>
        </p:nvPicPr>
        <p:blipFill>
          <a:blip r:embed="rId3"/>
          <a:stretch>
            <a:fillRect/>
          </a:stretch>
        </p:blipFill>
        <p:spPr>
          <a:xfrm>
            <a:off x="6715093" y="289249"/>
            <a:ext cx="5192217" cy="2907641"/>
          </a:xfrm>
          <a:prstGeom prst="rect">
            <a:avLst/>
          </a:prstGeom>
        </p:spPr>
      </p:pic>
      <p:pic>
        <p:nvPicPr>
          <p:cNvPr id="5" name="Picture 4">
            <a:extLst>
              <a:ext uri="{FF2B5EF4-FFF2-40B4-BE49-F238E27FC236}">
                <a16:creationId xmlns:a16="http://schemas.microsoft.com/office/drawing/2014/main" id="{13416532-C355-362E-3EB8-3F49B03358DC}"/>
              </a:ext>
            </a:extLst>
          </p:cNvPr>
          <p:cNvPicPr>
            <a:picLocks noChangeAspect="1"/>
          </p:cNvPicPr>
          <p:nvPr/>
        </p:nvPicPr>
        <p:blipFill>
          <a:blip r:embed="rId4"/>
          <a:stretch>
            <a:fillRect/>
          </a:stretch>
        </p:blipFill>
        <p:spPr>
          <a:xfrm>
            <a:off x="7592558" y="3397719"/>
            <a:ext cx="4139049" cy="2990461"/>
          </a:xfrm>
          <a:prstGeom prst="rect">
            <a:avLst/>
          </a:prstGeom>
        </p:spPr>
      </p:pic>
      <p:pic>
        <p:nvPicPr>
          <p:cNvPr id="6" name="Picture 5">
            <a:extLst>
              <a:ext uri="{FF2B5EF4-FFF2-40B4-BE49-F238E27FC236}">
                <a16:creationId xmlns:a16="http://schemas.microsoft.com/office/drawing/2014/main" id="{926DF08D-3B51-A0A5-C795-0C6F7CA96114}"/>
              </a:ext>
            </a:extLst>
          </p:cNvPr>
          <p:cNvPicPr>
            <a:picLocks noChangeAspect="1"/>
          </p:cNvPicPr>
          <p:nvPr/>
        </p:nvPicPr>
        <p:blipFill>
          <a:blip r:embed="rId5"/>
          <a:stretch>
            <a:fillRect/>
          </a:stretch>
        </p:blipFill>
        <p:spPr>
          <a:xfrm>
            <a:off x="3001509" y="3397719"/>
            <a:ext cx="4311986" cy="2835130"/>
          </a:xfrm>
          <a:prstGeom prst="rect">
            <a:avLst/>
          </a:prstGeom>
        </p:spPr>
      </p:pic>
      <p:pic>
        <p:nvPicPr>
          <p:cNvPr id="7" name="Picture 6">
            <a:extLst>
              <a:ext uri="{FF2B5EF4-FFF2-40B4-BE49-F238E27FC236}">
                <a16:creationId xmlns:a16="http://schemas.microsoft.com/office/drawing/2014/main" id="{EBAC4EB9-4C5C-6AD8-1D68-64A762E71954}"/>
              </a:ext>
            </a:extLst>
          </p:cNvPr>
          <p:cNvPicPr>
            <a:picLocks noChangeAspect="1"/>
          </p:cNvPicPr>
          <p:nvPr/>
        </p:nvPicPr>
        <p:blipFill>
          <a:blip r:embed="rId6"/>
          <a:stretch>
            <a:fillRect/>
          </a:stretch>
        </p:blipFill>
        <p:spPr>
          <a:xfrm>
            <a:off x="218800" y="1157738"/>
            <a:ext cx="2643177" cy="4479962"/>
          </a:xfrm>
          <a:prstGeom prst="rect">
            <a:avLst/>
          </a:prstGeom>
        </p:spPr>
      </p:pic>
      <p:sp>
        <p:nvSpPr>
          <p:cNvPr id="8" name="TextBox 7">
            <a:extLst>
              <a:ext uri="{FF2B5EF4-FFF2-40B4-BE49-F238E27FC236}">
                <a16:creationId xmlns:a16="http://schemas.microsoft.com/office/drawing/2014/main" id="{8F9DA918-4BFB-B427-9E3D-B804BFAAAFFC}"/>
              </a:ext>
            </a:extLst>
          </p:cNvPr>
          <p:cNvSpPr txBox="1"/>
          <p:nvPr/>
        </p:nvSpPr>
        <p:spPr>
          <a:xfrm>
            <a:off x="2861977" y="404692"/>
            <a:ext cx="3640491" cy="2246769"/>
          </a:xfrm>
          <a:prstGeom prst="rect">
            <a:avLst/>
          </a:prstGeom>
          <a:noFill/>
        </p:spPr>
        <p:txBody>
          <a:bodyPr wrap="square" rtlCol="0">
            <a:spAutoFit/>
          </a:bodyPr>
          <a:lstStyle/>
          <a:p>
            <a:r>
              <a:rPr lang="en-US" sz="2000" b="1" dirty="0"/>
              <a:t>Different Hash types:</a:t>
            </a:r>
          </a:p>
          <a:p>
            <a:endParaRPr lang="en-US" sz="2000" b="1" dirty="0"/>
          </a:p>
          <a:p>
            <a:pPr marL="342900" indent="-342900">
              <a:buFontTx/>
              <a:buChar char="-"/>
            </a:pPr>
            <a:r>
              <a:rPr lang="en-US" sz="2000" dirty="0"/>
              <a:t>Password: </a:t>
            </a:r>
            <a:r>
              <a:rPr lang="en-US" sz="2000" dirty="0" err="1"/>
              <a:t>akos</a:t>
            </a:r>
            <a:endParaRPr lang="en-US" sz="2000" dirty="0"/>
          </a:p>
          <a:p>
            <a:pPr marL="342900" indent="-342900">
              <a:buFontTx/>
              <a:buChar char="-"/>
            </a:pPr>
            <a:r>
              <a:rPr lang="en-US" sz="2000" dirty="0"/>
              <a:t>Hashes: MD5, NTLM, SHA-256</a:t>
            </a:r>
          </a:p>
          <a:p>
            <a:pPr marL="342900" indent="-342900">
              <a:buFontTx/>
              <a:buChar char="-"/>
            </a:pPr>
            <a:r>
              <a:rPr lang="en-US" sz="2000" dirty="0"/>
              <a:t>Attack mode: 0 – Straight</a:t>
            </a:r>
          </a:p>
          <a:p>
            <a:pPr marL="342900" indent="-342900">
              <a:buFontTx/>
              <a:buChar char="-"/>
            </a:pPr>
            <a:r>
              <a:rPr lang="en-US" sz="2000" dirty="0"/>
              <a:t>Hash directly provided</a:t>
            </a:r>
          </a:p>
          <a:p>
            <a:pPr marL="342900" indent="-342900">
              <a:buFontTx/>
              <a:buChar char="-"/>
            </a:pPr>
            <a:endParaRPr lang="en-GB" sz="2000" dirty="0"/>
          </a:p>
        </p:txBody>
      </p:sp>
    </p:spTree>
    <p:extLst>
      <p:ext uri="{BB962C8B-B14F-4D97-AF65-F5344CB8AC3E}">
        <p14:creationId xmlns:p14="http://schemas.microsoft.com/office/powerpoint/2010/main" val="99872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E62D6B-D299-6C34-FBFD-7A70CF5788CA}"/>
              </a:ext>
            </a:extLst>
          </p:cNvPr>
          <p:cNvPicPr>
            <a:picLocks noChangeAspect="1"/>
          </p:cNvPicPr>
          <p:nvPr/>
        </p:nvPicPr>
        <p:blipFill>
          <a:blip r:embed="rId3"/>
          <a:stretch>
            <a:fillRect/>
          </a:stretch>
        </p:blipFill>
        <p:spPr>
          <a:xfrm>
            <a:off x="5270156" y="923575"/>
            <a:ext cx="6020640" cy="5010849"/>
          </a:xfrm>
          <a:prstGeom prst="rect">
            <a:avLst/>
          </a:prstGeom>
        </p:spPr>
      </p:pic>
      <p:sp>
        <p:nvSpPr>
          <p:cNvPr id="11" name="TextBox 10">
            <a:extLst>
              <a:ext uri="{FF2B5EF4-FFF2-40B4-BE49-F238E27FC236}">
                <a16:creationId xmlns:a16="http://schemas.microsoft.com/office/drawing/2014/main" id="{E45985DC-587C-C653-565A-2AA9F0286A07}"/>
              </a:ext>
            </a:extLst>
          </p:cNvPr>
          <p:cNvSpPr txBox="1"/>
          <p:nvPr/>
        </p:nvSpPr>
        <p:spPr>
          <a:xfrm>
            <a:off x="429208" y="1483567"/>
            <a:ext cx="4514377" cy="2308324"/>
          </a:xfrm>
          <a:prstGeom prst="rect">
            <a:avLst/>
          </a:prstGeom>
          <a:noFill/>
        </p:spPr>
        <p:txBody>
          <a:bodyPr wrap="none" rtlCol="0">
            <a:spAutoFit/>
          </a:bodyPr>
          <a:lstStyle/>
          <a:p>
            <a:r>
              <a:rPr lang="en-US" b="1" dirty="0">
                <a:latin typeface="Century Gothic" panose="020B0502020202020204" pitchFamily="34" charset="0"/>
              </a:rPr>
              <a:t>Different lengths for passwords:</a:t>
            </a:r>
          </a:p>
          <a:p>
            <a:endParaRPr lang="en-US" b="1" dirty="0">
              <a:latin typeface="Century Gothic" panose="020B0502020202020204" pitchFamily="34" charset="0"/>
            </a:endParaRPr>
          </a:p>
          <a:p>
            <a:endParaRPr lang="en-US" b="1" dirty="0">
              <a:latin typeface="Century Gothic" panose="020B0502020202020204" pitchFamily="34" charset="0"/>
            </a:endParaRPr>
          </a:p>
          <a:p>
            <a:pPr marL="285750" indent="-285750">
              <a:buFontTx/>
              <a:buChar char="-"/>
            </a:pPr>
            <a:r>
              <a:rPr lang="en-US" dirty="0">
                <a:latin typeface="Century Gothic" panose="020B0502020202020204" pitchFamily="34" charset="0"/>
              </a:rPr>
              <a:t>Hash: MD5</a:t>
            </a:r>
          </a:p>
          <a:p>
            <a:pPr marL="285750" indent="-285750">
              <a:buFontTx/>
              <a:buChar char="-"/>
            </a:pPr>
            <a:r>
              <a:rPr lang="en-US" dirty="0">
                <a:latin typeface="Century Gothic" panose="020B0502020202020204" pitchFamily="34" charset="0"/>
              </a:rPr>
              <a:t>Lengths: 3, 4, 5, 6, 7</a:t>
            </a:r>
          </a:p>
          <a:p>
            <a:pPr marL="285750" indent="-285750">
              <a:buFontTx/>
              <a:buChar char="-"/>
            </a:pPr>
            <a:r>
              <a:rPr lang="en-US" dirty="0">
                <a:latin typeface="Century Gothic" panose="020B0502020202020204" pitchFamily="34" charset="0"/>
              </a:rPr>
              <a:t>Attack mode: 0 – straight(wordlist)</a:t>
            </a:r>
          </a:p>
          <a:p>
            <a:pPr marL="285750" indent="-285750">
              <a:buFontTx/>
              <a:buChar char="-"/>
            </a:pPr>
            <a:r>
              <a:rPr lang="en-US" dirty="0">
                <a:latin typeface="Century Gothic" panose="020B0502020202020204" pitchFamily="34" charset="0"/>
              </a:rPr>
              <a:t>Cracking passwords hashes from .txt</a:t>
            </a:r>
          </a:p>
          <a:p>
            <a:endParaRPr lang="en-GB" b="1" dirty="0">
              <a:latin typeface="Century Gothic" panose="020B0502020202020204" pitchFamily="34" charset="0"/>
            </a:endParaRPr>
          </a:p>
        </p:txBody>
      </p:sp>
    </p:spTree>
    <p:extLst>
      <p:ext uri="{BB962C8B-B14F-4D97-AF65-F5344CB8AC3E}">
        <p14:creationId xmlns:p14="http://schemas.microsoft.com/office/powerpoint/2010/main" val="12891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9DA918-4BFB-B427-9E3D-B804BFAAAFFC}"/>
              </a:ext>
            </a:extLst>
          </p:cNvPr>
          <p:cNvSpPr txBox="1"/>
          <p:nvPr/>
        </p:nvSpPr>
        <p:spPr>
          <a:xfrm>
            <a:off x="212977" y="1402300"/>
            <a:ext cx="3216729" cy="1938992"/>
          </a:xfrm>
          <a:prstGeom prst="rect">
            <a:avLst/>
          </a:prstGeom>
          <a:noFill/>
        </p:spPr>
        <p:txBody>
          <a:bodyPr wrap="square" rtlCol="0">
            <a:spAutoFit/>
          </a:bodyPr>
          <a:lstStyle/>
          <a:p>
            <a:r>
              <a:rPr lang="en-US" sz="2000" b="1" dirty="0"/>
              <a:t>Different Attack modes:</a:t>
            </a:r>
          </a:p>
          <a:p>
            <a:endParaRPr lang="en-US" sz="2000" b="1" dirty="0"/>
          </a:p>
          <a:p>
            <a:pPr marL="342900" indent="-342900">
              <a:buFontTx/>
              <a:buChar char="-"/>
            </a:pPr>
            <a:r>
              <a:rPr lang="en-GB" sz="2000" dirty="0"/>
              <a:t>Straight</a:t>
            </a:r>
          </a:p>
          <a:p>
            <a:pPr marL="342900" indent="-342900">
              <a:buFontTx/>
              <a:buChar char="-"/>
            </a:pPr>
            <a:r>
              <a:rPr lang="en-GB" sz="2000" dirty="0"/>
              <a:t>Brute-force</a:t>
            </a:r>
          </a:p>
          <a:p>
            <a:pPr marL="342900" indent="-342900">
              <a:buFontTx/>
              <a:buChar char="-"/>
            </a:pPr>
            <a:r>
              <a:rPr lang="en-GB" sz="2000" dirty="0"/>
              <a:t>Combination</a:t>
            </a:r>
          </a:p>
          <a:p>
            <a:pPr marL="342900" indent="-342900">
              <a:buFontTx/>
              <a:buChar char="-"/>
            </a:pPr>
            <a:endParaRPr lang="en-GB" sz="2000" dirty="0"/>
          </a:p>
        </p:txBody>
      </p:sp>
      <p:pic>
        <p:nvPicPr>
          <p:cNvPr id="3" name="Picture 2">
            <a:extLst>
              <a:ext uri="{FF2B5EF4-FFF2-40B4-BE49-F238E27FC236}">
                <a16:creationId xmlns:a16="http://schemas.microsoft.com/office/drawing/2014/main" id="{4B82A3FF-2266-FAFF-A76B-5894A646CA29}"/>
              </a:ext>
            </a:extLst>
          </p:cNvPr>
          <p:cNvPicPr>
            <a:picLocks noChangeAspect="1"/>
          </p:cNvPicPr>
          <p:nvPr/>
        </p:nvPicPr>
        <p:blipFill>
          <a:blip r:embed="rId3"/>
          <a:stretch>
            <a:fillRect/>
          </a:stretch>
        </p:blipFill>
        <p:spPr>
          <a:xfrm>
            <a:off x="212977" y="3516708"/>
            <a:ext cx="2595537" cy="963816"/>
          </a:xfrm>
          <a:prstGeom prst="rect">
            <a:avLst/>
          </a:prstGeom>
        </p:spPr>
      </p:pic>
      <p:pic>
        <p:nvPicPr>
          <p:cNvPr id="10" name="Picture 9">
            <a:extLst>
              <a:ext uri="{FF2B5EF4-FFF2-40B4-BE49-F238E27FC236}">
                <a16:creationId xmlns:a16="http://schemas.microsoft.com/office/drawing/2014/main" id="{47D78DCB-C7CA-592A-A163-BAEDA22D28E8}"/>
              </a:ext>
            </a:extLst>
          </p:cNvPr>
          <p:cNvPicPr>
            <a:picLocks noChangeAspect="1"/>
          </p:cNvPicPr>
          <p:nvPr/>
        </p:nvPicPr>
        <p:blipFill>
          <a:blip r:embed="rId4"/>
          <a:stretch>
            <a:fillRect/>
          </a:stretch>
        </p:blipFill>
        <p:spPr>
          <a:xfrm>
            <a:off x="7901141" y="277284"/>
            <a:ext cx="3467649" cy="4382113"/>
          </a:xfrm>
          <a:prstGeom prst="rect">
            <a:avLst/>
          </a:prstGeom>
        </p:spPr>
      </p:pic>
      <p:pic>
        <p:nvPicPr>
          <p:cNvPr id="12" name="Picture 11">
            <a:extLst>
              <a:ext uri="{FF2B5EF4-FFF2-40B4-BE49-F238E27FC236}">
                <a16:creationId xmlns:a16="http://schemas.microsoft.com/office/drawing/2014/main" id="{0C7A4C73-1FCF-B5EC-1E78-2DCF2BF78DAC}"/>
              </a:ext>
            </a:extLst>
          </p:cNvPr>
          <p:cNvPicPr>
            <a:picLocks noChangeAspect="1"/>
          </p:cNvPicPr>
          <p:nvPr/>
        </p:nvPicPr>
        <p:blipFill>
          <a:blip r:embed="rId5"/>
          <a:stretch>
            <a:fillRect/>
          </a:stretch>
        </p:blipFill>
        <p:spPr>
          <a:xfrm>
            <a:off x="3636418" y="271430"/>
            <a:ext cx="4107991" cy="3033188"/>
          </a:xfrm>
          <a:prstGeom prst="rect">
            <a:avLst/>
          </a:prstGeom>
        </p:spPr>
      </p:pic>
      <p:pic>
        <p:nvPicPr>
          <p:cNvPr id="14" name="Picture 13">
            <a:extLst>
              <a:ext uri="{FF2B5EF4-FFF2-40B4-BE49-F238E27FC236}">
                <a16:creationId xmlns:a16="http://schemas.microsoft.com/office/drawing/2014/main" id="{8EC58750-9812-9C89-9351-656A872CB08A}"/>
              </a:ext>
            </a:extLst>
          </p:cNvPr>
          <p:cNvPicPr>
            <a:picLocks noChangeAspect="1"/>
          </p:cNvPicPr>
          <p:nvPr/>
        </p:nvPicPr>
        <p:blipFill>
          <a:blip r:embed="rId6"/>
          <a:stretch>
            <a:fillRect/>
          </a:stretch>
        </p:blipFill>
        <p:spPr>
          <a:xfrm>
            <a:off x="3137560" y="3429000"/>
            <a:ext cx="4606849" cy="3313300"/>
          </a:xfrm>
          <a:prstGeom prst="rect">
            <a:avLst/>
          </a:prstGeom>
        </p:spPr>
      </p:pic>
    </p:spTree>
    <p:extLst>
      <p:ext uri="{BB962C8B-B14F-4D97-AF65-F5344CB8AC3E}">
        <p14:creationId xmlns:p14="http://schemas.microsoft.com/office/powerpoint/2010/main" val="368981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B0081-24C0-0764-75D0-CC300045F59F}"/>
              </a:ext>
            </a:extLst>
          </p:cNvPr>
          <p:cNvSpPr>
            <a:spLocks noGrp="1"/>
          </p:cNvSpPr>
          <p:nvPr>
            <p:ph type="title"/>
          </p:nvPr>
        </p:nvSpPr>
        <p:spPr>
          <a:xfrm>
            <a:off x="451109" y="1306101"/>
            <a:ext cx="4170525" cy="1337201"/>
          </a:xfrm>
        </p:spPr>
        <p:txBody>
          <a:bodyPr>
            <a:normAutofit/>
          </a:bodyPr>
          <a:lstStyle/>
          <a:p>
            <a:r>
              <a:rPr lang="en-US" b="1" dirty="0">
                <a:latin typeface="Century Gothic" panose="020B0502020202020204" pitchFamily="34" charset="0"/>
              </a:rPr>
              <a:t>John the ripper</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5FF019E8-E9F5-B24A-4688-53202D1BD558}"/>
              </a:ext>
            </a:extLst>
          </p:cNvPr>
          <p:cNvSpPr>
            <a:spLocks noGrp="1"/>
          </p:cNvSpPr>
          <p:nvPr>
            <p:ph idx="1"/>
          </p:nvPr>
        </p:nvSpPr>
        <p:spPr>
          <a:xfrm>
            <a:off x="542979" y="2582249"/>
            <a:ext cx="3986783" cy="2116183"/>
          </a:xfrm>
        </p:spPr>
        <p:txBody>
          <a:bodyPr>
            <a:normAutofit/>
          </a:bodyPr>
          <a:lstStyle/>
          <a:p>
            <a:pPr marL="0" indent="0">
              <a:buNone/>
            </a:pPr>
            <a:r>
              <a:rPr lang="en-US" dirty="0"/>
              <a:t>Tested Cracking passwords with:</a:t>
            </a:r>
          </a:p>
          <a:p>
            <a:r>
              <a:rPr lang="en-US" dirty="0"/>
              <a:t>Adding new user with password</a:t>
            </a:r>
          </a:p>
          <a:p>
            <a:r>
              <a:rPr lang="en-GB" dirty="0"/>
              <a:t>Adding password to .zip file</a:t>
            </a:r>
          </a:p>
        </p:txBody>
      </p:sp>
      <p:pic>
        <p:nvPicPr>
          <p:cNvPr id="5" name="Picture 4" descr="A logo of a person in a tall hat&#10;&#10;Description automatically generated">
            <a:extLst>
              <a:ext uri="{FF2B5EF4-FFF2-40B4-BE49-F238E27FC236}">
                <a16:creationId xmlns:a16="http://schemas.microsoft.com/office/drawing/2014/main" id="{9EE0AA48-63AC-64D5-FCAF-12160FB35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634" y="1490968"/>
            <a:ext cx="6452636" cy="3629608"/>
          </a:xfrm>
          <a:prstGeom prst="rect">
            <a:avLst/>
          </a:prstGeom>
        </p:spPr>
      </p:pic>
    </p:spTree>
    <p:extLst>
      <p:ext uri="{BB962C8B-B14F-4D97-AF65-F5344CB8AC3E}">
        <p14:creationId xmlns:p14="http://schemas.microsoft.com/office/powerpoint/2010/main" val="2911711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9DA918-4BFB-B427-9E3D-B804BFAAAFFC}"/>
              </a:ext>
            </a:extLst>
          </p:cNvPr>
          <p:cNvSpPr txBox="1"/>
          <p:nvPr/>
        </p:nvSpPr>
        <p:spPr>
          <a:xfrm>
            <a:off x="4127640" y="455778"/>
            <a:ext cx="4944617" cy="1015663"/>
          </a:xfrm>
          <a:prstGeom prst="rect">
            <a:avLst/>
          </a:prstGeom>
          <a:noFill/>
        </p:spPr>
        <p:txBody>
          <a:bodyPr wrap="square" rtlCol="0">
            <a:spAutoFit/>
          </a:bodyPr>
          <a:lstStyle/>
          <a:p>
            <a:r>
              <a:rPr lang="en-US" sz="2000" dirty="0"/>
              <a:t>New user -&gt; </a:t>
            </a:r>
            <a:r>
              <a:rPr lang="en-US" sz="2000" dirty="0" err="1"/>
              <a:t>newlogin</a:t>
            </a:r>
            <a:endParaRPr lang="en-US" sz="2000" dirty="0"/>
          </a:p>
          <a:p>
            <a:r>
              <a:rPr lang="en-US" sz="2000" dirty="0"/>
              <a:t>Password found in -&gt; </a:t>
            </a:r>
            <a:r>
              <a:rPr lang="en-US" sz="2000" dirty="0" err="1"/>
              <a:t>sudo</a:t>
            </a:r>
            <a:r>
              <a:rPr lang="en-US" sz="2000" dirty="0"/>
              <a:t> cat /</a:t>
            </a:r>
            <a:r>
              <a:rPr lang="en-US" sz="2000" dirty="0" err="1"/>
              <a:t>etc</a:t>
            </a:r>
            <a:r>
              <a:rPr lang="en-US" sz="2000" dirty="0"/>
              <a:t>/shadow</a:t>
            </a:r>
          </a:p>
          <a:p>
            <a:r>
              <a:rPr lang="en-US" sz="2000" dirty="0"/>
              <a:t>John format -&gt; crypt (</a:t>
            </a:r>
            <a:r>
              <a:rPr lang="en-US" sz="2000" dirty="0" err="1"/>
              <a:t>linux</a:t>
            </a:r>
            <a:r>
              <a:rPr lang="en-US" sz="2000" dirty="0"/>
              <a:t> user passwords)</a:t>
            </a:r>
          </a:p>
        </p:txBody>
      </p:sp>
      <p:pic>
        <p:nvPicPr>
          <p:cNvPr id="3" name="Picture 2">
            <a:extLst>
              <a:ext uri="{FF2B5EF4-FFF2-40B4-BE49-F238E27FC236}">
                <a16:creationId xmlns:a16="http://schemas.microsoft.com/office/drawing/2014/main" id="{706AA4AC-DBA3-D0AB-8F6E-268357AB2E44}"/>
              </a:ext>
            </a:extLst>
          </p:cNvPr>
          <p:cNvPicPr>
            <a:picLocks noChangeAspect="1"/>
          </p:cNvPicPr>
          <p:nvPr/>
        </p:nvPicPr>
        <p:blipFill>
          <a:blip r:embed="rId2"/>
          <a:stretch>
            <a:fillRect/>
          </a:stretch>
        </p:blipFill>
        <p:spPr>
          <a:xfrm>
            <a:off x="509531" y="328031"/>
            <a:ext cx="2610214" cy="1514686"/>
          </a:xfrm>
          <a:prstGeom prst="rect">
            <a:avLst/>
          </a:prstGeom>
        </p:spPr>
      </p:pic>
      <p:pic>
        <p:nvPicPr>
          <p:cNvPr id="5" name="Picture 4">
            <a:extLst>
              <a:ext uri="{FF2B5EF4-FFF2-40B4-BE49-F238E27FC236}">
                <a16:creationId xmlns:a16="http://schemas.microsoft.com/office/drawing/2014/main" id="{DC0B3DF0-B97C-A070-297B-239AEC1F1E06}"/>
              </a:ext>
            </a:extLst>
          </p:cNvPr>
          <p:cNvPicPr>
            <a:picLocks noChangeAspect="1"/>
          </p:cNvPicPr>
          <p:nvPr/>
        </p:nvPicPr>
        <p:blipFill>
          <a:blip r:embed="rId3"/>
          <a:stretch>
            <a:fillRect/>
          </a:stretch>
        </p:blipFill>
        <p:spPr>
          <a:xfrm>
            <a:off x="265481" y="2115827"/>
            <a:ext cx="5708527" cy="4621583"/>
          </a:xfrm>
          <a:prstGeom prst="rect">
            <a:avLst/>
          </a:prstGeom>
        </p:spPr>
      </p:pic>
      <p:pic>
        <p:nvPicPr>
          <p:cNvPr id="7" name="Picture 6">
            <a:extLst>
              <a:ext uri="{FF2B5EF4-FFF2-40B4-BE49-F238E27FC236}">
                <a16:creationId xmlns:a16="http://schemas.microsoft.com/office/drawing/2014/main" id="{867BEFDD-04BA-6699-FDAF-EC255B440B06}"/>
              </a:ext>
            </a:extLst>
          </p:cNvPr>
          <p:cNvPicPr>
            <a:picLocks noChangeAspect="1"/>
          </p:cNvPicPr>
          <p:nvPr/>
        </p:nvPicPr>
        <p:blipFill>
          <a:blip r:embed="rId4"/>
          <a:stretch>
            <a:fillRect/>
          </a:stretch>
        </p:blipFill>
        <p:spPr>
          <a:xfrm>
            <a:off x="4191139" y="1593494"/>
            <a:ext cx="7735380" cy="3277057"/>
          </a:xfrm>
          <a:prstGeom prst="rect">
            <a:avLst/>
          </a:prstGeom>
        </p:spPr>
      </p:pic>
    </p:spTree>
    <p:extLst>
      <p:ext uri="{BB962C8B-B14F-4D97-AF65-F5344CB8AC3E}">
        <p14:creationId xmlns:p14="http://schemas.microsoft.com/office/powerpoint/2010/main" val="259272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404</TotalTime>
  <Words>1553</Words>
  <Application>Microsoft Office PowerPoint</Application>
  <PresentationFormat>Widescreen</PresentationFormat>
  <Paragraphs>156</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Calibri Light</vt:lpstr>
      <vt:lpstr>Century Gothic</vt:lpstr>
      <vt:lpstr>Wingdings</vt:lpstr>
      <vt:lpstr>Celestial</vt:lpstr>
      <vt:lpstr>Freely distributed Password Cracking tools</vt:lpstr>
      <vt:lpstr>Progress report 2 Contents:</vt:lpstr>
      <vt:lpstr>Virtual box – kali linux</vt:lpstr>
      <vt:lpstr>Hashcat</vt:lpstr>
      <vt:lpstr>PowerPoint Presentation</vt:lpstr>
      <vt:lpstr>PowerPoint Presentation</vt:lpstr>
      <vt:lpstr>PowerPoint Presentation</vt:lpstr>
      <vt:lpstr>John the ripper</vt:lpstr>
      <vt:lpstr>PowerPoint Presentation</vt:lpstr>
      <vt:lpstr>PowerPoint Presentation</vt:lpstr>
      <vt:lpstr>Comparing Hashcat vs John the ripper</vt:lpstr>
      <vt:lpstr>Password strength</vt:lpstr>
      <vt:lpstr>Password managers</vt:lpstr>
      <vt:lpstr>Progress report 2  summary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Freely distributed Password Cracking tools</dc:title>
  <dc:creator>Ákos Lévárdy</dc:creator>
  <cp:lastModifiedBy>Ákos Lévárdy</cp:lastModifiedBy>
  <cp:revision>39</cp:revision>
  <dcterms:created xsi:type="dcterms:W3CDTF">2024-04-16T19:48:35Z</dcterms:created>
  <dcterms:modified xsi:type="dcterms:W3CDTF">2024-04-29T19:26:26Z</dcterms:modified>
</cp:coreProperties>
</file>